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22"/>
  </p:notesMasterIdLst>
  <p:sldIdLst>
    <p:sldId id="313" r:id="rId2"/>
    <p:sldId id="476" r:id="rId3"/>
    <p:sldId id="475" r:id="rId4"/>
    <p:sldId id="477" r:id="rId5"/>
    <p:sldId id="478" r:id="rId6"/>
    <p:sldId id="504" r:id="rId7"/>
    <p:sldId id="502" r:id="rId8"/>
    <p:sldId id="503" r:id="rId9"/>
    <p:sldId id="505" r:id="rId10"/>
    <p:sldId id="506" r:id="rId11"/>
    <p:sldId id="514" r:id="rId12"/>
    <p:sldId id="513" r:id="rId13"/>
    <p:sldId id="508" r:id="rId14"/>
    <p:sldId id="511" r:id="rId15"/>
    <p:sldId id="498" r:id="rId16"/>
    <p:sldId id="509" r:id="rId17"/>
    <p:sldId id="510" r:id="rId18"/>
    <p:sldId id="479" r:id="rId19"/>
    <p:sldId id="482" r:id="rId20"/>
    <p:sldId id="41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8727" autoAdjust="0"/>
  </p:normalViewPr>
  <p:slideViewPr>
    <p:cSldViewPr>
      <p:cViewPr varScale="1">
        <p:scale>
          <a:sx n="63" d="100"/>
          <a:sy n="63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1A910-BAEE-4AAC-A9E6-C05698EB6B2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D49F68-9EEF-495B-8999-A3E72281706E}">
      <dgm:prSet phldrT="[文本]"/>
      <dgm:spPr/>
      <dgm:t>
        <a:bodyPr/>
        <a:lstStyle/>
        <a:p>
          <a:r>
            <a:rPr lang="en-US" altLang="zh-CN" dirty="0" smtClean="0"/>
            <a:t>RCNN</a:t>
          </a:r>
          <a:r>
            <a:rPr lang="zh-CN" altLang="en-US" dirty="0" smtClean="0"/>
            <a:t>缺陷</a:t>
          </a:r>
          <a:endParaRPr lang="zh-CN" altLang="en-US" dirty="0"/>
        </a:p>
      </dgm:t>
    </dgm:pt>
    <dgm:pt modelId="{8BA74A49-5A7A-4AB8-9BA9-C18D76C518CE}" type="parTrans" cxnId="{C427AB9C-B7A5-46BD-B81C-AB3A62728962}">
      <dgm:prSet/>
      <dgm:spPr/>
      <dgm:t>
        <a:bodyPr/>
        <a:lstStyle/>
        <a:p>
          <a:endParaRPr lang="zh-CN" altLang="en-US"/>
        </a:p>
      </dgm:t>
    </dgm:pt>
    <dgm:pt modelId="{4EA16444-5B5B-4B51-807F-305B0D64B27D}" type="sibTrans" cxnId="{C427AB9C-B7A5-46BD-B81C-AB3A62728962}">
      <dgm:prSet/>
      <dgm:spPr/>
      <dgm:t>
        <a:bodyPr/>
        <a:lstStyle/>
        <a:p>
          <a:endParaRPr lang="zh-CN" altLang="en-US"/>
        </a:p>
      </dgm:t>
    </dgm:pt>
    <dgm:pt modelId="{75731DE8-E921-42A9-9E00-12C77B01FC5B}">
      <dgm:prSet phldrT="[文本]"/>
      <dgm:spPr/>
      <dgm:t>
        <a:bodyPr/>
        <a:lstStyle/>
        <a:p>
          <a:r>
            <a:rPr lang="zh-CN" altLang="en-US" dirty="0" smtClean="0"/>
            <a:t>改进</a:t>
          </a:r>
          <a:endParaRPr lang="zh-CN" altLang="en-US" dirty="0"/>
        </a:p>
      </dgm:t>
    </dgm:pt>
    <dgm:pt modelId="{3F21960F-C9D9-4739-8550-8086E14C0B19}" type="parTrans" cxnId="{99637EF2-7EF6-4FAC-8010-44F87F2EA3C1}">
      <dgm:prSet/>
      <dgm:spPr/>
      <dgm:t>
        <a:bodyPr/>
        <a:lstStyle/>
        <a:p>
          <a:endParaRPr lang="zh-CN" altLang="en-US"/>
        </a:p>
      </dgm:t>
    </dgm:pt>
    <dgm:pt modelId="{40493161-8B59-45C1-8CD4-4BC79CDFF681}" type="sibTrans" cxnId="{99637EF2-7EF6-4FAC-8010-44F87F2EA3C1}">
      <dgm:prSet/>
      <dgm:spPr/>
      <dgm:t>
        <a:bodyPr/>
        <a:lstStyle/>
        <a:p>
          <a:endParaRPr lang="zh-CN" altLang="en-US"/>
        </a:p>
      </dgm:t>
    </dgm:pt>
    <dgm:pt modelId="{456BDA53-8299-4776-BDDD-6B55F75E1DF6}">
      <dgm:prSet phldrT="[文本]"/>
      <dgm:spPr/>
      <dgm:t>
        <a:bodyPr/>
        <a:lstStyle/>
        <a:p>
          <a:r>
            <a:rPr lang="zh-CN" altLang="en-US" dirty="0" smtClean="0"/>
            <a:t>结果</a:t>
          </a:r>
          <a:endParaRPr lang="zh-CN" altLang="en-US" dirty="0"/>
        </a:p>
      </dgm:t>
    </dgm:pt>
    <dgm:pt modelId="{2BC62551-4C86-4A41-AC0A-A6A884EE2224}" type="parTrans" cxnId="{94D3554D-71EA-4181-BD9A-20B01B79055D}">
      <dgm:prSet/>
      <dgm:spPr/>
      <dgm:t>
        <a:bodyPr/>
        <a:lstStyle/>
        <a:p>
          <a:endParaRPr lang="zh-CN" altLang="en-US"/>
        </a:p>
      </dgm:t>
    </dgm:pt>
    <dgm:pt modelId="{EBD2CECC-0ABC-4ABA-BDED-475805ACCBF5}" type="sibTrans" cxnId="{94D3554D-71EA-4181-BD9A-20B01B79055D}">
      <dgm:prSet/>
      <dgm:spPr/>
      <dgm:t>
        <a:bodyPr/>
        <a:lstStyle/>
        <a:p>
          <a:endParaRPr lang="zh-CN" altLang="en-US"/>
        </a:p>
      </dgm:t>
    </dgm:pt>
    <dgm:pt modelId="{D20EA2F4-D9A1-41A8-BF73-930B4C1CF835}">
      <dgm:prSet phldrT="[文本]"/>
      <dgm:spPr/>
      <dgm:t>
        <a:bodyPr/>
        <a:lstStyle/>
        <a:p>
          <a:r>
            <a:rPr lang="zh-CN" altLang="en-US" dirty="0" smtClean="0"/>
            <a:t>流程</a:t>
          </a:r>
          <a:r>
            <a:rPr lang="en-US" altLang="zh-CN" dirty="0" smtClean="0"/>
            <a:t>		</a:t>
          </a:r>
          <a:endParaRPr lang="zh-CN" altLang="en-US" dirty="0"/>
        </a:p>
      </dgm:t>
    </dgm:pt>
    <dgm:pt modelId="{BA1F90CF-9D5C-4077-9464-424B2299E3F5}" type="parTrans" cxnId="{040B6C69-4500-4A83-898D-57C3EA59FD15}">
      <dgm:prSet/>
      <dgm:spPr/>
      <dgm:t>
        <a:bodyPr/>
        <a:lstStyle/>
        <a:p>
          <a:endParaRPr lang="zh-CN" altLang="en-US"/>
        </a:p>
      </dgm:t>
    </dgm:pt>
    <dgm:pt modelId="{1F0C26B0-94B7-4204-A742-55598E4B72C6}" type="sibTrans" cxnId="{040B6C69-4500-4A83-898D-57C3EA59FD15}">
      <dgm:prSet/>
      <dgm:spPr/>
      <dgm:t>
        <a:bodyPr/>
        <a:lstStyle/>
        <a:p>
          <a:endParaRPr lang="zh-CN" altLang="en-US"/>
        </a:p>
      </dgm:t>
    </dgm:pt>
    <dgm:pt modelId="{308778FB-11DC-4D7E-B583-C1F00C5C8FF6}">
      <dgm:prSet phldrT="[文本]"/>
      <dgm:spPr/>
      <dgm:t>
        <a:bodyPr/>
        <a:lstStyle/>
        <a:p>
          <a:r>
            <a:rPr lang="zh-CN" altLang="en-US" dirty="0" smtClean="0"/>
            <a:t>问题</a:t>
          </a:r>
          <a:endParaRPr lang="zh-CN" altLang="en-US" dirty="0"/>
        </a:p>
      </dgm:t>
    </dgm:pt>
    <dgm:pt modelId="{BB5DCCE3-E9B4-44CB-8463-1DEB25B71AC0}" type="parTrans" cxnId="{C8538C44-8D4E-4E27-9C9B-79362A29D935}">
      <dgm:prSet/>
      <dgm:spPr/>
      <dgm:t>
        <a:bodyPr/>
        <a:lstStyle/>
        <a:p>
          <a:endParaRPr lang="zh-CN" altLang="en-US"/>
        </a:p>
      </dgm:t>
    </dgm:pt>
    <dgm:pt modelId="{85BFE0CE-4486-429F-BEE5-CC7809055D8B}" type="sibTrans" cxnId="{C8538C44-8D4E-4E27-9C9B-79362A29D935}">
      <dgm:prSet/>
      <dgm:spPr/>
      <dgm:t>
        <a:bodyPr/>
        <a:lstStyle/>
        <a:p>
          <a:endParaRPr lang="zh-CN" altLang="en-US"/>
        </a:p>
      </dgm:t>
    </dgm:pt>
    <dgm:pt modelId="{688DFAAF-DD63-4C7C-A475-252DE9F49733}" type="pres">
      <dgm:prSet presAssocID="{1B81A910-BAEE-4AAC-A9E6-C05698EB6B2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273069A-57B5-4EB9-8B45-72163BB092D6}" type="pres">
      <dgm:prSet presAssocID="{1B81A910-BAEE-4AAC-A9E6-C05698EB6B27}" presName="Name1" presStyleCnt="0"/>
      <dgm:spPr/>
    </dgm:pt>
    <dgm:pt modelId="{FA4869FD-AE4F-4AAB-9E34-55BFFDC79B62}" type="pres">
      <dgm:prSet presAssocID="{1B81A910-BAEE-4AAC-A9E6-C05698EB6B27}" presName="cycle" presStyleCnt="0"/>
      <dgm:spPr/>
    </dgm:pt>
    <dgm:pt modelId="{68D182C3-4778-44C7-B1D4-587C67EACBEB}" type="pres">
      <dgm:prSet presAssocID="{1B81A910-BAEE-4AAC-A9E6-C05698EB6B27}" presName="srcNode" presStyleLbl="node1" presStyleIdx="0" presStyleCnt="5"/>
      <dgm:spPr/>
    </dgm:pt>
    <dgm:pt modelId="{06591DBB-742F-4403-B680-4B561FF27D9D}" type="pres">
      <dgm:prSet presAssocID="{1B81A910-BAEE-4AAC-A9E6-C05698EB6B27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D3E3D80B-B47E-49E2-91CA-E3F08E621BB0}" type="pres">
      <dgm:prSet presAssocID="{1B81A910-BAEE-4AAC-A9E6-C05698EB6B27}" presName="extraNode" presStyleLbl="node1" presStyleIdx="0" presStyleCnt="5"/>
      <dgm:spPr/>
    </dgm:pt>
    <dgm:pt modelId="{20216CEB-07E8-4A84-B49C-C8EDCB655B29}" type="pres">
      <dgm:prSet presAssocID="{1B81A910-BAEE-4AAC-A9E6-C05698EB6B27}" presName="dstNode" presStyleLbl="node1" presStyleIdx="0" presStyleCnt="5"/>
      <dgm:spPr/>
    </dgm:pt>
    <dgm:pt modelId="{FE130F79-92EB-4A23-95E6-9A2EB3E5083B}" type="pres">
      <dgm:prSet presAssocID="{05D49F68-9EEF-495B-8999-A3E72281706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306934-471A-415E-A82A-B8E0AD7D1393}" type="pres">
      <dgm:prSet presAssocID="{05D49F68-9EEF-495B-8999-A3E72281706E}" presName="accent_1" presStyleCnt="0"/>
      <dgm:spPr/>
    </dgm:pt>
    <dgm:pt modelId="{0E13BC6B-63D7-4764-A9F6-4BC2CF7A0238}" type="pres">
      <dgm:prSet presAssocID="{05D49F68-9EEF-495B-8999-A3E72281706E}" presName="accentRepeatNode" presStyleLbl="solidFgAcc1" presStyleIdx="0" presStyleCnt="5"/>
      <dgm:spPr/>
    </dgm:pt>
    <dgm:pt modelId="{E45969B9-8249-4A7D-9223-88EAACCDFB94}" type="pres">
      <dgm:prSet presAssocID="{75731DE8-E921-42A9-9E00-12C77B01FC5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DCEEF3-D90B-448E-91EE-47D7F2630E6A}" type="pres">
      <dgm:prSet presAssocID="{75731DE8-E921-42A9-9E00-12C77B01FC5B}" presName="accent_2" presStyleCnt="0"/>
      <dgm:spPr/>
    </dgm:pt>
    <dgm:pt modelId="{1E14B350-D194-4184-A159-92BC3C0CBF61}" type="pres">
      <dgm:prSet presAssocID="{75731DE8-E921-42A9-9E00-12C77B01FC5B}" presName="accentRepeatNode" presStyleLbl="solidFgAcc1" presStyleIdx="1" presStyleCnt="5"/>
      <dgm:spPr/>
    </dgm:pt>
    <dgm:pt modelId="{0FBDAFCA-7330-43B3-8E41-CE989F4611FA}" type="pres">
      <dgm:prSet presAssocID="{D20EA2F4-D9A1-41A8-BF73-930B4C1CF835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E676AC-628F-44F8-8F8C-C87F9E22054C}" type="pres">
      <dgm:prSet presAssocID="{D20EA2F4-D9A1-41A8-BF73-930B4C1CF835}" presName="accent_3" presStyleCnt="0"/>
      <dgm:spPr/>
    </dgm:pt>
    <dgm:pt modelId="{7B4794D8-AB42-4E03-A9E1-2C6D2C64997F}" type="pres">
      <dgm:prSet presAssocID="{D20EA2F4-D9A1-41A8-BF73-930B4C1CF835}" presName="accentRepeatNode" presStyleLbl="solidFgAcc1" presStyleIdx="2" presStyleCnt="5"/>
      <dgm:spPr/>
    </dgm:pt>
    <dgm:pt modelId="{B17B049C-EFCE-43C0-9C27-9FFF57D081CF}" type="pres">
      <dgm:prSet presAssocID="{456BDA53-8299-4776-BDDD-6B55F75E1DF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B90201-6192-4F78-8081-B7AB1047B894}" type="pres">
      <dgm:prSet presAssocID="{456BDA53-8299-4776-BDDD-6B55F75E1DF6}" presName="accent_4" presStyleCnt="0"/>
      <dgm:spPr/>
    </dgm:pt>
    <dgm:pt modelId="{5BB6E583-DBD9-4746-B2DF-B98466AF36A0}" type="pres">
      <dgm:prSet presAssocID="{456BDA53-8299-4776-BDDD-6B55F75E1DF6}" presName="accentRepeatNode" presStyleLbl="solidFgAcc1" presStyleIdx="3" presStyleCnt="5"/>
      <dgm:spPr/>
    </dgm:pt>
    <dgm:pt modelId="{FAF7E35C-C789-4DBC-8FF3-B9F785803D79}" type="pres">
      <dgm:prSet presAssocID="{308778FB-11DC-4D7E-B583-C1F00C5C8FF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60B772-791B-4EE6-A534-A6702560E4E4}" type="pres">
      <dgm:prSet presAssocID="{308778FB-11DC-4D7E-B583-C1F00C5C8FF6}" presName="accent_5" presStyleCnt="0"/>
      <dgm:spPr/>
    </dgm:pt>
    <dgm:pt modelId="{5E41365B-75A3-4700-AF92-4996511A07A4}" type="pres">
      <dgm:prSet presAssocID="{308778FB-11DC-4D7E-B583-C1F00C5C8FF6}" presName="accentRepeatNode" presStyleLbl="solidFgAcc1" presStyleIdx="4" presStyleCnt="5"/>
      <dgm:spPr/>
    </dgm:pt>
  </dgm:ptLst>
  <dgm:cxnLst>
    <dgm:cxn modelId="{A084B04A-8897-4E4F-8771-E340F53B2D1E}" type="presOf" srcId="{456BDA53-8299-4776-BDDD-6B55F75E1DF6}" destId="{B17B049C-EFCE-43C0-9C27-9FFF57D081CF}" srcOrd="0" destOrd="0" presId="urn:microsoft.com/office/officeart/2008/layout/VerticalCurvedList"/>
    <dgm:cxn modelId="{6384F6C7-8A77-409F-8F3A-CA20E4689AB4}" type="presOf" srcId="{1B81A910-BAEE-4AAC-A9E6-C05698EB6B27}" destId="{688DFAAF-DD63-4C7C-A475-252DE9F49733}" srcOrd="0" destOrd="0" presId="urn:microsoft.com/office/officeart/2008/layout/VerticalCurvedList"/>
    <dgm:cxn modelId="{6C7EF8AC-C44B-46C6-A73A-C8DA87D757B1}" type="presOf" srcId="{308778FB-11DC-4D7E-B583-C1F00C5C8FF6}" destId="{FAF7E35C-C789-4DBC-8FF3-B9F785803D79}" srcOrd="0" destOrd="0" presId="urn:microsoft.com/office/officeart/2008/layout/VerticalCurvedList"/>
    <dgm:cxn modelId="{6E7E8C17-6531-4259-B5BA-777542C836F1}" type="presOf" srcId="{05D49F68-9EEF-495B-8999-A3E72281706E}" destId="{FE130F79-92EB-4A23-95E6-9A2EB3E5083B}" srcOrd="0" destOrd="0" presId="urn:microsoft.com/office/officeart/2008/layout/VerticalCurvedList"/>
    <dgm:cxn modelId="{31A7BCF5-9BB2-4042-B4DE-781D0E3853E8}" type="presOf" srcId="{4EA16444-5B5B-4B51-807F-305B0D64B27D}" destId="{06591DBB-742F-4403-B680-4B561FF27D9D}" srcOrd="0" destOrd="0" presId="urn:microsoft.com/office/officeart/2008/layout/VerticalCurvedList"/>
    <dgm:cxn modelId="{99637EF2-7EF6-4FAC-8010-44F87F2EA3C1}" srcId="{1B81A910-BAEE-4AAC-A9E6-C05698EB6B27}" destId="{75731DE8-E921-42A9-9E00-12C77B01FC5B}" srcOrd="1" destOrd="0" parTransId="{3F21960F-C9D9-4739-8550-8086E14C0B19}" sibTransId="{40493161-8B59-45C1-8CD4-4BC79CDFF681}"/>
    <dgm:cxn modelId="{C8538C44-8D4E-4E27-9C9B-79362A29D935}" srcId="{1B81A910-BAEE-4AAC-A9E6-C05698EB6B27}" destId="{308778FB-11DC-4D7E-B583-C1F00C5C8FF6}" srcOrd="4" destOrd="0" parTransId="{BB5DCCE3-E9B4-44CB-8463-1DEB25B71AC0}" sibTransId="{85BFE0CE-4486-429F-BEE5-CC7809055D8B}"/>
    <dgm:cxn modelId="{040B6C69-4500-4A83-898D-57C3EA59FD15}" srcId="{1B81A910-BAEE-4AAC-A9E6-C05698EB6B27}" destId="{D20EA2F4-D9A1-41A8-BF73-930B4C1CF835}" srcOrd="2" destOrd="0" parTransId="{BA1F90CF-9D5C-4077-9464-424B2299E3F5}" sibTransId="{1F0C26B0-94B7-4204-A742-55598E4B72C6}"/>
    <dgm:cxn modelId="{D138DAC5-8CE1-41ED-B240-AC86E260ED59}" type="presOf" srcId="{D20EA2F4-D9A1-41A8-BF73-930B4C1CF835}" destId="{0FBDAFCA-7330-43B3-8E41-CE989F4611FA}" srcOrd="0" destOrd="0" presId="urn:microsoft.com/office/officeart/2008/layout/VerticalCurvedList"/>
    <dgm:cxn modelId="{C427AB9C-B7A5-46BD-B81C-AB3A62728962}" srcId="{1B81A910-BAEE-4AAC-A9E6-C05698EB6B27}" destId="{05D49F68-9EEF-495B-8999-A3E72281706E}" srcOrd="0" destOrd="0" parTransId="{8BA74A49-5A7A-4AB8-9BA9-C18D76C518CE}" sibTransId="{4EA16444-5B5B-4B51-807F-305B0D64B27D}"/>
    <dgm:cxn modelId="{A7ADC3FF-1FC0-4B49-9800-B39CEC8DA81C}" type="presOf" srcId="{75731DE8-E921-42A9-9E00-12C77B01FC5B}" destId="{E45969B9-8249-4A7D-9223-88EAACCDFB94}" srcOrd="0" destOrd="0" presId="urn:microsoft.com/office/officeart/2008/layout/VerticalCurvedList"/>
    <dgm:cxn modelId="{94D3554D-71EA-4181-BD9A-20B01B79055D}" srcId="{1B81A910-BAEE-4AAC-A9E6-C05698EB6B27}" destId="{456BDA53-8299-4776-BDDD-6B55F75E1DF6}" srcOrd="3" destOrd="0" parTransId="{2BC62551-4C86-4A41-AC0A-A6A884EE2224}" sibTransId="{EBD2CECC-0ABC-4ABA-BDED-475805ACCBF5}"/>
    <dgm:cxn modelId="{69CA4EC6-162F-4034-A3F6-5509ECFC7430}" type="presParOf" srcId="{688DFAAF-DD63-4C7C-A475-252DE9F49733}" destId="{9273069A-57B5-4EB9-8B45-72163BB092D6}" srcOrd="0" destOrd="0" presId="urn:microsoft.com/office/officeart/2008/layout/VerticalCurvedList"/>
    <dgm:cxn modelId="{B0AEAA4A-ABAD-498D-8003-431893A6D2E5}" type="presParOf" srcId="{9273069A-57B5-4EB9-8B45-72163BB092D6}" destId="{FA4869FD-AE4F-4AAB-9E34-55BFFDC79B62}" srcOrd="0" destOrd="0" presId="urn:microsoft.com/office/officeart/2008/layout/VerticalCurvedList"/>
    <dgm:cxn modelId="{ECDE97AB-30A6-479C-B91B-5D396737B880}" type="presParOf" srcId="{FA4869FD-AE4F-4AAB-9E34-55BFFDC79B62}" destId="{68D182C3-4778-44C7-B1D4-587C67EACBEB}" srcOrd="0" destOrd="0" presId="urn:microsoft.com/office/officeart/2008/layout/VerticalCurvedList"/>
    <dgm:cxn modelId="{87D1754F-0738-43F5-AE36-FD6B508C2561}" type="presParOf" srcId="{FA4869FD-AE4F-4AAB-9E34-55BFFDC79B62}" destId="{06591DBB-742F-4403-B680-4B561FF27D9D}" srcOrd="1" destOrd="0" presId="urn:microsoft.com/office/officeart/2008/layout/VerticalCurvedList"/>
    <dgm:cxn modelId="{97C641DC-9E11-4324-B8D0-FDA1F40D2DCB}" type="presParOf" srcId="{FA4869FD-AE4F-4AAB-9E34-55BFFDC79B62}" destId="{D3E3D80B-B47E-49E2-91CA-E3F08E621BB0}" srcOrd="2" destOrd="0" presId="urn:microsoft.com/office/officeart/2008/layout/VerticalCurvedList"/>
    <dgm:cxn modelId="{2F2F8559-705B-4464-B6F4-173FC3F77C0B}" type="presParOf" srcId="{FA4869FD-AE4F-4AAB-9E34-55BFFDC79B62}" destId="{20216CEB-07E8-4A84-B49C-C8EDCB655B29}" srcOrd="3" destOrd="0" presId="urn:microsoft.com/office/officeart/2008/layout/VerticalCurvedList"/>
    <dgm:cxn modelId="{F84665CE-9C60-460E-9B75-769861177606}" type="presParOf" srcId="{9273069A-57B5-4EB9-8B45-72163BB092D6}" destId="{FE130F79-92EB-4A23-95E6-9A2EB3E5083B}" srcOrd="1" destOrd="0" presId="urn:microsoft.com/office/officeart/2008/layout/VerticalCurvedList"/>
    <dgm:cxn modelId="{D684B370-B24F-41EF-9FE1-EA9E0DB8B5DD}" type="presParOf" srcId="{9273069A-57B5-4EB9-8B45-72163BB092D6}" destId="{45306934-471A-415E-A82A-B8E0AD7D1393}" srcOrd="2" destOrd="0" presId="urn:microsoft.com/office/officeart/2008/layout/VerticalCurvedList"/>
    <dgm:cxn modelId="{257BA3CD-F7FF-471D-9CDE-ABD603865C89}" type="presParOf" srcId="{45306934-471A-415E-A82A-B8E0AD7D1393}" destId="{0E13BC6B-63D7-4764-A9F6-4BC2CF7A0238}" srcOrd="0" destOrd="0" presId="urn:microsoft.com/office/officeart/2008/layout/VerticalCurvedList"/>
    <dgm:cxn modelId="{4E8CE7B4-85A0-43D5-8ED6-24F2D29BD7BE}" type="presParOf" srcId="{9273069A-57B5-4EB9-8B45-72163BB092D6}" destId="{E45969B9-8249-4A7D-9223-88EAACCDFB94}" srcOrd="3" destOrd="0" presId="urn:microsoft.com/office/officeart/2008/layout/VerticalCurvedList"/>
    <dgm:cxn modelId="{5E5694F7-08DE-45A4-B50A-B6C6F5E898BC}" type="presParOf" srcId="{9273069A-57B5-4EB9-8B45-72163BB092D6}" destId="{08DCEEF3-D90B-448E-91EE-47D7F2630E6A}" srcOrd="4" destOrd="0" presId="urn:microsoft.com/office/officeart/2008/layout/VerticalCurvedList"/>
    <dgm:cxn modelId="{2F21245A-1B58-4EE2-B8F3-731051EE48EE}" type="presParOf" srcId="{08DCEEF3-D90B-448E-91EE-47D7F2630E6A}" destId="{1E14B350-D194-4184-A159-92BC3C0CBF61}" srcOrd="0" destOrd="0" presId="urn:microsoft.com/office/officeart/2008/layout/VerticalCurvedList"/>
    <dgm:cxn modelId="{76AD2B1B-4A52-40B6-8E96-7240812D21F7}" type="presParOf" srcId="{9273069A-57B5-4EB9-8B45-72163BB092D6}" destId="{0FBDAFCA-7330-43B3-8E41-CE989F4611FA}" srcOrd="5" destOrd="0" presId="urn:microsoft.com/office/officeart/2008/layout/VerticalCurvedList"/>
    <dgm:cxn modelId="{48FAC86C-7C1D-4AF9-BD8C-18A4103DEFA6}" type="presParOf" srcId="{9273069A-57B5-4EB9-8B45-72163BB092D6}" destId="{BBE676AC-628F-44F8-8F8C-C87F9E22054C}" srcOrd="6" destOrd="0" presId="urn:microsoft.com/office/officeart/2008/layout/VerticalCurvedList"/>
    <dgm:cxn modelId="{C930751A-D64B-4850-9429-F29329E24948}" type="presParOf" srcId="{BBE676AC-628F-44F8-8F8C-C87F9E22054C}" destId="{7B4794D8-AB42-4E03-A9E1-2C6D2C64997F}" srcOrd="0" destOrd="0" presId="urn:microsoft.com/office/officeart/2008/layout/VerticalCurvedList"/>
    <dgm:cxn modelId="{F63EAE91-215D-4CC4-9C94-A95677FBA396}" type="presParOf" srcId="{9273069A-57B5-4EB9-8B45-72163BB092D6}" destId="{B17B049C-EFCE-43C0-9C27-9FFF57D081CF}" srcOrd="7" destOrd="0" presId="urn:microsoft.com/office/officeart/2008/layout/VerticalCurvedList"/>
    <dgm:cxn modelId="{26E04F09-C7A5-4966-A3DE-8AED2AE472D6}" type="presParOf" srcId="{9273069A-57B5-4EB9-8B45-72163BB092D6}" destId="{12B90201-6192-4F78-8081-B7AB1047B894}" srcOrd="8" destOrd="0" presId="urn:microsoft.com/office/officeart/2008/layout/VerticalCurvedList"/>
    <dgm:cxn modelId="{B808FDBA-37CB-41A2-AE24-14AEBFA848D7}" type="presParOf" srcId="{12B90201-6192-4F78-8081-B7AB1047B894}" destId="{5BB6E583-DBD9-4746-B2DF-B98466AF36A0}" srcOrd="0" destOrd="0" presId="urn:microsoft.com/office/officeart/2008/layout/VerticalCurvedList"/>
    <dgm:cxn modelId="{B8FD679F-50A4-4614-8B16-CB5E79B85734}" type="presParOf" srcId="{9273069A-57B5-4EB9-8B45-72163BB092D6}" destId="{FAF7E35C-C789-4DBC-8FF3-B9F785803D79}" srcOrd="9" destOrd="0" presId="urn:microsoft.com/office/officeart/2008/layout/VerticalCurvedList"/>
    <dgm:cxn modelId="{8BC4EB95-51D5-4063-AF50-057418E6D406}" type="presParOf" srcId="{9273069A-57B5-4EB9-8B45-72163BB092D6}" destId="{1160B772-791B-4EE6-A534-A6702560E4E4}" srcOrd="10" destOrd="0" presId="urn:microsoft.com/office/officeart/2008/layout/VerticalCurvedList"/>
    <dgm:cxn modelId="{87ED6897-0E83-4B24-A499-9AEBDF43F24D}" type="presParOf" srcId="{1160B772-791B-4EE6-A534-A6702560E4E4}" destId="{5E41365B-75A3-4700-AF92-4996511A07A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9C2EFB-608B-4D9E-A752-6365E6AD0F2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C16C59-DCFA-433A-B8FD-E6DF7E24F8C1}">
      <dgm:prSet phldrT="[文本]"/>
      <dgm:spPr/>
      <dgm:t>
        <a:bodyPr/>
        <a:lstStyle/>
        <a:p>
          <a:r>
            <a:rPr lang="zh-CN" altLang="en-US" b="1" i="0" dirty="0" smtClean="0"/>
            <a:t>训练是多阶段的</a:t>
          </a:r>
          <a:endParaRPr lang="zh-CN" altLang="en-US" dirty="0"/>
        </a:p>
      </dgm:t>
    </dgm:pt>
    <dgm:pt modelId="{D80D3AE0-8991-404E-AE00-C023B694D7DD}" type="parTrans" cxnId="{130F9EC8-CF5C-4A43-A03D-D62BBA3347CB}">
      <dgm:prSet/>
      <dgm:spPr/>
      <dgm:t>
        <a:bodyPr/>
        <a:lstStyle/>
        <a:p>
          <a:endParaRPr lang="zh-CN" altLang="en-US"/>
        </a:p>
      </dgm:t>
    </dgm:pt>
    <dgm:pt modelId="{B36E0F43-FDEF-4109-AB9A-F46E7CBF3F4C}" type="sibTrans" cxnId="{130F9EC8-CF5C-4A43-A03D-D62BBA3347CB}">
      <dgm:prSet/>
      <dgm:spPr/>
      <dgm:t>
        <a:bodyPr/>
        <a:lstStyle/>
        <a:p>
          <a:endParaRPr lang="zh-CN" altLang="en-US"/>
        </a:p>
      </dgm:t>
    </dgm:pt>
    <dgm:pt modelId="{DA674D10-0F34-40E6-A1D7-1CE738D44B44}">
      <dgm:prSet phldrT="[文本]"/>
      <dgm:spPr/>
      <dgm:t>
        <a:bodyPr/>
        <a:lstStyle/>
        <a:p>
          <a:r>
            <a:rPr lang="zh-CN" altLang="en-US" dirty="0" smtClean="0"/>
            <a:t>先提</a:t>
          </a:r>
          <a:r>
            <a:rPr lang="en-US" altLang="en-US" dirty="0" smtClean="0"/>
            <a:t>proposal</a:t>
          </a:r>
          <a:r>
            <a:rPr lang="zh-CN" altLang="en-US" dirty="0" smtClean="0"/>
            <a:t>，然后</a:t>
          </a:r>
          <a:r>
            <a:rPr lang="en-US" altLang="en-US" dirty="0" smtClean="0"/>
            <a:t>CNN</a:t>
          </a:r>
          <a:r>
            <a:rPr lang="zh-CN" altLang="en-US" dirty="0" smtClean="0"/>
            <a:t>提取特征，之后用</a:t>
          </a:r>
          <a:r>
            <a:rPr lang="en-US" altLang="en-US" dirty="0" smtClean="0"/>
            <a:t>SVM</a:t>
          </a:r>
          <a:r>
            <a:rPr lang="zh-CN" altLang="en-US" dirty="0" smtClean="0"/>
            <a:t>分类器，最后再做</a:t>
          </a:r>
          <a:r>
            <a:rPr lang="en-US" altLang="en-US" dirty="0" smtClean="0"/>
            <a:t>bounding-box regression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9ADBD99F-57FE-4A29-859C-EE4AFFDED029}" type="parTrans" cxnId="{8B213717-D62A-4AF3-A32B-CCD57ED7572D}">
      <dgm:prSet/>
      <dgm:spPr/>
      <dgm:t>
        <a:bodyPr/>
        <a:lstStyle/>
        <a:p>
          <a:endParaRPr lang="zh-CN" altLang="en-US"/>
        </a:p>
      </dgm:t>
    </dgm:pt>
    <dgm:pt modelId="{F65F5965-0A32-4A48-80AE-E6E60022E116}" type="sibTrans" cxnId="{8B213717-D62A-4AF3-A32B-CCD57ED7572D}">
      <dgm:prSet/>
      <dgm:spPr/>
      <dgm:t>
        <a:bodyPr/>
        <a:lstStyle/>
        <a:p>
          <a:endParaRPr lang="zh-CN" altLang="en-US"/>
        </a:p>
      </dgm:t>
    </dgm:pt>
    <dgm:pt modelId="{55E77208-9F49-4165-9A7C-834D12E84799}">
      <dgm:prSet phldrT="[文本]"/>
      <dgm:spPr/>
      <dgm:t>
        <a:bodyPr/>
        <a:lstStyle/>
        <a:p>
          <a:r>
            <a:rPr lang="zh-CN" altLang="en-US" dirty="0" smtClean="0"/>
            <a:t>训练非常耗费时间和空间（存储）</a:t>
          </a:r>
          <a:endParaRPr lang="zh-CN" altLang="en-US" dirty="0"/>
        </a:p>
      </dgm:t>
    </dgm:pt>
    <dgm:pt modelId="{CB12B67B-1FC8-42E4-B817-D789E36204DE}" type="parTrans" cxnId="{352167C8-E3EF-4DF0-8A2D-FA9C6777DB36}">
      <dgm:prSet/>
      <dgm:spPr/>
      <dgm:t>
        <a:bodyPr/>
        <a:lstStyle/>
        <a:p>
          <a:endParaRPr lang="zh-CN" altLang="en-US"/>
        </a:p>
      </dgm:t>
    </dgm:pt>
    <dgm:pt modelId="{D3A7E570-26BF-4FA1-AB8C-4A31B2D764FE}" type="sibTrans" cxnId="{352167C8-E3EF-4DF0-8A2D-FA9C6777DB36}">
      <dgm:prSet/>
      <dgm:spPr/>
      <dgm:t>
        <a:bodyPr/>
        <a:lstStyle/>
        <a:p>
          <a:endParaRPr lang="zh-CN" altLang="en-US"/>
        </a:p>
      </dgm:t>
    </dgm:pt>
    <dgm:pt modelId="{4B38BD0E-3C93-49B7-91B0-714323B78BC9}">
      <dgm:prSet phldrT="[文本]"/>
      <dgm:spPr/>
      <dgm:t>
        <a:bodyPr/>
        <a:lstStyle/>
        <a:p>
          <a:r>
            <a:rPr lang="zh-CN" altLang="en-US" dirty="0" smtClean="0"/>
            <a:t>在训练</a:t>
          </a:r>
          <a:r>
            <a:rPr lang="en-US" altLang="en-US" dirty="0" smtClean="0"/>
            <a:t>SVM</a:t>
          </a:r>
          <a:r>
            <a:rPr lang="zh-CN" altLang="en-US" dirty="0" smtClean="0"/>
            <a:t>和</a:t>
          </a:r>
          <a:r>
            <a:rPr lang="en-US" altLang="en-US" dirty="0" err="1" smtClean="0"/>
            <a:t>bbox</a:t>
          </a:r>
          <a:r>
            <a:rPr lang="en-US" altLang="en-US" dirty="0" smtClean="0"/>
            <a:t> regression</a:t>
          </a:r>
          <a:r>
            <a:rPr lang="zh-CN" altLang="en-US" dirty="0" smtClean="0"/>
            <a:t>的时候，需要先将之前提取出来的特征写入磁盘中，这些特征需要花费的空间很大；这个过程也非常耗费时间。</a:t>
          </a:r>
          <a:endParaRPr lang="zh-CN" altLang="en-US" dirty="0"/>
        </a:p>
      </dgm:t>
    </dgm:pt>
    <dgm:pt modelId="{64F6DCC9-E250-469F-B8F1-7451C6CB97A0}" type="parTrans" cxnId="{75A5E0C6-0C4A-44F1-A967-05001F4F9FE1}">
      <dgm:prSet/>
      <dgm:spPr/>
      <dgm:t>
        <a:bodyPr/>
        <a:lstStyle/>
        <a:p>
          <a:endParaRPr lang="zh-CN" altLang="en-US"/>
        </a:p>
      </dgm:t>
    </dgm:pt>
    <dgm:pt modelId="{5B475172-7503-4278-8A22-253F1D0D0EAA}" type="sibTrans" cxnId="{75A5E0C6-0C4A-44F1-A967-05001F4F9FE1}">
      <dgm:prSet/>
      <dgm:spPr/>
      <dgm:t>
        <a:bodyPr/>
        <a:lstStyle/>
        <a:p>
          <a:endParaRPr lang="zh-CN" altLang="en-US"/>
        </a:p>
      </dgm:t>
    </dgm:pt>
    <dgm:pt modelId="{0EAF207D-A775-4D49-9258-B24443CD29F3}">
      <dgm:prSet phldrT="[文本]"/>
      <dgm:spPr/>
      <dgm:t>
        <a:bodyPr/>
        <a:lstStyle/>
        <a:p>
          <a:r>
            <a:rPr lang="zh-CN" altLang="en-US" dirty="0" smtClean="0"/>
            <a:t>物体检测非常慢</a:t>
          </a:r>
          <a:endParaRPr lang="zh-CN" altLang="en-US" dirty="0"/>
        </a:p>
      </dgm:t>
    </dgm:pt>
    <dgm:pt modelId="{A084DB53-C33C-433B-8C70-CE5AEAAA2AA3}" type="parTrans" cxnId="{31F94231-0E99-44F7-83A2-1491F6775EB9}">
      <dgm:prSet/>
      <dgm:spPr/>
      <dgm:t>
        <a:bodyPr/>
        <a:lstStyle/>
        <a:p>
          <a:endParaRPr lang="zh-CN" altLang="en-US"/>
        </a:p>
      </dgm:t>
    </dgm:pt>
    <dgm:pt modelId="{C2A75241-64FC-48E6-A6C2-D2D5FBFFFE51}" type="sibTrans" cxnId="{31F94231-0E99-44F7-83A2-1491F6775EB9}">
      <dgm:prSet/>
      <dgm:spPr/>
      <dgm:t>
        <a:bodyPr/>
        <a:lstStyle/>
        <a:p>
          <a:endParaRPr lang="zh-CN" altLang="en-US"/>
        </a:p>
      </dgm:t>
    </dgm:pt>
    <dgm:pt modelId="{E0128D77-4BB8-4C3A-80B2-ECB3E948A925}">
      <dgm:prSet phldrT="[文本]"/>
      <dgm:spPr/>
      <dgm:t>
        <a:bodyPr/>
        <a:lstStyle/>
        <a:p>
          <a:r>
            <a:rPr lang="zh-CN" altLang="en-US" dirty="0" smtClean="0"/>
            <a:t>测试的时候，特征需要从每个图片中的每个</a:t>
          </a:r>
          <a:r>
            <a:rPr lang="en-US" altLang="en-US" dirty="0" smtClean="0"/>
            <a:t>proposal</a:t>
          </a:r>
          <a:r>
            <a:rPr lang="zh-CN" altLang="en-US" dirty="0" smtClean="0"/>
            <a:t>提取，使用</a:t>
          </a:r>
          <a:r>
            <a:rPr lang="en-US" altLang="en-US" dirty="0" smtClean="0"/>
            <a:t>VGG16</a:t>
          </a:r>
          <a:r>
            <a:rPr lang="zh-CN" altLang="en-US" dirty="0" smtClean="0"/>
            <a:t>网络大概每张图片耗费</a:t>
          </a:r>
          <a:r>
            <a:rPr lang="en-US" altLang="en-US" dirty="0" smtClean="0"/>
            <a:t>47s</a:t>
          </a:r>
          <a:r>
            <a:rPr lang="zh-CN" altLang="en-US" dirty="0" smtClean="0"/>
            <a:t>（在一个</a:t>
          </a:r>
          <a:r>
            <a:rPr lang="en-US" altLang="en-US" dirty="0" smtClean="0"/>
            <a:t>GPU</a:t>
          </a:r>
          <a:r>
            <a:rPr lang="zh-CN" altLang="en-US" dirty="0" smtClean="0"/>
            <a:t>上）。</a:t>
          </a:r>
          <a:endParaRPr lang="zh-CN" altLang="en-US" dirty="0"/>
        </a:p>
      </dgm:t>
    </dgm:pt>
    <dgm:pt modelId="{0C442F53-D850-47C7-B6BA-962600B3E52E}" type="parTrans" cxnId="{32CAEB5B-3582-4AEE-8109-BD22EB6B8365}">
      <dgm:prSet/>
      <dgm:spPr/>
      <dgm:t>
        <a:bodyPr/>
        <a:lstStyle/>
        <a:p>
          <a:endParaRPr lang="zh-CN" altLang="en-US"/>
        </a:p>
      </dgm:t>
    </dgm:pt>
    <dgm:pt modelId="{78BF3C1B-E009-47B2-90CF-6CBB7FA8248B}" type="sibTrans" cxnId="{32CAEB5B-3582-4AEE-8109-BD22EB6B8365}">
      <dgm:prSet/>
      <dgm:spPr/>
      <dgm:t>
        <a:bodyPr/>
        <a:lstStyle/>
        <a:p>
          <a:endParaRPr lang="zh-CN" altLang="en-US"/>
        </a:p>
      </dgm:t>
    </dgm:pt>
    <dgm:pt modelId="{973DEF92-F5B6-4A1D-992E-B554F9426BEA}" type="pres">
      <dgm:prSet presAssocID="{DB9C2EFB-608B-4D9E-A752-6365E6AD0F23}" presName="Name0" presStyleCnt="0">
        <dgm:presLayoutVars>
          <dgm:dir/>
          <dgm:animLvl val="lvl"/>
          <dgm:resizeHandles val="exact"/>
        </dgm:presLayoutVars>
      </dgm:prSet>
      <dgm:spPr/>
    </dgm:pt>
    <dgm:pt modelId="{76CF0E76-2EC7-4D84-97F7-37CF10B0BC57}" type="pres">
      <dgm:prSet presAssocID="{10C16C59-DCFA-433A-B8FD-E6DF7E24F8C1}" presName="linNode" presStyleCnt="0"/>
      <dgm:spPr/>
    </dgm:pt>
    <dgm:pt modelId="{277EC476-A780-4855-B102-DECEC0A8AE7A}" type="pres">
      <dgm:prSet presAssocID="{10C16C59-DCFA-433A-B8FD-E6DF7E24F8C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08CE10-E12E-43DA-B34A-46D65A8542A5}" type="pres">
      <dgm:prSet presAssocID="{10C16C59-DCFA-433A-B8FD-E6DF7E24F8C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9C6761-23D6-4215-9BD6-FE0270411DD5}" type="pres">
      <dgm:prSet presAssocID="{B36E0F43-FDEF-4109-AB9A-F46E7CBF3F4C}" presName="sp" presStyleCnt="0"/>
      <dgm:spPr/>
    </dgm:pt>
    <dgm:pt modelId="{DDD0E733-69DC-4B58-A938-FDBF0D65B5C0}" type="pres">
      <dgm:prSet presAssocID="{55E77208-9F49-4165-9A7C-834D12E84799}" presName="linNode" presStyleCnt="0"/>
      <dgm:spPr/>
    </dgm:pt>
    <dgm:pt modelId="{5568B2F8-CE73-482F-B318-AB674E1EB010}" type="pres">
      <dgm:prSet presAssocID="{55E77208-9F49-4165-9A7C-834D12E8479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09A659-E41B-4E7B-9CF1-9CC393AB0987}" type="pres">
      <dgm:prSet presAssocID="{55E77208-9F49-4165-9A7C-834D12E8479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730FCD-687E-4CE0-998E-6DF5F448028E}" type="pres">
      <dgm:prSet presAssocID="{D3A7E570-26BF-4FA1-AB8C-4A31B2D764FE}" presName="sp" presStyleCnt="0"/>
      <dgm:spPr/>
    </dgm:pt>
    <dgm:pt modelId="{A692663F-6DEE-4A6B-8F55-4724A924A3F7}" type="pres">
      <dgm:prSet presAssocID="{0EAF207D-A775-4D49-9258-B24443CD29F3}" presName="linNode" presStyleCnt="0"/>
      <dgm:spPr/>
    </dgm:pt>
    <dgm:pt modelId="{30A5E5FF-C8EB-498C-96A0-20D3BB578A3E}" type="pres">
      <dgm:prSet presAssocID="{0EAF207D-A775-4D49-9258-B24443CD29F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C86A66-3A47-4525-A088-B1BA58D1B3C0}" type="pres">
      <dgm:prSet presAssocID="{0EAF207D-A775-4D49-9258-B24443CD29F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1F5F67-FB61-4158-87EE-47DD531F46B0}" type="presOf" srcId="{DA674D10-0F34-40E6-A1D7-1CE738D44B44}" destId="{F608CE10-E12E-43DA-B34A-46D65A8542A5}" srcOrd="0" destOrd="0" presId="urn:microsoft.com/office/officeart/2005/8/layout/vList5"/>
    <dgm:cxn modelId="{352167C8-E3EF-4DF0-8A2D-FA9C6777DB36}" srcId="{DB9C2EFB-608B-4D9E-A752-6365E6AD0F23}" destId="{55E77208-9F49-4165-9A7C-834D12E84799}" srcOrd="1" destOrd="0" parTransId="{CB12B67B-1FC8-42E4-B817-D789E36204DE}" sibTransId="{D3A7E570-26BF-4FA1-AB8C-4A31B2D764FE}"/>
    <dgm:cxn modelId="{76641B80-36F4-4633-8534-20CD91344400}" type="presOf" srcId="{0EAF207D-A775-4D49-9258-B24443CD29F3}" destId="{30A5E5FF-C8EB-498C-96A0-20D3BB578A3E}" srcOrd="0" destOrd="0" presId="urn:microsoft.com/office/officeart/2005/8/layout/vList5"/>
    <dgm:cxn modelId="{31F94231-0E99-44F7-83A2-1491F6775EB9}" srcId="{DB9C2EFB-608B-4D9E-A752-6365E6AD0F23}" destId="{0EAF207D-A775-4D49-9258-B24443CD29F3}" srcOrd="2" destOrd="0" parTransId="{A084DB53-C33C-433B-8C70-CE5AEAAA2AA3}" sibTransId="{C2A75241-64FC-48E6-A6C2-D2D5FBFFFE51}"/>
    <dgm:cxn modelId="{130F9EC8-CF5C-4A43-A03D-D62BBA3347CB}" srcId="{DB9C2EFB-608B-4D9E-A752-6365E6AD0F23}" destId="{10C16C59-DCFA-433A-B8FD-E6DF7E24F8C1}" srcOrd="0" destOrd="0" parTransId="{D80D3AE0-8991-404E-AE00-C023B694D7DD}" sibTransId="{B36E0F43-FDEF-4109-AB9A-F46E7CBF3F4C}"/>
    <dgm:cxn modelId="{D790A43C-63B1-4A2B-AF8D-842327DE739E}" type="presOf" srcId="{4B38BD0E-3C93-49B7-91B0-714323B78BC9}" destId="{C109A659-E41B-4E7B-9CF1-9CC393AB0987}" srcOrd="0" destOrd="0" presId="urn:microsoft.com/office/officeart/2005/8/layout/vList5"/>
    <dgm:cxn modelId="{8B213717-D62A-4AF3-A32B-CCD57ED7572D}" srcId="{10C16C59-DCFA-433A-B8FD-E6DF7E24F8C1}" destId="{DA674D10-0F34-40E6-A1D7-1CE738D44B44}" srcOrd="0" destOrd="0" parTransId="{9ADBD99F-57FE-4A29-859C-EE4AFFDED029}" sibTransId="{F65F5965-0A32-4A48-80AE-E6E60022E116}"/>
    <dgm:cxn modelId="{5AE737AD-4873-43EF-9DEE-1608F98ACCC1}" type="presOf" srcId="{55E77208-9F49-4165-9A7C-834D12E84799}" destId="{5568B2F8-CE73-482F-B318-AB674E1EB010}" srcOrd="0" destOrd="0" presId="urn:microsoft.com/office/officeart/2005/8/layout/vList5"/>
    <dgm:cxn modelId="{18472172-184E-4E0B-8DE5-00AACC1068EF}" type="presOf" srcId="{DB9C2EFB-608B-4D9E-A752-6365E6AD0F23}" destId="{973DEF92-F5B6-4A1D-992E-B554F9426BEA}" srcOrd="0" destOrd="0" presId="urn:microsoft.com/office/officeart/2005/8/layout/vList5"/>
    <dgm:cxn modelId="{4CEF6C6A-CC87-4B82-AC09-ADA33EC54F42}" type="presOf" srcId="{10C16C59-DCFA-433A-B8FD-E6DF7E24F8C1}" destId="{277EC476-A780-4855-B102-DECEC0A8AE7A}" srcOrd="0" destOrd="0" presId="urn:microsoft.com/office/officeart/2005/8/layout/vList5"/>
    <dgm:cxn modelId="{32CAEB5B-3582-4AEE-8109-BD22EB6B8365}" srcId="{0EAF207D-A775-4D49-9258-B24443CD29F3}" destId="{E0128D77-4BB8-4C3A-80B2-ECB3E948A925}" srcOrd="0" destOrd="0" parTransId="{0C442F53-D850-47C7-B6BA-962600B3E52E}" sibTransId="{78BF3C1B-E009-47B2-90CF-6CBB7FA8248B}"/>
    <dgm:cxn modelId="{75A5E0C6-0C4A-44F1-A967-05001F4F9FE1}" srcId="{55E77208-9F49-4165-9A7C-834D12E84799}" destId="{4B38BD0E-3C93-49B7-91B0-714323B78BC9}" srcOrd="0" destOrd="0" parTransId="{64F6DCC9-E250-469F-B8F1-7451C6CB97A0}" sibTransId="{5B475172-7503-4278-8A22-253F1D0D0EAA}"/>
    <dgm:cxn modelId="{B06E8D2B-51F5-41FF-A13E-2C211168704D}" type="presOf" srcId="{E0128D77-4BB8-4C3A-80B2-ECB3E948A925}" destId="{FDC86A66-3A47-4525-A088-B1BA58D1B3C0}" srcOrd="0" destOrd="0" presId="urn:microsoft.com/office/officeart/2005/8/layout/vList5"/>
    <dgm:cxn modelId="{E4B424A6-790A-49D1-8D1D-46BB38B34822}" type="presParOf" srcId="{973DEF92-F5B6-4A1D-992E-B554F9426BEA}" destId="{76CF0E76-2EC7-4D84-97F7-37CF10B0BC57}" srcOrd="0" destOrd="0" presId="urn:microsoft.com/office/officeart/2005/8/layout/vList5"/>
    <dgm:cxn modelId="{E151BF63-0A16-4091-959C-55EB048B18A2}" type="presParOf" srcId="{76CF0E76-2EC7-4D84-97F7-37CF10B0BC57}" destId="{277EC476-A780-4855-B102-DECEC0A8AE7A}" srcOrd="0" destOrd="0" presId="urn:microsoft.com/office/officeart/2005/8/layout/vList5"/>
    <dgm:cxn modelId="{6453E8A4-E062-4F76-920E-4CE3EE859D16}" type="presParOf" srcId="{76CF0E76-2EC7-4D84-97F7-37CF10B0BC57}" destId="{F608CE10-E12E-43DA-B34A-46D65A8542A5}" srcOrd="1" destOrd="0" presId="urn:microsoft.com/office/officeart/2005/8/layout/vList5"/>
    <dgm:cxn modelId="{FA368283-641F-4380-B411-7B220578EC62}" type="presParOf" srcId="{973DEF92-F5B6-4A1D-992E-B554F9426BEA}" destId="{679C6761-23D6-4215-9BD6-FE0270411DD5}" srcOrd="1" destOrd="0" presId="urn:microsoft.com/office/officeart/2005/8/layout/vList5"/>
    <dgm:cxn modelId="{075499E0-2977-4CB2-9763-9CD83CD279AC}" type="presParOf" srcId="{973DEF92-F5B6-4A1D-992E-B554F9426BEA}" destId="{DDD0E733-69DC-4B58-A938-FDBF0D65B5C0}" srcOrd="2" destOrd="0" presId="urn:microsoft.com/office/officeart/2005/8/layout/vList5"/>
    <dgm:cxn modelId="{4E5A1AC1-FE61-465A-8966-9007FB362044}" type="presParOf" srcId="{DDD0E733-69DC-4B58-A938-FDBF0D65B5C0}" destId="{5568B2F8-CE73-482F-B318-AB674E1EB010}" srcOrd="0" destOrd="0" presId="urn:microsoft.com/office/officeart/2005/8/layout/vList5"/>
    <dgm:cxn modelId="{929F2F14-B66A-4B3C-A574-892839460ABD}" type="presParOf" srcId="{DDD0E733-69DC-4B58-A938-FDBF0D65B5C0}" destId="{C109A659-E41B-4E7B-9CF1-9CC393AB0987}" srcOrd="1" destOrd="0" presId="urn:microsoft.com/office/officeart/2005/8/layout/vList5"/>
    <dgm:cxn modelId="{609C1616-EE7C-4AD5-9154-AF00D55A944E}" type="presParOf" srcId="{973DEF92-F5B6-4A1D-992E-B554F9426BEA}" destId="{0C730FCD-687E-4CE0-998E-6DF5F448028E}" srcOrd="3" destOrd="0" presId="urn:microsoft.com/office/officeart/2005/8/layout/vList5"/>
    <dgm:cxn modelId="{01FCF0F4-7CB2-472C-8360-C9A9213A4E13}" type="presParOf" srcId="{973DEF92-F5B6-4A1D-992E-B554F9426BEA}" destId="{A692663F-6DEE-4A6B-8F55-4724A924A3F7}" srcOrd="4" destOrd="0" presId="urn:microsoft.com/office/officeart/2005/8/layout/vList5"/>
    <dgm:cxn modelId="{66FEEE4E-33F8-4D2C-8FCC-1C58F5192F1C}" type="presParOf" srcId="{A692663F-6DEE-4A6B-8F55-4724A924A3F7}" destId="{30A5E5FF-C8EB-498C-96A0-20D3BB578A3E}" srcOrd="0" destOrd="0" presId="urn:microsoft.com/office/officeart/2005/8/layout/vList5"/>
    <dgm:cxn modelId="{06E2EC10-3007-4215-997E-95F59AF97768}" type="presParOf" srcId="{A692663F-6DEE-4A6B-8F55-4724A924A3F7}" destId="{FDC86A66-3A47-4525-A088-B1BA58D1B3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FABE40-FA54-4341-849A-CD96D38667D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4C2C5A-D802-4FDF-BCC8-56992E0E32C5}">
      <dgm:prSet phldrT="[文本]"/>
      <dgm:spPr/>
      <dgm:t>
        <a:bodyPr/>
        <a:lstStyle/>
        <a:p>
          <a:r>
            <a:rPr lang="zh-CN" altLang="en-US" dirty="0" smtClean="0"/>
            <a:t>测试时速度慢</a:t>
          </a:r>
          <a:endParaRPr lang="zh-CN" altLang="en-US" dirty="0"/>
        </a:p>
      </dgm:t>
    </dgm:pt>
    <dgm:pt modelId="{2E50E865-A86C-4809-A4C0-46E2164741DF}" type="parTrans" cxnId="{8E21F22E-2F15-49ED-B23E-73C5752140CB}">
      <dgm:prSet/>
      <dgm:spPr/>
      <dgm:t>
        <a:bodyPr/>
        <a:lstStyle/>
        <a:p>
          <a:endParaRPr lang="zh-CN" altLang="en-US"/>
        </a:p>
      </dgm:t>
    </dgm:pt>
    <dgm:pt modelId="{23374224-1102-4518-8C03-7A8C66D49B50}" type="sibTrans" cxnId="{8E21F22E-2F15-49ED-B23E-73C5752140CB}">
      <dgm:prSet/>
      <dgm:spPr/>
      <dgm:t>
        <a:bodyPr/>
        <a:lstStyle/>
        <a:p>
          <a:endParaRPr lang="zh-CN" altLang="en-US"/>
        </a:p>
      </dgm:t>
    </dgm:pt>
    <dgm:pt modelId="{380E2F3F-2EF0-406D-889A-E3712876F51D}">
      <dgm:prSet phldrT="[文本]"/>
      <dgm:spPr/>
      <dgm:t>
        <a:bodyPr/>
        <a:lstStyle/>
        <a:p>
          <a:r>
            <a:rPr lang="en-US" altLang="zh-CN" dirty="0" smtClean="0"/>
            <a:t>RCNN</a:t>
          </a:r>
          <a:r>
            <a:rPr lang="zh-CN" altLang="en-US" dirty="0" smtClean="0"/>
            <a:t>一张图像内候选框之间大量重叠，提取特征操作冗余。</a:t>
          </a:r>
          <a:endParaRPr lang="zh-CN" altLang="en-US" dirty="0"/>
        </a:p>
      </dgm:t>
    </dgm:pt>
    <dgm:pt modelId="{A8C8C464-797F-4459-AC2D-6DD3620F6A95}" type="parTrans" cxnId="{430F4E97-58F7-41A5-90DC-73F4E7EA188D}">
      <dgm:prSet/>
      <dgm:spPr/>
      <dgm:t>
        <a:bodyPr/>
        <a:lstStyle/>
        <a:p>
          <a:endParaRPr lang="zh-CN" altLang="en-US"/>
        </a:p>
      </dgm:t>
    </dgm:pt>
    <dgm:pt modelId="{701D322F-2F10-48D6-BD8F-BF37FED6D8DA}" type="sibTrans" cxnId="{430F4E97-58F7-41A5-90DC-73F4E7EA188D}">
      <dgm:prSet/>
      <dgm:spPr/>
      <dgm:t>
        <a:bodyPr/>
        <a:lstStyle/>
        <a:p>
          <a:endParaRPr lang="zh-CN" altLang="en-US"/>
        </a:p>
      </dgm:t>
    </dgm:pt>
    <dgm:pt modelId="{08F7A0C9-B7D8-4B58-AB92-78003B69F014}">
      <dgm:prSet phldrT="[文本]"/>
      <dgm:spPr/>
      <dgm:t>
        <a:bodyPr/>
        <a:lstStyle/>
        <a:p>
          <a:r>
            <a:rPr lang="en-US" altLang="en-US" dirty="0" err="1" smtClean="0"/>
            <a:t>F</a:t>
          </a:r>
          <a:r>
            <a:rPr lang="en-US" altLang="zh-CN" dirty="0" err="1" smtClean="0"/>
            <a:t>ast</a:t>
          </a:r>
          <a:r>
            <a:rPr lang="en-US" altLang="en-US" dirty="0" err="1" smtClean="0"/>
            <a:t>RCNN</a:t>
          </a:r>
          <a:r>
            <a:rPr lang="zh-CN" altLang="en-US" dirty="0" smtClean="0"/>
            <a:t>将整张图像归一化后直接送入深度网络。在邻接时，才加入候选框信息，在末尾的少数几层处理每个候选框。</a:t>
          </a:r>
          <a:endParaRPr lang="zh-CN" altLang="en-US" dirty="0"/>
        </a:p>
      </dgm:t>
    </dgm:pt>
    <dgm:pt modelId="{EEF3E1C6-DDF0-40EC-AF5F-F03209A24EAB}" type="parTrans" cxnId="{85720EA9-BA31-45CD-9265-92CF2297502E}">
      <dgm:prSet/>
      <dgm:spPr/>
      <dgm:t>
        <a:bodyPr/>
        <a:lstStyle/>
        <a:p>
          <a:endParaRPr lang="zh-CN" altLang="en-US"/>
        </a:p>
      </dgm:t>
    </dgm:pt>
    <dgm:pt modelId="{5F332374-E4DA-443A-8117-6E017B648112}" type="sibTrans" cxnId="{85720EA9-BA31-45CD-9265-92CF2297502E}">
      <dgm:prSet/>
      <dgm:spPr/>
      <dgm:t>
        <a:bodyPr/>
        <a:lstStyle/>
        <a:p>
          <a:endParaRPr lang="zh-CN" altLang="en-US"/>
        </a:p>
      </dgm:t>
    </dgm:pt>
    <dgm:pt modelId="{D03C1D8C-8ABE-4B26-BD0A-1B860A966B4A}">
      <dgm:prSet phldrT="[文本]"/>
      <dgm:spPr/>
      <dgm:t>
        <a:bodyPr/>
        <a:lstStyle/>
        <a:p>
          <a:r>
            <a:rPr lang="zh-CN" altLang="en-US" dirty="0" smtClean="0"/>
            <a:t>训练时速度慢</a:t>
          </a:r>
          <a:endParaRPr lang="zh-CN" altLang="en-US" dirty="0"/>
        </a:p>
      </dgm:t>
    </dgm:pt>
    <dgm:pt modelId="{38A0C1B4-0155-45F3-AA89-F55600DE54FD}" type="parTrans" cxnId="{B00470BF-6CEC-4EDF-9906-AA5876EDC91C}">
      <dgm:prSet/>
      <dgm:spPr/>
      <dgm:t>
        <a:bodyPr/>
        <a:lstStyle/>
        <a:p>
          <a:endParaRPr lang="zh-CN" altLang="en-US"/>
        </a:p>
      </dgm:t>
    </dgm:pt>
    <dgm:pt modelId="{4F19BF0D-CD48-4276-9318-EEE699E54FC0}" type="sibTrans" cxnId="{B00470BF-6CEC-4EDF-9906-AA5876EDC91C}">
      <dgm:prSet/>
      <dgm:spPr/>
      <dgm:t>
        <a:bodyPr/>
        <a:lstStyle/>
        <a:p>
          <a:endParaRPr lang="zh-CN" altLang="en-US"/>
        </a:p>
      </dgm:t>
    </dgm:pt>
    <dgm:pt modelId="{0938BEB5-7DA7-48FF-AD72-F8B4BA3AE201}">
      <dgm:prSet phldrT="[文本]"/>
      <dgm:spPr/>
      <dgm:t>
        <a:bodyPr/>
        <a:lstStyle/>
        <a:p>
          <a:r>
            <a:rPr lang="zh-CN" altLang="en-US" dirty="0" smtClean="0"/>
            <a:t>同上</a:t>
          </a:r>
          <a:endParaRPr lang="zh-CN" altLang="en-US" dirty="0"/>
        </a:p>
      </dgm:t>
    </dgm:pt>
    <dgm:pt modelId="{9B0CC32F-B7D0-405B-B765-F2F68019D7F4}" type="parTrans" cxnId="{275EB665-D8D3-47F5-9B71-34C8F114806D}">
      <dgm:prSet/>
      <dgm:spPr/>
      <dgm:t>
        <a:bodyPr/>
        <a:lstStyle/>
        <a:p>
          <a:endParaRPr lang="zh-CN" altLang="en-US"/>
        </a:p>
      </dgm:t>
    </dgm:pt>
    <dgm:pt modelId="{2BC817E5-F84A-496A-A278-9A50BEF89113}" type="sibTrans" cxnId="{275EB665-D8D3-47F5-9B71-34C8F114806D}">
      <dgm:prSet/>
      <dgm:spPr/>
      <dgm:t>
        <a:bodyPr/>
        <a:lstStyle/>
        <a:p>
          <a:endParaRPr lang="zh-CN" altLang="en-US"/>
        </a:p>
      </dgm:t>
    </dgm:pt>
    <dgm:pt modelId="{F38B86B7-A946-4FD0-96FF-C2278802B244}">
      <dgm:prSet phldrT="[文本]"/>
      <dgm:spPr/>
      <dgm:t>
        <a:bodyPr/>
        <a:lstStyle/>
        <a:p>
          <a:r>
            <a:rPr lang="zh-CN" altLang="en-US" dirty="0" smtClean="0"/>
            <a:t>在训练时，</a:t>
          </a:r>
          <a:r>
            <a:rPr lang="en-US" altLang="en-US" dirty="0" err="1" smtClean="0"/>
            <a:t>FastRCNN</a:t>
          </a:r>
          <a:r>
            <a:rPr lang="zh-CN" altLang="en-US" dirty="0" smtClean="0"/>
            <a:t>先将一张图像送入网络，紧接着送入从这幅图像上提取出的候选区域。这些候选区域的前几层特征不需要再重复计算。</a:t>
          </a:r>
          <a:endParaRPr lang="zh-CN" altLang="en-US" dirty="0"/>
        </a:p>
      </dgm:t>
    </dgm:pt>
    <dgm:pt modelId="{21DCFD53-C43E-437D-808B-174FBA299B4B}" type="parTrans" cxnId="{BB4A0AD2-28C1-4DA2-B4AC-AFAD93CB49B7}">
      <dgm:prSet/>
      <dgm:spPr/>
      <dgm:t>
        <a:bodyPr/>
        <a:lstStyle/>
        <a:p>
          <a:endParaRPr lang="zh-CN" altLang="en-US"/>
        </a:p>
      </dgm:t>
    </dgm:pt>
    <dgm:pt modelId="{15A5FD82-A528-4785-BE69-DD5F15829D81}" type="sibTrans" cxnId="{BB4A0AD2-28C1-4DA2-B4AC-AFAD93CB49B7}">
      <dgm:prSet/>
      <dgm:spPr/>
      <dgm:t>
        <a:bodyPr/>
        <a:lstStyle/>
        <a:p>
          <a:endParaRPr lang="zh-CN" altLang="en-US"/>
        </a:p>
      </dgm:t>
    </dgm:pt>
    <dgm:pt modelId="{1CC01BA6-2AFC-4E5C-B239-4E213879242E}">
      <dgm:prSet/>
      <dgm:spPr/>
      <dgm:t>
        <a:bodyPr/>
        <a:lstStyle/>
        <a:p>
          <a:r>
            <a:rPr lang="zh-CN" altLang="en-US" dirty="0" smtClean="0"/>
            <a:t>训练所需空间大</a:t>
          </a:r>
          <a:endParaRPr lang="zh-CN" altLang="en-US" dirty="0"/>
        </a:p>
      </dgm:t>
    </dgm:pt>
    <dgm:pt modelId="{BC52D157-4F4B-41D9-B90F-0882A8E0D58F}" type="parTrans" cxnId="{2A01F045-9910-4456-967E-B4130802AF29}">
      <dgm:prSet/>
      <dgm:spPr/>
      <dgm:t>
        <a:bodyPr/>
        <a:lstStyle/>
        <a:p>
          <a:endParaRPr lang="zh-CN" altLang="en-US"/>
        </a:p>
      </dgm:t>
    </dgm:pt>
    <dgm:pt modelId="{8D5C7E6B-3F47-4673-AD6E-4D5F0EB18861}" type="sibTrans" cxnId="{2A01F045-9910-4456-967E-B4130802AF29}">
      <dgm:prSet/>
      <dgm:spPr/>
      <dgm:t>
        <a:bodyPr/>
        <a:lstStyle/>
        <a:p>
          <a:endParaRPr lang="zh-CN" altLang="en-US"/>
        </a:p>
      </dgm:t>
    </dgm:pt>
    <dgm:pt modelId="{4A235DA7-781A-4191-BDFB-2328CD24E5CC}">
      <dgm:prSet/>
      <dgm:spPr/>
      <dgm:t>
        <a:bodyPr/>
        <a:lstStyle/>
        <a:p>
          <a:r>
            <a:rPr lang="en-US" altLang="en-US" dirty="0" smtClean="0"/>
            <a:t>RCNN</a:t>
          </a:r>
          <a:r>
            <a:rPr lang="zh-CN" altLang="en-US" dirty="0" smtClean="0"/>
            <a:t>中独立的分类器和回归器需要大量特征作为训练样本。</a:t>
          </a:r>
          <a:endParaRPr lang="zh-CN" altLang="en-US" dirty="0"/>
        </a:p>
      </dgm:t>
    </dgm:pt>
    <dgm:pt modelId="{670AED68-1286-42BC-876B-DBA621A9ACE6}" type="parTrans" cxnId="{18C0534A-BA01-48E6-B005-CCE00C48EECC}">
      <dgm:prSet/>
      <dgm:spPr/>
      <dgm:t>
        <a:bodyPr/>
        <a:lstStyle/>
        <a:p>
          <a:endParaRPr lang="zh-CN" altLang="en-US"/>
        </a:p>
      </dgm:t>
    </dgm:pt>
    <dgm:pt modelId="{2D28A0F5-80F4-4EA4-AE0C-47FE1271F96B}" type="sibTrans" cxnId="{18C0534A-BA01-48E6-B005-CCE00C48EECC}">
      <dgm:prSet/>
      <dgm:spPr/>
      <dgm:t>
        <a:bodyPr/>
        <a:lstStyle/>
        <a:p>
          <a:endParaRPr lang="zh-CN" altLang="en-US"/>
        </a:p>
      </dgm:t>
    </dgm:pt>
    <dgm:pt modelId="{CEBDB44D-4DA3-49D1-8AB6-48FA108F0B40}">
      <dgm:prSet/>
      <dgm:spPr/>
      <dgm:t>
        <a:bodyPr/>
        <a:lstStyle/>
        <a:p>
          <a:r>
            <a:rPr lang="en-US" altLang="en-US" dirty="0" err="1" smtClean="0"/>
            <a:t>F</a:t>
          </a:r>
          <a:r>
            <a:rPr lang="en-US" altLang="zh-CN" dirty="0" err="1" smtClean="0"/>
            <a:t>ast</a:t>
          </a:r>
          <a:r>
            <a:rPr lang="en-US" altLang="en-US" dirty="0" err="1" smtClean="0"/>
            <a:t>RCNN</a:t>
          </a:r>
          <a:r>
            <a:rPr lang="zh-CN" altLang="en-US" dirty="0" smtClean="0"/>
            <a:t>把类别判断和位置精调统一用深度网络实现，不再需要额外存储。</a:t>
          </a:r>
          <a:endParaRPr lang="zh-CN" altLang="en-US" dirty="0"/>
        </a:p>
      </dgm:t>
    </dgm:pt>
    <dgm:pt modelId="{1FE55782-6933-4FFC-8B73-7F53B24A7795}" type="parTrans" cxnId="{F43F42E0-0E0A-457C-B7C9-ACECB7E809B0}">
      <dgm:prSet/>
      <dgm:spPr/>
      <dgm:t>
        <a:bodyPr/>
        <a:lstStyle/>
        <a:p>
          <a:endParaRPr lang="zh-CN" altLang="en-US"/>
        </a:p>
      </dgm:t>
    </dgm:pt>
    <dgm:pt modelId="{36D26CCB-0F8B-4874-B0E5-8A29702F0A28}" type="sibTrans" cxnId="{F43F42E0-0E0A-457C-B7C9-ACECB7E809B0}">
      <dgm:prSet/>
      <dgm:spPr/>
      <dgm:t>
        <a:bodyPr/>
        <a:lstStyle/>
        <a:p>
          <a:endParaRPr lang="zh-CN" altLang="en-US"/>
        </a:p>
      </dgm:t>
    </dgm:pt>
    <dgm:pt modelId="{36A173CE-DA65-4A34-9CBB-1AB932142683}" type="pres">
      <dgm:prSet presAssocID="{E2FABE40-FA54-4341-849A-CD96D38667D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CF6259E-EBBC-4072-B32C-BF87009B0888}" type="pres">
      <dgm:prSet presAssocID="{B44C2C5A-D802-4FDF-BCC8-56992E0E32C5}" presName="horFlow" presStyleCnt="0"/>
      <dgm:spPr/>
    </dgm:pt>
    <dgm:pt modelId="{3C536A1C-C948-4E14-9867-62C01D2951AB}" type="pres">
      <dgm:prSet presAssocID="{B44C2C5A-D802-4FDF-BCC8-56992E0E32C5}" presName="bigChev" presStyleLbl="node1" presStyleIdx="0" presStyleCnt="3" custScaleX="61962"/>
      <dgm:spPr/>
    </dgm:pt>
    <dgm:pt modelId="{C534B552-AB7B-47C4-8C92-2BF8DFBD933C}" type="pres">
      <dgm:prSet presAssocID="{A8C8C464-797F-4459-AC2D-6DD3620F6A95}" presName="parTrans" presStyleCnt="0"/>
      <dgm:spPr/>
    </dgm:pt>
    <dgm:pt modelId="{1016CDC3-DA21-4B48-9F07-E90E1FEF503B}" type="pres">
      <dgm:prSet presAssocID="{380E2F3F-2EF0-406D-889A-E3712876F51D}" presName="node" presStyleLbl="alignAccFollowNode1" presStyleIdx="0" presStyleCnt="6">
        <dgm:presLayoutVars>
          <dgm:bulletEnabled val="1"/>
        </dgm:presLayoutVars>
      </dgm:prSet>
      <dgm:spPr/>
    </dgm:pt>
    <dgm:pt modelId="{FBF2CB03-F2A2-43F3-946D-12C459C938C3}" type="pres">
      <dgm:prSet presAssocID="{701D322F-2F10-48D6-BD8F-BF37FED6D8DA}" presName="sibTrans" presStyleCnt="0"/>
      <dgm:spPr/>
    </dgm:pt>
    <dgm:pt modelId="{7D133B7F-9170-47E1-AEB1-8D9030804E5B}" type="pres">
      <dgm:prSet presAssocID="{08F7A0C9-B7D8-4B58-AB92-78003B69F014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8D0D2-C6F9-43B1-95BC-ABFA84B14213}" type="pres">
      <dgm:prSet presAssocID="{B44C2C5A-D802-4FDF-BCC8-56992E0E32C5}" presName="vSp" presStyleCnt="0"/>
      <dgm:spPr/>
    </dgm:pt>
    <dgm:pt modelId="{617B471E-9A36-4B94-B264-74F81504E623}" type="pres">
      <dgm:prSet presAssocID="{D03C1D8C-8ABE-4B26-BD0A-1B860A966B4A}" presName="horFlow" presStyleCnt="0"/>
      <dgm:spPr/>
    </dgm:pt>
    <dgm:pt modelId="{92047B3A-C4AE-47D6-A377-7440724BE15D}" type="pres">
      <dgm:prSet presAssocID="{D03C1D8C-8ABE-4B26-BD0A-1B860A966B4A}" presName="bigChev" presStyleLbl="node1" presStyleIdx="1" presStyleCnt="3" custScaleX="61622"/>
      <dgm:spPr/>
      <dgm:t>
        <a:bodyPr/>
        <a:lstStyle/>
        <a:p>
          <a:endParaRPr lang="zh-CN" altLang="en-US"/>
        </a:p>
      </dgm:t>
    </dgm:pt>
    <dgm:pt modelId="{6D2C68F2-2C7A-4B2D-AD9D-ABBC29D71173}" type="pres">
      <dgm:prSet presAssocID="{9B0CC32F-B7D0-405B-B765-F2F68019D7F4}" presName="parTrans" presStyleCnt="0"/>
      <dgm:spPr/>
    </dgm:pt>
    <dgm:pt modelId="{2512C021-9B4F-4A6E-B444-49E42E772A98}" type="pres">
      <dgm:prSet presAssocID="{0938BEB5-7DA7-48FF-AD72-F8B4BA3AE201}" presName="node" presStyleLbl="alignAccFollowNode1" presStyleIdx="2" presStyleCnt="6">
        <dgm:presLayoutVars>
          <dgm:bulletEnabled val="1"/>
        </dgm:presLayoutVars>
      </dgm:prSet>
      <dgm:spPr/>
    </dgm:pt>
    <dgm:pt modelId="{8C9CDDB7-BE0D-46F2-848B-4B1A1037734C}" type="pres">
      <dgm:prSet presAssocID="{2BC817E5-F84A-496A-A278-9A50BEF89113}" presName="sibTrans" presStyleCnt="0"/>
      <dgm:spPr/>
    </dgm:pt>
    <dgm:pt modelId="{16914285-F1A3-41D1-B63B-7499F08D1693}" type="pres">
      <dgm:prSet presAssocID="{F38B86B7-A946-4FD0-96FF-C2278802B244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97F189-D842-4150-9AF3-E845D1367149}" type="pres">
      <dgm:prSet presAssocID="{D03C1D8C-8ABE-4B26-BD0A-1B860A966B4A}" presName="vSp" presStyleCnt="0"/>
      <dgm:spPr/>
    </dgm:pt>
    <dgm:pt modelId="{A0634282-99B2-41A9-9E5D-760A7B3E0843}" type="pres">
      <dgm:prSet presAssocID="{1CC01BA6-2AFC-4E5C-B239-4E213879242E}" presName="horFlow" presStyleCnt="0"/>
      <dgm:spPr/>
    </dgm:pt>
    <dgm:pt modelId="{77D87A75-6001-4BF2-B7AB-1F519549E7BF}" type="pres">
      <dgm:prSet presAssocID="{1CC01BA6-2AFC-4E5C-B239-4E213879242E}" presName="bigChev" presStyleLbl="node1" presStyleIdx="2" presStyleCnt="3" custScaleX="62289"/>
      <dgm:spPr/>
      <dgm:t>
        <a:bodyPr/>
        <a:lstStyle/>
        <a:p>
          <a:endParaRPr lang="zh-CN" altLang="en-US"/>
        </a:p>
      </dgm:t>
    </dgm:pt>
    <dgm:pt modelId="{B016ED48-634F-451D-9E37-CA4DD31A4356}" type="pres">
      <dgm:prSet presAssocID="{670AED68-1286-42BC-876B-DBA621A9ACE6}" presName="parTrans" presStyleCnt="0"/>
      <dgm:spPr/>
    </dgm:pt>
    <dgm:pt modelId="{4EBEBE2B-2A14-4247-A9F0-6EA3CD238E37}" type="pres">
      <dgm:prSet presAssocID="{4A235DA7-781A-4191-BDFB-2328CD24E5CC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D8E680-53A9-489C-8A10-865FC5B571BA}" type="pres">
      <dgm:prSet presAssocID="{2D28A0F5-80F4-4EA4-AE0C-47FE1271F96B}" presName="sibTrans" presStyleCnt="0"/>
      <dgm:spPr/>
    </dgm:pt>
    <dgm:pt modelId="{392578B3-FE5E-45D7-98D2-02C02A0D1AEF}" type="pres">
      <dgm:prSet presAssocID="{CEBDB44D-4DA3-49D1-8AB6-48FA108F0B40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0220CD-E094-41C3-9B62-79A2987B1837}" type="presOf" srcId="{0938BEB5-7DA7-48FF-AD72-F8B4BA3AE201}" destId="{2512C021-9B4F-4A6E-B444-49E42E772A98}" srcOrd="0" destOrd="0" presId="urn:microsoft.com/office/officeart/2005/8/layout/lProcess3"/>
    <dgm:cxn modelId="{275EB665-D8D3-47F5-9B71-34C8F114806D}" srcId="{D03C1D8C-8ABE-4B26-BD0A-1B860A966B4A}" destId="{0938BEB5-7DA7-48FF-AD72-F8B4BA3AE201}" srcOrd="0" destOrd="0" parTransId="{9B0CC32F-B7D0-405B-B765-F2F68019D7F4}" sibTransId="{2BC817E5-F84A-496A-A278-9A50BEF89113}"/>
    <dgm:cxn modelId="{430F4E97-58F7-41A5-90DC-73F4E7EA188D}" srcId="{B44C2C5A-D802-4FDF-BCC8-56992E0E32C5}" destId="{380E2F3F-2EF0-406D-889A-E3712876F51D}" srcOrd="0" destOrd="0" parTransId="{A8C8C464-797F-4459-AC2D-6DD3620F6A95}" sibTransId="{701D322F-2F10-48D6-BD8F-BF37FED6D8DA}"/>
    <dgm:cxn modelId="{85720EA9-BA31-45CD-9265-92CF2297502E}" srcId="{B44C2C5A-D802-4FDF-BCC8-56992E0E32C5}" destId="{08F7A0C9-B7D8-4B58-AB92-78003B69F014}" srcOrd="1" destOrd="0" parTransId="{EEF3E1C6-DDF0-40EC-AF5F-F03209A24EAB}" sibTransId="{5F332374-E4DA-443A-8117-6E017B648112}"/>
    <dgm:cxn modelId="{383D9154-0634-4AFB-8A0B-2A34E6074B6C}" type="presOf" srcId="{1CC01BA6-2AFC-4E5C-B239-4E213879242E}" destId="{77D87A75-6001-4BF2-B7AB-1F519549E7BF}" srcOrd="0" destOrd="0" presId="urn:microsoft.com/office/officeart/2005/8/layout/lProcess3"/>
    <dgm:cxn modelId="{B00470BF-6CEC-4EDF-9906-AA5876EDC91C}" srcId="{E2FABE40-FA54-4341-849A-CD96D38667DE}" destId="{D03C1D8C-8ABE-4B26-BD0A-1B860A966B4A}" srcOrd="1" destOrd="0" parTransId="{38A0C1B4-0155-45F3-AA89-F55600DE54FD}" sibTransId="{4F19BF0D-CD48-4276-9318-EEE699E54FC0}"/>
    <dgm:cxn modelId="{497A578B-EAD8-47AE-936C-E9795DA82889}" type="presOf" srcId="{380E2F3F-2EF0-406D-889A-E3712876F51D}" destId="{1016CDC3-DA21-4B48-9F07-E90E1FEF503B}" srcOrd="0" destOrd="0" presId="urn:microsoft.com/office/officeart/2005/8/layout/lProcess3"/>
    <dgm:cxn modelId="{F43F42E0-0E0A-457C-B7C9-ACECB7E809B0}" srcId="{1CC01BA6-2AFC-4E5C-B239-4E213879242E}" destId="{CEBDB44D-4DA3-49D1-8AB6-48FA108F0B40}" srcOrd="1" destOrd="0" parTransId="{1FE55782-6933-4FFC-8B73-7F53B24A7795}" sibTransId="{36D26CCB-0F8B-4874-B0E5-8A29702F0A28}"/>
    <dgm:cxn modelId="{BB4A0AD2-28C1-4DA2-B4AC-AFAD93CB49B7}" srcId="{D03C1D8C-8ABE-4B26-BD0A-1B860A966B4A}" destId="{F38B86B7-A946-4FD0-96FF-C2278802B244}" srcOrd="1" destOrd="0" parTransId="{21DCFD53-C43E-437D-808B-174FBA299B4B}" sibTransId="{15A5FD82-A528-4785-BE69-DD5F15829D81}"/>
    <dgm:cxn modelId="{B1ECC96C-D7BC-4647-A64B-49EF550E5283}" type="presOf" srcId="{E2FABE40-FA54-4341-849A-CD96D38667DE}" destId="{36A173CE-DA65-4A34-9CBB-1AB932142683}" srcOrd="0" destOrd="0" presId="urn:microsoft.com/office/officeart/2005/8/layout/lProcess3"/>
    <dgm:cxn modelId="{2A01F045-9910-4456-967E-B4130802AF29}" srcId="{E2FABE40-FA54-4341-849A-CD96D38667DE}" destId="{1CC01BA6-2AFC-4E5C-B239-4E213879242E}" srcOrd="2" destOrd="0" parTransId="{BC52D157-4F4B-41D9-B90F-0882A8E0D58F}" sibTransId="{8D5C7E6B-3F47-4673-AD6E-4D5F0EB18861}"/>
    <dgm:cxn modelId="{A701C4EE-4054-4C89-A549-ABE7888B0F4B}" type="presOf" srcId="{CEBDB44D-4DA3-49D1-8AB6-48FA108F0B40}" destId="{392578B3-FE5E-45D7-98D2-02C02A0D1AEF}" srcOrd="0" destOrd="0" presId="urn:microsoft.com/office/officeart/2005/8/layout/lProcess3"/>
    <dgm:cxn modelId="{A74202E1-94B0-4DCD-AE18-9313041FDA37}" type="presOf" srcId="{08F7A0C9-B7D8-4B58-AB92-78003B69F014}" destId="{7D133B7F-9170-47E1-AEB1-8D9030804E5B}" srcOrd="0" destOrd="0" presId="urn:microsoft.com/office/officeart/2005/8/layout/lProcess3"/>
    <dgm:cxn modelId="{B534C900-3E52-431C-B258-24A1FD08F035}" type="presOf" srcId="{D03C1D8C-8ABE-4B26-BD0A-1B860A966B4A}" destId="{92047B3A-C4AE-47D6-A377-7440724BE15D}" srcOrd="0" destOrd="0" presId="urn:microsoft.com/office/officeart/2005/8/layout/lProcess3"/>
    <dgm:cxn modelId="{18C0534A-BA01-48E6-B005-CCE00C48EECC}" srcId="{1CC01BA6-2AFC-4E5C-B239-4E213879242E}" destId="{4A235DA7-781A-4191-BDFB-2328CD24E5CC}" srcOrd="0" destOrd="0" parTransId="{670AED68-1286-42BC-876B-DBA621A9ACE6}" sibTransId="{2D28A0F5-80F4-4EA4-AE0C-47FE1271F96B}"/>
    <dgm:cxn modelId="{956263B7-CDF0-45AF-987B-696C1EF1D60C}" type="presOf" srcId="{B44C2C5A-D802-4FDF-BCC8-56992E0E32C5}" destId="{3C536A1C-C948-4E14-9867-62C01D2951AB}" srcOrd="0" destOrd="0" presId="urn:microsoft.com/office/officeart/2005/8/layout/lProcess3"/>
    <dgm:cxn modelId="{8E21F22E-2F15-49ED-B23E-73C5752140CB}" srcId="{E2FABE40-FA54-4341-849A-CD96D38667DE}" destId="{B44C2C5A-D802-4FDF-BCC8-56992E0E32C5}" srcOrd="0" destOrd="0" parTransId="{2E50E865-A86C-4809-A4C0-46E2164741DF}" sibTransId="{23374224-1102-4518-8C03-7A8C66D49B50}"/>
    <dgm:cxn modelId="{33A74A19-8C12-4474-B445-71022CA978AD}" type="presOf" srcId="{4A235DA7-781A-4191-BDFB-2328CD24E5CC}" destId="{4EBEBE2B-2A14-4247-A9F0-6EA3CD238E37}" srcOrd="0" destOrd="0" presId="urn:microsoft.com/office/officeart/2005/8/layout/lProcess3"/>
    <dgm:cxn modelId="{A6BF0805-0E89-4A92-BE0C-FB4B175E2AFD}" type="presOf" srcId="{F38B86B7-A946-4FD0-96FF-C2278802B244}" destId="{16914285-F1A3-41D1-B63B-7499F08D1693}" srcOrd="0" destOrd="0" presId="urn:microsoft.com/office/officeart/2005/8/layout/lProcess3"/>
    <dgm:cxn modelId="{214B0D63-92C8-4D62-BA83-95BE49CB9577}" type="presParOf" srcId="{36A173CE-DA65-4A34-9CBB-1AB932142683}" destId="{ACF6259E-EBBC-4072-B32C-BF87009B0888}" srcOrd="0" destOrd="0" presId="urn:microsoft.com/office/officeart/2005/8/layout/lProcess3"/>
    <dgm:cxn modelId="{B702C3F9-B40F-4641-AE41-C55858C0498C}" type="presParOf" srcId="{ACF6259E-EBBC-4072-B32C-BF87009B0888}" destId="{3C536A1C-C948-4E14-9867-62C01D2951AB}" srcOrd="0" destOrd="0" presId="urn:microsoft.com/office/officeart/2005/8/layout/lProcess3"/>
    <dgm:cxn modelId="{87B50957-0677-4AE5-AA5A-2E76543421B1}" type="presParOf" srcId="{ACF6259E-EBBC-4072-B32C-BF87009B0888}" destId="{C534B552-AB7B-47C4-8C92-2BF8DFBD933C}" srcOrd="1" destOrd="0" presId="urn:microsoft.com/office/officeart/2005/8/layout/lProcess3"/>
    <dgm:cxn modelId="{350FAD40-D426-471A-BF6D-89C70D961052}" type="presParOf" srcId="{ACF6259E-EBBC-4072-B32C-BF87009B0888}" destId="{1016CDC3-DA21-4B48-9F07-E90E1FEF503B}" srcOrd="2" destOrd="0" presId="urn:microsoft.com/office/officeart/2005/8/layout/lProcess3"/>
    <dgm:cxn modelId="{29771EE6-866E-4621-9848-37513396DA03}" type="presParOf" srcId="{ACF6259E-EBBC-4072-B32C-BF87009B0888}" destId="{FBF2CB03-F2A2-43F3-946D-12C459C938C3}" srcOrd="3" destOrd="0" presId="urn:microsoft.com/office/officeart/2005/8/layout/lProcess3"/>
    <dgm:cxn modelId="{2CA101AF-2569-4649-95F1-07805539D9E8}" type="presParOf" srcId="{ACF6259E-EBBC-4072-B32C-BF87009B0888}" destId="{7D133B7F-9170-47E1-AEB1-8D9030804E5B}" srcOrd="4" destOrd="0" presId="urn:microsoft.com/office/officeart/2005/8/layout/lProcess3"/>
    <dgm:cxn modelId="{927F6528-FBB4-4EC3-A05B-6B0A0476C142}" type="presParOf" srcId="{36A173CE-DA65-4A34-9CBB-1AB932142683}" destId="{04F8D0D2-C6F9-43B1-95BC-ABFA84B14213}" srcOrd="1" destOrd="0" presId="urn:microsoft.com/office/officeart/2005/8/layout/lProcess3"/>
    <dgm:cxn modelId="{98EF1009-338C-4F1A-A8CE-6C2C5D8FF68D}" type="presParOf" srcId="{36A173CE-DA65-4A34-9CBB-1AB932142683}" destId="{617B471E-9A36-4B94-B264-74F81504E623}" srcOrd="2" destOrd="0" presId="urn:microsoft.com/office/officeart/2005/8/layout/lProcess3"/>
    <dgm:cxn modelId="{056BCA6F-57C3-4FDF-B6DA-89CAEE5E191B}" type="presParOf" srcId="{617B471E-9A36-4B94-B264-74F81504E623}" destId="{92047B3A-C4AE-47D6-A377-7440724BE15D}" srcOrd="0" destOrd="0" presId="urn:microsoft.com/office/officeart/2005/8/layout/lProcess3"/>
    <dgm:cxn modelId="{8671C12C-3113-4028-9E8D-D41EF5035129}" type="presParOf" srcId="{617B471E-9A36-4B94-B264-74F81504E623}" destId="{6D2C68F2-2C7A-4B2D-AD9D-ABBC29D71173}" srcOrd="1" destOrd="0" presId="urn:microsoft.com/office/officeart/2005/8/layout/lProcess3"/>
    <dgm:cxn modelId="{24CCC1CD-633F-4D6A-A3CD-2FB86087CD19}" type="presParOf" srcId="{617B471E-9A36-4B94-B264-74F81504E623}" destId="{2512C021-9B4F-4A6E-B444-49E42E772A98}" srcOrd="2" destOrd="0" presId="urn:microsoft.com/office/officeart/2005/8/layout/lProcess3"/>
    <dgm:cxn modelId="{8CB5EA5F-8C57-45B0-AC28-E48FF8707BF4}" type="presParOf" srcId="{617B471E-9A36-4B94-B264-74F81504E623}" destId="{8C9CDDB7-BE0D-46F2-848B-4B1A1037734C}" srcOrd="3" destOrd="0" presId="urn:microsoft.com/office/officeart/2005/8/layout/lProcess3"/>
    <dgm:cxn modelId="{67FDB9D2-7837-4D48-9B48-692B1B882B68}" type="presParOf" srcId="{617B471E-9A36-4B94-B264-74F81504E623}" destId="{16914285-F1A3-41D1-B63B-7499F08D1693}" srcOrd="4" destOrd="0" presId="urn:microsoft.com/office/officeart/2005/8/layout/lProcess3"/>
    <dgm:cxn modelId="{1CD06AE9-BD30-4F83-AD69-6535A1AF15AE}" type="presParOf" srcId="{36A173CE-DA65-4A34-9CBB-1AB932142683}" destId="{4C97F189-D842-4150-9AF3-E845D1367149}" srcOrd="3" destOrd="0" presId="urn:microsoft.com/office/officeart/2005/8/layout/lProcess3"/>
    <dgm:cxn modelId="{02A2856A-3461-499B-9FB6-172BBC9278D2}" type="presParOf" srcId="{36A173CE-DA65-4A34-9CBB-1AB932142683}" destId="{A0634282-99B2-41A9-9E5D-760A7B3E0843}" srcOrd="4" destOrd="0" presId="urn:microsoft.com/office/officeart/2005/8/layout/lProcess3"/>
    <dgm:cxn modelId="{C083C3C8-2B12-4106-8F4A-C897C30BFAE3}" type="presParOf" srcId="{A0634282-99B2-41A9-9E5D-760A7B3E0843}" destId="{77D87A75-6001-4BF2-B7AB-1F519549E7BF}" srcOrd="0" destOrd="0" presId="urn:microsoft.com/office/officeart/2005/8/layout/lProcess3"/>
    <dgm:cxn modelId="{748BDEC3-81DC-4A20-9C0D-7C2DD7124CD0}" type="presParOf" srcId="{A0634282-99B2-41A9-9E5D-760A7B3E0843}" destId="{B016ED48-634F-451D-9E37-CA4DD31A4356}" srcOrd="1" destOrd="0" presId="urn:microsoft.com/office/officeart/2005/8/layout/lProcess3"/>
    <dgm:cxn modelId="{10E3714B-569C-4C34-9F42-353A4DF3F588}" type="presParOf" srcId="{A0634282-99B2-41A9-9E5D-760A7B3E0843}" destId="{4EBEBE2B-2A14-4247-A9F0-6EA3CD238E37}" srcOrd="2" destOrd="0" presId="urn:microsoft.com/office/officeart/2005/8/layout/lProcess3"/>
    <dgm:cxn modelId="{44540D45-2FE4-4FF7-8C5C-1980658B4021}" type="presParOf" srcId="{A0634282-99B2-41A9-9E5D-760A7B3E0843}" destId="{C1D8E680-53A9-489C-8A10-865FC5B571BA}" srcOrd="3" destOrd="0" presId="urn:microsoft.com/office/officeart/2005/8/layout/lProcess3"/>
    <dgm:cxn modelId="{FDDABA58-BBC5-4645-9D79-C76D6362A791}" type="presParOf" srcId="{A0634282-99B2-41A9-9E5D-760A7B3E0843}" destId="{392578B3-FE5E-45D7-98D2-02C02A0D1AEF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91DBB-742F-4403-B680-4B561FF27D9D}">
      <dsp:nvSpPr>
        <dsp:cNvPr id="0" name=""/>
        <dsp:cNvSpPr/>
      </dsp:nvSpPr>
      <dsp:spPr>
        <a:xfrm>
          <a:off x="-6028271" y="-922404"/>
          <a:ext cx="7176228" cy="7176228"/>
        </a:xfrm>
        <a:prstGeom prst="blockArc">
          <a:avLst>
            <a:gd name="adj1" fmla="val 18900000"/>
            <a:gd name="adj2" fmla="val 2700000"/>
            <a:gd name="adj3" fmla="val 30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30F79-92EB-4A23-95E6-9A2EB3E5083B}">
      <dsp:nvSpPr>
        <dsp:cNvPr id="0" name=""/>
        <dsp:cNvSpPr/>
      </dsp:nvSpPr>
      <dsp:spPr>
        <a:xfrm>
          <a:off x="501655" y="333107"/>
          <a:ext cx="3766664" cy="66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14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RCNN</a:t>
          </a:r>
          <a:r>
            <a:rPr lang="zh-CN" altLang="en-US" sz="2800" kern="1200" dirty="0" smtClean="0"/>
            <a:t>缺陷</a:t>
          </a:r>
          <a:endParaRPr lang="zh-CN" altLang="en-US" sz="2800" kern="1200" dirty="0"/>
        </a:p>
      </dsp:txBody>
      <dsp:txXfrm>
        <a:off x="501655" y="333107"/>
        <a:ext cx="3766664" cy="666640"/>
      </dsp:txXfrm>
    </dsp:sp>
    <dsp:sp modelId="{0E13BC6B-63D7-4764-A9F6-4BC2CF7A0238}">
      <dsp:nvSpPr>
        <dsp:cNvPr id="0" name=""/>
        <dsp:cNvSpPr/>
      </dsp:nvSpPr>
      <dsp:spPr>
        <a:xfrm>
          <a:off x="85005" y="249777"/>
          <a:ext cx="833300" cy="833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969B9-8249-4A7D-9223-88EAACCDFB94}">
      <dsp:nvSpPr>
        <dsp:cNvPr id="0" name=""/>
        <dsp:cNvSpPr/>
      </dsp:nvSpPr>
      <dsp:spPr>
        <a:xfrm>
          <a:off x="979350" y="1332748"/>
          <a:ext cx="3288969" cy="66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14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改进</a:t>
          </a:r>
          <a:endParaRPr lang="zh-CN" altLang="en-US" sz="2800" kern="1200" dirty="0"/>
        </a:p>
      </dsp:txBody>
      <dsp:txXfrm>
        <a:off x="979350" y="1332748"/>
        <a:ext cx="3288969" cy="666640"/>
      </dsp:txXfrm>
    </dsp:sp>
    <dsp:sp modelId="{1E14B350-D194-4184-A159-92BC3C0CBF61}">
      <dsp:nvSpPr>
        <dsp:cNvPr id="0" name=""/>
        <dsp:cNvSpPr/>
      </dsp:nvSpPr>
      <dsp:spPr>
        <a:xfrm>
          <a:off x="562700" y="1249418"/>
          <a:ext cx="833300" cy="833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DAFCA-7330-43B3-8E41-CE989F4611FA}">
      <dsp:nvSpPr>
        <dsp:cNvPr id="0" name=""/>
        <dsp:cNvSpPr/>
      </dsp:nvSpPr>
      <dsp:spPr>
        <a:xfrm>
          <a:off x="1125964" y="2332389"/>
          <a:ext cx="3142355" cy="66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14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流程</a:t>
          </a:r>
          <a:r>
            <a:rPr lang="en-US" altLang="zh-CN" sz="2800" kern="1200" dirty="0" smtClean="0"/>
            <a:t>		</a:t>
          </a:r>
          <a:endParaRPr lang="zh-CN" altLang="en-US" sz="2800" kern="1200" dirty="0"/>
        </a:p>
      </dsp:txBody>
      <dsp:txXfrm>
        <a:off x="1125964" y="2332389"/>
        <a:ext cx="3142355" cy="666640"/>
      </dsp:txXfrm>
    </dsp:sp>
    <dsp:sp modelId="{7B4794D8-AB42-4E03-A9E1-2C6D2C64997F}">
      <dsp:nvSpPr>
        <dsp:cNvPr id="0" name=""/>
        <dsp:cNvSpPr/>
      </dsp:nvSpPr>
      <dsp:spPr>
        <a:xfrm>
          <a:off x="709314" y="2249059"/>
          <a:ext cx="833300" cy="833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B049C-EFCE-43C0-9C27-9FFF57D081CF}">
      <dsp:nvSpPr>
        <dsp:cNvPr id="0" name=""/>
        <dsp:cNvSpPr/>
      </dsp:nvSpPr>
      <dsp:spPr>
        <a:xfrm>
          <a:off x="979350" y="3332030"/>
          <a:ext cx="3288969" cy="66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14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结果</a:t>
          </a:r>
          <a:endParaRPr lang="zh-CN" altLang="en-US" sz="2800" kern="1200" dirty="0"/>
        </a:p>
      </dsp:txBody>
      <dsp:txXfrm>
        <a:off x="979350" y="3332030"/>
        <a:ext cx="3288969" cy="666640"/>
      </dsp:txXfrm>
    </dsp:sp>
    <dsp:sp modelId="{5BB6E583-DBD9-4746-B2DF-B98466AF36A0}">
      <dsp:nvSpPr>
        <dsp:cNvPr id="0" name=""/>
        <dsp:cNvSpPr/>
      </dsp:nvSpPr>
      <dsp:spPr>
        <a:xfrm>
          <a:off x="562700" y="3248700"/>
          <a:ext cx="833300" cy="833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7E35C-C789-4DBC-8FF3-B9F785803D79}">
      <dsp:nvSpPr>
        <dsp:cNvPr id="0" name=""/>
        <dsp:cNvSpPr/>
      </dsp:nvSpPr>
      <dsp:spPr>
        <a:xfrm>
          <a:off x="501655" y="4331672"/>
          <a:ext cx="3766664" cy="66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14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问题</a:t>
          </a:r>
          <a:endParaRPr lang="zh-CN" altLang="en-US" sz="2800" kern="1200" dirty="0"/>
        </a:p>
      </dsp:txBody>
      <dsp:txXfrm>
        <a:off x="501655" y="4331672"/>
        <a:ext cx="3766664" cy="666640"/>
      </dsp:txXfrm>
    </dsp:sp>
    <dsp:sp modelId="{5E41365B-75A3-4700-AF92-4996511A07A4}">
      <dsp:nvSpPr>
        <dsp:cNvPr id="0" name=""/>
        <dsp:cNvSpPr/>
      </dsp:nvSpPr>
      <dsp:spPr>
        <a:xfrm>
          <a:off x="85005" y="4248342"/>
          <a:ext cx="833300" cy="833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8CE10-E12E-43DA-B34A-46D65A8542A5}">
      <dsp:nvSpPr>
        <dsp:cNvPr id="0" name=""/>
        <dsp:cNvSpPr/>
      </dsp:nvSpPr>
      <dsp:spPr>
        <a:xfrm rot="5400000">
          <a:off x="4495080" y="-1635234"/>
          <a:ext cx="1225990" cy="48076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先提</a:t>
          </a:r>
          <a:r>
            <a:rPr lang="en-US" altLang="en-US" sz="1700" kern="1200" dirty="0" smtClean="0"/>
            <a:t>proposal</a:t>
          </a:r>
          <a:r>
            <a:rPr lang="zh-CN" altLang="en-US" sz="1700" kern="1200" dirty="0" smtClean="0"/>
            <a:t>，然后</a:t>
          </a:r>
          <a:r>
            <a:rPr lang="en-US" altLang="en-US" sz="1700" kern="1200" dirty="0" smtClean="0"/>
            <a:t>CNN</a:t>
          </a:r>
          <a:r>
            <a:rPr lang="zh-CN" altLang="en-US" sz="1700" kern="1200" dirty="0" smtClean="0"/>
            <a:t>提取特征，之后用</a:t>
          </a:r>
          <a:r>
            <a:rPr lang="en-US" altLang="en-US" sz="1700" kern="1200" dirty="0" smtClean="0"/>
            <a:t>SVM</a:t>
          </a:r>
          <a:r>
            <a:rPr lang="zh-CN" altLang="en-US" sz="1700" kern="1200" dirty="0" smtClean="0"/>
            <a:t>分类器，最后再做</a:t>
          </a:r>
          <a:r>
            <a:rPr lang="en-US" altLang="en-US" sz="1700" kern="1200" dirty="0" smtClean="0"/>
            <a:t>bounding-box regression</a:t>
          </a:r>
          <a:r>
            <a:rPr lang="zh-CN" altLang="en-US" sz="1700" kern="1200" dirty="0" smtClean="0"/>
            <a:t>。</a:t>
          </a:r>
          <a:endParaRPr lang="zh-CN" altLang="en-US" sz="1700" kern="1200" dirty="0"/>
        </a:p>
      </dsp:txBody>
      <dsp:txXfrm rot="-5400000">
        <a:off x="2704275" y="215419"/>
        <a:ext cx="4747752" cy="1106294"/>
      </dsp:txXfrm>
    </dsp:sp>
    <dsp:sp modelId="{277EC476-A780-4855-B102-DECEC0A8AE7A}">
      <dsp:nvSpPr>
        <dsp:cNvPr id="0" name=""/>
        <dsp:cNvSpPr/>
      </dsp:nvSpPr>
      <dsp:spPr>
        <a:xfrm>
          <a:off x="0" y="2321"/>
          <a:ext cx="2704275" cy="15324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i="0" kern="1200" dirty="0" smtClean="0"/>
            <a:t>训练是多阶段的</a:t>
          </a:r>
          <a:endParaRPr lang="zh-CN" altLang="en-US" sz="2800" kern="1200" dirty="0"/>
        </a:p>
      </dsp:txBody>
      <dsp:txXfrm>
        <a:off x="74810" y="77131"/>
        <a:ext cx="2554655" cy="1382867"/>
      </dsp:txXfrm>
    </dsp:sp>
    <dsp:sp modelId="{C109A659-E41B-4E7B-9CF1-9CC393AB0987}">
      <dsp:nvSpPr>
        <dsp:cNvPr id="0" name=""/>
        <dsp:cNvSpPr/>
      </dsp:nvSpPr>
      <dsp:spPr>
        <a:xfrm rot="5400000">
          <a:off x="4495080" y="-26122"/>
          <a:ext cx="1225990" cy="48076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在训练</a:t>
          </a:r>
          <a:r>
            <a:rPr lang="en-US" altLang="en-US" sz="1700" kern="1200" dirty="0" smtClean="0"/>
            <a:t>SVM</a:t>
          </a:r>
          <a:r>
            <a:rPr lang="zh-CN" altLang="en-US" sz="1700" kern="1200" dirty="0" smtClean="0"/>
            <a:t>和</a:t>
          </a:r>
          <a:r>
            <a:rPr lang="en-US" altLang="en-US" sz="1700" kern="1200" dirty="0" err="1" smtClean="0"/>
            <a:t>bbox</a:t>
          </a:r>
          <a:r>
            <a:rPr lang="en-US" altLang="en-US" sz="1700" kern="1200" dirty="0" smtClean="0"/>
            <a:t> regression</a:t>
          </a:r>
          <a:r>
            <a:rPr lang="zh-CN" altLang="en-US" sz="1700" kern="1200" dirty="0" smtClean="0"/>
            <a:t>的时候，需要先将之前提取出来的特征写入磁盘中，这些特征需要花费的空间很大；这个过程也非常耗费时间。</a:t>
          </a:r>
          <a:endParaRPr lang="zh-CN" altLang="en-US" sz="1700" kern="1200" dirty="0"/>
        </a:p>
      </dsp:txBody>
      <dsp:txXfrm rot="-5400000">
        <a:off x="2704275" y="1824531"/>
        <a:ext cx="4747752" cy="1106294"/>
      </dsp:txXfrm>
    </dsp:sp>
    <dsp:sp modelId="{5568B2F8-CE73-482F-B318-AB674E1EB010}">
      <dsp:nvSpPr>
        <dsp:cNvPr id="0" name=""/>
        <dsp:cNvSpPr/>
      </dsp:nvSpPr>
      <dsp:spPr>
        <a:xfrm>
          <a:off x="0" y="1611434"/>
          <a:ext cx="2704275" cy="15324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训练非常耗费时间和空间（存储）</a:t>
          </a:r>
          <a:endParaRPr lang="zh-CN" altLang="en-US" sz="2800" kern="1200" dirty="0"/>
        </a:p>
      </dsp:txBody>
      <dsp:txXfrm>
        <a:off x="74810" y="1686244"/>
        <a:ext cx="2554655" cy="1382867"/>
      </dsp:txXfrm>
    </dsp:sp>
    <dsp:sp modelId="{FDC86A66-3A47-4525-A088-B1BA58D1B3C0}">
      <dsp:nvSpPr>
        <dsp:cNvPr id="0" name=""/>
        <dsp:cNvSpPr/>
      </dsp:nvSpPr>
      <dsp:spPr>
        <a:xfrm rot="5400000">
          <a:off x="4495080" y="1582989"/>
          <a:ext cx="1225990" cy="48076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测试的时候，特征需要从每个图片中的每个</a:t>
          </a:r>
          <a:r>
            <a:rPr lang="en-US" altLang="en-US" sz="1700" kern="1200" dirty="0" smtClean="0"/>
            <a:t>proposal</a:t>
          </a:r>
          <a:r>
            <a:rPr lang="zh-CN" altLang="en-US" sz="1700" kern="1200" dirty="0" smtClean="0"/>
            <a:t>提取，使用</a:t>
          </a:r>
          <a:r>
            <a:rPr lang="en-US" altLang="en-US" sz="1700" kern="1200" dirty="0" smtClean="0"/>
            <a:t>VGG16</a:t>
          </a:r>
          <a:r>
            <a:rPr lang="zh-CN" altLang="en-US" sz="1700" kern="1200" dirty="0" smtClean="0"/>
            <a:t>网络大概每张图片耗费</a:t>
          </a:r>
          <a:r>
            <a:rPr lang="en-US" altLang="en-US" sz="1700" kern="1200" dirty="0" smtClean="0"/>
            <a:t>47s</a:t>
          </a:r>
          <a:r>
            <a:rPr lang="zh-CN" altLang="en-US" sz="1700" kern="1200" dirty="0" smtClean="0"/>
            <a:t>（在一个</a:t>
          </a:r>
          <a:r>
            <a:rPr lang="en-US" altLang="en-US" sz="1700" kern="1200" dirty="0" smtClean="0"/>
            <a:t>GPU</a:t>
          </a:r>
          <a:r>
            <a:rPr lang="zh-CN" altLang="en-US" sz="1700" kern="1200" dirty="0" smtClean="0"/>
            <a:t>上）。</a:t>
          </a:r>
          <a:endParaRPr lang="zh-CN" altLang="en-US" sz="1700" kern="1200" dirty="0"/>
        </a:p>
      </dsp:txBody>
      <dsp:txXfrm rot="-5400000">
        <a:off x="2704275" y="3433642"/>
        <a:ext cx="4747752" cy="1106294"/>
      </dsp:txXfrm>
    </dsp:sp>
    <dsp:sp modelId="{30A5E5FF-C8EB-498C-96A0-20D3BB578A3E}">
      <dsp:nvSpPr>
        <dsp:cNvPr id="0" name=""/>
        <dsp:cNvSpPr/>
      </dsp:nvSpPr>
      <dsp:spPr>
        <a:xfrm>
          <a:off x="0" y="3220546"/>
          <a:ext cx="2704275" cy="15324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物体检测非常慢</a:t>
          </a:r>
          <a:endParaRPr lang="zh-CN" altLang="en-US" sz="2800" kern="1200" dirty="0"/>
        </a:p>
      </dsp:txBody>
      <dsp:txXfrm>
        <a:off x="74810" y="3295356"/>
        <a:ext cx="2554655" cy="1382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36A1C-C948-4E14-9867-62C01D2951AB}">
      <dsp:nvSpPr>
        <dsp:cNvPr id="0" name=""/>
        <dsp:cNvSpPr/>
      </dsp:nvSpPr>
      <dsp:spPr>
        <a:xfrm>
          <a:off x="2263" y="93976"/>
          <a:ext cx="2502305" cy="16153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测试时速度慢</a:t>
          </a:r>
          <a:endParaRPr lang="zh-CN" altLang="en-US" sz="2600" kern="1200" dirty="0"/>
        </a:p>
      </dsp:txBody>
      <dsp:txXfrm>
        <a:off x="809953" y="93976"/>
        <a:ext cx="886925" cy="1615380"/>
      </dsp:txXfrm>
    </dsp:sp>
    <dsp:sp modelId="{1016CDC3-DA21-4B48-9F07-E90E1FEF503B}">
      <dsp:nvSpPr>
        <dsp:cNvPr id="0" name=""/>
        <dsp:cNvSpPr/>
      </dsp:nvSpPr>
      <dsp:spPr>
        <a:xfrm>
          <a:off x="1979569" y="231283"/>
          <a:ext cx="3351914" cy="134076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RCNN</a:t>
          </a:r>
          <a:r>
            <a:rPr lang="zh-CN" altLang="en-US" sz="1400" kern="1200" dirty="0" smtClean="0"/>
            <a:t>一张图像内候选框之间大量重叠，提取特征操作冗余。</a:t>
          </a:r>
          <a:endParaRPr lang="zh-CN" altLang="en-US" sz="1400" kern="1200" dirty="0"/>
        </a:p>
      </dsp:txBody>
      <dsp:txXfrm>
        <a:off x="2649952" y="231283"/>
        <a:ext cx="2011149" cy="1340765"/>
      </dsp:txXfrm>
    </dsp:sp>
    <dsp:sp modelId="{7D133B7F-9170-47E1-AEB1-8D9030804E5B}">
      <dsp:nvSpPr>
        <dsp:cNvPr id="0" name=""/>
        <dsp:cNvSpPr/>
      </dsp:nvSpPr>
      <dsp:spPr>
        <a:xfrm>
          <a:off x="4862216" y="231283"/>
          <a:ext cx="3351914" cy="134076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err="1" smtClean="0"/>
            <a:t>F</a:t>
          </a:r>
          <a:r>
            <a:rPr lang="en-US" altLang="zh-CN" sz="1400" kern="1200" dirty="0" err="1" smtClean="0"/>
            <a:t>ast</a:t>
          </a:r>
          <a:r>
            <a:rPr lang="en-US" altLang="en-US" sz="1400" kern="1200" dirty="0" err="1" smtClean="0"/>
            <a:t>RCNN</a:t>
          </a:r>
          <a:r>
            <a:rPr lang="zh-CN" altLang="en-US" sz="1400" kern="1200" dirty="0" smtClean="0"/>
            <a:t>将整张图像归一化后直接送入深度网络。在邻接时，才加入候选框信息，在末尾的少数几层处理每个候选框。</a:t>
          </a:r>
          <a:endParaRPr lang="zh-CN" altLang="en-US" sz="1400" kern="1200" dirty="0"/>
        </a:p>
      </dsp:txBody>
      <dsp:txXfrm>
        <a:off x="5532599" y="231283"/>
        <a:ext cx="2011149" cy="1340765"/>
      </dsp:txXfrm>
    </dsp:sp>
    <dsp:sp modelId="{92047B3A-C4AE-47D6-A377-7440724BE15D}">
      <dsp:nvSpPr>
        <dsp:cNvPr id="0" name=""/>
        <dsp:cNvSpPr/>
      </dsp:nvSpPr>
      <dsp:spPr>
        <a:xfrm>
          <a:off x="2263" y="1935509"/>
          <a:ext cx="2488574" cy="16153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训练时速度慢</a:t>
          </a:r>
          <a:endParaRPr lang="zh-CN" altLang="en-US" sz="2600" kern="1200" dirty="0"/>
        </a:p>
      </dsp:txBody>
      <dsp:txXfrm>
        <a:off x="809953" y="1935509"/>
        <a:ext cx="873194" cy="1615380"/>
      </dsp:txXfrm>
    </dsp:sp>
    <dsp:sp modelId="{2512C021-9B4F-4A6E-B444-49E42E772A98}">
      <dsp:nvSpPr>
        <dsp:cNvPr id="0" name=""/>
        <dsp:cNvSpPr/>
      </dsp:nvSpPr>
      <dsp:spPr>
        <a:xfrm>
          <a:off x="1965839" y="2072817"/>
          <a:ext cx="3351914" cy="134076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同上</a:t>
          </a:r>
          <a:endParaRPr lang="zh-CN" altLang="en-US" sz="1400" kern="1200" dirty="0"/>
        </a:p>
      </dsp:txBody>
      <dsp:txXfrm>
        <a:off x="2636222" y="2072817"/>
        <a:ext cx="2011149" cy="1340765"/>
      </dsp:txXfrm>
    </dsp:sp>
    <dsp:sp modelId="{16914285-F1A3-41D1-B63B-7499F08D1693}">
      <dsp:nvSpPr>
        <dsp:cNvPr id="0" name=""/>
        <dsp:cNvSpPr/>
      </dsp:nvSpPr>
      <dsp:spPr>
        <a:xfrm>
          <a:off x="4848485" y="2072817"/>
          <a:ext cx="3351914" cy="134076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在训练时，</a:t>
          </a:r>
          <a:r>
            <a:rPr lang="en-US" altLang="en-US" sz="1400" kern="1200" dirty="0" err="1" smtClean="0"/>
            <a:t>FastRCNN</a:t>
          </a:r>
          <a:r>
            <a:rPr lang="zh-CN" altLang="en-US" sz="1400" kern="1200" dirty="0" smtClean="0"/>
            <a:t>先将一张图像送入网络，紧接着送入从这幅图像上提取出的候选区域。这些候选区域的前几层特征不需要再重复计算。</a:t>
          </a:r>
          <a:endParaRPr lang="zh-CN" altLang="en-US" sz="1400" kern="1200" dirty="0"/>
        </a:p>
      </dsp:txBody>
      <dsp:txXfrm>
        <a:off x="5518868" y="2072817"/>
        <a:ext cx="2011149" cy="1340765"/>
      </dsp:txXfrm>
    </dsp:sp>
    <dsp:sp modelId="{77D87A75-6001-4BF2-B7AB-1F519549E7BF}">
      <dsp:nvSpPr>
        <dsp:cNvPr id="0" name=""/>
        <dsp:cNvSpPr/>
      </dsp:nvSpPr>
      <dsp:spPr>
        <a:xfrm>
          <a:off x="2263" y="3777043"/>
          <a:ext cx="2515510" cy="16153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训练所需空间大</a:t>
          </a:r>
          <a:endParaRPr lang="zh-CN" altLang="en-US" sz="2600" kern="1200" dirty="0"/>
        </a:p>
      </dsp:txBody>
      <dsp:txXfrm>
        <a:off x="809953" y="3777043"/>
        <a:ext cx="900130" cy="1615380"/>
      </dsp:txXfrm>
    </dsp:sp>
    <dsp:sp modelId="{4EBEBE2B-2A14-4247-A9F0-6EA3CD238E37}">
      <dsp:nvSpPr>
        <dsp:cNvPr id="0" name=""/>
        <dsp:cNvSpPr/>
      </dsp:nvSpPr>
      <dsp:spPr>
        <a:xfrm>
          <a:off x="1992775" y="3914350"/>
          <a:ext cx="3351914" cy="134076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RCNN</a:t>
          </a:r>
          <a:r>
            <a:rPr lang="zh-CN" altLang="en-US" sz="1400" kern="1200" dirty="0" smtClean="0"/>
            <a:t>中独立的分类器和回归器需要大量特征作为训练样本。</a:t>
          </a:r>
          <a:endParaRPr lang="zh-CN" altLang="en-US" sz="1400" kern="1200" dirty="0"/>
        </a:p>
      </dsp:txBody>
      <dsp:txXfrm>
        <a:off x="2663158" y="3914350"/>
        <a:ext cx="2011149" cy="1340765"/>
      </dsp:txXfrm>
    </dsp:sp>
    <dsp:sp modelId="{392578B3-FE5E-45D7-98D2-02C02A0D1AEF}">
      <dsp:nvSpPr>
        <dsp:cNvPr id="0" name=""/>
        <dsp:cNvSpPr/>
      </dsp:nvSpPr>
      <dsp:spPr>
        <a:xfrm>
          <a:off x="4875422" y="3914350"/>
          <a:ext cx="3351914" cy="134076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err="1" smtClean="0"/>
            <a:t>F</a:t>
          </a:r>
          <a:r>
            <a:rPr lang="en-US" altLang="zh-CN" sz="1400" kern="1200" dirty="0" err="1" smtClean="0"/>
            <a:t>ast</a:t>
          </a:r>
          <a:r>
            <a:rPr lang="en-US" altLang="en-US" sz="1400" kern="1200" dirty="0" err="1" smtClean="0"/>
            <a:t>RCNN</a:t>
          </a:r>
          <a:r>
            <a:rPr lang="zh-CN" altLang="en-US" sz="1400" kern="1200" dirty="0" smtClean="0"/>
            <a:t>把类别判断和位置精调统一用深度网络实现，不再需要额外存储。</a:t>
          </a:r>
          <a:endParaRPr lang="zh-CN" altLang="en-US" sz="1400" kern="1200" dirty="0"/>
        </a:p>
      </dsp:txBody>
      <dsp:txXfrm>
        <a:off x="5545805" y="3914350"/>
        <a:ext cx="2011149" cy="1340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ACF04-2DA0-4A41-8222-6547FE864D5F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400CC-D459-4F7C-8DAC-BDB890E51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2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30D06-7993-4ECF-93FA-347C83B0777A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30D06-7993-4ECF-93FA-347C83B0777A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7496"/>
            <a:ext cx="77724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3308674"/>
            <a:ext cx="6400800" cy="541421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002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55104"/>
            <a:ext cx="8133347" cy="6096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170" y="978568"/>
            <a:ext cx="8229599" cy="54864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06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61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3608" y="5013176"/>
            <a:ext cx="439248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6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高仕源</a:t>
            </a:r>
            <a:endParaRPr lang="en-US" altLang="zh-CN" sz="1600" b="1" dirty="0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 defTabSz="914226">
              <a:lnSpc>
                <a:spcPct val="12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2018</a:t>
            </a:r>
            <a:r>
              <a:rPr lang="zh-CN" altLang="en-US" sz="16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16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16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月</a:t>
            </a:r>
            <a:r>
              <a:rPr lang="en-US" altLang="zh-CN" sz="16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20</a:t>
            </a:r>
            <a:r>
              <a:rPr lang="zh-CN" altLang="en-US" sz="16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日</a:t>
            </a:r>
            <a:r>
              <a:rPr lang="zh-CN" altLang="en-US" sz="16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，北京</a:t>
            </a:r>
            <a:endParaRPr lang="en-US" altLang="zh-CN" sz="1600" b="1" dirty="0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1707890"/>
            <a:ext cx="7920880" cy="768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Fast R-CNN</a:t>
            </a:r>
            <a:endParaRPr lang="en-US" altLang="zh-CN" sz="4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16632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E-Science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PaperSharing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8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zh-CN" altLang="en-US" dirty="0"/>
              <a:t>输出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</a:t>
            </a:r>
            <a:endParaRPr lang="en-US" altLang="zh-CN" dirty="0" smtClean="0"/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/>
          </a:p>
          <a:p>
            <a:pPr marL="342900" lvl="1" indent="-342900">
              <a:buFont typeface="Arial"/>
              <a:buChar char="•"/>
            </a:pPr>
            <a:endParaRPr lang="en-US" altLang="zh-CN" sz="2400" dirty="0"/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/>
          </a:p>
          <a:p>
            <a:pPr marL="342900" lvl="1" indent="-342900">
              <a:buFont typeface="Arial"/>
              <a:buChar char="•"/>
            </a:pPr>
            <a:endParaRPr lang="en-US" altLang="zh-CN" sz="2400" dirty="0"/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/>
          </a:p>
          <a:p>
            <a:pPr marL="342900" lvl="1" indent="-342900">
              <a:buFont typeface="Arial"/>
              <a:buChar char="•"/>
            </a:pPr>
            <a:endParaRPr lang="en-US" altLang="zh-CN" sz="2400" dirty="0"/>
          </a:p>
          <a:p>
            <a:pPr marL="342900" lvl="1" indent="-342900">
              <a:buFont typeface="Arial"/>
              <a:buChar char="•"/>
            </a:pPr>
            <a:r>
              <a:rPr lang="en-US" altLang="zh-CN" sz="2400" dirty="0" smtClean="0"/>
              <a:t>label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pl-PL" sz="1600" dirty="0"/>
              <a:t>正例的</a:t>
            </a:r>
            <a:r>
              <a:rPr lang="pl-PL" altLang="zh-CN" sz="1600" dirty="0"/>
              <a:t>label</a:t>
            </a:r>
            <a:r>
              <a:rPr lang="zh-CN" altLang="pl-PL" sz="1600" dirty="0"/>
              <a:t>：</a:t>
            </a:r>
            <a:r>
              <a:rPr lang="pl-PL" altLang="zh-CN" sz="1600" dirty="0"/>
              <a:t>[0,0, ..., 1 , ... 0], [ [x,y,w,h],[x,y,w,h][x,y,w,h],[x,y,w,h],...[x,y,w,h],]</a:t>
            </a:r>
            <a:endParaRPr lang="en-US" altLang="zh-CN" sz="1600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22027"/>
              </p:ext>
            </p:extLst>
          </p:nvPr>
        </p:nvGraphicFramePr>
        <p:xfrm>
          <a:off x="971600" y="1556792"/>
          <a:ext cx="7048500" cy="2377440"/>
        </p:xfrm>
        <a:graphic>
          <a:graphicData uri="http://schemas.openxmlformats.org/drawingml/2006/table">
            <a:tbl>
              <a:tblPr/>
              <a:tblGrid>
                <a:gridCol w="2349500"/>
                <a:gridCol w="2349500"/>
                <a:gridCol w="2349500"/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样本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比例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来源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>
                          <a:solidFill>
                            <a:srgbClr val="4F4F4F"/>
                          </a:solidFill>
                          <a:effectLst/>
                        </a:rPr>
                        <a:t>正样本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25%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>
                          <a:solidFill>
                            <a:srgbClr val="4F4F4F"/>
                          </a:solidFill>
                          <a:effectLst/>
                        </a:rPr>
                        <a:t>与某类</a:t>
                      </a:r>
                      <a:r>
                        <a:rPr lang="en-US">
                          <a:solidFill>
                            <a:srgbClr val="4F4F4F"/>
                          </a:solidFill>
                          <a:effectLst/>
                        </a:rPr>
                        <a:t>Ground Truth</a:t>
                      </a:r>
                      <a:r>
                        <a:rPr lang="zh-CN" altLang="en-US">
                          <a:solidFill>
                            <a:srgbClr val="4F4F4F"/>
                          </a:solidFill>
                          <a:effectLst/>
                        </a:rPr>
                        <a:t>相交</a:t>
                      </a:r>
                      <a:r>
                        <a:rPr lang="en-US">
                          <a:solidFill>
                            <a:srgbClr val="4F4F4F"/>
                          </a:solidFill>
                          <a:effectLst/>
                        </a:rPr>
                        <a:t>IoU∈[0.5,1]</a:t>
                      </a:r>
                      <a:r>
                        <a:rPr lang="zh-CN" altLang="en-US">
                          <a:solidFill>
                            <a:srgbClr val="4F4F4F"/>
                          </a:solidFill>
                          <a:effectLst/>
                        </a:rPr>
                        <a:t>的候选框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>
                          <a:solidFill>
                            <a:srgbClr val="4F4F4F"/>
                          </a:solidFill>
                          <a:effectLst/>
                        </a:rPr>
                        <a:t>负样本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75%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dirty="0">
                          <a:solidFill>
                            <a:srgbClr val="4F4F4F"/>
                          </a:solidFill>
                          <a:effectLst/>
                        </a:rPr>
                        <a:t>与</a:t>
                      </a:r>
                      <a:r>
                        <a:rPr lang="en-US" altLang="zh-CN" dirty="0">
                          <a:solidFill>
                            <a:srgbClr val="4F4F4F"/>
                          </a:solidFill>
                          <a:effectLst/>
                        </a:rPr>
                        <a:t>20</a:t>
                      </a:r>
                      <a:r>
                        <a:rPr lang="zh-CN" altLang="en-US" dirty="0">
                          <a:solidFill>
                            <a:srgbClr val="4F4F4F"/>
                          </a:solidFill>
                          <a:effectLst/>
                        </a:rPr>
                        <a:t>类</a:t>
                      </a:r>
                      <a:r>
                        <a:rPr lang="en-US" dirty="0">
                          <a:solidFill>
                            <a:srgbClr val="4F4F4F"/>
                          </a:solidFill>
                          <a:effectLst/>
                        </a:rPr>
                        <a:t>Ground Truth</a:t>
                      </a:r>
                      <a:r>
                        <a:rPr lang="zh-CN" altLang="en-US" dirty="0">
                          <a:solidFill>
                            <a:srgbClr val="4F4F4F"/>
                          </a:solidFill>
                          <a:effectLst/>
                        </a:rPr>
                        <a:t>相交</a:t>
                      </a:r>
                      <a:r>
                        <a:rPr lang="en-US" dirty="0" err="1">
                          <a:solidFill>
                            <a:srgbClr val="4F4F4F"/>
                          </a:solidFill>
                          <a:effectLst/>
                        </a:rPr>
                        <a:t>IoU</a:t>
                      </a:r>
                      <a:r>
                        <a:rPr lang="zh-CN" altLang="en-US" dirty="0">
                          <a:solidFill>
                            <a:srgbClr val="4F4F4F"/>
                          </a:solidFill>
                          <a:effectLst/>
                        </a:rPr>
                        <a:t>中最大值∈</a:t>
                      </a:r>
                      <a:r>
                        <a:rPr lang="en-US" altLang="zh-CN" dirty="0">
                          <a:solidFill>
                            <a:srgbClr val="4F4F4F"/>
                          </a:solidFill>
                          <a:effectLst/>
                        </a:rPr>
                        <a:t>[0.1,0.5</a:t>
                      </a:r>
                      <a:r>
                        <a:rPr lang="zh-CN" altLang="en-US" dirty="0">
                          <a:solidFill>
                            <a:srgbClr val="4F4F4F"/>
                          </a:solidFill>
                          <a:effectLst/>
                        </a:rPr>
                        <a:t>）的候选框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5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非极大值抑制（</a:t>
            </a:r>
            <a:r>
              <a:rPr lang="en-US" altLang="zh-CN" dirty="0"/>
              <a:t>NMS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112474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RCNN</a:t>
            </a:r>
            <a:r>
              <a:rPr lang="zh-CN" altLang="en-US" dirty="0"/>
              <a:t>会从一张图片中找出</a:t>
            </a:r>
            <a:r>
              <a:rPr lang="en-US" altLang="zh-CN" dirty="0"/>
              <a:t>n</a:t>
            </a:r>
            <a:r>
              <a:rPr lang="zh-CN" altLang="en-US" dirty="0"/>
              <a:t>个可能是物体的矩形框，然后为每个矩形框为做类别分类概率：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16832"/>
            <a:ext cx="28384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9572" y="3429000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假设有</a:t>
            </a:r>
            <a:r>
              <a:rPr lang="en-US" altLang="zh-CN" dirty="0"/>
              <a:t>6</a:t>
            </a:r>
            <a:r>
              <a:rPr lang="zh-CN" altLang="en-US" dirty="0"/>
              <a:t>个矩形框，根据分类器的类别分类概率做排序，假设从小到大属于车辆的概率 分别为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719572" y="4221088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从最大概率矩形框</a:t>
            </a:r>
            <a:r>
              <a:rPr lang="en-US" altLang="zh-CN" dirty="0"/>
              <a:t>F</a:t>
            </a:r>
            <a:r>
              <a:rPr lang="zh-CN" altLang="en-US" dirty="0"/>
              <a:t>开始，分别判断</a:t>
            </a:r>
            <a:r>
              <a:rPr lang="en-US" altLang="zh-CN" dirty="0"/>
              <a:t>A~E</a:t>
            </a:r>
            <a:r>
              <a:rPr lang="zh-CN" altLang="en-US" dirty="0"/>
              <a:t>与</a:t>
            </a:r>
            <a:r>
              <a:rPr lang="en-US" altLang="zh-CN" dirty="0"/>
              <a:t>F</a:t>
            </a:r>
            <a:r>
              <a:rPr lang="zh-CN" altLang="en-US" dirty="0"/>
              <a:t>的重叠度</a:t>
            </a:r>
            <a:r>
              <a:rPr lang="en-US" altLang="zh-CN" dirty="0"/>
              <a:t>IOU</a:t>
            </a:r>
            <a:r>
              <a:rPr lang="zh-CN" altLang="en-US" dirty="0"/>
              <a:t>是否大</a:t>
            </a:r>
            <a:r>
              <a:rPr lang="zh-CN" altLang="en-US" dirty="0" smtClean="0"/>
              <a:t>于阈</a:t>
            </a:r>
            <a:r>
              <a:rPr lang="zh-CN" altLang="en-US" dirty="0"/>
              <a:t>值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假设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与</a:t>
            </a:r>
            <a:r>
              <a:rPr lang="en-US" altLang="zh-CN" dirty="0"/>
              <a:t>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IOU</a:t>
            </a:r>
            <a:r>
              <a:rPr lang="zh-CN" altLang="en-US" dirty="0" smtClean="0"/>
              <a:t>超</a:t>
            </a:r>
            <a:r>
              <a:rPr lang="zh-CN" altLang="en-US" dirty="0"/>
              <a:t>过阈值，那么就扔掉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；并标记第一个矩形框</a:t>
            </a:r>
            <a:r>
              <a:rPr lang="en-US" altLang="zh-CN" dirty="0"/>
              <a:t>F</a:t>
            </a:r>
            <a:r>
              <a:rPr lang="zh-CN" altLang="en-US" dirty="0"/>
              <a:t>，是我们保留下来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r>
              <a:rPr lang="en-US" altLang="zh-CN" dirty="0"/>
              <a:t>(3)</a:t>
            </a:r>
            <a:r>
              <a:rPr lang="zh-CN" altLang="en-US" dirty="0"/>
              <a:t>从剩下的矩形框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中，选择概率最大的</a:t>
            </a:r>
            <a:r>
              <a:rPr lang="en-US" altLang="zh-CN" dirty="0"/>
              <a:t>E</a:t>
            </a:r>
            <a:r>
              <a:rPr lang="zh-CN" altLang="en-US" dirty="0"/>
              <a:t>，然后判断</a:t>
            </a:r>
            <a:r>
              <a:rPr lang="en-US" altLang="zh-CN" dirty="0"/>
              <a:t>E</a:t>
            </a:r>
            <a:r>
              <a:rPr lang="zh-CN" altLang="en-US" dirty="0"/>
              <a:t>与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的重叠度，重叠度大于一定的阈值，那么就扔掉；并标记</a:t>
            </a:r>
            <a:r>
              <a:rPr lang="en-US" altLang="zh-CN" dirty="0"/>
              <a:t>E</a:t>
            </a:r>
            <a:r>
              <a:rPr lang="zh-CN" altLang="en-US" dirty="0"/>
              <a:t>是我们保留下来的第二个矩形框。</a:t>
            </a:r>
          </a:p>
          <a:p>
            <a:endParaRPr lang="zh-CN" altLang="en-US" dirty="0"/>
          </a:p>
          <a:p>
            <a:r>
              <a:rPr lang="zh-CN" altLang="en-US" dirty="0"/>
              <a:t>就这样一直重复，找到所有被保留下来的矩形框。</a:t>
            </a:r>
          </a:p>
        </p:txBody>
      </p:sp>
    </p:spTree>
    <p:extLst>
      <p:ext uri="{BB962C8B-B14F-4D97-AF65-F5344CB8AC3E}">
        <p14:creationId xmlns:p14="http://schemas.microsoft.com/office/powerpoint/2010/main" val="2220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尺度</a:t>
            </a:r>
            <a:r>
              <a:rPr lang="zh-CN" altLang="en-US" dirty="0" smtClean="0"/>
              <a:t>不变性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25504" y="980728"/>
            <a:ext cx="89644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文中提及两种方式处理：</a:t>
            </a:r>
            <a:r>
              <a:rPr lang="en-US" altLang="zh-CN" sz="2000" dirty="0"/>
              <a:t>brute-force</a:t>
            </a:r>
            <a:r>
              <a:rPr lang="zh-CN" altLang="en-US" sz="2000" dirty="0"/>
              <a:t>（单一尺度）和</a:t>
            </a:r>
            <a:r>
              <a:rPr lang="en-US" altLang="zh-CN" sz="2000" dirty="0"/>
              <a:t>image pyramids</a:t>
            </a:r>
            <a:r>
              <a:rPr lang="zh-CN" altLang="en-US" sz="2000" dirty="0"/>
              <a:t>（多尺度）。单一尺度直接在训练和测试阶段将</a:t>
            </a:r>
            <a:r>
              <a:rPr lang="en-US" altLang="zh-CN" sz="2000" dirty="0"/>
              <a:t>image</a:t>
            </a:r>
            <a:r>
              <a:rPr lang="zh-CN" altLang="en-US" sz="2000" dirty="0"/>
              <a:t>定死为某种</a:t>
            </a:r>
            <a:r>
              <a:rPr lang="en-US" altLang="zh-CN" sz="2000" dirty="0"/>
              <a:t>scale</a:t>
            </a:r>
            <a:r>
              <a:rPr lang="zh-CN" altLang="en-US" sz="2000" dirty="0"/>
              <a:t>，直接输入网络训练就好，然后期望网络自己能够学习到</a:t>
            </a:r>
            <a:r>
              <a:rPr lang="en-US" altLang="zh-CN" sz="2000" dirty="0"/>
              <a:t>scale-invariance</a:t>
            </a:r>
            <a:r>
              <a:rPr lang="zh-CN" altLang="en-US" sz="2000" dirty="0"/>
              <a:t>的表达；多尺度在训练阶段随机从图像金字塔</a:t>
            </a:r>
            <a:r>
              <a:rPr lang="en-US" altLang="zh-CN" sz="2000" dirty="0"/>
              <a:t>【</a:t>
            </a:r>
            <a:r>
              <a:rPr lang="zh-CN" altLang="en-US" sz="2000" dirty="0">
                <a:solidFill>
                  <a:srgbClr val="0000FF"/>
                </a:solidFill>
              </a:rPr>
              <a:t>缩放图片的</a:t>
            </a:r>
            <a:r>
              <a:rPr lang="en-US" altLang="zh-CN" sz="2000" dirty="0">
                <a:solidFill>
                  <a:srgbClr val="0000FF"/>
                </a:solidFill>
              </a:rPr>
              <a:t>scale</a:t>
            </a:r>
            <a:r>
              <a:rPr lang="zh-CN" altLang="en-US" sz="2000" dirty="0">
                <a:solidFill>
                  <a:srgbClr val="0000FF"/>
                </a:solidFill>
              </a:rPr>
              <a:t>得到，相当于扩充数据集</a:t>
            </a:r>
            <a:r>
              <a:rPr lang="en-US" altLang="zh-CN" sz="2000" dirty="0"/>
              <a:t>】</a:t>
            </a:r>
            <a:r>
              <a:rPr lang="zh-CN" altLang="en-US" sz="2000" dirty="0"/>
              <a:t>中采样训练，测试阶段将图像缩放为金字塔中最为相似的尺寸进行测试；</a:t>
            </a:r>
          </a:p>
          <a:p>
            <a:endParaRPr lang="zh-CN" altLang="en-US" sz="2000" dirty="0"/>
          </a:p>
          <a:p>
            <a:r>
              <a:rPr lang="zh-CN" altLang="en-US" sz="2000" dirty="0"/>
              <a:t>可以看出，多尺度应该比单一尺度效果好。作者在</a:t>
            </a:r>
            <a:r>
              <a:rPr lang="en-US" altLang="zh-CN" sz="2000" dirty="0"/>
              <a:t>5.2</a:t>
            </a:r>
            <a:r>
              <a:rPr lang="zh-CN" altLang="en-US" sz="2000" dirty="0"/>
              <a:t>节对单一尺度和多尺度分别进行了实验，不管哪种方式下都定义图像短边像素为</a:t>
            </a:r>
            <a:r>
              <a:rPr lang="en-US" altLang="zh-CN" sz="2000" dirty="0"/>
              <a:t>s</a:t>
            </a:r>
            <a:r>
              <a:rPr lang="zh-CN" altLang="en-US" sz="2000" dirty="0"/>
              <a:t>，单一尺度下</a:t>
            </a:r>
            <a:r>
              <a:rPr lang="en-US" altLang="zh-CN" sz="2000" dirty="0"/>
              <a:t>s=600【</a:t>
            </a:r>
            <a:r>
              <a:rPr lang="zh-CN" altLang="en-US" sz="2000" dirty="0">
                <a:solidFill>
                  <a:srgbClr val="0000FF"/>
                </a:solidFill>
              </a:rPr>
              <a:t>维持长宽比进行缩放</a:t>
            </a:r>
            <a:r>
              <a:rPr lang="en-US" altLang="zh-CN" sz="2000" dirty="0"/>
              <a:t>】</a:t>
            </a:r>
            <a:r>
              <a:rPr lang="zh-CN" altLang="en-US" sz="2000" dirty="0"/>
              <a:t>，长边限制为</a:t>
            </a:r>
            <a:r>
              <a:rPr lang="en-US" altLang="zh-CN" sz="2000" dirty="0"/>
              <a:t>1000</a:t>
            </a:r>
            <a:r>
              <a:rPr lang="zh-CN" altLang="en-US" sz="2000" dirty="0"/>
              <a:t>像素；多尺度</a:t>
            </a:r>
            <a:r>
              <a:rPr lang="en-US" altLang="zh-CN" sz="2000" dirty="0"/>
              <a:t>s={480,576,688,864,1200}【</a:t>
            </a:r>
            <a:r>
              <a:rPr lang="zh-CN" altLang="en-US" sz="2000" dirty="0">
                <a:solidFill>
                  <a:srgbClr val="0000FF"/>
                </a:solidFill>
              </a:rPr>
              <a:t>维持长宽比进行缩放</a:t>
            </a:r>
            <a:r>
              <a:rPr lang="en-US" altLang="zh-CN" sz="2000" dirty="0"/>
              <a:t>】</a:t>
            </a:r>
            <a:r>
              <a:rPr lang="zh-CN" altLang="en-US" sz="2000" dirty="0"/>
              <a:t>，长边限制为</a:t>
            </a:r>
            <a:r>
              <a:rPr lang="en-US" altLang="zh-CN" sz="2000" dirty="0"/>
              <a:t>2000</a:t>
            </a:r>
            <a:r>
              <a:rPr lang="zh-CN" altLang="en-US" sz="2000" dirty="0"/>
              <a:t>像素，生成图像金字塔进行训练测试；实验结果表明</a:t>
            </a:r>
            <a:r>
              <a:rPr lang="en-US" altLang="zh-CN" sz="2000" dirty="0" err="1"/>
              <a:t>AlexNet【</a:t>
            </a:r>
            <a:r>
              <a:rPr lang="en-US" altLang="zh-CN" sz="2000" dirty="0" err="1">
                <a:solidFill>
                  <a:srgbClr val="0000FF"/>
                </a:solidFill>
              </a:rPr>
              <a:t>S</a:t>
            </a:r>
            <a:r>
              <a:rPr lang="en-US" altLang="zh-CN" sz="2000" dirty="0">
                <a:solidFill>
                  <a:srgbClr val="0000FF"/>
                </a:solidFill>
              </a:rPr>
              <a:t> for small</a:t>
            </a:r>
            <a:r>
              <a:rPr lang="en-US" altLang="zh-CN" sz="2000" dirty="0"/>
              <a:t>】</a:t>
            </a:r>
            <a:r>
              <a:rPr lang="zh-CN" altLang="en-US" sz="2000" dirty="0"/>
              <a:t>、</a:t>
            </a:r>
            <a:r>
              <a:rPr lang="en-US" altLang="zh-CN" sz="2000" dirty="0"/>
              <a:t>VGG_CNN_M_1024【</a:t>
            </a:r>
            <a:r>
              <a:rPr lang="en-US" altLang="zh-CN" sz="2000" dirty="0">
                <a:solidFill>
                  <a:srgbClr val="0000FF"/>
                </a:solidFill>
              </a:rPr>
              <a:t>M for medium</a:t>
            </a:r>
            <a:r>
              <a:rPr lang="en-US" altLang="zh-CN" sz="2000" dirty="0"/>
              <a:t>】</a:t>
            </a:r>
            <a:r>
              <a:rPr lang="zh-CN" altLang="en-US" sz="2000" dirty="0"/>
              <a:t>下单一尺度比多尺度</a:t>
            </a:r>
            <a:r>
              <a:rPr lang="en-US" altLang="zh-CN" sz="2000" dirty="0" err="1"/>
              <a:t>mAP</a:t>
            </a:r>
            <a:r>
              <a:rPr lang="zh-CN" altLang="en-US" sz="2000" dirty="0"/>
              <a:t>差</a:t>
            </a:r>
            <a:r>
              <a:rPr lang="en-US" altLang="zh-CN" sz="2000" dirty="0"/>
              <a:t>1.2%~1.5%</a:t>
            </a:r>
            <a:r>
              <a:rPr lang="zh-CN" altLang="en-US" sz="2000" dirty="0"/>
              <a:t>，但测试时间上却快不少，</a:t>
            </a:r>
            <a:r>
              <a:rPr lang="en-US" altLang="zh-CN" sz="2000" dirty="0"/>
              <a:t>VGG-16【</a:t>
            </a:r>
            <a:r>
              <a:rPr lang="en-US" altLang="zh-CN" sz="2000" dirty="0">
                <a:solidFill>
                  <a:srgbClr val="0000FF"/>
                </a:solidFill>
              </a:rPr>
              <a:t>L for large</a:t>
            </a:r>
            <a:r>
              <a:rPr lang="en-US" altLang="zh-CN" sz="2000" dirty="0"/>
              <a:t>】</a:t>
            </a:r>
            <a:r>
              <a:rPr lang="zh-CN" altLang="en-US" sz="2000" dirty="0"/>
              <a:t>下仅单一尺度就达到了</a:t>
            </a:r>
            <a:r>
              <a:rPr lang="en-US" altLang="zh-CN" sz="2000" dirty="0"/>
              <a:t>66.9%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mAP</a:t>
            </a:r>
            <a:r>
              <a:rPr lang="en-US" altLang="zh-CN" sz="2000" dirty="0"/>
              <a:t>【</a:t>
            </a:r>
            <a:r>
              <a:rPr lang="zh-CN" altLang="en-US" sz="2000" dirty="0">
                <a:solidFill>
                  <a:srgbClr val="0000FF"/>
                </a:solidFill>
              </a:rPr>
              <a:t>由于</a:t>
            </a:r>
            <a:r>
              <a:rPr lang="en-US" altLang="zh-CN" sz="2000" dirty="0">
                <a:solidFill>
                  <a:srgbClr val="0000FF"/>
                </a:solidFill>
              </a:rPr>
              <a:t>GPU</a:t>
            </a:r>
            <a:r>
              <a:rPr lang="zh-CN" altLang="en-US" sz="2000" dirty="0">
                <a:solidFill>
                  <a:srgbClr val="0000FF"/>
                </a:solidFill>
              </a:rPr>
              <a:t>显存限制多尺度无法实现</a:t>
            </a:r>
            <a:r>
              <a:rPr lang="en-US" altLang="zh-CN" sz="2000" dirty="0"/>
              <a:t>】</a:t>
            </a:r>
            <a:r>
              <a:rPr lang="zh-CN" altLang="en-US" sz="2000" dirty="0"/>
              <a:t>，该实验证明了深度神经网络善于直接学习尺度不变形，对目标的</a:t>
            </a:r>
            <a:r>
              <a:rPr lang="en-US" altLang="zh-CN" sz="2000" dirty="0"/>
              <a:t>scale</a:t>
            </a:r>
            <a:r>
              <a:rPr lang="zh-CN" altLang="en-US" sz="2000" dirty="0"/>
              <a:t>不敏感。</a:t>
            </a:r>
          </a:p>
        </p:txBody>
      </p:sp>
    </p:spTree>
    <p:extLst>
      <p:ext uri="{BB962C8B-B14F-4D97-AF65-F5344CB8AC3E}">
        <p14:creationId xmlns:p14="http://schemas.microsoft.com/office/powerpoint/2010/main" val="24976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3"/>
          <a:stretch/>
        </p:blipFill>
        <p:spPr bwMode="auto">
          <a:xfrm>
            <a:off x="-1" y="836712"/>
            <a:ext cx="914400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1" y="3762375"/>
            <a:ext cx="40290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0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2" y="1268760"/>
            <a:ext cx="9144000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6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RoI</a:t>
            </a:r>
            <a:r>
              <a:rPr lang="zh-CN" altLang="en-US" dirty="0"/>
              <a:t>池化</a:t>
            </a:r>
            <a:r>
              <a:rPr lang="zh-CN" altLang="en-US" dirty="0" smtClean="0"/>
              <a:t>层反向</a:t>
            </a:r>
            <a:r>
              <a:rPr lang="zh-CN" altLang="en-US" dirty="0"/>
              <a:t>求导训练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45170" y="978568"/>
            <a:ext cx="8229599" cy="1514328"/>
          </a:xfrm>
        </p:spPr>
        <p:txBody>
          <a:bodyPr/>
          <a:lstStyle/>
          <a:p>
            <a:r>
              <a:rPr lang="zh-CN" altLang="en-US" dirty="0"/>
              <a:t>普通</a:t>
            </a:r>
            <a:r>
              <a:rPr lang="en-US" altLang="zh-CN" dirty="0"/>
              <a:t>max pooling</a:t>
            </a:r>
            <a:r>
              <a:rPr lang="zh-CN" altLang="en-US" dirty="0" smtClean="0"/>
              <a:t>层求导</a:t>
            </a:r>
            <a:endParaRPr lang="en-US" altLang="zh-CN" dirty="0" smtClean="0"/>
          </a:p>
          <a:p>
            <a:r>
              <a:rPr lang="zh-CN" altLang="en-US" dirty="0"/>
              <a:t>设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为</a:t>
            </a:r>
            <a:r>
              <a:rPr lang="zh-CN" altLang="en-US" dirty="0"/>
              <a:t>输入层节点，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为</a:t>
            </a:r>
            <a:r>
              <a:rPr lang="zh-CN" altLang="en-US" dirty="0"/>
              <a:t>输出层节点，那么损失函数</a:t>
            </a:r>
            <a:r>
              <a:rPr lang="en-US" altLang="zh-CN" dirty="0"/>
              <a:t>L</a:t>
            </a:r>
            <a:r>
              <a:rPr lang="zh-CN" altLang="en-US" dirty="0"/>
              <a:t>对输入层</a:t>
            </a:r>
            <a:r>
              <a:rPr lang="zh-CN" altLang="en-US" dirty="0" smtClean="0"/>
              <a:t>节点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 smtClean="0"/>
              <a:t>的梯度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1" b="15157"/>
          <a:stretch/>
        </p:blipFill>
        <p:spPr bwMode="auto">
          <a:xfrm>
            <a:off x="2394613" y="2204864"/>
            <a:ext cx="4354774" cy="1112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06" y="3317384"/>
            <a:ext cx="5249788" cy="3365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" y="4209433"/>
            <a:ext cx="9018936" cy="94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14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RoI</a:t>
            </a:r>
            <a:r>
              <a:rPr lang="zh-CN" altLang="en-US" dirty="0"/>
              <a:t>池化</a:t>
            </a:r>
            <a:r>
              <a:rPr lang="zh-CN" altLang="en-US" dirty="0" smtClean="0"/>
              <a:t>层反向</a:t>
            </a:r>
            <a:r>
              <a:rPr lang="zh-CN" altLang="en-US" dirty="0"/>
              <a:t>求导训练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45170" y="978568"/>
            <a:ext cx="8229599" cy="151432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对于</a:t>
            </a:r>
            <a:r>
              <a:rPr lang="en-US" altLang="zh-CN" dirty="0" err="1"/>
              <a:t>RoI</a:t>
            </a:r>
            <a:r>
              <a:rPr lang="en-US" altLang="zh-CN" dirty="0"/>
              <a:t> max pooling</a:t>
            </a:r>
            <a:r>
              <a:rPr lang="zh-CN" altLang="en-US" dirty="0"/>
              <a:t>层，</a:t>
            </a:r>
            <a:r>
              <a:rPr lang="zh-CN" altLang="en-US" dirty="0" smtClean="0"/>
              <a:t>设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 smtClean="0"/>
              <a:t>为</a:t>
            </a:r>
            <a:r>
              <a:rPr lang="zh-CN" altLang="en-US" dirty="0"/>
              <a:t>输入层的节点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rj</a:t>
            </a:r>
            <a:r>
              <a:rPr lang="zh-CN" altLang="en-US" dirty="0" smtClean="0"/>
              <a:t>为</a:t>
            </a:r>
            <a:r>
              <a:rPr lang="zh-CN" altLang="en-US" dirty="0"/>
              <a:t>第</a:t>
            </a:r>
            <a:r>
              <a:rPr lang="en-US" altLang="zh-CN" dirty="0"/>
              <a:t>r</a:t>
            </a:r>
            <a:r>
              <a:rPr lang="zh-CN" altLang="en-US" dirty="0"/>
              <a:t>个候选区域的第</a:t>
            </a:r>
            <a:r>
              <a:rPr lang="en-US" altLang="zh-CN" dirty="0"/>
              <a:t>j</a:t>
            </a:r>
            <a:r>
              <a:rPr lang="zh-CN" altLang="en-US" dirty="0"/>
              <a:t>个输出节点，一个输入节点可能和多个输出节点相关连，如下图所示，输入节点</a:t>
            </a:r>
            <a:r>
              <a:rPr lang="en-US" altLang="zh-CN" dirty="0"/>
              <a:t>7</a:t>
            </a:r>
            <a:r>
              <a:rPr lang="zh-CN" altLang="en-US" dirty="0"/>
              <a:t>和两个候选区域输出节点相关连；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96" y="2564904"/>
            <a:ext cx="713700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9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RoI</a:t>
            </a:r>
            <a:r>
              <a:rPr lang="zh-CN" altLang="en-US" dirty="0"/>
              <a:t>池化</a:t>
            </a:r>
            <a:r>
              <a:rPr lang="zh-CN" altLang="en-US" dirty="0" smtClean="0"/>
              <a:t>层反向</a:t>
            </a:r>
            <a:r>
              <a:rPr lang="zh-CN" altLang="en-US" dirty="0"/>
              <a:t>求导训练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45170" y="978568"/>
            <a:ext cx="8229599" cy="31705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该</a:t>
            </a:r>
            <a:r>
              <a:rPr lang="zh-CN" altLang="en-US" dirty="0"/>
              <a:t>输入节点</a:t>
            </a:r>
            <a:r>
              <a:rPr lang="en-US" altLang="zh-CN" dirty="0"/>
              <a:t>7</a:t>
            </a:r>
            <a:r>
              <a:rPr lang="zh-CN" altLang="en-US" dirty="0"/>
              <a:t>的反向传播如下图所示。对于不同候选区域，节点</a:t>
            </a:r>
            <a:r>
              <a:rPr lang="en-US" altLang="zh-CN" dirty="0"/>
              <a:t>7</a:t>
            </a:r>
            <a:r>
              <a:rPr lang="zh-CN" altLang="en-US" dirty="0"/>
              <a:t>都存在梯度，所以反向传播中损失函数</a:t>
            </a:r>
            <a:r>
              <a:rPr lang="en-US" altLang="zh-CN" dirty="0"/>
              <a:t>L</a:t>
            </a:r>
            <a:r>
              <a:rPr lang="zh-CN" altLang="en-US" dirty="0"/>
              <a:t>对输入层</a:t>
            </a:r>
            <a:r>
              <a:rPr lang="zh-CN" altLang="en-US" dirty="0" smtClean="0"/>
              <a:t>节点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 smtClean="0"/>
              <a:t>的</a:t>
            </a:r>
            <a:r>
              <a:rPr lang="zh-CN" altLang="en-US" dirty="0"/>
              <a:t>梯度为损失函数</a:t>
            </a:r>
            <a:r>
              <a:rPr lang="en-US" altLang="zh-CN" dirty="0"/>
              <a:t>L</a:t>
            </a:r>
            <a:r>
              <a:rPr lang="zh-CN" altLang="en-US" dirty="0"/>
              <a:t>对各个有可能的候选区域</a:t>
            </a:r>
            <a:r>
              <a:rPr lang="en-US" altLang="zh-CN" dirty="0"/>
              <a:t>r</a:t>
            </a:r>
            <a:r>
              <a:rPr lang="en-US" altLang="zh-CN" dirty="0" smtClean="0"/>
              <a:t>【</a:t>
            </a:r>
            <a:r>
              <a:rPr lang="en-US" altLang="zh-CN" dirty="0"/>
              <a:t> x</a:t>
            </a:r>
            <a:r>
              <a:rPr lang="en-US" altLang="zh-CN" baseline="-25000" dirty="0"/>
              <a:t>i</a:t>
            </a:r>
            <a:r>
              <a:rPr lang="zh-CN" altLang="en-US" dirty="0" smtClean="0"/>
              <a:t>被</a:t>
            </a:r>
            <a:r>
              <a:rPr lang="zh-CN" altLang="en-US" dirty="0"/>
              <a:t>候选区域</a:t>
            </a:r>
            <a:r>
              <a:rPr lang="en-US" altLang="zh-CN" dirty="0"/>
              <a:t>r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个输出节点选为最大值 </a:t>
            </a:r>
            <a:r>
              <a:rPr lang="en-US" altLang="zh-CN" dirty="0"/>
              <a:t>】</a:t>
            </a:r>
            <a:r>
              <a:rPr lang="zh-CN" altLang="en-US" dirty="0" smtClean="0"/>
              <a:t>输出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rj</a:t>
            </a:r>
            <a:r>
              <a:rPr lang="zh-CN" altLang="en-US" dirty="0" smtClean="0"/>
              <a:t>梯度</a:t>
            </a:r>
            <a:r>
              <a:rPr lang="zh-CN" altLang="en-US" dirty="0"/>
              <a:t>的累加，具体如下公式所示：</a:t>
            </a:r>
            <a:endParaRPr lang="zh-CN" altLang="en-US" dirty="0"/>
          </a:p>
        </p:txBody>
      </p:sp>
      <p:pic>
        <p:nvPicPr>
          <p:cNvPr id="6146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" y="2852936"/>
            <a:ext cx="5410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376811"/>
            <a:ext cx="35337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12" y="5739012"/>
            <a:ext cx="9240712" cy="100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9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79512" y="1119434"/>
            <a:ext cx="8640960" cy="540591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Fast RCNN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的优点（相比于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RCNN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）：</a:t>
            </a:r>
          </a:p>
          <a:p>
            <a:pPr marL="800100" lvl="2" indent="0">
              <a:buNone/>
            </a:pPr>
            <a:r>
              <a:rPr lang="en-US" altLang="zh-CN" sz="1900" dirty="0">
                <a:latin typeface="Arial" pitchFamily="34" charset="0"/>
                <a:cs typeface="Arial" pitchFamily="34" charset="0"/>
              </a:rPr>
              <a:t>1. </a:t>
            </a:r>
            <a:r>
              <a:rPr lang="zh-CN" altLang="en-US" sz="1900" dirty="0">
                <a:latin typeface="Arial" pitchFamily="34" charset="0"/>
                <a:cs typeface="Arial" pitchFamily="34" charset="0"/>
              </a:rPr>
              <a:t>比</a:t>
            </a:r>
            <a:r>
              <a:rPr lang="en-US" altLang="zh-CN" sz="1900" dirty="0">
                <a:latin typeface="Arial" pitchFamily="34" charset="0"/>
                <a:cs typeface="Arial" pitchFamily="34" charset="0"/>
              </a:rPr>
              <a:t>R-CNN</a:t>
            </a:r>
            <a:r>
              <a:rPr lang="zh-CN" altLang="en-US" sz="1900" dirty="0">
                <a:latin typeface="Arial" pitchFamily="34" charset="0"/>
                <a:cs typeface="Arial" pitchFamily="34" charset="0"/>
              </a:rPr>
              <a:t>更高的检测质量（</a:t>
            </a:r>
            <a:r>
              <a:rPr lang="en-US" altLang="zh-CN" sz="1900" dirty="0" err="1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900" dirty="0">
                <a:latin typeface="Arial" pitchFamily="34" charset="0"/>
                <a:cs typeface="Arial" pitchFamily="34" charset="0"/>
              </a:rPr>
              <a:t>）；</a:t>
            </a:r>
            <a:br>
              <a:rPr lang="zh-CN" altLang="en-US" sz="1900" dirty="0">
                <a:latin typeface="Arial" pitchFamily="34" charset="0"/>
                <a:cs typeface="Arial" pitchFamily="34" charset="0"/>
              </a:rPr>
            </a:br>
            <a:r>
              <a:rPr lang="en-US" altLang="zh-CN" sz="1900" dirty="0"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sz="1900" dirty="0">
                <a:latin typeface="Arial" pitchFamily="34" charset="0"/>
                <a:cs typeface="Arial" pitchFamily="34" charset="0"/>
              </a:rPr>
              <a:t>把多个任务的损失函数写到一起，实现单级的训练过程；</a:t>
            </a:r>
            <a:br>
              <a:rPr lang="zh-CN" altLang="en-US" sz="1900" dirty="0">
                <a:latin typeface="Arial" pitchFamily="34" charset="0"/>
                <a:cs typeface="Arial" pitchFamily="34" charset="0"/>
              </a:rPr>
            </a:br>
            <a:r>
              <a:rPr lang="en-US" altLang="zh-CN" sz="19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900" dirty="0">
                <a:latin typeface="Arial" pitchFamily="34" charset="0"/>
                <a:cs typeface="Arial" pitchFamily="34" charset="0"/>
              </a:rPr>
              <a:t>在训练时可更新所有的层；</a:t>
            </a:r>
            <a:br>
              <a:rPr lang="zh-CN" altLang="en-US" sz="1900" dirty="0">
                <a:latin typeface="Arial" pitchFamily="34" charset="0"/>
                <a:cs typeface="Arial" pitchFamily="34" charset="0"/>
              </a:rPr>
            </a:br>
            <a:r>
              <a:rPr lang="en-US" altLang="zh-CN" sz="1900" dirty="0">
                <a:latin typeface="Arial" pitchFamily="34" charset="0"/>
                <a:cs typeface="Arial" pitchFamily="34" charset="0"/>
              </a:rPr>
              <a:t>4. </a:t>
            </a:r>
            <a:r>
              <a:rPr lang="zh-CN" altLang="en-US" sz="1900" dirty="0">
                <a:latin typeface="Arial" pitchFamily="34" charset="0"/>
                <a:cs typeface="Arial" pitchFamily="34" charset="0"/>
              </a:rPr>
              <a:t>不需要在磁盘中存储特征</a:t>
            </a:r>
            <a:r>
              <a:rPr lang="zh-CN" altLang="en-US" sz="1900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z="1900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PASCAL VOC 2007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训练集上，使用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VGG-16【L for large】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网络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Fast R-CNN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训练时间为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9.5h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，同等条件下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R-CNN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需要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84h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，快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8.8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倍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；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PASCAL VOC 2007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测试集上，使用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VGG-16【L for large】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网络不采用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SVD Fast R-CNN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测试时间为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0.32s/image【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不包括候选区域提取时间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】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，同等条件下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R-CNN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需要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47.0s/image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，快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146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倍；采用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SVD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测试时间为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0.22s/image【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不包括候选区域提取时间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】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，快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213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倍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；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PASCAL VOC 2007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测试集上，使用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VGG-16【L for large】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网络不采用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SVD Fast R-CNN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为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66.9%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，同等条件下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R-CNN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为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66.0%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；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Fast R-CNN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采用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SVD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为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66.6%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。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395536" y="155104"/>
            <a:ext cx="8133347" cy="609600"/>
          </a:xfrm>
        </p:spPr>
        <p:txBody>
          <a:bodyPr/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8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79512" y="1119434"/>
            <a:ext cx="7992888" cy="511787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Fast R-CNN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中采用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selective search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算法提取候选区域，而目标检测大多数时间都消耗在这里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【selective search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算法候选区域提取需要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2~3s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，而提特征分类只需要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0.32s】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，这无法满足实时应用需求，而且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Fast R-CNN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并没有实现真正意义上的端到端训练模式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候选区域是使用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selective search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算法先提取出来的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】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395536" y="155104"/>
            <a:ext cx="8133347" cy="609600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8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934460"/>
              </p:ext>
            </p:extLst>
          </p:nvPr>
        </p:nvGraphicFramePr>
        <p:xfrm>
          <a:off x="2400238" y="1052736"/>
          <a:ext cx="4343524" cy="5331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4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27584" y="2276872"/>
            <a:ext cx="7560840" cy="768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8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395536" y="155104"/>
            <a:ext cx="8133347" cy="609600"/>
          </a:xfrm>
        </p:spPr>
        <p:txBody>
          <a:bodyPr/>
          <a:lstStyle/>
          <a:p>
            <a:r>
              <a:rPr lang="en-US" altLang="zh-CN" dirty="0" smtClean="0"/>
              <a:t>RCNN</a:t>
            </a:r>
            <a:r>
              <a:rPr lang="zh-CN" altLang="en-US" dirty="0" smtClean="0"/>
              <a:t>缺陷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838542"/>
              </p:ext>
            </p:extLst>
          </p:nvPr>
        </p:nvGraphicFramePr>
        <p:xfrm>
          <a:off x="816062" y="1051322"/>
          <a:ext cx="7511876" cy="475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395536" y="155104"/>
            <a:ext cx="8133347" cy="609600"/>
          </a:xfrm>
        </p:spPr>
        <p:txBody>
          <a:bodyPr/>
          <a:lstStyle/>
          <a:p>
            <a:r>
              <a:rPr lang="zh-CN" altLang="en-US" dirty="0" smtClean="0"/>
              <a:t>改进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175243"/>
              </p:ext>
            </p:extLst>
          </p:nvPr>
        </p:nvGraphicFramePr>
        <p:xfrm>
          <a:off x="444500" y="977900"/>
          <a:ext cx="8229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8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79512" y="1119435"/>
            <a:ext cx="8568952" cy="151747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、网络首先用几个卷积层（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conv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）和最大池化层处理整个图像以产生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conv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特征图。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、然后，对于每个对象建议框（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object proposals 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），感兴趣区域（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region of interest——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RoI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）池层从特征图提取固定长度的特征向量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。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395536" y="155104"/>
            <a:ext cx="8133347" cy="609600"/>
          </a:xfrm>
        </p:spPr>
        <p:txBody>
          <a:bodyPr/>
          <a:lstStyle/>
          <a:p>
            <a:r>
              <a:rPr lang="zh-CN" altLang="en-US" dirty="0" smtClean="0"/>
              <a:t>训练过程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14650"/>
            <a:ext cx="760095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8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568952" cy="223224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、每个特征向量被输送到分支成两个同级输出层的全连接（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fc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）层序列中：</a:t>
            </a:r>
          </a:p>
          <a:p>
            <a:r>
              <a:rPr lang="zh-CN" altLang="en-US" sz="2000" dirty="0">
                <a:latin typeface="Arial" pitchFamily="34" charset="0"/>
                <a:cs typeface="Arial" pitchFamily="34" charset="0"/>
              </a:rPr>
              <a:t>其中一层进行分类，对 目标关于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K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个对象类（包括全部“背景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background”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类）产生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softmax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概率估计，即输出每一个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RoI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的概率分布；</a:t>
            </a:r>
          </a:p>
          <a:p>
            <a:r>
              <a:rPr lang="zh-CN" altLang="en-US" sz="2000" dirty="0">
                <a:latin typeface="Arial" pitchFamily="34" charset="0"/>
                <a:cs typeface="Arial" pitchFamily="34" charset="0"/>
              </a:rPr>
              <a:t>另一层进行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bbox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regression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，输出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K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个对象类中每一个类的四个实数值。每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个值编码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K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个类中的每个类的精确边界盒（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bounding-box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）位置，即输出每一个种类的的边界盒回归偏差。整个结构是使用多任务损失的端到端训练（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trained end-to-end with a multi-task loss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）。</a:t>
            </a: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395536" y="155104"/>
            <a:ext cx="8133347" cy="609600"/>
          </a:xfrm>
        </p:spPr>
        <p:txBody>
          <a:bodyPr/>
          <a:lstStyle/>
          <a:p>
            <a:r>
              <a:rPr lang="zh-CN" altLang="en-US" dirty="0" smtClean="0"/>
              <a:t>训练过程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14650"/>
            <a:ext cx="760095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8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训练过程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77628"/>
            <a:ext cx="7056784" cy="500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4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897561"/>
            <a:ext cx="8352928" cy="377179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任意</a:t>
            </a:r>
            <a:r>
              <a:rPr lang="en-US" altLang="zh-CN" dirty="0"/>
              <a:t>size</a:t>
            </a:r>
            <a:r>
              <a:rPr lang="zh-CN" altLang="en-US" dirty="0"/>
              <a:t>图片输入</a:t>
            </a:r>
            <a:r>
              <a:rPr lang="en-US" altLang="zh-CN" dirty="0"/>
              <a:t>CNN</a:t>
            </a:r>
            <a:r>
              <a:rPr lang="zh-CN" altLang="en-US" dirty="0"/>
              <a:t>网络，经过若干卷积层与池化层，得到特征图；</a:t>
            </a:r>
          </a:p>
          <a:p>
            <a:r>
              <a:rPr lang="zh-CN" altLang="en-US" dirty="0"/>
              <a:t>在任意</a:t>
            </a:r>
            <a:r>
              <a:rPr lang="en-US" altLang="zh-CN" dirty="0"/>
              <a:t>size</a:t>
            </a:r>
            <a:r>
              <a:rPr lang="zh-CN" altLang="en-US" dirty="0"/>
              <a:t>图片上采用</a:t>
            </a:r>
            <a:r>
              <a:rPr lang="en-US" altLang="zh-CN" dirty="0"/>
              <a:t>selective search</a:t>
            </a:r>
            <a:r>
              <a:rPr lang="zh-CN" altLang="en-US" dirty="0"/>
              <a:t>算法提取约</a:t>
            </a:r>
            <a:r>
              <a:rPr lang="en-US" altLang="zh-CN" dirty="0"/>
              <a:t>2k</a:t>
            </a:r>
            <a:r>
              <a:rPr lang="zh-CN" altLang="en-US" dirty="0"/>
              <a:t>个建议框；</a:t>
            </a:r>
          </a:p>
          <a:p>
            <a:r>
              <a:rPr lang="zh-CN" altLang="en-US" dirty="0"/>
              <a:t>根据原图中建议框到特征图映射关系，在特征图中找到每个建议框对应的特征框</a:t>
            </a:r>
            <a:r>
              <a:rPr lang="en-US" altLang="zh-CN" dirty="0"/>
              <a:t>【</a:t>
            </a:r>
            <a:r>
              <a:rPr lang="zh-CN" altLang="en-US" dirty="0"/>
              <a:t>深度和特征图一致</a:t>
            </a:r>
            <a:r>
              <a:rPr lang="en-US" altLang="zh-CN" dirty="0"/>
              <a:t>】</a:t>
            </a:r>
            <a:r>
              <a:rPr lang="zh-CN" altLang="en-US" dirty="0"/>
              <a:t>，并在</a:t>
            </a:r>
            <a:r>
              <a:rPr lang="en-US" altLang="zh-CN" dirty="0" err="1"/>
              <a:t>RoI</a:t>
            </a:r>
            <a:r>
              <a:rPr lang="zh-CN" altLang="en-US" dirty="0"/>
              <a:t>池化层中将每个特征框池化到</a:t>
            </a:r>
            <a:r>
              <a:rPr lang="en-US" altLang="zh-CN" dirty="0"/>
              <a:t>H×W【VGG-16</a:t>
            </a:r>
            <a:r>
              <a:rPr lang="zh-CN" altLang="en-US" dirty="0"/>
              <a:t>网络是</a:t>
            </a:r>
            <a:r>
              <a:rPr lang="en-US" altLang="zh-CN" dirty="0"/>
              <a:t>7×7】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固定</a:t>
            </a:r>
            <a:r>
              <a:rPr lang="en-US" altLang="zh-CN" dirty="0"/>
              <a:t>H×W【VGG-16</a:t>
            </a:r>
            <a:r>
              <a:rPr lang="zh-CN" altLang="en-US" dirty="0"/>
              <a:t>网络是</a:t>
            </a:r>
            <a:r>
              <a:rPr lang="en-US" altLang="zh-CN" dirty="0"/>
              <a:t>7×7】</a:t>
            </a:r>
            <a:r>
              <a:rPr lang="zh-CN" altLang="en-US" dirty="0"/>
              <a:t>大小的特征框经过全连接层得到固定大小的特征向量；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步所得特征向量经由各自的全连接层</a:t>
            </a:r>
            <a:r>
              <a:rPr lang="en-US" altLang="zh-CN" dirty="0"/>
              <a:t>【</a:t>
            </a:r>
            <a:r>
              <a:rPr lang="zh-CN" altLang="en-US" dirty="0"/>
              <a:t>由</a:t>
            </a:r>
            <a:r>
              <a:rPr lang="en-US" altLang="zh-CN" dirty="0"/>
              <a:t>SVD</a:t>
            </a:r>
            <a:r>
              <a:rPr lang="zh-CN" altLang="en-US" dirty="0"/>
              <a:t>分解实现</a:t>
            </a:r>
            <a:r>
              <a:rPr lang="en-US" altLang="zh-CN" dirty="0"/>
              <a:t>】</a:t>
            </a:r>
            <a:r>
              <a:rPr lang="zh-CN" altLang="en-US" dirty="0"/>
              <a:t>，分别得到两个输出向量：一个是</a:t>
            </a:r>
            <a:r>
              <a:rPr lang="en-US" altLang="zh-CN" dirty="0" err="1"/>
              <a:t>softmax</a:t>
            </a:r>
            <a:r>
              <a:rPr lang="zh-CN" altLang="en-US" dirty="0"/>
              <a:t>的分类得分，一个是</a:t>
            </a:r>
            <a:r>
              <a:rPr lang="en-US" altLang="zh-CN" dirty="0"/>
              <a:t>Bounding-box</a:t>
            </a:r>
            <a:r>
              <a:rPr lang="zh-CN" altLang="en-US" dirty="0"/>
              <a:t>窗口回归；</a:t>
            </a:r>
          </a:p>
          <a:p>
            <a:r>
              <a:rPr lang="zh-CN" altLang="en-US" dirty="0"/>
              <a:t>利用窗口得分分别对每一类物体进行非极大值抑制剔除重叠建议框，最终得到每个类别中回归修正后的得分最高的窗口。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7" name="Picture 5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91" y="692696"/>
            <a:ext cx="9151992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训练模型微调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微调前，需要对有监督预训练后的模型进行</a:t>
            </a:r>
            <a:r>
              <a:rPr lang="en-US" altLang="zh-CN" dirty="0"/>
              <a:t>3</a:t>
            </a:r>
            <a:r>
              <a:rPr lang="zh-CN" altLang="en-US" dirty="0"/>
              <a:t>步转化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①</a:t>
            </a:r>
            <a:r>
              <a:rPr lang="en-US" altLang="zh-CN" dirty="0" err="1"/>
              <a:t>RoI</a:t>
            </a:r>
            <a:r>
              <a:rPr lang="zh-CN" altLang="en-US" dirty="0"/>
              <a:t>池化层取代有监督预训练后的</a:t>
            </a:r>
            <a:r>
              <a:rPr lang="en-US" altLang="zh-CN" dirty="0"/>
              <a:t>VGG-16</a:t>
            </a:r>
            <a:r>
              <a:rPr lang="zh-CN" altLang="en-US" dirty="0"/>
              <a:t>网络最后一层池化层； </a:t>
            </a:r>
          </a:p>
          <a:p>
            <a:r>
              <a:rPr lang="zh-CN" altLang="en-US" dirty="0"/>
              <a:t>②两个并行层取代上述</a:t>
            </a:r>
            <a:r>
              <a:rPr lang="en-US" altLang="zh-CN" dirty="0"/>
              <a:t>VGG-16</a:t>
            </a:r>
            <a:r>
              <a:rPr lang="zh-CN" altLang="en-US" dirty="0"/>
              <a:t>网络的最后一层全连接层和</a:t>
            </a:r>
            <a:r>
              <a:rPr lang="en-US" altLang="zh-CN" dirty="0" err="1"/>
              <a:t>softmax</a:t>
            </a:r>
            <a:r>
              <a:rPr lang="zh-CN" altLang="en-US" dirty="0"/>
              <a:t>层，并行层之一是新全连接层</a:t>
            </a:r>
            <a:r>
              <a:rPr lang="en-US" altLang="zh-CN" dirty="0"/>
              <a:t>1+</a:t>
            </a:r>
            <a:r>
              <a:rPr lang="zh-CN" altLang="en-US" dirty="0"/>
              <a:t>原</a:t>
            </a:r>
            <a:r>
              <a:rPr lang="en-US" altLang="zh-CN" dirty="0" err="1"/>
              <a:t>softmax</a:t>
            </a:r>
            <a:r>
              <a:rPr lang="zh-CN" altLang="en-US" dirty="0"/>
              <a:t>层</a:t>
            </a:r>
            <a:r>
              <a:rPr lang="en-US" altLang="zh-CN" dirty="0"/>
              <a:t>1000</a:t>
            </a:r>
            <a:r>
              <a:rPr lang="zh-CN" altLang="en-US" dirty="0"/>
              <a:t>个分类输出修改为</a:t>
            </a:r>
            <a:r>
              <a:rPr lang="en-US" altLang="zh-CN" dirty="0"/>
              <a:t>21</a:t>
            </a:r>
            <a:r>
              <a:rPr lang="zh-CN" altLang="en-US" dirty="0"/>
              <a:t>个分类输出</a:t>
            </a:r>
            <a:r>
              <a:rPr lang="en-US" altLang="zh-CN" dirty="0"/>
              <a:t>【20</a:t>
            </a:r>
            <a:r>
              <a:rPr lang="zh-CN" altLang="en-US" dirty="0"/>
              <a:t>种类</a:t>
            </a:r>
            <a:r>
              <a:rPr lang="en-US" altLang="zh-CN" dirty="0"/>
              <a:t>+</a:t>
            </a:r>
            <a:r>
              <a:rPr lang="zh-CN" altLang="en-US" dirty="0"/>
              <a:t>背景</a:t>
            </a:r>
            <a:r>
              <a:rPr lang="en-US" altLang="zh-CN" dirty="0"/>
              <a:t>】</a:t>
            </a:r>
            <a:r>
              <a:rPr lang="zh-CN" altLang="en-US" dirty="0"/>
              <a:t>，并行层之二是新全连接层</a:t>
            </a:r>
            <a:r>
              <a:rPr lang="en-US" altLang="zh-CN" dirty="0"/>
              <a:t>2+</a:t>
            </a:r>
            <a:r>
              <a:rPr lang="zh-CN" altLang="en-US" dirty="0"/>
              <a:t>候选区域窗口回归层，如下图所示； </a:t>
            </a:r>
          </a:p>
          <a:p>
            <a:r>
              <a:rPr lang="zh-CN" altLang="en-US" dirty="0"/>
              <a:t>③上述网络由原来单输入：一系列图像修改为双输入：一系列图像和这些图像中的一系列候选区域；</a:t>
            </a:r>
          </a:p>
        </p:txBody>
      </p:sp>
    </p:spTree>
    <p:extLst>
      <p:ext uri="{BB962C8B-B14F-4D97-AF65-F5344CB8AC3E}">
        <p14:creationId xmlns:p14="http://schemas.microsoft.com/office/powerpoint/2010/main" val="21172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NIC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14211</TotalTime>
  <Words>1566</Words>
  <Application>Microsoft Office PowerPoint</Application>
  <PresentationFormat>全屏显示(4:3)</PresentationFormat>
  <Paragraphs>102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CNIC</vt:lpstr>
      <vt:lpstr>PowerPoint 演示文稿</vt:lpstr>
      <vt:lpstr>目录</vt:lpstr>
      <vt:lpstr>RCNN缺陷</vt:lpstr>
      <vt:lpstr>改进</vt:lpstr>
      <vt:lpstr>训练过程</vt:lpstr>
      <vt:lpstr>训练过程</vt:lpstr>
      <vt:lpstr>训练过程</vt:lpstr>
      <vt:lpstr>测试过程</vt:lpstr>
      <vt:lpstr>训练模型微调</vt:lpstr>
      <vt:lpstr>输入输出内容</vt:lpstr>
      <vt:lpstr>非极大值抑制（NMS）</vt:lpstr>
      <vt:lpstr>尺度不变性</vt:lpstr>
      <vt:lpstr>损失函数</vt:lpstr>
      <vt:lpstr>损失函数</vt:lpstr>
      <vt:lpstr>RoI池化层反向求导训练</vt:lpstr>
      <vt:lpstr>RoI池化层反向求导训练</vt:lpstr>
      <vt:lpstr>RoI池化层反向求导训练</vt:lpstr>
      <vt:lpstr>结果</vt:lpstr>
      <vt:lpstr>问题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中国科技网</dc:title>
  <dc:creator>许海燕</dc:creator>
  <cp:lastModifiedBy>SY_GAO</cp:lastModifiedBy>
  <cp:revision>790</cp:revision>
  <dcterms:created xsi:type="dcterms:W3CDTF">2015-03-12T11:54:05Z</dcterms:created>
  <dcterms:modified xsi:type="dcterms:W3CDTF">2018-04-19T16:36:55Z</dcterms:modified>
</cp:coreProperties>
</file>