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6" r:id="rId1"/>
  </p:sldMasterIdLst>
  <p:notesMasterIdLst>
    <p:notesMasterId r:id="rId25"/>
  </p:notesMasterIdLst>
  <p:sldIdLst>
    <p:sldId id="313" r:id="rId2"/>
    <p:sldId id="476" r:id="rId3"/>
    <p:sldId id="475" r:id="rId4"/>
    <p:sldId id="477" r:id="rId5"/>
    <p:sldId id="478" r:id="rId6"/>
    <p:sldId id="498" r:id="rId7"/>
    <p:sldId id="487" r:id="rId8"/>
    <p:sldId id="489" r:id="rId9"/>
    <p:sldId id="490" r:id="rId10"/>
    <p:sldId id="491" r:id="rId11"/>
    <p:sldId id="499" r:id="rId12"/>
    <p:sldId id="486" r:id="rId13"/>
    <p:sldId id="488" r:id="rId14"/>
    <p:sldId id="492" r:id="rId15"/>
    <p:sldId id="501" r:id="rId16"/>
    <p:sldId id="479" r:id="rId17"/>
    <p:sldId id="503" r:id="rId18"/>
    <p:sldId id="502" r:id="rId19"/>
    <p:sldId id="495" r:id="rId20"/>
    <p:sldId id="496" r:id="rId21"/>
    <p:sldId id="482" r:id="rId22"/>
    <p:sldId id="481" r:id="rId23"/>
    <p:sldId id="412" r:id="rId2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a:srgbClr val="0000FF"/>
    <a:srgbClr val="EE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A111915-BE36-4E01-A7E5-04B1672EAD32}" styleName="浅色样式 2 - 强调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中度样式 1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68" autoAdjust="0"/>
    <p:restoredTop sz="88727" autoAdjust="0"/>
  </p:normalViewPr>
  <p:slideViewPr>
    <p:cSldViewPr>
      <p:cViewPr varScale="1">
        <p:scale>
          <a:sx n="97" d="100"/>
          <a:sy n="97" d="100"/>
        </p:scale>
        <p:origin x="-1410" y="-102"/>
      </p:cViewPr>
      <p:guideLst>
        <p:guide orient="horz" pos="2160"/>
        <p:guide pos="2880"/>
      </p:guideLst>
    </p:cSldViewPr>
  </p:slideViewPr>
  <p:notesTextViewPr>
    <p:cViewPr>
      <p:scale>
        <a:sx n="100" d="100"/>
        <a:sy n="100" d="100"/>
      </p:scale>
      <p:origin x="0" y="0"/>
    </p:cViewPr>
  </p:notesTextViewPr>
  <p:sorterViewPr>
    <p:cViewPr>
      <p:scale>
        <a:sx n="30" d="100"/>
        <a:sy n="3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B81A910-BAEE-4AAC-A9E6-C05698EB6B27}"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zh-CN" altLang="en-US"/>
        </a:p>
      </dgm:t>
    </dgm:pt>
    <dgm:pt modelId="{05D49F68-9EEF-495B-8999-A3E72281706E}">
      <dgm:prSet phldrT="[文本]"/>
      <dgm:spPr/>
      <dgm:t>
        <a:bodyPr/>
        <a:lstStyle/>
        <a:p>
          <a:r>
            <a:rPr lang="zh-CN" altLang="en-US" dirty="0" smtClean="0"/>
            <a:t>背景</a:t>
          </a:r>
          <a:endParaRPr lang="zh-CN" altLang="en-US" dirty="0"/>
        </a:p>
      </dgm:t>
    </dgm:pt>
    <dgm:pt modelId="{8BA74A49-5A7A-4AB8-9BA9-C18D76C518CE}" type="parTrans" cxnId="{C427AB9C-B7A5-46BD-B81C-AB3A62728962}">
      <dgm:prSet/>
      <dgm:spPr/>
      <dgm:t>
        <a:bodyPr/>
        <a:lstStyle/>
        <a:p>
          <a:endParaRPr lang="zh-CN" altLang="en-US"/>
        </a:p>
      </dgm:t>
    </dgm:pt>
    <dgm:pt modelId="{4EA16444-5B5B-4B51-807F-305B0D64B27D}" type="sibTrans" cxnId="{C427AB9C-B7A5-46BD-B81C-AB3A62728962}">
      <dgm:prSet/>
      <dgm:spPr/>
      <dgm:t>
        <a:bodyPr/>
        <a:lstStyle/>
        <a:p>
          <a:endParaRPr lang="zh-CN" altLang="en-US"/>
        </a:p>
      </dgm:t>
    </dgm:pt>
    <dgm:pt modelId="{75731DE8-E921-42A9-9E00-12C77B01FC5B}">
      <dgm:prSet phldrT="[文本]"/>
      <dgm:spPr/>
      <dgm:t>
        <a:bodyPr/>
        <a:lstStyle/>
        <a:p>
          <a:r>
            <a:rPr lang="zh-CN" altLang="en-US" dirty="0" smtClean="0"/>
            <a:t>改进</a:t>
          </a:r>
          <a:endParaRPr lang="zh-CN" altLang="en-US" dirty="0"/>
        </a:p>
      </dgm:t>
    </dgm:pt>
    <dgm:pt modelId="{3F21960F-C9D9-4739-8550-8086E14C0B19}" type="parTrans" cxnId="{99637EF2-7EF6-4FAC-8010-44F87F2EA3C1}">
      <dgm:prSet/>
      <dgm:spPr/>
      <dgm:t>
        <a:bodyPr/>
        <a:lstStyle/>
        <a:p>
          <a:endParaRPr lang="zh-CN" altLang="en-US"/>
        </a:p>
      </dgm:t>
    </dgm:pt>
    <dgm:pt modelId="{40493161-8B59-45C1-8CD4-4BC79CDFF681}" type="sibTrans" cxnId="{99637EF2-7EF6-4FAC-8010-44F87F2EA3C1}">
      <dgm:prSet/>
      <dgm:spPr/>
      <dgm:t>
        <a:bodyPr/>
        <a:lstStyle/>
        <a:p>
          <a:endParaRPr lang="zh-CN" altLang="en-US"/>
        </a:p>
      </dgm:t>
    </dgm:pt>
    <dgm:pt modelId="{456BDA53-8299-4776-BDDD-6B55F75E1DF6}">
      <dgm:prSet phldrT="[文本]"/>
      <dgm:spPr/>
      <dgm:t>
        <a:bodyPr/>
        <a:lstStyle/>
        <a:p>
          <a:r>
            <a:rPr lang="zh-CN" altLang="en-US" dirty="0" smtClean="0"/>
            <a:t>结果</a:t>
          </a:r>
          <a:endParaRPr lang="zh-CN" altLang="en-US" dirty="0"/>
        </a:p>
      </dgm:t>
    </dgm:pt>
    <dgm:pt modelId="{2BC62551-4C86-4A41-AC0A-A6A884EE2224}" type="parTrans" cxnId="{94D3554D-71EA-4181-BD9A-20B01B79055D}">
      <dgm:prSet/>
      <dgm:spPr/>
      <dgm:t>
        <a:bodyPr/>
        <a:lstStyle/>
        <a:p>
          <a:endParaRPr lang="zh-CN" altLang="en-US"/>
        </a:p>
      </dgm:t>
    </dgm:pt>
    <dgm:pt modelId="{EBD2CECC-0ABC-4ABA-BDED-475805ACCBF5}" type="sibTrans" cxnId="{94D3554D-71EA-4181-BD9A-20B01B79055D}">
      <dgm:prSet/>
      <dgm:spPr/>
      <dgm:t>
        <a:bodyPr/>
        <a:lstStyle/>
        <a:p>
          <a:endParaRPr lang="zh-CN" altLang="en-US"/>
        </a:p>
      </dgm:t>
    </dgm:pt>
    <dgm:pt modelId="{D20EA2F4-D9A1-41A8-BF73-930B4C1CF835}">
      <dgm:prSet phldrT="[文本]"/>
      <dgm:spPr/>
      <dgm:t>
        <a:bodyPr/>
        <a:lstStyle/>
        <a:p>
          <a:r>
            <a:rPr lang="zh-CN" altLang="en-US" dirty="0" smtClean="0"/>
            <a:t>流程</a:t>
          </a:r>
          <a:r>
            <a:rPr lang="en-US" altLang="zh-CN" dirty="0" smtClean="0"/>
            <a:t>		</a:t>
          </a:r>
          <a:endParaRPr lang="zh-CN" altLang="en-US" dirty="0"/>
        </a:p>
      </dgm:t>
    </dgm:pt>
    <dgm:pt modelId="{BA1F90CF-9D5C-4077-9464-424B2299E3F5}" type="parTrans" cxnId="{040B6C69-4500-4A83-898D-57C3EA59FD15}">
      <dgm:prSet/>
      <dgm:spPr/>
      <dgm:t>
        <a:bodyPr/>
        <a:lstStyle/>
        <a:p>
          <a:endParaRPr lang="zh-CN" altLang="en-US"/>
        </a:p>
      </dgm:t>
    </dgm:pt>
    <dgm:pt modelId="{1F0C26B0-94B7-4204-A742-55598E4B72C6}" type="sibTrans" cxnId="{040B6C69-4500-4A83-898D-57C3EA59FD15}">
      <dgm:prSet/>
      <dgm:spPr/>
      <dgm:t>
        <a:bodyPr/>
        <a:lstStyle/>
        <a:p>
          <a:endParaRPr lang="zh-CN" altLang="en-US"/>
        </a:p>
      </dgm:t>
    </dgm:pt>
    <dgm:pt modelId="{308778FB-11DC-4D7E-B583-C1F00C5C8FF6}">
      <dgm:prSet phldrT="[文本]"/>
      <dgm:spPr/>
      <dgm:t>
        <a:bodyPr/>
        <a:lstStyle/>
        <a:p>
          <a:r>
            <a:rPr lang="zh-CN" altLang="en-US" dirty="0" smtClean="0"/>
            <a:t>问题</a:t>
          </a:r>
          <a:endParaRPr lang="zh-CN" altLang="en-US" dirty="0"/>
        </a:p>
      </dgm:t>
    </dgm:pt>
    <dgm:pt modelId="{BB5DCCE3-E9B4-44CB-8463-1DEB25B71AC0}" type="parTrans" cxnId="{C8538C44-8D4E-4E27-9C9B-79362A29D935}">
      <dgm:prSet/>
      <dgm:spPr/>
      <dgm:t>
        <a:bodyPr/>
        <a:lstStyle/>
        <a:p>
          <a:endParaRPr lang="zh-CN" altLang="en-US"/>
        </a:p>
      </dgm:t>
    </dgm:pt>
    <dgm:pt modelId="{85BFE0CE-4486-429F-BEE5-CC7809055D8B}" type="sibTrans" cxnId="{C8538C44-8D4E-4E27-9C9B-79362A29D935}">
      <dgm:prSet/>
      <dgm:spPr/>
      <dgm:t>
        <a:bodyPr/>
        <a:lstStyle/>
        <a:p>
          <a:endParaRPr lang="zh-CN" altLang="en-US"/>
        </a:p>
      </dgm:t>
    </dgm:pt>
    <dgm:pt modelId="{B89540C3-A945-41B7-AA4B-23F8A7D878E7}">
      <dgm:prSet phldrT="[文本]"/>
      <dgm:spPr/>
      <dgm:t>
        <a:bodyPr/>
        <a:lstStyle/>
        <a:p>
          <a:r>
            <a:rPr lang="zh-CN" altLang="en-US" dirty="0" smtClean="0"/>
            <a:t>后续</a:t>
          </a:r>
          <a:endParaRPr lang="zh-CN" altLang="en-US" dirty="0"/>
        </a:p>
      </dgm:t>
    </dgm:pt>
    <dgm:pt modelId="{6D5F63D1-92ED-4D31-8AE9-03DDCB1E12BE}" type="parTrans" cxnId="{295A1EE9-93A5-4F09-93BE-3E4D58FC3952}">
      <dgm:prSet/>
      <dgm:spPr/>
      <dgm:t>
        <a:bodyPr/>
        <a:lstStyle/>
        <a:p>
          <a:endParaRPr lang="zh-CN" altLang="en-US"/>
        </a:p>
      </dgm:t>
    </dgm:pt>
    <dgm:pt modelId="{46B910CB-DF6F-4A7B-835D-4F0AD6290BA7}" type="sibTrans" cxnId="{295A1EE9-93A5-4F09-93BE-3E4D58FC3952}">
      <dgm:prSet/>
      <dgm:spPr/>
      <dgm:t>
        <a:bodyPr/>
        <a:lstStyle/>
        <a:p>
          <a:endParaRPr lang="zh-CN" altLang="en-US"/>
        </a:p>
      </dgm:t>
    </dgm:pt>
    <dgm:pt modelId="{688DFAAF-DD63-4C7C-A475-252DE9F49733}" type="pres">
      <dgm:prSet presAssocID="{1B81A910-BAEE-4AAC-A9E6-C05698EB6B27}" presName="Name0" presStyleCnt="0">
        <dgm:presLayoutVars>
          <dgm:chMax val="7"/>
          <dgm:chPref val="7"/>
          <dgm:dir/>
        </dgm:presLayoutVars>
      </dgm:prSet>
      <dgm:spPr/>
      <dgm:t>
        <a:bodyPr/>
        <a:lstStyle/>
        <a:p>
          <a:endParaRPr lang="zh-CN" altLang="en-US"/>
        </a:p>
      </dgm:t>
    </dgm:pt>
    <dgm:pt modelId="{9273069A-57B5-4EB9-8B45-72163BB092D6}" type="pres">
      <dgm:prSet presAssocID="{1B81A910-BAEE-4AAC-A9E6-C05698EB6B27}" presName="Name1" presStyleCnt="0"/>
      <dgm:spPr/>
    </dgm:pt>
    <dgm:pt modelId="{FA4869FD-AE4F-4AAB-9E34-55BFFDC79B62}" type="pres">
      <dgm:prSet presAssocID="{1B81A910-BAEE-4AAC-A9E6-C05698EB6B27}" presName="cycle" presStyleCnt="0"/>
      <dgm:spPr/>
    </dgm:pt>
    <dgm:pt modelId="{68D182C3-4778-44C7-B1D4-587C67EACBEB}" type="pres">
      <dgm:prSet presAssocID="{1B81A910-BAEE-4AAC-A9E6-C05698EB6B27}" presName="srcNode" presStyleLbl="node1" presStyleIdx="0" presStyleCnt="6"/>
      <dgm:spPr/>
    </dgm:pt>
    <dgm:pt modelId="{06591DBB-742F-4403-B680-4B561FF27D9D}" type="pres">
      <dgm:prSet presAssocID="{1B81A910-BAEE-4AAC-A9E6-C05698EB6B27}" presName="conn" presStyleLbl="parChTrans1D2" presStyleIdx="0" presStyleCnt="1"/>
      <dgm:spPr/>
      <dgm:t>
        <a:bodyPr/>
        <a:lstStyle/>
        <a:p>
          <a:endParaRPr lang="zh-CN" altLang="en-US"/>
        </a:p>
      </dgm:t>
    </dgm:pt>
    <dgm:pt modelId="{D3E3D80B-B47E-49E2-91CA-E3F08E621BB0}" type="pres">
      <dgm:prSet presAssocID="{1B81A910-BAEE-4AAC-A9E6-C05698EB6B27}" presName="extraNode" presStyleLbl="node1" presStyleIdx="0" presStyleCnt="6"/>
      <dgm:spPr/>
    </dgm:pt>
    <dgm:pt modelId="{20216CEB-07E8-4A84-B49C-C8EDCB655B29}" type="pres">
      <dgm:prSet presAssocID="{1B81A910-BAEE-4AAC-A9E6-C05698EB6B27}" presName="dstNode" presStyleLbl="node1" presStyleIdx="0" presStyleCnt="6"/>
      <dgm:spPr/>
    </dgm:pt>
    <dgm:pt modelId="{FE130F79-92EB-4A23-95E6-9A2EB3E5083B}" type="pres">
      <dgm:prSet presAssocID="{05D49F68-9EEF-495B-8999-A3E72281706E}" presName="text_1" presStyleLbl="node1" presStyleIdx="0" presStyleCnt="6">
        <dgm:presLayoutVars>
          <dgm:bulletEnabled val="1"/>
        </dgm:presLayoutVars>
      </dgm:prSet>
      <dgm:spPr/>
      <dgm:t>
        <a:bodyPr/>
        <a:lstStyle/>
        <a:p>
          <a:endParaRPr lang="zh-CN" altLang="en-US"/>
        </a:p>
      </dgm:t>
    </dgm:pt>
    <dgm:pt modelId="{45306934-471A-415E-A82A-B8E0AD7D1393}" type="pres">
      <dgm:prSet presAssocID="{05D49F68-9EEF-495B-8999-A3E72281706E}" presName="accent_1" presStyleCnt="0"/>
      <dgm:spPr/>
    </dgm:pt>
    <dgm:pt modelId="{0E13BC6B-63D7-4764-A9F6-4BC2CF7A0238}" type="pres">
      <dgm:prSet presAssocID="{05D49F68-9EEF-495B-8999-A3E72281706E}" presName="accentRepeatNode" presStyleLbl="solidFgAcc1" presStyleIdx="0" presStyleCnt="6"/>
      <dgm:spPr/>
    </dgm:pt>
    <dgm:pt modelId="{E45969B9-8249-4A7D-9223-88EAACCDFB94}" type="pres">
      <dgm:prSet presAssocID="{75731DE8-E921-42A9-9E00-12C77B01FC5B}" presName="text_2" presStyleLbl="node1" presStyleIdx="1" presStyleCnt="6">
        <dgm:presLayoutVars>
          <dgm:bulletEnabled val="1"/>
        </dgm:presLayoutVars>
      </dgm:prSet>
      <dgm:spPr/>
      <dgm:t>
        <a:bodyPr/>
        <a:lstStyle/>
        <a:p>
          <a:endParaRPr lang="zh-CN" altLang="en-US"/>
        </a:p>
      </dgm:t>
    </dgm:pt>
    <dgm:pt modelId="{08DCEEF3-D90B-448E-91EE-47D7F2630E6A}" type="pres">
      <dgm:prSet presAssocID="{75731DE8-E921-42A9-9E00-12C77B01FC5B}" presName="accent_2" presStyleCnt="0"/>
      <dgm:spPr/>
    </dgm:pt>
    <dgm:pt modelId="{1E14B350-D194-4184-A159-92BC3C0CBF61}" type="pres">
      <dgm:prSet presAssocID="{75731DE8-E921-42A9-9E00-12C77B01FC5B}" presName="accentRepeatNode" presStyleLbl="solidFgAcc1" presStyleIdx="1" presStyleCnt="6"/>
      <dgm:spPr/>
    </dgm:pt>
    <dgm:pt modelId="{0FBDAFCA-7330-43B3-8E41-CE989F4611FA}" type="pres">
      <dgm:prSet presAssocID="{D20EA2F4-D9A1-41A8-BF73-930B4C1CF835}" presName="text_3" presStyleLbl="node1" presStyleIdx="2" presStyleCnt="6">
        <dgm:presLayoutVars>
          <dgm:bulletEnabled val="1"/>
        </dgm:presLayoutVars>
      </dgm:prSet>
      <dgm:spPr/>
      <dgm:t>
        <a:bodyPr/>
        <a:lstStyle/>
        <a:p>
          <a:endParaRPr lang="zh-CN" altLang="en-US"/>
        </a:p>
      </dgm:t>
    </dgm:pt>
    <dgm:pt modelId="{BBE676AC-628F-44F8-8F8C-C87F9E22054C}" type="pres">
      <dgm:prSet presAssocID="{D20EA2F4-D9A1-41A8-BF73-930B4C1CF835}" presName="accent_3" presStyleCnt="0"/>
      <dgm:spPr/>
    </dgm:pt>
    <dgm:pt modelId="{7B4794D8-AB42-4E03-A9E1-2C6D2C64997F}" type="pres">
      <dgm:prSet presAssocID="{D20EA2F4-D9A1-41A8-BF73-930B4C1CF835}" presName="accentRepeatNode" presStyleLbl="solidFgAcc1" presStyleIdx="2" presStyleCnt="6"/>
      <dgm:spPr/>
    </dgm:pt>
    <dgm:pt modelId="{B17B049C-EFCE-43C0-9C27-9FFF57D081CF}" type="pres">
      <dgm:prSet presAssocID="{456BDA53-8299-4776-BDDD-6B55F75E1DF6}" presName="text_4" presStyleLbl="node1" presStyleIdx="3" presStyleCnt="6">
        <dgm:presLayoutVars>
          <dgm:bulletEnabled val="1"/>
        </dgm:presLayoutVars>
      </dgm:prSet>
      <dgm:spPr/>
      <dgm:t>
        <a:bodyPr/>
        <a:lstStyle/>
        <a:p>
          <a:endParaRPr lang="zh-CN" altLang="en-US"/>
        </a:p>
      </dgm:t>
    </dgm:pt>
    <dgm:pt modelId="{12B90201-6192-4F78-8081-B7AB1047B894}" type="pres">
      <dgm:prSet presAssocID="{456BDA53-8299-4776-BDDD-6B55F75E1DF6}" presName="accent_4" presStyleCnt="0"/>
      <dgm:spPr/>
    </dgm:pt>
    <dgm:pt modelId="{5BB6E583-DBD9-4746-B2DF-B98466AF36A0}" type="pres">
      <dgm:prSet presAssocID="{456BDA53-8299-4776-BDDD-6B55F75E1DF6}" presName="accentRepeatNode" presStyleLbl="solidFgAcc1" presStyleIdx="3" presStyleCnt="6"/>
      <dgm:spPr/>
    </dgm:pt>
    <dgm:pt modelId="{FAF7E35C-C789-4DBC-8FF3-B9F785803D79}" type="pres">
      <dgm:prSet presAssocID="{308778FB-11DC-4D7E-B583-C1F00C5C8FF6}" presName="text_5" presStyleLbl="node1" presStyleIdx="4" presStyleCnt="6">
        <dgm:presLayoutVars>
          <dgm:bulletEnabled val="1"/>
        </dgm:presLayoutVars>
      </dgm:prSet>
      <dgm:spPr/>
      <dgm:t>
        <a:bodyPr/>
        <a:lstStyle/>
        <a:p>
          <a:endParaRPr lang="zh-CN" altLang="en-US"/>
        </a:p>
      </dgm:t>
    </dgm:pt>
    <dgm:pt modelId="{1160B772-791B-4EE6-A534-A6702560E4E4}" type="pres">
      <dgm:prSet presAssocID="{308778FB-11DC-4D7E-B583-C1F00C5C8FF6}" presName="accent_5" presStyleCnt="0"/>
      <dgm:spPr/>
    </dgm:pt>
    <dgm:pt modelId="{5E41365B-75A3-4700-AF92-4996511A07A4}" type="pres">
      <dgm:prSet presAssocID="{308778FB-11DC-4D7E-B583-C1F00C5C8FF6}" presName="accentRepeatNode" presStyleLbl="solidFgAcc1" presStyleIdx="4" presStyleCnt="6"/>
      <dgm:spPr/>
    </dgm:pt>
    <dgm:pt modelId="{9863D04E-7C11-429E-993E-C94B5E57A86A}" type="pres">
      <dgm:prSet presAssocID="{B89540C3-A945-41B7-AA4B-23F8A7D878E7}" presName="text_6" presStyleLbl="node1" presStyleIdx="5" presStyleCnt="6">
        <dgm:presLayoutVars>
          <dgm:bulletEnabled val="1"/>
        </dgm:presLayoutVars>
      </dgm:prSet>
      <dgm:spPr/>
      <dgm:t>
        <a:bodyPr/>
        <a:lstStyle/>
        <a:p>
          <a:endParaRPr lang="zh-CN" altLang="en-US"/>
        </a:p>
      </dgm:t>
    </dgm:pt>
    <dgm:pt modelId="{5713F4F0-C1E5-4A90-AA68-5A85ACFDB08F}" type="pres">
      <dgm:prSet presAssocID="{B89540C3-A945-41B7-AA4B-23F8A7D878E7}" presName="accent_6" presStyleCnt="0"/>
      <dgm:spPr/>
    </dgm:pt>
    <dgm:pt modelId="{C78FB674-41B3-43EC-BCE1-7E67E5602A86}" type="pres">
      <dgm:prSet presAssocID="{B89540C3-A945-41B7-AA4B-23F8A7D878E7}" presName="accentRepeatNode" presStyleLbl="solidFgAcc1" presStyleIdx="5" presStyleCnt="6"/>
      <dgm:spPr/>
    </dgm:pt>
  </dgm:ptLst>
  <dgm:cxnLst>
    <dgm:cxn modelId="{A084B04A-8897-4E4F-8771-E340F53B2D1E}" type="presOf" srcId="{456BDA53-8299-4776-BDDD-6B55F75E1DF6}" destId="{B17B049C-EFCE-43C0-9C27-9FFF57D081CF}" srcOrd="0" destOrd="0" presId="urn:microsoft.com/office/officeart/2008/layout/VerticalCurvedList"/>
    <dgm:cxn modelId="{6384F6C7-8A77-409F-8F3A-CA20E4689AB4}" type="presOf" srcId="{1B81A910-BAEE-4AAC-A9E6-C05698EB6B27}" destId="{688DFAAF-DD63-4C7C-A475-252DE9F49733}" srcOrd="0" destOrd="0" presId="urn:microsoft.com/office/officeart/2008/layout/VerticalCurvedList"/>
    <dgm:cxn modelId="{6C7EF8AC-C44B-46C6-A73A-C8DA87D757B1}" type="presOf" srcId="{308778FB-11DC-4D7E-B583-C1F00C5C8FF6}" destId="{FAF7E35C-C789-4DBC-8FF3-B9F785803D79}" srcOrd="0" destOrd="0" presId="urn:microsoft.com/office/officeart/2008/layout/VerticalCurvedList"/>
    <dgm:cxn modelId="{6E7E8C17-6531-4259-B5BA-777542C836F1}" type="presOf" srcId="{05D49F68-9EEF-495B-8999-A3E72281706E}" destId="{FE130F79-92EB-4A23-95E6-9A2EB3E5083B}" srcOrd="0" destOrd="0" presId="urn:microsoft.com/office/officeart/2008/layout/VerticalCurvedList"/>
    <dgm:cxn modelId="{31A7BCF5-9BB2-4042-B4DE-781D0E3853E8}" type="presOf" srcId="{4EA16444-5B5B-4B51-807F-305B0D64B27D}" destId="{06591DBB-742F-4403-B680-4B561FF27D9D}" srcOrd="0" destOrd="0" presId="urn:microsoft.com/office/officeart/2008/layout/VerticalCurvedList"/>
    <dgm:cxn modelId="{99637EF2-7EF6-4FAC-8010-44F87F2EA3C1}" srcId="{1B81A910-BAEE-4AAC-A9E6-C05698EB6B27}" destId="{75731DE8-E921-42A9-9E00-12C77B01FC5B}" srcOrd="1" destOrd="0" parTransId="{3F21960F-C9D9-4739-8550-8086E14C0B19}" sibTransId="{40493161-8B59-45C1-8CD4-4BC79CDFF681}"/>
    <dgm:cxn modelId="{C8538C44-8D4E-4E27-9C9B-79362A29D935}" srcId="{1B81A910-BAEE-4AAC-A9E6-C05698EB6B27}" destId="{308778FB-11DC-4D7E-B583-C1F00C5C8FF6}" srcOrd="4" destOrd="0" parTransId="{BB5DCCE3-E9B4-44CB-8463-1DEB25B71AC0}" sibTransId="{85BFE0CE-4486-429F-BEE5-CC7809055D8B}"/>
    <dgm:cxn modelId="{040B6C69-4500-4A83-898D-57C3EA59FD15}" srcId="{1B81A910-BAEE-4AAC-A9E6-C05698EB6B27}" destId="{D20EA2F4-D9A1-41A8-BF73-930B4C1CF835}" srcOrd="2" destOrd="0" parTransId="{BA1F90CF-9D5C-4077-9464-424B2299E3F5}" sibTransId="{1F0C26B0-94B7-4204-A742-55598E4B72C6}"/>
    <dgm:cxn modelId="{D138DAC5-8CE1-41ED-B240-AC86E260ED59}" type="presOf" srcId="{D20EA2F4-D9A1-41A8-BF73-930B4C1CF835}" destId="{0FBDAFCA-7330-43B3-8E41-CE989F4611FA}" srcOrd="0" destOrd="0" presId="urn:microsoft.com/office/officeart/2008/layout/VerticalCurvedList"/>
    <dgm:cxn modelId="{295A1EE9-93A5-4F09-93BE-3E4D58FC3952}" srcId="{1B81A910-BAEE-4AAC-A9E6-C05698EB6B27}" destId="{B89540C3-A945-41B7-AA4B-23F8A7D878E7}" srcOrd="5" destOrd="0" parTransId="{6D5F63D1-92ED-4D31-8AE9-03DDCB1E12BE}" sibTransId="{46B910CB-DF6F-4A7B-835D-4F0AD6290BA7}"/>
    <dgm:cxn modelId="{C427AB9C-B7A5-46BD-B81C-AB3A62728962}" srcId="{1B81A910-BAEE-4AAC-A9E6-C05698EB6B27}" destId="{05D49F68-9EEF-495B-8999-A3E72281706E}" srcOrd="0" destOrd="0" parTransId="{8BA74A49-5A7A-4AB8-9BA9-C18D76C518CE}" sibTransId="{4EA16444-5B5B-4B51-807F-305B0D64B27D}"/>
    <dgm:cxn modelId="{A7ADC3FF-1FC0-4B49-9800-B39CEC8DA81C}" type="presOf" srcId="{75731DE8-E921-42A9-9E00-12C77B01FC5B}" destId="{E45969B9-8249-4A7D-9223-88EAACCDFB94}" srcOrd="0" destOrd="0" presId="urn:microsoft.com/office/officeart/2008/layout/VerticalCurvedList"/>
    <dgm:cxn modelId="{94D3554D-71EA-4181-BD9A-20B01B79055D}" srcId="{1B81A910-BAEE-4AAC-A9E6-C05698EB6B27}" destId="{456BDA53-8299-4776-BDDD-6B55F75E1DF6}" srcOrd="3" destOrd="0" parTransId="{2BC62551-4C86-4A41-AC0A-A6A884EE2224}" sibTransId="{EBD2CECC-0ABC-4ABA-BDED-475805ACCBF5}"/>
    <dgm:cxn modelId="{1788F2FB-ED33-43EE-8F71-671060AE3BD1}" type="presOf" srcId="{B89540C3-A945-41B7-AA4B-23F8A7D878E7}" destId="{9863D04E-7C11-429E-993E-C94B5E57A86A}" srcOrd="0" destOrd="0" presId="urn:microsoft.com/office/officeart/2008/layout/VerticalCurvedList"/>
    <dgm:cxn modelId="{69CA4EC6-162F-4034-A3F6-5509ECFC7430}" type="presParOf" srcId="{688DFAAF-DD63-4C7C-A475-252DE9F49733}" destId="{9273069A-57B5-4EB9-8B45-72163BB092D6}" srcOrd="0" destOrd="0" presId="urn:microsoft.com/office/officeart/2008/layout/VerticalCurvedList"/>
    <dgm:cxn modelId="{B0AEAA4A-ABAD-498D-8003-431893A6D2E5}" type="presParOf" srcId="{9273069A-57B5-4EB9-8B45-72163BB092D6}" destId="{FA4869FD-AE4F-4AAB-9E34-55BFFDC79B62}" srcOrd="0" destOrd="0" presId="urn:microsoft.com/office/officeart/2008/layout/VerticalCurvedList"/>
    <dgm:cxn modelId="{ECDE97AB-30A6-479C-B91B-5D396737B880}" type="presParOf" srcId="{FA4869FD-AE4F-4AAB-9E34-55BFFDC79B62}" destId="{68D182C3-4778-44C7-B1D4-587C67EACBEB}" srcOrd="0" destOrd="0" presId="urn:microsoft.com/office/officeart/2008/layout/VerticalCurvedList"/>
    <dgm:cxn modelId="{87D1754F-0738-43F5-AE36-FD6B508C2561}" type="presParOf" srcId="{FA4869FD-AE4F-4AAB-9E34-55BFFDC79B62}" destId="{06591DBB-742F-4403-B680-4B561FF27D9D}" srcOrd="1" destOrd="0" presId="urn:microsoft.com/office/officeart/2008/layout/VerticalCurvedList"/>
    <dgm:cxn modelId="{97C641DC-9E11-4324-B8D0-FDA1F40D2DCB}" type="presParOf" srcId="{FA4869FD-AE4F-4AAB-9E34-55BFFDC79B62}" destId="{D3E3D80B-B47E-49E2-91CA-E3F08E621BB0}" srcOrd="2" destOrd="0" presId="urn:microsoft.com/office/officeart/2008/layout/VerticalCurvedList"/>
    <dgm:cxn modelId="{2F2F8559-705B-4464-B6F4-173FC3F77C0B}" type="presParOf" srcId="{FA4869FD-AE4F-4AAB-9E34-55BFFDC79B62}" destId="{20216CEB-07E8-4A84-B49C-C8EDCB655B29}" srcOrd="3" destOrd="0" presId="urn:microsoft.com/office/officeart/2008/layout/VerticalCurvedList"/>
    <dgm:cxn modelId="{F84665CE-9C60-460E-9B75-769861177606}" type="presParOf" srcId="{9273069A-57B5-4EB9-8B45-72163BB092D6}" destId="{FE130F79-92EB-4A23-95E6-9A2EB3E5083B}" srcOrd="1" destOrd="0" presId="urn:microsoft.com/office/officeart/2008/layout/VerticalCurvedList"/>
    <dgm:cxn modelId="{D684B370-B24F-41EF-9FE1-EA9E0DB8B5DD}" type="presParOf" srcId="{9273069A-57B5-4EB9-8B45-72163BB092D6}" destId="{45306934-471A-415E-A82A-B8E0AD7D1393}" srcOrd="2" destOrd="0" presId="urn:microsoft.com/office/officeart/2008/layout/VerticalCurvedList"/>
    <dgm:cxn modelId="{257BA3CD-F7FF-471D-9CDE-ABD603865C89}" type="presParOf" srcId="{45306934-471A-415E-A82A-B8E0AD7D1393}" destId="{0E13BC6B-63D7-4764-A9F6-4BC2CF7A0238}" srcOrd="0" destOrd="0" presId="urn:microsoft.com/office/officeart/2008/layout/VerticalCurvedList"/>
    <dgm:cxn modelId="{4E8CE7B4-85A0-43D5-8ED6-24F2D29BD7BE}" type="presParOf" srcId="{9273069A-57B5-4EB9-8B45-72163BB092D6}" destId="{E45969B9-8249-4A7D-9223-88EAACCDFB94}" srcOrd="3" destOrd="0" presId="urn:microsoft.com/office/officeart/2008/layout/VerticalCurvedList"/>
    <dgm:cxn modelId="{5E5694F7-08DE-45A4-B50A-B6C6F5E898BC}" type="presParOf" srcId="{9273069A-57B5-4EB9-8B45-72163BB092D6}" destId="{08DCEEF3-D90B-448E-91EE-47D7F2630E6A}" srcOrd="4" destOrd="0" presId="urn:microsoft.com/office/officeart/2008/layout/VerticalCurvedList"/>
    <dgm:cxn modelId="{2F21245A-1B58-4EE2-B8F3-731051EE48EE}" type="presParOf" srcId="{08DCEEF3-D90B-448E-91EE-47D7F2630E6A}" destId="{1E14B350-D194-4184-A159-92BC3C0CBF61}" srcOrd="0" destOrd="0" presId="urn:microsoft.com/office/officeart/2008/layout/VerticalCurvedList"/>
    <dgm:cxn modelId="{76AD2B1B-4A52-40B6-8E96-7240812D21F7}" type="presParOf" srcId="{9273069A-57B5-4EB9-8B45-72163BB092D6}" destId="{0FBDAFCA-7330-43B3-8E41-CE989F4611FA}" srcOrd="5" destOrd="0" presId="urn:microsoft.com/office/officeart/2008/layout/VerticalCurvedList"/>
    <dgm:cxn modelId="{48FAC86C-7C1D-4AF9-BD8C-18A4103DEFA6}" type="presParOf" srcId="{9273069A-57B5-4EB9-8B45-72163BB092D6}" destId="{BBE676AC-628F-44F8-8F8C-C87F9E22054C}" srcOrd="6" destOrd="0" presId="urn:microsoft.com/office/officeart/2008/layout/VerticalCurvedList"/>
    <dgm:cxn modelId="{C930751A-D64B-4850-9429-F29329E24948}" type="presParOf" srcId="{BBE676AC-628F-44F8-8F8C-C87F9E22054C}" destId="{7B4794D8-AB42-4E03-A9E1-2C6D2C64997F}" srcOrd="0" destOrd="0" presId="urn:microsoft.com/office/officeart/2008/layout/VerticalCurvedList"/>
    <dgm:cxn modelId="{F63EAE91-215D-4CC4-9C94-A95677FBA396}" type="presParOf" srcId="{9273069A-57B5-4EB9-8B45-72163BB092D6}" destId="{B17B049C-EFCE-43C0-9C27-9FFF57D081CF}" srcOrd="7" destOrd="0" presId="urn:microsoft.com/office/officeart/2008/layout/VerticalCurvedList"/>
    <dgm:cxn modelId="{26E04F09-C7A5-4966-A3DE-8AED2AE472D6}" type="presParOf" srcId="{9273069A-57B5-4EB9-8B45-72163BB092D6}" destId="{12B90201-6192-4F78-8081-B7AB1047B894}" srcOrd="8" destOrd="0" presId="urn:microsoft.com/office/officeart/2008/layout/VerticalCurvedList"/>
    <dgm:cxn modelId="{B808FDBA-37CB-41A2-AE24-14AEBFA848D7}" type="presParOf" srcId="{12B90201-6192-4F78-8081-B7AB1047B894}" destId="{5BB6E583-DBD9-4746-B2DF-B98466AF36A0}" srcOrd="0" destOrd="0" presId="urn:microsoft.com/office/officeart/2008/layout/VerticalCurvedList"/>
    <dgm:cxn modelId="{B8FD679F-50A4-4614-8B16-CB5E79B85734}" type="presParOf" srcId="{9273069A-57B5-4EB9-8B45-72163BB092D6}" destId="{FAF7E35C-C789-4DBC-8FF3-B9F785803D79}" srcOrd="9" destOrd="0" presId="urn:microsoft.com/office/officeart/2008/layout/VerticalCurvedList"/>
    <dgm:cxn modelId="{8BC4EB95-51D5-4063-AF50-057418E6D406}" type="presParOf" srcId="{9273069A-57B5-4EB9-8B45-72163BB092D6}" destId="{1160B772-791B-4EE6-A534-A6702560E4E4}" srcOrd="10" destOrd="0" presId="urn:microsoft.com/office/officeart/2008/layout/VerticalCurvedList"/>
    <dgm:cxn modelId="{87ED6897-0E83-4B24-A499-9AEBDF43F24D}" type="presParOf" srcId="{1160B772-791B-4EE6-A534-A6702560E4E4}" destId="{5E41365B-75A3-4700-AF92-4996511A07A4}" srcOrd="0" destOrd="0" presId="urn:microsoft.com/office/officeart/2008/layout/VerticalCurvedList"/>
    <dgm:cxn modelId="{A2CED1E2-9634-4629-817B-1928DB0FCC9F}" type="presParOf" srcId="{9273069A-57B5-4EB9-8B45-72163BB092D6}" destId="{9863D04E-7C11-429E-993E-C94B5E57A86A}" srcOrd="11" destOrd="0" presId="urn:microsoft.com/office/officeart/2008/layout/VerticalCurvedList"/>
    <dgm:cxn modelId="{A3651B08-BDAF-46BC-93E1-DB6AF7C2B1A0}" type="presParOf" srcId="{9273069A-57B5-4EB9-8B45-72163BB092D6}" destId="{5713F4F0-C1E5-4A90-AA68-5A85ACFDB08F}" srcOrd="12" destOrd="0" presId="urn:microsoft.com/office/officeart/2008/layout/VerticalCurvedList"/>
    <dgm:cxn modelId="{5F39D3DF-AA97-401F-8EA7-40256F6AC741}" type="presParOf" srcId="{5713F4F0-C1E5-4A90-AA68-5A85ACFDB08F}" destId="{C78FB674-41B3-43EC-BCE1-7E67E5602A86}"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CB47978-7C57-4FB2-B144-F51E5581B8B7}"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zh-CN" altLang="en-US"/>
        </a:p>
      </dgm:t>
    </dgm:pt>
    <dgm:pt modelId="{E4223295-C4B7-468D-925E-8E349CF3D2CC}">
      <dgm:prSet phldrT="[文本]"/>
      <dgm:spPr/>
      <dgm:t>
        <a:bodyPr/>
        <a:lstStyle/>
        <a:p>
          <a:r>
            <a:rPr lang="zh-CN" altLang="en-US" dirty="0" smtClean="0"/>
            <a:t>候选区域生成</a:t>
          </a:r>
          <a:endParaRPr lang="zh-CN" altLang="en-US" dirty="0"/>
        </a:p>
      </dgm:t>
    </dgm:pt>
    <dgm:pt modelId="{7529DF6B-E687-4B95-8419-B2FDC8C453DE}" type="parTrans" cxnId="{E51652F5-9803-4650-A18F-78702C8E402E}">
      <dgm:prSet/>
      <dgm:spPr/>
      <dgm:t>
        <a:bodyPr/>
        <a:lstStyle/>
        <a:p>
          <a:endParaRPr lang="zh-CN" altLang="en-US"/>
        </a:p>
      </dgm:t>
    </dgm:pt>
    <dgm:pt modelId="{7150BA7E-4590-4BE6-B902-25BBBE529A3A}" type="sibTrans" cxnId="{E51652F5-9803-4650-A18F-78702C8E402E}">
      <dgm:prSet/>
      <dgm:spPr/>
      <dgm:t>
        <a:bodyPr/>
        <a:lstStyle/>
        <a:p>
          <a:endParaRPr lang="zh-CN" altLang="en-US"/>
        </a:p>
      </dgm:t>
    </dgm:pt>
    <dgm:pt modelId="{02A7CEC4-F561-4522-A168-D256FB7512C2}">
      <dgm:prSet phldrT="[文本]"/>
      <dgm:spPr/>
      <dgm:t>
        <a:bodyPr/>
        <a:lstStyle/>
        <a:p>
          <a:r>
            <a:rPr lang="zh-CN" altLang="en-US" dirty="0" smtClean="0"/>
            <a:t>采用</a:t>
          </a:r>
          <a:r>
            <a:rPr lang="en-US" altLang="en-US" dirty="0" smtClean="0"/>
            <a:t>Selective Search </a:t>
          </a:r>
          <a:r>
            <a:rPr lang="zh-CN" altLang="en-US" dirty="0" smtClean="0"/>
            <a:t>方法，将图像生成</a:t>
          </a:r>
          <a:r>
            <a:rPr lang="en-US" altLang="en-US" dirty="0" smtClean="0"/>
            <a:t>2000</a:t>
          </a:r>
          <a:r>
            <a:rPr lang="zh-CN" altLang="en-US" dirty="0" smtClean="0"/>
            <a:t>个候选区域</a:t>
          </a:r>
          <a:endParaRPr lang="zh-CN" altLang="en-US" dirty="0"/>
        </a:p>
      </dgm:t>
    </dgm:pt>
    <dgm:pt modelId="{A3C4D86A-A389-4AEB-B0A4-B6337DABA37C}" type="parTrans" cxnId="{225247FA-53E2-450D-A137-615113DDF75D}">
      <dgm:prSet/>
      <dgm:spPr/>
      <dgm:t>
        <a:bodyPr/>
        <a:lstStyle/>
        <a:p>
          <a:endParaRPr lang="zh-CN" altLang="en-US"/>
        </a:p>
      </dgm:t>
    </dgm:pt>
    <dgm:pt modelId="{BAE63F3C-C5B9-4EAB-9550-D59DDFBBCF47}" type="sibTrans" cxnId="{225247FA-53E2-450D-A137-615113DDF75D}">
      <dgm:prSet/>
      <dgm:spPr/>
      <dgm:t>
        <a:bodyPr/>
        <a:lstStyle/>
        <a:p>
          <a:endParaRPr lang="zh-CN" altLang="en-US"/>
        </a:p>
      </dgm:t>
    </dgm:pt>
    <dgm:pt modelId="{AFA98A7F-9D1C-4BCF-BBF9-FCE64DD0D9D1}">
      <dgm:prSet phldrT="[文本]"/>
      <dgm:spPr/>
      <dgm:t>
        <a:bodyPr/>
        <a:lstStyle/>
        <a:p>
          <a:r>
            <a:rPr lang="zh-CN" altLang="en-US" dirty="0" smtClean="0"/>
            <a:t>特征提取</a:t>
          </a:r>
          <a:endParaRPr lang="zh-CN" altLang="en-US" dirty="0"/>
        </a:p>
      </dgm:t>
    </dgm:pt>
    <dgm:pt modelId="{0B8D87B5-B5B5-40C8-BC2F-638230F02578}" type="parTrans" cxnId="{1A53E156-DD1E-4B84-AC2F-15AFF3330BFB}">
      <dgm:prSet/>
      <dgm:spPr/>
      <dgm:t>
        <a:bodyPr/>
        <a:lstStyle/>
        <a:p>
          <a:endParaRPr lang="zh-CN" altLang="en-US"/>
        </a:p>
      </dgm:t>
    </dgm:pt>
    <dgm:pt modelId="{5F57A027-8428-42D6-BBC3-B39F0E4DA8BA}" type="sibTrans" cxnId="{1A53E156-DD1E-4B84-AC2F-15AFF3330BFB}">
      <dgm:prSet/>
      <dgm:spPr/>
      <dgm:t>
        <a:bodyPr/>
        <a:lstStyle/>
        <a:p>
          <a:endParaRPr lang="zh-CN" altLang="en-US"/>
        </a:p>
      </dgm:t>
    </dgm:pt>
    <dgm:pt modelId="{19CD773B-C9FB-468C-BA05-50277A877133}">
      <dgm:prSet phldrT="[文本]"/>
      <dgm:spPr/>
      <dgm:t>
        <a:bodyPr/>
        <a:lstStyle/>
        <a:p>
          <a:r>
            <a:rPr lang="zh-CN" altLang="en-US" dirty="0" smtClean="0"/>
            <a:t>对每个候选区域，使用深度卷积网络提取特征 （</a:t>
          </a:r>
          <a:r>
            <a:rPr lang="en-US" altLang="en-US" dirty="0" smtClean="0"/>
            <a:t>CNN</a:t>
          </a:r>
          <a:r>
            <a:rPr lang="zh-CN" altLang="en-US" dirty="0" smtClean="0"/>
            <a:t>）</a:t>
          </a:r>
          <a:endParaRPr lang="zh-CN" altLang="en-US" dirty="0"/>
        </a:p>
      </dgm:t>
    </dgm:pt>
    <dgm:pt modelId="{951CCC9F-C182-4B4F-932F-27621F6FD1A4}" type="parTrans" cxnId="{B77B7173-AD7A-4A88-B7B7-0ECC2B25CA07}">
      <dgm:prSet/>
      <dgm:spPr/>
      <dgm:t>
        <a:bodyPr/>
        <a:lstStyle/>
        <a:p>
          <a:endParaRPr lang="zh-CN" altLang="en-US"/>
        </a:p>
      </dgm:t>
    </dgm:pt>
    <dgm:pt modelId="{465E4DD3-C230-40E6-B5F9-8B8B2BC25322}" type="sibTrans" cxnId="{B77B7173-AD7A-4A88-B7B7-0ECC2B25CA07}">
      <dgm:prSet/>
      <dgm:spPr/>
      <dgm:t>
        <a:bodyPr/>
        <a:lstStyle/>
        <a:p>
          <a:endParaRPr lang="zh-CN" altLang="en-US"/>
        </a:p>
      </dgm:t>
    </dgm:pt>
    <dgm:pt modelId="{B6EAF268-C6E0-46BC-9438-4ADE8CC5B821}">
      <dgm:prSet phldrT="[文本]"/>
      <dgm:spPr/>
      <dgm:t>
        <a:bodyPr/>
        <a:lstStyle/>
        <a:p>
          <a:r>
            <a:rPr lang="zh-CN" altLang="en-US" dirty="0" smtClean="0"/>
            <a:t>类别判断</a:t>
          </a:r>
          <a:endParaRPr lang="zh-CN" altLang="en-US" dirty="0"/>
        </a:p>
      </dgm:t>
    </dgm:pt>
    <dgm:pt modelId="{B99A93B2-FC48-41CB-AD0A-914F1442D097}" type="parTrans" cxnId="{9435F4EE-4763-4E2B-906D-376AA88B4737}">
      <dgm:prSet/>
      <dgm:spPr/>
      <dgm:t>
        <a:bodyPr/>
        <a:lstStyle/>
        <a:p>
          <a:endParaRPr lang="zh-CN" altLang="en-US"/>
        </a:p>
      </dgm:t>
    </dgm:pt>
    <dgm:pt modelId="{8823A6A3-5FFB-4653-BBF5-15F983FF9124}" type="sibTrans" cxnId="{9435F4EE-4763-4E2B-906D-376AA88B4737}">
      <dgm:prSet/>
      <dgm:spPr/>
      <dgm:t>
        <a:bodyPr/>
        <a:lstStyle/>
        <a:p>
          <a:endParaRPr lang="zh-CN" altLang="en-US"/>
        </a:p>
      </dgm:t>
    </dgm:pt>
    <dgm:pt modelId="{C7F4A237-BD03-49B6-A885-12DA784508B7}">
      <dgm:prSet phldrT="[文本]"/>
      <dgm:spPr/>
      <dgm:t>
        <a:bodyPr/>
        <a:lstStyle/>
        <a:p>
          <a:r>
            <a:rPr lang="zh-CN" altLang="en-US" dirty="0" smtClean="0"/>
            <a:t>特征送入每一类的</a:t>
          </a:r>
          <a:r>
            <a:rPr lang="en-US" altLang="en-US" dirty="0" smtClean="0"/>
            <a:t>SVM </a:t>
          </a:r>
          <a:r>
            <a:rPr lang="zh-CN" altLang="en-US" dirty="0" smtClean="0"/>
            <a:t>分类器，判别是否属于该类</a:t>
          </a:r>
          <a:endParaRPr lang="zh-CN" altLang="en-US" dirty="0"/>
        </a:p>
      </dgm:t>
    </dgm:pt>
    <dgm:pt modelId="{07423C4F-290B-4433-96F3-A927C1089A7E}" type="parTrans" cxnId="{FE27354C-AF4E-42D2-9C96-3B1EFA8CF8C9}">
      <dgm:prSet/>
      <dgm:spPr/>
      <dgm:t>
        <a:bodyPr/>
        <a:lstStyle/>
        <a:p>
          <a:endParaRPr lang="zh-CN" altLang="en-US"/>
        </a:p>
      </dgm:t>
    </dgm:pt>
    <dgm:pt modelId="{716AFF2B-3C68-40C0-A9F8-231AB35B924E}" type="sibTrans" cxnId="{FE27354C-AF4E-42D2-9C96-3B1EFA8CF8C9}">
      <dgm:prSet/>
      <dgm:spPr/>
      <dgm:t>
        <a:bodyPr/>
        <a:lstStyle/>
        <a:p>
          <a:endParaRPr lang="zh-CN" altLang="en-US"/>
        </a:p>
      </dgm:t>
    </dgm:pt>
    <dgm:pt modelId="{BD8743AA-6AD7-4B07-856F-395CA8B0D325}">
      <dgm:prSet phldrT="[文本]"/>
      <dgm:spPr/>
      <dgm:t>
        <a:bodyPr/>
        <a:lstStyle/>
        <a:p>
          <a:r>
            <a:rPr lang="zh-CN" altLang="en-US" dirty="0" smtClean="0"/>
            <a:t>位置精修</a:t>
          </a:r>
          <a:endParaRPr lang="zh-CN" altLang="en-US" dirty="0"/>
        </a:p>
      </dgm:t>
    </dgm:pt>
    <dgm:pt modelId="{2F6D7E71-5568-4416-857F-3B4874299CA1}" type="parTrans" cxnId="{E29E5930-1366-4269-8A66-76C9A1CC9AFB}">
      <dgm:prSet/>
      <dgm:spPr/>
      <dgm:t>
        <a:bodyPr/>
        <a:lstStyle/>
        <a:p>
          <a:endParaRPr lang="zh-CN" altLang="en-US"/>
        </a:p>
      </dgm:t>
    </dgm:pt>
    <dgm:pt modelId="{EE144D1A-ABEC-4C98-94E6-E5DC0986CE7F}" type="sibTrans" cxnId="{E29E5930-1366-4269-8A66-76C9A1CC9AFB}">
      <dgm:prSet/>
      <dgm:spPr/>
      <dgm:t>
        <a:bodyPr/>
        <a:lstStyle/>
        <a:p>
          <a:endParaRPr lang="zh-CN" altLang="en-US"/>
        </a:p>
      </dgm:t>
    </dgm:pt>
    <dgm:pt modelId="{1C1CC7E6-3C8B-4B49-9D1C-4FD0A3D8F42D}">
      <dgm:prSet phldrT="[文本]"/>
      <dgm:spPr/>
      <dgm:t>
        <a:bodyPr/>
        <a:lstStyle/>
        <a:p>
          <a:r>
            <a:rPr lang="zh-CN" altLang="en-US" dirty="0" smtClean="0"/>
            <a:t>使用回归器精细修正候选框位置</a:t>
          </a:r>
          <a:endParaRPr lang="zh-CN" altLang="en-US" dirty="0"/>
        </a:p>
      </dgm:t>
    </dgm:pt>
    <dgm:pt modelId="{C1E6EBDA-12CE-4E2F-802F-10CD3B91F5EC}" type="parTrans" cxnId="{39991B1A-B68E-4399-A418-511F087BC586}">
      <dgm:prSet/>
      <dgm:spPr/>
      <dgm:t>
        <a:bodyPr/>
        <a:lstStyle/>
        <a:p>
          <a:endParaRPr lang="zh-CN" altLang="en-US"/>
        </a:p>
      </dgm:t>
    </dgm:pt>
    <dgm:pt modelId="{0F92F7EA-44BF-4CC2-B6D9-E8A71E8413CC}" type="sibTrans" cxnId="{39991B1A-B68E-4399-A418-511F087BC586}">
      <dgm:prSet/>
      <dgm:spPr/>
      <dgm:t>
        <a:bodyPr/>
        <a:lstStyle/>
        <a:p>
          <a:endParaRPr lang="zh-CN" altLang="en-US"/>
        </a:p>
      </dgm:t>
    </dgm:pt>
    <dgm:pt modelId="{BB3DF543-E182-458C-8CC1-E228D57EEE97}" type="pres">
      <dgm:prSet presAssocID="{3CB47978-7C57-4FB2-B144-F51E5581B8B7}" presName="Name0" presStyleCnt="0">
        <dgm:presLayoutVars>
          <dgm:dir/>
          <dgm:animLvl val="lvl"/>
          <dgm:resizeHandles val="exact"/>
        </dgm:presLayoutVars>
      </dgm:prSet>
      <dgm:spPr/>
      <dgm:t>
        <a:bodyPr/>
        <a:lstStyle/>
        <a:p>
          <a:endParaRPr lang="zh-CN" altLang="en-US"/>
        </a:p>
      </dgm:t>
    </dgm:pt>
    <dgm:pt modelId="{FADA193E-1BC4-42BA-B38F-A7A6948F38A3}" type="pres">
      <dgm:prSet presAssocID="{E4223295-C4B7-468D-925E-8E349CF3D2CC}" presName="linNode" presStyleCnt="0"/>
      <dgm:spPr/>
    </dgm:pt>
    <dgm:pt modelId="{9768E39B-8915-4AAB-9833-F182C6A76961}" type="pres">
      <dgm:prSet presAssocID="{E4223295-C4B7-468D-925E-8E349CF3D2CC}" presName="parentText" presStyleLbl="node1" presStyleIdx="0" presStyleCnt="4">
        <dgm:presLayoutVars>
          <dgm:chMax val="1"/>
          <dgm:bulletEnabled val="1"/>
        </dgm:presLayoutVars>
      </dgm:prSet>
      <dgm:spPr/>
      <dgm:t>
        <a:bodyPr/>
        <a:lstStyle/>
        <a:p>
          <a:endParaRPr lang="zh-CN" altLang="en-US"/>
        </a:p>
      </dgm:t>
    </dgm:pt>
    <dgm:pt modelId="{89D1BDC3-16CB-4978-8577-16F17460B36F}" type="pres">
      <dgm:prSet presAssocID="{E4223295-C4B7-468D-925E-8E349CF3D2CC}" presName="descendantText" presStyleLbl="alignAccFollowNode1" presStyleIdx="0" presStyleCnt="4">
        <dgm:presLayoutVars>
          <dgm:bulletEnabled val="1"/>
        </dgm:presLayoutVars>
      </dgm:prSet>
      <dgm:spPr/>
      <dgm:t>
        <a:bodyPr/>
        <a:lstStyle/>
        <a:p>
          <a:endParaRPr lang="zh-CN" altLang="en-US"/>
        </a:p>
      </dgm:t>
    </dgm:pt>
    <dgm:pt modelId="{3DF3F885-8906-40FA-A558-16FDE77C528B}" type="pres">
      <dgm:prSet presAssocID="{7150BA7E-4590-4BE6-B902-25BBBE529A3A}" presName="sp" presStyleCnt="0"/>
      <dgm:spPr/>
    </dgm:pt>
    <dgm:pt modelId="{517CB4FE-E5E5-4806-B4C2-C361C275778C}" type="pres">
      <dgm:prSet presAssocID="{AFA98A7F-9D1C-4BCF-BBF9-FCE64DD0D9D1}" presName="linNode" presStyleCnt="0"/>
      <dgm:spPr/>
    </dgm:pt>
    <dgm:pt modelId="{BA9E7197-6A6C-46DC-BBBE-DF85F3F18606}" type="pres">
      <dgm:prSet presAssocID="{AFA98A7F-9D1C-4BCF-BBF9-FCE64DD0D9D1}" presName="parentText" presStyleLbl="node1" presStyleIdx="1" presStyleCnt="4">
        <dgm:presLayoutVars>
          <dgm:chMax val="1"/>
          <dgm:bulletEnabled val="1"/>
        </dgm:presLayoutVars>
      </dgm:prSet>
      <dgm:spPr/>
      <dgm:t>
        <a:bodyPr/>
        <a:lstStyle/>
        <a:p>
          <a:endParaRPr lang="zh-CN" altLang="en-US"/>
        </a:p>
      </dgm:t>
    </dgm:pt>
    <dgm:pt modelId="{71D994D0-C384-4AD7-A9E4-AFE05071E8F8}" type="pres">
      <dgm:prSet presAssocID="{AFA98A7F-9D1C-4BCF-BBF9-FCE64DD0D9D1}" presName="descendantText" presStyleLbl="alignAccFollowNode1" presStyleIdx="1" presStyleCnt="4">
        <dgm:presLayoutVars>
          <dgm:bulletEnabled val="1"/>
        </dgm:presLayoutVars>
      </dgm:prSet>
      <dgm:spPr/>
      <dgm:t>
        <a:bodyPr/>
        <a:lstStyle/>
        <a:p>
          <a:endParaRPr lang="zh-CN" altLang="en-US"/>
        </a:p>
      </dgm:t>
    </dgm:pt>
    <dgm:pt modelId="{2444BB9C-7068-42DD-937E-E2DD2028439C}" type="pres">
      <dgm:prSet presAssocID="{5F57A027-8428-42D6-BBC3-B39F0E4DA8BA}" presName="sp" presStyleCnt="0"/>
      <dgm:spPr/>
    </dgm:pt>
    <dgm:pt modelId="{64F29AE4-95D9-4488-AB50-4844E6051AA7}" type="pres">
      <dgm:prSet presAssocID="{B6EAF268-C6E0-46BC-9438-4ADE8CC5B821}" presName="linNode" presStyleCnt="0"/>
      <dgm:spPr/>
    </dgm:pt>
    <dgm:pt modelId="{C7321A0E-0BB2-44D5-9F81-B6BEFCA1D295}" type="pres">
      <dgm:prSet presAssocID="{B6EAF268-C6E0-46BC-9438-4ADE8CC5B821}" presName="parentText" presStyleLbl="node1" presStyleIdx="2" presStyleCnt="4">
        <dgm:presLayoutVars>
          <dgm:chMax val="1"/>
          <dgm:bulletEnabled val="1"/>
        </dgm:presLayoutVars>
      </dgm:prSet>
      <dgm:spPr/>
      <dgm:t>
        <a:bodyPr/>
        <a:lstStyle/>
        <a:p>
          <a:endParaRPr lang="zh-CN" altLang="en-US"/>
        </a:p>
      </dgm:t>
    </dgm:pt>
    <dgm:pt modelId="{32DC5F87-FB09-4FDE-9E02-BDA80DA1FDEE}" type="pres">
      <dgm:prSet presAssocID="{B6EAF268-C6E0-46BC-9438-4ADE8CC5B821}" presName="descendantText" presStyleLbl="alignAccFollowNode1" presStyleIdx="2" presStyleCnt="4">
        <dgm:presLayoutVars>
          <dgm:bulletEnabled val="1"/>
        </dgm:presLayoutVars>
      </dgm:prSet>
      <dgm:spPr/>
      <dgm:t>
        <a:bodyPr/>
        <a:lstStyle/>
        <a:p>
          <a:endParaRPr lang="zh-CN" altLang="en-US"/>
        </a:p>
      </dgm:t>
    </dgm:pt>
    <dgm:pt modelId="{25AAF914-CB2E-4E06-8831-28A27EBBEB34}" type="pres">
      <dgm:prSet presAssocID="{8823A6A3-5FFB-4653-BBF5-15F983FF9124}" presName="sp" presStyleCnt="0"/>
      <dgm:spPr/>
    </dgm:pt>
    <dgm:pt modelId="{1E54AC16-9DFE-4897-8359-551DCB4371E7}" type="pres">
      <dgm:prSet presAssocID="{BD8743AA-6AD7-4B07-856F-395CA8B0D325}" presName="linNode" presStyleCnt="0"/>
      <dgm:spPr/>
    </dgm:pt>
    <dgm:pt modelId="{D8B9F1F8-2BBB-4380-A798-1E75AC039402}" type="pres">
      <dgm:prSet presAssocID="{BD8743AA-6AD7-4B07-856F-395CA8B0D325}" presName="parentText" presStyleLbl="node1" presStyleIdx="3" presStyleCnt="4">
        <dgm:presLayoutVars>
          <dgm:chMax val="1"/>
          <dgm:bulletEnabled val="1"/>
        </dgm:presLayoutVars>
      </dgm:prSet>
      <dgm:spPr/>
      <dgm:t>
        <a:bodyPr/>
        <a:lstStyle/>
        <a:p>
          <a:endParaRPr lang="zh-CN" altLang="en-US"/>
        </a:p>
      </dgm:t>
    </dgm:pt>
    <dgm:pt modelId="{3309EE15-20E4-4737-BABF-B982E6AC964B}" type="pres">
      <dgm:prSet presAssocID="{BD8743AA-6AD7-4B07-856F-395CA8B0D325}" presName="descendantText" presStyleLbl="alignAccFollowNode1" presStyleIdx="3" presStyleCnt="4">
        <dgm:presLayoutVars>
          <dgm:bulletEnabled val="1"/>
        </dgm:presLayoutVars>
      </dgm:prSet>
      <dgm:spPr/>
      <dgm:t>
        <a:bodyPr/>
        <a:lstStyle/>
        <a:p>
          <a:endParaRPr lang="zh-CN" altLang="en-US"/>
        </a:p>
      </dgm:t>
    </dgm:pt>
  </dgm:ptLst>
  <dgm:cxnLst>
    <dgm:cxn modelId="{731F8958-37FF-47BA-88E8-8B27C4F95367}" type="presOf" srcId="{1C1CC7E6-3C8B-4B49-9D1C-4FD0A3D8F42D}" destId="{3309EE15-20E4-4737-BABF-B982E6AC964B}" srcOrd="0" destOrd="0" presId="urn:microsoft.com/office/officeart/2005/8/layout/vList5"/>
    <dgm:cxn modelId="{BE68A441-37F0-4E53-B80D-13B27BD08BF7}" type="presOf" srcId="{3CB47978-7C57-4FB2-B144-F51E5581B8B7}" destId="{BB3DF543-E182-458C-8CC1-E228D57EEE97}" srcOrd="0" destOrd="0" presId="urn:microsoft.com/office/officeart/2005/8/layout/vList5"/>
    <dgm:cxn modelId="{E51652F5-9803-4650-A18F-78702C8E402E}" srcId="{3CB47978-7C57-4FB2-B144-F51E5581B8B7}" destId="{E4223295-C4B7-468D-925E-8E349CF3D2CC}" srcOrd="0" destOrd="0" parTransId="{7529DF6B-E687-4B95-8419-B2FDC8C453DE}" sibTransId="{7150BA7E-4590-4BE6-B902-25BBBE529A3A}"/>
    <dgm:cxn modelId="{DF155E61-203F-4EFF-B90D-A2BFE1FDF147}" type="presOf" srcId="{E4223295-C4B7-468D-925E-8E349CF3D2CC}" destId="{9768E39B-8915-4AAB-9833-F182C6A76961}" srcOrd="0" destOrd="0" presId="urn:microsoft.com/office/officeart/2005/8/layout/vList5"/>
    <dgm:cxn modelId="{0C13EA9F-ED1F-4735-9A11-8DC7CC030D24}" type="presOf" srcId="{19CD773B-C9FB-468C-BA05-50277A877133}" destId="{71D994D0-C384-4AD7-A9E4-AFE05071E8F8}" srcOrd="0" destOrd="0" presId="urn:microsoft.com/office/officeart/2005/8/layout/vList5"/>
    <dgm:cxn modelId="{1A53E156-DD1E-4B84-AC2F-15AFF3330BFB}" srcId="{3CB47978-7C57-4FB2-B144-F51E5581B8B7}" destId="{AFA98A7F-9D1C-4BCF-BBF9-FCE64DD0D9D1}" srcOrd="1" destOrd="0" parTransId="{0B8D87B5-B5B5-40C8-BC2F-638230F02578}" sibTransId="{5F57A027-8428-42D6-BBC3-B39F0E4DA8BA}"/>
    <dgm:cxn modelId="{2D0672F1-19FC-4322-9DF0-2974E6B4BF80}" type="presOf" srcId="{B6EAF268-C6E0-46BC-9438-4ADE8CC5B821}" destId="{C7321A0E-0BB2-44D5-9F81-B6BEFCA1D295}" srcOrd="0" destOrd="0" presId="urn:microsoft.com/office/officeart/2005/8/layout/vList5"/>
    <dgm:cxn modelId="{1E955660-C4B1-4CC3-BF3C-DF772115AF76}" type="presOf" srcId="{AFA98A7F-9D1C-4BCF-BBF9-FCE64DD0D9D1}" destId="{BA9E7197-6A6C-46DC-BBBE-DF85F3F18606}" srcOrd="0" destOrd="0" presId="urn:microsoft.com/office/officeart/2005/8/layout/vList5"/>
    <dgm:cxn modelId="{9435F4EE-4763-4E2B-906D-376AA88B4737}" srcId="{3CB47978-7C57-4FB2-B144-F51E5581B8B7}" destId="{B6EAF268-C6E0-46BC-9438-4ADE8CC5B821}" srcOrd="2" destOrd="0" parTransId="{B99A93B2-FC48-41CB-AD0A-914F1442D097}" sibTransId="{8823A6A3-5FFB-4653-BBF5-15F983FF9124}"/>
    <dgm:cxn modelId="{E29E5930-1366-4269-8A66-76C9A1CC9AFB}" srcId="{3CB47978-7C57-4FB2-B144-F51E5581B8B7}" destId="{BD8743AA-6AD7-4B07-856F-395CA8B0D325}" srcOrd="3" destOrd="0" parTransId="{2F6D7E71-5568-4416-857F-3B4874299CA1}" sibTransId="{EE144D1A-ABEC-4C98-94E6-E5DC0986CE7F}"/>
    <dgm:cxn modelId="{89744FD8-7766-4011-ADD8-368BD26F5D8D}" type="presOf" srcId="{C7F4A237-BD03-49B6-A885-12DA784508B7}" destId="{32DC5F87-FB09-4FDE-9E02-BDA80DA1FDEE}" srcOrd="0" destOrd="0" presId="urn:microsoft.com/office/officeart/2005/8/layout/vList5"/>
    <dgm:cxn modelId="{FE27354C-AF4E-42D2-9C96-3B1EFA8CF8C9}" srcId="{B6EAF268-C6E0-46BC-9438-4ADE8CC5B821}" destId="{C7F4A237-BD03-49B6-A885-12DA784508B7}" srcOrd="0" destOrd="0" parTransId="{07423C4F-290B-4433-96F3-A927C1089A7E}" sibTransId="{716AFF2B-3C68-40C0-A9F8-231AB35B924E}"/>
    <dgm:cxn modelId="{BA0C6F94-4037-48A8-9AA4-3D95759CEF37}" type="presOf" srcId="{BD8743AA-6AD7-4B07-856F-395CA8B0D325}" destId="{D8B9F1F8-2BBB-4380-A798-1E75AC039402}" srcOrd="0" destOrd="0" presId="urn:microsoft.com/office/officeart/2005/8/layout/vList5"/>
    <dgm:cxn modelId="{225247FA-53E2-450D-A137-615113DDF75D}" srcId="{E4223295-C4B7-468D-925E-8E349CF3D2CC}" destId="{02A7CEC4-F561-4522-A168-D256FB7512C2}" srcOrd="0" destOrd="0" parTransId="{A3C4D86A-A389-4AEB-B0A4-B6337DABA37C}" sibTransId="{BAE63F3C-C5B9-4EAB-9550-D59DDFBBCF47}"/>
    <dgm:cxn modelId="{B77B7173-AD7A-4A88-B7B7-0ECC2B25CA07}" srcId="{AFA98A7F-9D1C-4BCF-BBF9-FCE64DD0D9D1}" destId="{19CD773B-C9FB-468C-BA05-50277A877133}" srcOrd="0" destOrd="0" parTransId="{951CCC9F-C182-4B4F-932F-27621F6FD1A4}" sibTransId="{465E4DD3-C230-40E6-B5F9-8B8B2BC25322}"/>
    <dgm:cxn modelId="{ED82D92A-80E5-41C0-9D8A-CFF7AA7BA461}" type="presOf" srcId="{02A7CEC4-F561-4522-A168-D256FB7512C2}" destId="{89D1BDC3-16CB-4978-8577-16F17460B36F}" srcOrd="0" destOrd="0" presId="urn:microsoft.com/office/officeart/2005/8/layout/vList5"/>
    <dgm:cxn modelId="{39991B1A-B68E-4399-A418-511F087BC586}" srcId="{BD8743AA-6AD7-4B07-856F-395CA8B0D325}" destId="{1C1CC7E6-3C8B-4B49-9D1C-4FD0A3D8F42D}" srcOrd="0" destOrd="0" parTransId="{C1E6EBDA-12CE-4E2F-802F-10CD3B91F5EC}" sibTransId="{0F92F7EA-44BF-4CC2-B6D9-E8A71E8413CC}"/>
    <dgm:cxn modelId="{8DBC9E4A-FE98-442A-BC08-8C83616F5864}" type="presParOf" srcId="{BB3DF543-E182-458C-8CC1-E228D57EEE97}" destId="{FADA193E-1BC4-42BA-B38F-A7A6948F38A3}" srcOrd="0" destOrd="0" presId="urn:microsoft.com/office/officeart/2005/8/layout/vList5"/>
    <dgm:cxn modelId="{14B431B7-E729-4D11-9E69-1B44B277EE7D}" type="presParOf" srcId="{FADA193E-1BC4-42BA-B38F-A7A6948F38A3}" destId="{9768E39B-8915-4AAB-9833-F182C6A76961}" srcOrd="0" destOrd="0" presId="urn:microsoft.com/office/officeart/2005/8/layout/vList5"/>
    <dgm:cxn modelId="{5ACBABBA-3B8A-408D-A076-75C6BDA7EC49}" type="presParOf" srcId="{FADA193E-1BC4-42BA-B38F-A7A6948F38A3}" destId="{89D1BDC3-16CB-4978-8577-16F17460B36F}" srcOrd="1" destOrd="0" presId="urn:microsoft.com/office/officeart/2005/8/layout/vList5"/>
    <dgm:cxn modelId="{DB6FFBAA-EEC8-4AF8-8E7C-F05631933277}" type="presParOf" srcId="{BB3DF543-E182-458C-8CC1-E228D57EEE97}" destId="{3DF3F885-8906-40FA-A558-16FDE77C528B}" srcOrd="1" destOrd="0" presId="urn:microsoft.com/office/officeart/2005/8/layout/vList5"/>
    <dgm:cxn modelId="{605EE65C-41EB-48CD-937E-E629276CB5DA}" type="presParOf" srcId="{BB3DF543-E182-458C-8CC1-E228D57EEE97}" destId="{517CB4FE-E5E5-4806-B4C2-C361C275778C}" srcOrd="2" destOrd="0" presId="urn:microsoft.com/office/officeart/2005/8/layout/vList5"/>
    <dgm:cxn modelId="{7D4CF9DF-DA45-46B5-9A16-50A7E84511D3}" type="presParOf" srcId="{517CB4FE-E5E5-4806-B4C2-C361C275778C}" destId="{BA9E7197-6A6C-46DC-BBBE-DF85F3F18606}" srcOrd="0" destOrd="0" presId="urn:microsoft.com/office/officeart/2005/8/layout/vList5"/>
    <dgm:cxn modelId="{4C4EA11F-DF44-4994-B5EB-F5B136DBD871}" type="presParOf" srcId="{517CB4FE-E5E5-4806-B4C2-C361C275778C}" destId="{71D994D0-C384-4AD7-A9E4-AFE05071E8F8}" srcOrd="1" destOrd="0" presId="urn:microsoft.com/office/officeart/2005/8/layout/vList5"/>
    <dgm:cxn modelId="{937A4EE6-EA13-411A-9627-22585F1F1F90}" type="presParOf" srcId="{BB3DF543-E182-458C-8CC1-E228D57EEE97}" destId="{2444BB9C-7068-42DD-937E-E2DD2028439C}" srcOrd="3" destOrd="0" presId="urn:microsoft.com/office/officeart/2005/8/layout/vList5"/>
    <dgm:cxn modelId="{FA209CCE-A640-40DB-B7F5-7D0727C961F7}" type="presParOf" srcId="{BB3DF543-E182-458C-8CC1-E228D57EEE97}" destId="{64F29AE4-95D9-4488-AB50-4844E6051AA7}" srcOrd="4" destOrd="0" presId="urn:microsoft.com/office/officeart/2005/8/layout/vList5"/>
    <dgm:cxn modelId="{D9A0525F-A538-452B-A482-D2D478B4FAD3}" type="presParOf" srcId="{64F29AE4-95D9-4488-AB50-4844E6051AA7}" destId="{C7321A0E-0BB2-44D5-9F81-B6BEFCA1D295}" srcOrd="0" destOrd="0" presId="urn:microsoft.com/office/officeart/2005/8/layout/vList5"/>
    <dgm:cxn modelId="{735661BC-E83E-423D-800E-AD018CB06C35}" type="presParOf" srcId="{64F29AE4-95D9-4488-AB50-4844E6051AA7}" destId="{32DC5F87-FB09-4FDE-9E02-BDA80DA1FDEE}" srcOrd="1" destOrd="0" presId="urn:microsoft.com/office/officeart/2005/8/layout/vList5"/>
    <dgm:cxn modelId="{A336EBA3-89DC-4B35-B207-A748FE01A028}" type="presParOf" srcId="{BB3DF543-E182-458C-8CC1-E228D57EEE97}" destId="{25AAF914-CB2E-4E06-8831-28A27EBBEB34}" srcOrd="5" destOrd="0" presId="urn:microsoft.com/office/officeart/2005/8/layout/vList5"/>
    <dgm:cxn modelId="{683895E7-985A-40DD-95FF-AB29F9A0CB4E}" type="presParOf" srcId="{BB3DF543-E182-458C-8CC1-E228D57EEE97}" destId="{1E54AC16-9DFE-4897-8359-551DCB4371E7}" srcOrd="6" destOrd="0" presId="urn:microsoft.com/office/officeart/2005/8/layout/vList5"/>
    <dgm:cxn modelId="{DE56189A-9EB3-4CA4-9D93-D73BE0B8AE0B}" type="presParOf" srcId="{1E54AC16-9DFE-4897-8359-551DCB4371E7}" destId="{D8B9F1F8-2BBB-4380-A798-1E75AC039402}" srcOrd="0" destOrd="0" presId="urn:microsoft.com/office/officeart/2005/8/layout/vList5"/>
    <dgm:cxn modelId="{A4BA2830-008A-4383-B0C8-F0147DEFE4CE}" type="presParOf" srcId="{1E54AC16-9DFE-4897-8359-551DCB4371E7}" destId="{3309EE15-20E4-4737-BABF-B982E6AC964B}"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591DBB-742F-4403-B680-4B561FF27D9D}">
      <dsp:nvSpPr>
        <dsp:cNvPr id="0" name=""/>
        <dsp:cNvSpPr/>
      </dsp:nvSpPr>
      <dsp:spPr>
        <a:xfrm>
          <a:off x="-6028271" y="-922404"/>
          <a:ext cx="7176228" cy="7176228"/>
        </a:xfrm>
        <a:prstGeom prst="blockArc">
          <a:avLst>
            <a:gd name="adj1" fmla="val 18900000"/>
            <a:gd name="adj2" fmla="val 2700000"/>
            <a:gd name="adj3" fmla="val 301"/>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E130F79-92EB-4A23-95E6-9A2EB3E5083B}">
      <dsp:nvSpPr>
        <dsp:cNvPr id="0" name=""/>
        <dsp:cNvSpPr/>
      </dsp:nvSpPr>
      <dsp:spPr>
        <a:xfrm>
          <a:off x="427548" y="280752"/>
          <a:ext cx="3840771" cy="56129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5525" tIns="71120" rIns="71120" bIns="71120" numCol="1" spcCol="1270" anchor="ctr" anchorCtr="0">
          <a:noAutofit/>
        </a:bodyPr>
        <a:lstStyle/>
        <a:p>
          <a:pPr lvl="0" algn="l" defTabSz="1244600">
            <a:lnSpc>
              <a:spcPct val="90000"/>
            </a:lnSpc>
            <a:spcBef>
              <a:spcPct val="0"/>
            </a:spcBef>
            <a:spcAft>
              <a:spcPct val="35000"/>
            </a:spcAft>
          </a:pPr>
          <a:r>
            <a:rPr lang="zh-CN" altLang="en-US" sz="2800" kern="1200" dirty="0" smtClean="0"/>
            <a:t>背景</a:t>
          </a:r>
          <a:endParaRPr lang="zh-CN" altLang="en-US" sz="2800" kern="1200" dirty="0"/>
        </a:p>
      </dsp:txBody>
      <dsp:txXfrm>
        <a:off x="427548" y="280752"/>
        <a:ext cx="3840771" cy="561291"/>
      </dsp:txXfrm>
    </dsp:sp>
    <dsp:sp modelId="{0E13BC6B-63D7-4764-A9F6-4BC2CF7A0238}">
      <dsp:nvSpPr>
        <dsp:cNvPr id="0" name=""/>
        <dsp:cNvSpPr/>
      </dsp:nvSpPr>
      <dsp:spPr>
        <a:xfrm>
          <a:off x="76741" y="210591"/>
          <a:ext cx="701614" cy="701614"/>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45969B9-8249-4A7D-9223-88EAACCDFB94}">
      <dsp:nvSpPr>
        <dsp:cNvPr id="0" name=""/>
        <dsp:cNvSpPr/>
      </dsp:nvSpPr>
      <dsp:spPr>
        <a:xfrm>
          <a:off x="889249" y="1122583"/>
          <a:ext cx="3379070" cy="56129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5525" tIns="71120" rIns="71120" bIns="71120" numCol="1" spcCol="1270" anchor="ctr" anchorCtr="0">
          <a:noAutofit/>
        </a:bodyPr>
        <a:lstStyle/>
        <a:p>
          <a:pPr lvl="0" algn="l" defTabSz="1244600">
            <a:lnSpc>
              <a:spcPct val="90000"/>
            </a:lnSpc>
            <a:spcBef>
              <a:spcPct val="0"/>
            </a:spcBef>
            <a:spcAft>
              <a:spcPct val="35000"/>
            </a:spcAft>
          </a:pPr>
          <a:r>
            <a:rPr lang="zh-CN" altLang="en-US" sz="2800" kern="1200" dirty="0" smtClean="0"/>
            <a:t>改进</a:t>
          </a:r>
          <a:endParaRPr lang="zh-CN" altLang="en-US" sz="2800" kern="1200" dirty="0"/>
        </a:p>
      </dsp:txBody>
      <dsp:txXfrm>
        <a:off x="889249" y="1122583"/>
        <a:ext cx="3379070" cy="561291"/>
      </dsp:txXfrm>
    </dsp:sp>
    <dsp:sp modelId="{1E14B350-D194-4184-A159-92BC3C0CBF61}">
      <dsp:nvSpPr>
        <dsp:cNvPr id="0" name=""/>
        <dsp:cNvSpPr/>
      </dsp:nvSpPr>
      <dsp:spPr>
        <a:xfrm>
          <a:off x="538442" y="1052422"/>
          <a:ext cx="701614" cy="701614"/>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FBDAFCA-7330-43B3-8E41-CE989F4611FA}">
      <dsp:nvSpPr>
        <dsp:cNvPr id="0" name=""/>
        <dsp:cNvSpPr/>
      </dsp:nvSpPr>
      <dsp:spPr>
        <a:xfrm>
          <a:off x="1100373" y="1964415"/>
          <a:ext cx="3167945" cy="56129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5525" tIns="71120" rIns="71120" bIns="71120" numCol="1" spcCol="1270" anchor="ctr" anchorCtr="0">
          <a:noAutofit/>
        </a:bodyPr>
        <a:lstStyle/>
        <a:p>
          <a:pPr lvl="0" algn="l" defTabSz="1244600">
            <a:lnSpc>
              <a:spcPct val="90000"/>
            </a:lnSpc>
            <a:spcBef>
              <a:spcPct val="0"/>
            </a:spcBef>
            <a:spcAft>
              <a:spcPct val="35000"/>
            </a:spcAft>
          </a:pPr>
          <a:r>
            <a:rPr lang="zh-CN" altLang="en-US" sz="2800" kern="1200" dirty="0" smtClean="0"/>
            <a:t>流程</a:t>
          </a:r>
          <a:r>
            <a:rPr lang="en-US" altLang="zh-CN" sz="2800" kern="1200" dirty="0" smtClean="0"/>
            <a:t>		</a:t>
          </a:r>
          <a:endParaRPr lang="zh-CN" altLang="en-US" sz="2800" kern="1200" dirty="0"/>
        </a:p>
      </dsp:txBody>
      <dsp:txXfrm>
        <a:off x="1100373" y="1964415"/>
        <a:ext cx="3167945" cy="561291"/>
      </dsp:txXfrm>
    </dsp:sp>
    <dsp:sp modelId="{7B4794D8-AB42-4E03-A9E1-2C6D2C64997F}">
      <dsp:nvSpPr>
        <dsp:cNvPr id="0" name=""/>
        <dsp:cNvSpPr/>
      </dsp:nvSpPr>
      <dsp:spPr>
        <a:xfrm>
          <a:off x="749566" y="1894253"/>
          <a:ext cx="701614" cy="701614"/>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17B049C-EFCE-43C0-9C27-9FFF57D081CF}">
      <dsp:nvSpPr>
        <dsp:cNvPr id="0" name=""/>
        <dsp:cNvSpPr/>
      </dsp:nvSpPr>
      <dsp:spPr>
        <a:xfrm>
          <a:off x="1100373" y="2805713"/>
          <a:ext cx="3167945" cy="56129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5525" tIns="71120" rIns="71120" bIns="71120" numCol="1" spcCol="1270" anchor="ctr" anchorCtr="0">
          <a:noAutofit/>
        </a:bodyPr>
        <a:lstStyle/>
        <a:p>
          <a:pPr lvl="0" algn="l" defTabSz="1244600">
            <a:lnSpc>
              <a:spcPct val="90000"/>
            </a:lnSpc>
            <a:spcBef>
              <a:spcPct val="0"/>
            </a:spcBef>
            <a:spcAft>
              <a:spcPct val="35000"/>
            </a:spcAft>
          </a:pPr>
          <a:r>
            <a:rPr lang="zh-CN" altLang="en-US" sz="2800" kern="1200" dirty="0" smtClean="0"/>
            <a:t>结果</a:t>
          </a:r>
          <a:endParaRPr lang="zh-CN" altLang="en-US" sz="2800" kern="1200" dirty="0"/>
        </a:p>
      </dsp:txBody>
      <dsp:txXfrm>
        <a:off x="1100373" y="2805713"/>
        <a:ext cx="3167945" cy="561291"/>
      </dsp:txXfrm>
    </dsp:sp>
    <dsp:sp modelId="{5BB6E583-DBD9-4746-B2DF-B98466AF36A0}">
      <dsp:nvSpPr>
        <dsp:cNvPr id="0" name=""/>
        <dsp:cNvSpPr/>
      </dsp:nvSpPr>
      <dsp:spPr>
        <a:xfrm>
          <a:off x="749566" y="2735551"/>
          <a:ext cx="701614" cy="701614"/>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AF7E35C-C789-4DBC-8FF3-B9F785803D79}">
      <dsp:nvSpPr>
        <dsp:cNvPr id="0" name=""/>
        <dsp:cNvSpPr/>
      </dsp:nvSpPr>
      <dsp:spPr>
        <a:xfrm>
          <a:off x="889249" y="3647544"/>
          <a:ext cx="3379070" cy="56129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5525" tIns="71120" rIns="71120" bIns="71120" numCol="1" spcCol="1270" anchor="ctr" anchorCtr="0">
          <a:noAutofit/>
        </a:bodyPr>
        <a:lstStyle/>
        <a:p>
          <a:pPr lvl="0" algn="l" defTabSz="1244600">
            <a:lnSpc>
              <a:spcPct val="90000"/>
            </a:lnSpc>
            <a:spcBef>
              <a:spcPct val="0"/>
            </a:spcBef>
            <a:spcAft>
              <a:spcPct val="35000"/>
            </a:spcAft>
          </a:pPr>
          <a:r>
            <a:rPr lang="zh-CN" altLang="en-US" sz="2800" kern="1200" dirty="0" smtClean="0"/>
            <a:t>问题</a:t>
          </a:r>
          <a:endParaRPr lang="zh-CN" altLang="en-US" sz="2800" kern="1200" dirty="0"/>
        </a:p>
      </dsp:txBody>
      <dsp:txXfrm>
        <a:off x="889249" y="3647544"/>
        <a:ext cx="3379070" cy="561291"/>
      </dsp:txXfrm>
    </dsp:sp>
    <dsp:sp modelId="{5E41365B-75A3-4700-AF92-4996511A07A4}">
      <dsp:nvSpPr>
        <dsp:cNvPr id="0" name=""/>
        <dsp:cNvSpPr/>
      </dsp:nvSpPr>
      <dsp:spPr>
        <a:xfrm>
          <a:off x="538442" y="3577382"/>
          <a:ext cx="701614" cy="701614"/>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863D04E-7C11-429E-993E-C94B5E57A86A}">
      <dsp:nvSpPr>
        <dsp:cNvPr id="0" name=""/>
        <dsp:cNvSpPr/>
      </dsp:nvSpPr>
      <dsp:spPr>
        <a:xfrm>
          <a:off x="427548" y="4489375"/>
          <a:ext cx="3840771" cy="56129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5525" tIns="71120" rIns="71120" bIns="71120" numCol="1" spcCol="1270" anchor="ctr" anchorCtr="0">
          <a:noAutofit/>
        </a:bodyPr>
        <a:lstStyle/>
        <a:p>
          <a:pPr lvl="0" algn="l" defTabSz="1244600">
            <a:lnSpc>
              <a:spcPct val="90000"/>
            </a:lnSpc>
            <a:spcBef>
              <a:spcPct val="0"/>
            </a:spcBef>
            <a:spcAft>
              <a:spcPct val="35000"/>
            </a:spcAft>
          </a:pPr>
          <a:r>
            <a:rPr lang="zh-CN" altLang="en-US" sz="2800" kern="1200" dirty="0" smtClean="0"/>
            <a:t>后续</a:t>
          </a:r>
          <a:endParaRPr lang="zh-CN" altLang="en-US" sz="2800" kern="1200" dirty="0"/>
        </a:p>
      </dsp:txBody>
      <dsp:txXfrm>
        <a:off x="427548" y="4489375"/>
        <a:ext cx="3840771" cy="561291"/>
      </dsp:txXfrm>
    </dsp:sp>
    <dsp:sp modelId="{C78FB674-41B3-43EC-BCE1-7E67E5602A86}">
      <dsp:nvSpPr>
        <dsp:cNvPr id="0" name=""/>
        <dsp:cNvSpPr/>
      </dsp:nvSpPr>
      <dsp:spPr>
        <a:xfrm>
          <a:off x="76741" y="4419214"/>
          <a:ext cx="701614" cy="701614"/>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D1BDC3-16CB-4978-8577-16F17460B36F}">
      <dsp:nvSpPr>
        <dsp:cNvPr id="0" name=""/>
        <dsp:cNvSpPr/>
      </dsp:nvSpPr>
      <dsp:spPr>
        <a:xfrm rot="5400000">
          <a:off x="4746431" y="-1949535"/>
          <a:ext cx="724130" cy="4807997"/>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zh-CN" altLang="en-US" sz="1900" kern="1200" dirty="0" smtClean="0"/>
            <a:t>采用</a:t>
          </a:r>
          <a:r>
            <a:rPr lang="en-US" altLang="en-US" sz="1900" kern="1200" dirty="0" smtClean="0"/>
            <a:t>Selective Search </a:t>
          </a:r>
          <a:r>
            <a:rPr lang="zh-CN" altLang="en-US" sz="1900" kern="1200" dirty="0" smtClean="0"/>
            <a:t>方法，将图像生成</a:t>
          </a:r>
          <a:r>
            <a:rPr lang="en-US" altLang="en-US" sz="1900" kern="1200" dirty="0" smtClean="0"/>
            <a:t>2000</a:t>
          </a:r>
          <a:r>
            <a:rPr lang="zh-CN" altLang="en-US" sz="1900" kern="1200" dirty="0" smtClean="0"/>
            <a:t>个候选区域</a:t>
          </a:r>
          <a:endParaRPr lang="zh-CN" altLang="en-US" sz="1900" kern="1200" dirty="0"/>
        </a:p>
      </dsp:txBody>
      <dsp:txXfrm rot="-5400000">
        <a:off x="2704498" y="127747"/>
        <a:ext cx="4772648" cy="653432"/>
      </dsp:txXfrm>
    </dsp:sp>
    <dsp:sp modelId="{9768E39B-8915-4AAB-9833-F182C6A76961}">
      <dsp:nvSpPr>
        <dsp:cNvPr id="0" name=""/>
        <dsp:cNvSpPr/>
      </dsp:nvSpPr>
      <dsp:spPr>
        <a:xfrm>
          <a:off x="0" y="1881"/>
          <a:ext cx="2704498" cy="90516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59055" rIns="118110" bIns="59055" numCol="1" spcCol="1270" anchor="ctr" anchorCtr="0">
          <a:noAutofit/>
        </a:bodyPr>
        <a:lstStyle/>
        <a:p>
          <a:pPr lvl="0" algn="ctr" defTabSz="1377950">
            <a:lnSpc>
              <a:spcPct val="90000"/>
            </a:lnSpc>
            <a:spcBef>
              <a:spcPct val="0"/>
            </a:spcBef>
            <a:spcAft>
              <a:spcPct val="35000"/>
            </a:spcAft>
          </a:pPr>
          <a:r>
            <a:rPr lang="zh-CN" altLang="en-US" sz="3100" kern="1200" dirty="0" smtClean="0"/>
            <a:t>候选区域生成</a:t>
          </a:r>
          <a:endParaRPr lang="zh-CN" altLang="en-US" sz="3100" kern="1200" dirty="0"/>
        </a:p>
      </dsp:txBody>
      <dsp:txXfrm>
        <a:off x="44186" y="46067"/>
        <a:ext cx="2616126" cy="816791"/>
      </dsp:txXfrm>
    </dsp:sp>
    <dsp:sp modelId="{71D994D0-C384-4AD7-A9E4-AFE05071E8F8}">
      <dsp:nvSpPr>
        <dsp:cNvPr id="0" name=""/>
        <dsp:cNvSpPr/>
      </dsp:nvSpPr>
      <dsp:spPr>
        <a:xfrm rot="5400000">
          <a:off x="4746431" y="-999113"/>
          <a:ext cx="724130" cy="4807997"/>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zh-CN" altLang="en-US" sz="1900" kern="1200" dirty="0" smtClean="0"/>
            <a:t>对每个候选区域，使用深度卷积网络提取特征 （</a:t>
          </a:r>
          <a:r>
            <a:rPr lang="en-US" altLang="en-US" sz="1900" kern="1200" dirty="0" smtClean="0"/>
            <a:t>CNN</a:t>
          </a:r>
          <a:r>
            <a:rPr lang="zh-CN" altLang="en-US" sz="1900" kern="1200" dirty="0" smtClean="0"/>
            <a:t>）</a:t>
          </a:r>
          <a:endParaRPr lang="zh-CN" altLang="en-US" sz="1900" kern="1200" dirty="0"/>
        </a:p>
      </dsp:txBody>
      <dsp:txXfrm rot="-5400000">
        <a:off x="2704498" y="1078169"/>
        <a:ext cx="4772648" cy="653432"/>
      </dsp:txXfrm>
    </dsp:sp>
    <dsp:sp modelId="{BA9E7197-6A6C-46DC-BBBE-DF85F3F18606}">
      <dsp:nvSpPr>
        <dsp:cNvPr id="0" name=""/>
        <dsp:cNvSpPr/>
      </dsp:nvSpPr>
      <dsp:spPr>
        <a:xfrm>
          <a:off x="0" y="952303"/>
          <a:ext cx="2704498" cy="90516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59055" rIns="118110" bIns="59055" numCol="1" spcCol="1270" anchor="ctr" anchorCtr="0">
          <a:noAutofit/>
        </a:bodyPr>
        <a:lstStyle/>
        <a:p>
          <a:pPr lvl="0" algn="ctr" defTabSz="1377950">
            <a:lnSpc>
              <a:spcPct val="90000"/>
            </a:lnSpc>
            <a:spcBef>
              <a:spcPct val="0"/>
            </a:spcBef>
            <a:spcAft>
              <a:spcPct val="35000"/>
            </a:spcAft>
          </a:pPr>
          <a:r>
            <a:rPr lang="zh-CN" altLang="en-US" sz="3100" kern="1200" dirty="0" smtClean="0"/>
            <a:t>特征提取</a:t>
          </a:r>
          <a:endParaRPr lang="zh-CN" altLang="en-US" sz="3100" kern="1200" dirty="0"/>
        </a:p>
      </dsp:txBody>
      <dsp:txXfrm>
        <a:off x="44186" y="996489"/>
        <a:ext cx="2616126" cy="816791"/>
      </dsp:txXfrm>
    </dsp:sp>
    <dsp:sp modelId="{32DC5F87-FB09-4FDE-9E02-BDA80DA1FDEE}">
      <dsp:nvSpPr>
        <dsp:cNvPr id="0" name=""/>
        <dsp:cNvSpPr/>
      </dsp:nvSpPr>
      <dsp:spPr>
        <a:xfrm rot="5400000">
          <a:off x="4746431" y="-48691"/>
          <a:ext cx="724130" cy="4807997"/>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zh-CN" altLang="en-US" sz="1900" kern="1200" dirty="0" smtClean="0"/>
            <a:t>特征送入每一类的</a:t>
          </a:r>
          <a:r>
            <a:rPr lang="en-US" altLang="en-US" sz="1900" kern="1200" dirty="0" smtClean="0"/>
            <a:t>SVM </a:t>
          </a:r>
          <a:r>
            <a:rPr lang="zh-CN" altLang="en-US" sz="1900" kern="1200" dirty="0" smtClean="0"/>
            <a:t>分类器，判别是否属于该类</a:t>
          </a:r>
          <a:endParaRPr lang="zh-CN" altLang="en-US" sz="1900" kern="1200" dirty="0"/>
        </a:p>
      </dsp:txBody>
      <dsp:txXfrm rot="-5400000">
        <a:off x="2704498" y="2028591"/>
        <a:ext cx="4772648" cy="653432"/>
      </dsp:txXfrm>
    </dsp:sp>
    <dsp:sp modelId="{C7321A0E-0BB2-44D5-9F81-B6BEFCA1D295}">
      <dsp:nvSpPr>
        <dsp:cNvPr id="0" name=""/>
        <dsp:cNvSpPr/>
      </dsp:nvSpPr>
      <dsp:spPr>
        <a:xfrm>
          <a:off x="0" y="1902725"/>
          <a:ext cx="2704498" cy="90516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59055" rIns="118110" bIns="59055" numCol="1" spcCol="1270" anchor="ctr" anchorCtr="0">
          <a:noAutofit/>
        </a:bodyPr>
        <a:lstStyle/>
        <a:p>
          <a:pPr lvl="0" algn="ctr" defTabSz="1377950">
            <a:lnSpc>
              <a:spcPct val="90000"/>
            </a:lnSpc>
            <a:spcBef>
              <a:spcPct val="0"/>
            </a:spcBef>
            <a:spcAft>
              <a:spcPct val="35000"/>
            </a:spcAft>
          </a:pPr>
          <a:r>
            <a:rPr lang="zh-CN" altLang="en-US" sz="3100" kern="1200" dirty="0" smtClean="0"/>
            <a:t>类别判断</a:t>
          </a:r>
          <a:endParaRPr lang="zh-CN" altLang="en-US" sz="3100" kern="1200" dirty="0"/>
        </a:p>
      </dsp:txBody>
      <dsp:txXfrm>
        <a:off x="44186" y="1946911"/>
        <a:ext cx="2616126" cy="816791"/>
      </dsp:txXfrm>
    </dsp:sp>
    <dsp:sp modelId="{3309EE15-20E4-4737-BABF-B982E6AC964B}">
      <dsp:nvSpPr>
        <dsp:cNvPr id="0" name=""/>
        <dsp:cNvSpPr/>
      </dsp:nvSpPr>
      <dsp:spPr>
        <a:xfrm rot="5400000">
          <a:off x="4746431" y="901729"/>
          <a:ext cx="724130" cy="4807997"/>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zh-CN" altLang="en-US" sz="1900" kern="1200" dirty="0" smtClean="0"/>
            <a:t>使用回归器精细修正候选框位置</a:t>
          </a:r>
          <a:endParaRPr lang="zh-CN" altLang="en-US" sz="1900" kern="1200" dirty="0"/>
        </a:p>
      </dsp:txBody>
      <dsp:txXfrm rot="-5400000">
        <a:off x="2704498" y="2979012"/>
        <a:ext cx="4772648" cy="653432"/>
      </dsp:txXfrm>
    </dsp:sp>
    <dsp:sp modelId="{D8B9F1F8-2BBB-4380-A798-1E75AC039402}">
      <dsp:nvSpPr>
        <dsp:cNvPr id="0" name=""/>
        <dsp:cNvSpPr/>
      </dsp:nvSpPr>
      <dsp:spPr>
        <a:xfrm>
          <a:off x="0" y="2853146"/>
          <a:ext cx="2704498" cy="90516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59055" rIns="118110" bIns="59055" numCol="1" spcCol="1270" anchor="ctr" anchorCtr="0">
          <a:noAutofit/>
        </a:bodyPr>
        <a:lstStyle/>
        <a:p>
          <a:pPr lvl="0" algn="ctr" defTabSz="1377950">
            <a:lnSpc>
              <a:spcPct val="90000"/>
            </a:lnSpc>
            <a:spcBef>
              <a:spcPct val="0"/>
            </a:spcBef>
            <a:spcAft>
              <a:spcPct val="35000"/>
            </a:spcAft>
          </a:pPr>
          <a:r>
            <a:rPr lang="zh-CN" altLang="en-US" sz="3100" kern="1200" dirty="0" smtClean="0"/>
            <a:t>位置精修</a:t>
          </a:r>
          <a:endParaRPr lang="zh-CN" altLang="en-US" sz="3100" kern="1200" dirty="0"/>
        </a:p>
      </dsp:txBody>
      <dsp:txXfrm>
        <a:off x="44186" y="2897332"/>
        <a:ext cx="2616126" cy="816791"/>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3DACF04-2DA0-4A41-8222-6547FE864D5F}" type="datetimeFigureOut">
              <a:rPr lang="zh-CN" altLang="en-US" smtClean="0"/>
              <a:pPr/>
              <a:t>2018/3/25</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D0400CC-D459-4F7C-8DAC-BDB890E51BB7}" type="slidenum">
              <a:rPr lang="zh-CN" altLang="en-US" smtClean="0"/>
              <a:pPr/>
              <a:t>‹#›</a:t>
            </a:fld>
            <a:endParaRPr lang="zh-CN" altLang="en-US"/>
          </a:p>
        </p:txBody>
      </p:sp>
    </p:spTree>
    <p:extLst>
      <p:ext uri="{BB962C8B-B14F-4D97-AF65-F5344CB8AC3E}">
        <p14:creationId xmlns:p14="http://schemas.microsoft.com/office/powerpoint/2010/main" val="8948262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B430D06-7993-4ECF-93FA-347C83B0777A}" type="slidenum">
              <a:rPr lang="zh-CN" altLang="en-US" smtClean="0">
                <a:solidFill>
                  <a:prstClr val="black"/>
                </a:solidFill>
              </a:rPr>
              <a:pPr/>
              <a:t>1</a:t>
            </a:fld>
            <a:endParaRPr lang="zh-CN" altLang="en-US">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B430D06-7993-4ECF-93FA-347C83B0777A}" type="slidenum">
              <a:rPr lang="zh-CN" altLang="en-US" smtClean="0">
                <a:solidFill>
                  <a:prstClr val="black"/>
                </a:solidFill>
              </a:rPr>
              <a:pPr/>
              <a:t>23</a:t>
            </a:fld>
            <a:endParaRPr lang="zh-CN" altLang="en-US">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777496"/>
            <a:ext cx="7772400" cy="1470025"/>
          </a:xfrm>
        </p:spPr>
        <p:txBody>
          <a:bodyPr>
            <a:normAutofit/>
          </a:bodyPr>
          <a:lstStyle>
            <a:lvl1pPr algn="r">
              <a:defRPr sz="4000" b="1">
                <a:solidFill>
                  <a:schemeClr val="bg1"/>
                </a:solidFill>
                <a:latin typeface="微软雅黑" pitchFamily="34" charset="-122"/>
                <a:ea typeface="微软雅黑" pitchFamily="34" charset="-122"/>
              </a:defRPr>
            </a:lvl1pPr>
          </a:lstStyle>
          <a:p>
            <a:r>
              <a:rPr kumimoji="1" lang="zh-CN" altLang="en-US" smtClean="0"/>
              <a:t>单击此处编辑母版标题样式</a:t>
            </a:r>
            <a:endParaRPr kumimoji="1" lang="zh-CN" altLang="en-US" dirty="0"/>
          </a:p>
        </p:txBody>
      </p:sp>
      <p:sp>
        <p:nvSpPr>
          <p:cNvPr id="3" name="副标题 2"/>
          <p:cNvSpPr>
            <a:spLocks noGrp="1"/>
          </p:cNvSpPr>
          <p:nvPr>
            <p:ph type="subTitle" idx="1"/>
          </p:nvPr>
        </p:nvSpPr>
        <p:spPr>
          <a:xfrm>
            <a:off x="2057400" y="3308674"/>
            <a:ext cx="6400800" cy="541421"/>
          </a:xfrm>
        </p:spPr>
        <p:txBody>
          <a:bodyPr>
            <a:normAutofit/>
          </a:bodyPr>
          <a:lstStyle>
            <a:lvl1pPr marL="0" indent="0" algn="r">
              <a:buNone/>
              <a:defRPr sz="1800">
                <a:solidFill>
                  <a:srgbClr val="FFFFFF"/>
                </a:solidFill>
                <a:latin typeface="微软雅黑" pitchFamily="34" charset="-122"/>
                <a:ea typeface="微软雅黑" pitchFamily="34"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zh-CN" altLang="en-US" smtClean="0"/>
              <a:t>单击此处编辑母版副标题样式</a:t>
            </a:r>
            <a:endParaRPr kumimoji="1" lang="zh-CN" altLang="en-US" dirty="0"/>
          </a:p>
        </p:txBody>
      </p:sp>
    </p:spTree>
    <p:extLst>
      <p:ext uri="{BB962C8B-B14F-4D97-AF65-F5344CB8AC3E}">
        <p14:creationId xmlns:p14="http://schemas.microsoft.com/office/powerpoint/2010/main" val="405900280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5536" y="155104"/>
            <a:ext cx="8133347" cy="609600"/>
          </a:xfrm>
        </p:spPr>
        <p:txBody>
          <a:bodyPr>
            <a:normAutofit/>
          </a:bodyPr>
          <a:lstStyle>
            <a:lvl1pPr algn="l">
              <a:defRPr sz="2800" b="1">
                <a:solidFill>
                  <a:srgbClr val="0070C0"/>
                </a:solidFill>
                <a:latin typeface="微软雅黑" pitchFamily="34" charset="-122"/>
                <a:ea typeface="微软雅黑" pitchFamily="34" charset="-122"/>
              </a:defRPr>
            </a:lvl1pPr>
          </a:lstStyle>
          <a:p>
            <a:r>
              <a:rPr kumimoji="1" lang="zh-CN" altLang="en-US" smtClean="0"/>
              <a:t>单击此处编辑母版标题样式</a:t>
            </a:r>
            <a:endParaRPr kumimoji="1" lang="zh-CN" altLang="en-US" dirty="0"/>
          </a:p>
        </p:txBody>
      </p:sp>
      <p:sp>
        <p:nvSpPr>
          <p:cNvPr id="3" name="内容占位符 2"/>
          <p:cNvSpPr>
            <a:spLocks noGrp="1"/>
          </p:cNvSpPr>
          <p:nvPr>
            <p:ph idx="1"/>
          </p:nvPr>
        </p:nvSpPr>
        <p:spPr>
          <a:xfrm>
            <a:off x="445170" y="978568"/>
            <a:ext cx="8229599" cy="5486400"/>
          </a:xfrm>
        </p:spPr>
        <p:txBody>
          <a:bodyPr>
            <a:normAutofit/>
          </a:bodyPr>
          <a:lstStyle>
            <a:lvl1pPr>
              <a:defRPr sz="2400">
                <a:solidFill>
                  <a:schemeClr val="tx1">
                    <a:lumMod val="75000"/>
                    <a:lumOff val="25000"/>
                  </a:schemeClr>
                </a:solidFill>
                <a:latin typeface="微软雅黑" pitchFamily="34" charset="-122"/>
                <a:ea typeface="微软雅黑" pitchFamily="34" charset="-122"/>
              </a:defRPr>
            </a:lvl1pPr>
            <a:lvl2pPr>
              <a:defRPr sz="2000">
                <a:solidFill>
                  <a:schemeClr val="tx1">
                    <a:lumMod val="75000"/>
                    <a:lumOff val="25000"/>
                  </a:schemeClr>
                </a:solidFill>
                <a:latin typeface="微软雅黑" pitchFamily="34" charset="-122"/>
                <a:ea typeface="微软雅黑" pitchFamily="34" charset="-122"/>
              </a:defRPr>
            </a:lvl2pPr>
            <a:lvl3pPr>
              <a:defRPr sz="1800">
                <a:solidFill>
                  <a:schemeClr val="tx1">
                    <a:lumMod val="75000"/>
                    <a:lumOff val="25000"/>
                  </a:schemeClr>
                </a:solidFill>
                <a:latin typeface="微软雅黑" pitchFamily="34" charset="-122"/>
                <a:ea typeface="微软雅黑" pitchFamily="34" charset="-122"/>
              </a:defRPr>
            </a:lvl3pPr>
            <a:lvl4pPr>
              <a:defRPr sz="1600">
                <a:solidFill>
                  <a:schemeClr val="tx1">
                    <a:lumMod val="75000"/>
                    <a:lumOff val="25000"/>
                  </a:schemeClr>
                </a:solidFill>
                <a:latin typeface="微软雅黑" pitchFamily="34" charset="-122"/>
                <a:ea typeface="微软雅黑" pitchFamily="34" charset="-122"/>
              </a:defRPr>
            </a:lvl4pPr>
            <a:lvl5pPr>
              <a:defRPr sz="1600">
                <a:solidFill>
                  <a:schemeClr val="tx1">
                    <a:lumMod val="75000"/>
                    <a:lumOff val="25000"/>
                  </a:schemeClr>
                </a:solidFill>
                <a:latin typeface="微软雅黑" pitchFamily="34" charset="-122"/>
                <a:ea typeface="微软雅黑" pitchFamily="34" charset="-122"/>
              </a:defRPr>
            </a:lvl5pPr>
          </a:lstStyle>
          <a:p>
            <a:pPr lvl="0"/>
            <a:r>
              <a:rPr kumimoji="1" lang="zh-CN" altLang="en-US" smtClean="0"/>
              <a:t>单击此处编辑母版文本样式</a:t>
            </a:r>
          </a:p>
          <a:p>
            <a:pPr lvl="1"/>
            <a:r>
              <a:rPr kumimoji="1" lang="zh-CN" altLang="en-US" smtClean="0"/>
              <a:t>第二级</a:t>
            </a:r>
          </a:p>
          <a:p>
            <a:pPr lvl="2"/>
            <a:r>
              <a:rPr kumimoji="1" lang="zh-CN" altLang="en-US" smtClean="0"/>
              <a:t>第三级</a:t>
            </a:r>
          </a:p>
          <a:p>
            <a:pPr lvl="3"/>
            <a:r>
              <a:rPr kumimoji="1" lang="zh-CN" altLang="en-US" smtClean="0"/>
              <a:t>第四级</a:t>
            </a:r>
          </a:p>
          <a:p>
            <a:pPr lvl="4"/>
            <a:r>
              <a:rPr kumimoji="1" lang="zh-CN" altLang="en-US" smtClean="0"/>
              <a:t>第五级</a:t>
            </a:r>
            <a:endParaRPr kumimoji="1" lang="zh-CN" altLang="en-US" dirty="0"/>
          </a:p>
        </p:txBody>
      </p:sp>
    </p:spTree>
    <p:extLst>
      <p:ext uri="{BB962C8B-B14F-4D97-AF65-F5344CB8AC3E}">
        <p14:creationId xmlns:p14="http://schemas.microsoft.com/office/powerpoint/2010/main" val="212906301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4" cstate="prin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2018/3/25</a:t>
            </a:fld>
            <a:endParaRPr lang="zh-CN" altLang="en-US" dirty="0"/>
          </a:p>
        </p:txBody>
      </p:sp>
      <p:sp>
        <p:nvSpPr>
          <p:cNvPr id="5" name="页脚占位符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dirty="0"/>
          </a:p>
        </p:txBody>
      </p:sp>
      <p:sp>
        <p:nvSpPr>
          <p:cNvPr id="6" name="幻灯片编号占位符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dirty="0"/>
          </a:p>
        </p:txBody>
      </p:sp>
    </p:spTree>
    <p:extLst>
      <p:ext uri="{BB962C8B-B14F-4D97-AF65-F5344CB8AC3E}">
        <p14:creationId xmlns:p14="http://schemas.microsoft.com/office/powerpoint/2010/main" val="570612918"/>
      </p:ext>
    </p:extLst>
  </p:cSld>
  <p:clrMap bg1="lt1" tx1="dk1" bg2="lt2" tx2="dk2" accent1="accent1" accent2="accent2" accent3="accent3" accent4="accent4" accent5="accent5" accent6="accent6" hlink="hlink" folHlink="folHlink"/>
  <p:sldLayoutIdLst>
    <p:sldLayoutId id="2147483797" r:id="rId1"/>
    <p:sldLayoutId id="2147483798" r:id="rId2"/>
  </p:sldLayoutIdLst>
  <p:timing>
    <p:tnLst>
      <p:par>
        <p:cT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1043608" y="5013176"/>
            <a:ext cx="4392488" cy="683264"/>
          </a:xfrm>
          <a:prstGeom prst="rect">
            <a:avLst/>
          </a:prstGeom>
          <a:noFill/>
        </p:spPr>
        <p:txBody>
          <a:bodyPr wrap="square" rtlCol="0">
            <a:spAutoFit/>
          </a:bodyPr>
          <a:lstStyle/>
          <a:p>
            <a:pPr defTabSz="914226">
              <a:lnSpc>
                <a:spcPct val="120000"/>
              </a:lnSpc>
            </a:pPr>
            <a:r>
              <a:rPr lang="zh-CN" altLang="en-US" sz="1600" b="1" dirty="0" smtClean="0">
                <a:solidFill>
                  <a:srgbClr val="0070C0"/>
                </a:solidFill>
                <a:latin typeface="华文楷体" pitchFamily="2" charset="-122"/>
                <a:ea typeface="华文楷体" pitchFamily="2" charset="-122"/>
              </a:rPr>
              <a:t>高仕源</a:t>
            </a:r>
            <a:endParaRPr lang="en-US" altLang="zh-CN" sz="1600" b="1" dirty="0" smtClean="0">
              <a:solidFill>
                <a:srgbClr val="0070C0"/>
              </a:solidFill>
              <a:latin typeface="华文楷体" pitchFamily="2" charset="-122"/>
              <a:ea typeface="华文楷体" pitchFamily="2" charset="-122"/>
            </a:endParaRPr>
          </a:p>
          <a:p>
            <a:pPr defTabSz="914226">
              <a:lnSpc>
                <a:spcPct val="120000"/>
              </a:lnSpc>
            </a:pPr>
            <a:r>
              <a:rPr lang="en-US" altLang="zh-CN" sz="1600" b="1" dirty="0" smtClean="0">
                <a:solidFill>
                  <a:srgbClr val="0070C0"/>
                </a:solidFill>
                <a:latin typeface="华文楷体" pitchFamily="2" charset="-122"/>
                <a:ea typeface="华文楷体" pitchFamily="2" charset="-122"/>
              </a:rPr>
              <a:t>2018</a:t>
            </a:r>
            <a:r>
              <a:rPr lang="zh-CN" altLang="en-US" sz="1600" b="1" dirty="0" smtClean="0">
                <a:solidFill>
                  <a:srgbClr val="0070C0"/>
                </a:solidFill>
                <a:latin typeface="华文楷体" pitchFamily="2" charset="-122"/>
                <a:ea typeface="华文楷体" pitchFamily="2" charset="-122"/>
              </a:rPr>
              <a:t>年</a:t>
            </a:r>
            <a:r>
              <a:rPr lang="en-US" altLang="zh-CN" sz="1600" b="1" dirty="0" smtClean="0">
                <a:solidFill>
                  <a:srgbClr val="0070C0"/>
                </a:solidFill>
                <a:latin typeface="华文楷体" pitchFamily="2" charset="-122"/>
                <a:ea typeface="华文楷体" pitchFamily="2" charset="-122"/>
              </a:rPr>
              <a:t>3</a:t>
            </a:r>
            <a:r>
              <a:rPr lang="zh-CN" altLang="en-US" sz="1600" b="1" dirty="0" smtClean="0">
                <a:solidFill>
                  <a:srgbClr val="0070C0"/>
                </a:solidFill>
                <a:latin typeface="华文楷体" pitchFamily="2" charset="-122"/>
                <a:ea typeface="华文楷体" pitchFamily="2" charset="-122"/>
              </a:rPr>
              <a:t>月</a:t>
            </a:r>
            <a:r>
              <a:rPr lang="en-US" altLang="zh-CN" sz="1600" b="1" dirty="0" smtClean="0">
                <a:solidFill>
                  <a:srgbClr val="0070C0"/>
                </a:solidFill>
                <a:latin typeface="华文楷体" pitchFamily="2" charset="-122"/>
                <a:ea typeface="华文楷体" pitchFamily="2" charset="-122"/>
              </a:rPr>
              <a:t>26</a:t>
            </a:r>
            <a:r>
              <a:rPr lang="zh-CN" altLang="en-US" sz="1600" b="1" dirty="0" smtClean="0">
                <a:solidFill>
                  <a:srgbClr val="0070C0"/>
                </a:solidFill>
                <a:latin typeface="华文楷体" pitchFamily="2" charset="-122"/>
                <a:ea typeface="华文楷体" pitchFamily="2" charset="-122"/>
              </a:rPr>
              <a:t>日，北京</a:t>
            </a:r>
            <a:endParaRPr lang="en-US" altLang="zh-CN" sz="1600" b="1" dirty="0" smtClean="0">
              <a:solidFill>
                <a:srgbClr val="0070C0"/>
              </a:solidFill>
              <a:latin typeface="华文楷体" pitchFamily="2" charset="-122"/>
              <a:ea typeface="华文楷体" pitchFamily="2" charset="-122"/>
            </a:endParaRPr>
          </a:p>
        </p:txBody>
      </p:sp>
      <p:sp>
        <p:nvSpPr>
          <p:cNvPr id="8" name="矩形 7"/>
          <p:cNvSpPr/>
          <p:nvPr/>
        </p:nvSpPr>
        <p:spPr>
          <a:xfrm>
            <a:off x="683568" y="1707890"/>
            <a:ext cx="7920880" cy="2245743"/>
          </a:xfrm>
          <a:prstGeom prst="rect">
            <a:avLst/>
          </a:prstGeom>
        </p:spPr>
        <p:txBody>
          <a:bodyPr wrap="square">
            <a:spAutoFit/>
          </a:bodyPr>
          <a:lstStyle/>
          <a:p>
            <a:pPr algn="ctr">
              <a:lnSpc>
                <a:spcPct val="120000"/>
              </a:lnSpc>
            </a:pPr>
            <a:r>
              <a:rPr lang="en-US" altLang="zh-CN" sz="4000" dirty="0">
                <a:solidFill>
                  <a:schemeClr val="bg1"/>
                </a:solidFill>
                <a:latin typeface="微软雅黑" pitchFamily="34" charset="-122"/>
                <a:ea typeface="微软雅黑" pitchFamily="34" charset="-122"/>
              </a:rPr>
              <a:t>Rich feature hierarchies for accurate object detection and semantic segmentation</a:t>
            </a:r>
            <a:endParaRPr lang="en-US" altLang="zh-CN" sz="4000" dirty="0" smtClean="0">
              <a:solidFill>
                <a:schemeClr val="bg1"/>
              </a:solidFill>
              <a:latin typeface="微软雅黑" pitchFamily="34" charset="-122"/>
              <a:ea typeface="微软雅黑" pitchFamily="34" charset="-122"/>
            </a:endParaRPr>
          </a:p>
        </p:txBody>
      </p:sp>
      <p:sp>
        <p:nvSpPr>
          <p:cNvPr id="4" name="TextBox 3"/>
          <p:cNvSpPr txBox="1"/>
          <p:nvPr/>
        </p:nvSpPr>
        <p:spPr>
          <a:xfrm>
            <a:off x="107504" y="116632"/>
            <a:ext cx="5544616" cy="307777"/>
          </a:xfrm>
          <a:prstGeom prst="rect">
            <a:avLst/>
          </a:prstGeom>
          <a:noFill/>
        </p:spPr>
        <p:txBody>
          <a:bodyPr wrap="square" rtlCol="0">
            <a:spAutoFit/>
          </a:bodyPr>
          <a:lstStyle/>
          <a:p>
            <a:r>
              <a:rPr lang="en-US" altLang="zh-CN" sz="1400" b="1" dirty="0" smtClean="0">
                <a:solidFill>
                  <a:schemeClr val="bg1"/>
                </a:solidFill>
                <a:latin typeface="微软雅黑" pitchFamily="34" charset="-122"/>
                <a:ea typeface="微软雅黑" pitchFamily="34" charset="-122"/>
              </a:rPr>
              <a:t>E-Science </a:t>
            </a:r>
            <a:r>
              <a:rPr lang="en-US" altLang="zh-CN" sz="1400" b="1" dirty="0" err="1" smtClean="0">
                <a:solidFill>
                  <a:schemeClr val="bg1"/>
                </a:solidFill>
                <a:latin typeface="微软雅黑" pitchFamily="34" charset="-122"/>
                <a:ea typeface="微软雅黑" pitchFamily="34" charset="-122"/>
              </a:rPr>
              <a:t>PaperSharing</a:t>
            </a:r>
            <a:r>
              <a:rPr lang="en-US" altLang="zh-CN" sz="1400" b="1" dirty="0" smtClean="0">
                <a:solidFill>
                  <a:schemeClr val="bg1"/>
                </a:solidFill>
                <a:latin typeface="微软雅黑" pitchFamily="34" charset="-122"/>
                <a:ea typeface="微软雅黑" pitchFamily="34" charset="-122"/>
              </a:rPr>
              <a:t> </a:t>
            </a:r>
            <a:endParaRPr lang="zh-CN" altLang="en-US" sz="14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2398041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CNN</a:t>
            </a:r>
            <a:r>
              <a:rPr lang="zh-CN" altLang="en-US" dirty="0"/>
              <a:t>特征提取阶段</a:t>
            </a:r>
          </a:p>
        </p:txBody>
      </p:sp>
      <p:sp>
        <p:nvSpPr>
          <p:cNvPr id="5" name="矩形 4"/>
          <p:cNvSpPr/>
          <p:nvPr/>
        </p:nvSpPr>
        <p:spPr>
          <a:xfrm>
            <a:off x="899592" y="836712"/>
            <a:ext cx="2089033" cy="369332"/>
          </a:xfrm>
          <a:prstGeom prst="rect">
            <a:avLst/>
          </a:prstGeom>
        </p:spPr>
        <p:txBody>
          <a:bodyPr wrap="none">
            <a:spAutoFit/>
          </a:bodyPr>
          <a:lstStyle/>
          <a:p>
            <a:r>
              <a:rPr lang="en-US" altLang="zh-CN" dirty="0"/>
              <a:t>C</a:t>
            </a:r>
            <a:r>
              <a:rPr lang="zh-CN" altLang="en-US" dirty="0"/>
              <a:t>、</a:t>
            </a:r>
            <a:r>
              <a:rPr lang="en-US" altLang="zh-CN" dirty="0"/>
              <a:t>fine-tuning</a:t>
            </a:r>
            <a:r>
              <a:rPr lang="zh-CN" altLang="en-US" dirty="0"/>
              <a:t>阶段 </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8300" y="1484784"/>
            <a:ext cx="5867400" cy="148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矩形 2"/>
          <p:cNvSpPr/>
          <p:nvPr/>
        </p:nvSpPr>
        <p:spPr>
          <a:xfrm>
            <a:off x="827584" y="3789040"/>
            <a:ext cx="7488832" cy="1477328"/>
          </a:xfrm>
          <a:prstGeom prst="rect">
            <a:avLst/>
          </a:prstGeom>
        </p:spPr>
        <p:txBody>
          <a:bodyPr wrap="square">
            <a:spAutoFit/>
          </a:bodyPr>
          <a:lstStyle/>
          <a:p>
            <a:r>
              <a:rPr lang="en-US" altLang="zh-CN" dirty="0"/>
              <a:t>PASCAL VOC </a:t>
            </a:r>
            <a:r>
              <a:rPr lang="zh-CN" altLang="en-US" dirty="0"/>
              <a:t>数据库中的图</a:t>
            </a:r>
            <a:r>
              <a:rPr lang="zh-CN" altLang="en-US" dirty="0" smtClean="0"/>
              <a:t>片有</a:t>
            </a:r>
            <a:r>
              <a:rPr lang="en-US" altLang="zh-CN" dirty="0" smtClean="0"/>
              <a:t>20+1</a:t>
            </a:r>
            <a:r>
              <a:rPr lang="zh-CN" altLang="en-US" dirty="0"/>
              <a:t>类，把上面预训练阶段的</a:t>
            </a:r>
            <a:r>
              <a:rPr lang="en-US" altLang="zh-CN" dirty="0"/>
              <a:t>CNN</a:t>
            </a:r>
            <a:r>
              <a:rPr lang="zh-CN" altLang="en-US" dirty="0"/>
              <a:t>模型的最后一层给替换掉，替换</a:t>
            </a:r>
            <a:r>
              <a:rPr lang="zh-CN" altLang="en-US" dirty="0" smtClean="0"/>
              <a:t>成</a:t>
            </a:r>
            <a:r>
              <a:rPr lang="en-US" altLang="zh-CN" dirty="0" smtClean="0"/>
              <a:t>20+1</a:t>
            </a:r>
            <a:r>
              <a:rPr lang="zh-CN" altLang="en-US" dirty="0" smtClean="0"/>
              <a:t>个</a:t>
            </a:r>
            <a:r>
              <a:rPr lang="zh-CN" altLang="en-US" dirty="0"/>
              <a:t>输出的神经元，这一层直接采用参数随机初始化的方法，其它网络层的参数不变；接</a:t>
            </a:r>
            <a:r>
              <a:rPr lang="zh-CN" altLang="en-US" dirty="0" smtClean="0"/>
              <a:t>着开始</a:t>
            </a:r>
            <a:r>
              <a:rPr lang="en-US" altLang="zh-CN" dirty="0" smtClean="0"/>
              <a:t>SGD</a:t>
            </a:r>
            <a:r>
              <a:rPr lang="zh-CN" altLang="en-US" dirty="0"/>
              <a:t>训</a:t>
            </a:r>
            <a:r>
              <a:rPr lang="zh-CN" altLang="en-US" dirty="0" smtClean="0"/>
              <a:t>练。</a:t>
            </a:r>
            <a:r>
              <a:rPr lang="zh-CN" altLang="en-US" dirty="0"/>
              <a:t>开始的时候，</a:t>
            </a:r>
            <a:r>
              <a:rPr lang="en-US" altLang="zh-CN" dirty="0"/>
              <a:t>SGD</a:t>
            </a:r>
            <a:r>
              <a:rPr lang="zh-CN" altLang="en-US" dirty="0"/>
              <a:t>学习率选择</a:t>
            </a:r>
            <a:r>
              <a:rPr lang="en-US" altLang="zh-CN" dirty="0"/>
              <a:t>0.001</a:t>
            </a:r>
            <a:r>
              <a:rPr lang="zh-CN" altLang="en-US" dirty="0"/>
              <a:t>，在每次训练的时候</a:t>
            </a:r>
            <a:r>
              <a:rPr lang="zh-CN" altLang="en-US" dirty="0" smtClean="0"/>
              <a:t>，</a:t>
            </a:r>
            <a:r>
              <a:rPr lang="en-US" altLang="zh-CN" dirty="0" smtClean="0"/>
              <a:t>batch </a:t>
            </a:r>
            <a:r>
              <a:rPr lang="en-US" altLang="zh-CN" dirty="0"/>
              <a:t>size</a:t>
            </a:r>
            <a:r>
              <a:rPr lang="zh-CN" altLang="en-US" dirty="0"/>
              <a:t>大小选择</a:t>
            </a:r>
            <a:r>
              <a:rPr lang="en-US" altLang="zh-CN" dirty="0"/>
              <a:t>128</a:t>
            </a:r>
            <a:r>
              <a:rPr lang="zh-CN" altLang="en-US" dirty="0"/>
              <a:t>，其中</a:t>
            </a:r>
            <a:r>
              <a:rPr lang="en-US" altLang="zh-CN" dirty="0"/>
              <a:t>32</a:t>
            </a:r>
            <a:r>
              <a:rPr lang="zh-CN" altLang="en-US" dirty="0" smtClean="0"/>
              <a:t>个是正</a:t>
            </a:r>
            <a:r>
              <a:rPr lang="zh-CN" altLang="en-US" dirty="0"/>
              <a:t>样本、</a:t>
            </a:r>
            <a:r>
              <a:rPr lang="en-US" altLang="zh-CN" dirty="0"/>
              <a:t>96</a:t>
            </a:r>
            <a:r>
              <a:rPr lang="zh-CN" altLang="en-US" dirty="0" smtClean="0"/>
              <a:t>个是负</a:t>
            </a:r>
            <a:r>
              <a:rPr lang="zh-CN" altLang="en-US" dirty="0"/>
              <a:t>样本。</a:t>
            </a:r>
          </a:p>
        </p:txBody>
      </p:sp>
    </p:spTree>
    <p:extLst>
      <p:ext uri="{BB962C8B-B14F-4D97-AF65-F5344CB8AC3E}">
        <p14:creationId xmlns:p14="http://schemas.microsoft.com/office/powerpoint/2010/main" val="6400968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正负样本</a:t>
            </a:r>
          </a:p>
        </p:txBody>
      </p:sp>
      <p:sp>
        <p:nvSpPr>
          <p:cNvPr id="3" name="矩形 2"/>
          <p:cNvSpPr/>
          <p:nvPr/>
        </p:nvSpPr>
        <p:spPr>
          <a:xfrm>
            <a:off x="755576" y="3789040"/>
            <a:ext cx="7632848" cy="923330"/>
          </a:xfrm>
          <a:prstGeom prst="rect">
            <a:avLst/>
          </a:prstGeom>
        </p:spPr>
        <p:txBody>
          <a:bodyPr wrap="square">
            <a:spAutoFit/>
          </a:bodyPr>
          <a:lstStyle/>
          <a:p>
            <a:r>
              <a:rPr lang="zh-CN" altLang="en-US" dirty="0"/>
              <a:t>用</a:t>
            </a:r>
            <a:r>
              <a:rPr lang="en-US" altLang="zh-CN" dirty="0"/>
              <a:t>selective search</a:t>
            </a:r>
            <a:r>
              <a:rPr lang="zh-CN" altLang="en-US" dirty="0"/>
              <a:t>挑选出来的候选框与物体的人工标注矩形框（</a:t>
            </a:r>
            <a:r>
              <a:rPr lang="en-US" altLang="zh-CN" dirty="0"/>
              <a:t>PASCAL VOC</a:t>
            </a:r>
            <a:r>
              <a:rPr lang="zh-CN" altLang="en-US" dirty="0"/>
              <a:t>的图片都有人工标注）的重叠区域</a:t>
            </a:r>
            <a:r>
              <a:rPr lang="en-US" altLang="zh-CN" dirty="0" err="1"/>
              <a:t>IoU</a:t>
            </a:r>
            <a:r>
              <a:rPr lang="zh-CN" altLang="en-US" dirty="0"/>
              <a:t>大于</a:t>
            </a:r>
            <a:r>
              <a:rPr lang="en-US" altLang="zh-CN" dirty="0"/>
              <a:t>0.5</a:t>
            </a:r>
            <a:r>
              <a:rPr lang="zh-CN" altLang="en-US" dirty="0"/>
              <a:t>，那么我们就把这个候选框标注成物体类别（正样本），否则我们就把它当做背景类别（负样本）。</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3888" y="1484784"/>
            <a:ext cx="2016224" cy="18377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979363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重叠度（</a:t>
            </a:r>
            <a:r>
              <a:rPr lang="en-US" altLang="zh-CN" dirty="0"/>
              <a:t>IOU</a:t>
            </a:r>
            <a:r>
              <a:rPr lang="zh-CN" altLang="en-US" dirty="0"/>
              <a:t>）</a:t>
            </a:r>
            <a:r>
              <a:rPr lang="en-US" altLang="zh-CN" dirty="0"/>
              <a:t>:</a:t>
            </a:r>
            <a:endParaRPr lang="zh-CN" alt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8488" y="1124744"/>
            <a:ext cx="2867025" cy="174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71900" y="2867819"/>
            <a:ext cx="16002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593812" y="3528708"/>
            <a:ext cx="7956376" cy="646331"/>
          </a:xfrm>
          <a:prstGeom prst="rect">
            <a:avLst/>
          </a:prstGeom>
        </p:spPr>
        <p:txBody>
          <a:bodyPr wrap="square">
            <a:spAutoFit/>
          </a:bodyPr>
          <a:lstStyle/>
          <a:p>
            <a:r>
              <a:rPr lang="zh-CN" altLang="en-US" dirty="0"/>
              <a:t>因为我们算法不可能百分百跟人工标注的数据完全匹配，因此就存在一个定位精度评价公式：</a:t>
            </a:r>
            <a:r>
              <a:rPr lang="en-US" altLang="zh-CN" dirty="0"/>
              <a:t>IOU</a:t>
            </a:r>
            <a:r>
              <a:rPr lang="zh-CN" altLang="en-US" dirty="0"/>
              <a:t>。 它定义了两个</a:t>
            </a:r>
            <a:r>
              <a:rPr lang="en-US" altLang="zh-CN" dirty="0"/>
              <a:t>bounding box</a:t>
            </a:r>
            <a:r>
              <a:rPr lang="zh-CN" altLang="en-US" dirty="0"/>
              <a:t>的重叠度，</a:t>
            </a:r>
            <a:r>
              <a:rPr lang="zh-CN" altLang="en-US" dirty="0" smtClean="0"/>
              <a:t>如上图</a:t>
            </a:r>
            <a:r>
              <a:rPr lang="zh-CN" altLang="en-US" dirty="0"/>
              <a:t>所示</a:t>
            </a:r>
          </a:p>
        </p:txBody>
      </p:sp>
      <p:sp>
        <p:nvSpPr>
          <p:cNvPr id="5" name="矩形 4"/>
          <p:cNvSpPr/>
          <p:nvPr/>
        </p:nvSpPr>
        <p:spPr>
          <a:xfrm>
            <a:off x="593812" y="4509119"/>
            <a:ext cx="7956376" cy="369332"/>
          </a:xfrm>
          <a:prstGeom prst="rect">
            <a:avLst/>
          </a:prstGeom>
        </p:spPr>
        <p:txBody>
          <a:bodyPr wrap="square">
            <a:spAutoFit/>
          </a:bodyPr>
          <a:lstStyle/>
          <a:p>
            <a:r>
              <a:rPr lang="en-US" altLang="zh-CN" dirty="0" smtClean="0"/>
              <a:t>IOU</a:t>
            </a:r>
            <a:r>
              <a:rPr lang="zh-CN" altLang="en-US" dirty="0" smtClean="0"/>
              <a:t>就</a:t>
            </a:r>
            <a:r>
              <a:rPr lang="zh-CN" altLang="en-US" dirty="0"/>
              <a:t>是矩形框</a:t>
            </a:r>
            <a:r>
              <a:rPr lang="en-US" altLang="zh-CN" dirty="0"/>
              <a:t>A</a:t>
            </a:r>
            <a:r>
              <a:rPr lang="zh-CN" altLang="en-US" dirty="0"/>
              <a:t>、</a:t>
            </a:r>
            <a:r>
              <a:rPr lang="en-US" altLang="zh-CN" dirty="0"/>
              <a:t>B</a:t>
            </a:r>
            <a:r>
              <a:rPr lang="zh-CN" altLang="en-US" dirty="0"/>
              <a:t>的重叠面积占</a:t>
            </a:r>
            <a:r>
              <a:rPr lang="en-US" altLang="zh-CN" dirty="0"/>
              <a:t>A</a:t>
            </a:r>
            <a:r>
              <a:rPr lang="zh-CN" altLang="en-US" dirty="0"/>
              <a:t>、</a:t>
            </a:r>
            <a:r>
              <a:rPr lang="en-US" altLang="zh-CN" dirty="0"/>
              <a:t>B</a:t>
            </a:r>
            <a:r>
              <a:rPr lang="zh-CN" altLang="en-US" dirty="0"/>
              <a:t>并集的面积比例。</a:t>
            </a:r>
          </a:p>
        </p:txBody>
      </p:sp>
    </p:spTree>
    <p:extLst>
      <p:ext uri="{BB962C8B-B14F-4D97-AF65-F5344CB8AC3E}">
        <p14:creationId xmlns:p14="http://schemas.microsoft.com/office/powerpoint/2010/main" val="23499200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非极大值抑制（</a:t>
            </a:r>
            <a:r>
              <a:rPr lang="en-US" altLang="zh-CN" dirty="0"/>
              <a:t>NMS</a:t>
            </a:r>
            <a:r>
              <a:rPr lang="zh-CN" altLang="en-US" dirty="0"/>
              <a:t>）</a:t>
            </a:r>
          </a:p>
        </p:txBody>
      </p:sp>
      <p:sp>
        <p:nvSpPr>
          <p:cNvPr id="4" name="矩形 3"/>
          <p:cNvSpPr/>
          <p:nvPr/>
        </p:nvSpPr>
        <p:spPr>
          <a:xfrm>
            <a:off x="719572" y="1124744"/>
            <a:ext cx="7704856" cy="646331"/>
          </a:xfrm>
          <a:prstGeom prst="rect">
            <a:avLst/>
          </a:prstGeom>
        </p:spPr>
        <p:txBody>
          <a:bodyPr wrap="square">
            <a:spAutoFit/>
          </a:bodyPr>
          <a:lstStyle/>
          <a:p>
            <a:r>
              <a:rPr lang="en-US" altLang="zh-CN" dirty="0"/>
              <a:t>RCNN</a:t>
            </a:r>
            <a:r>
              <a:rPr lang="zh-CN" altLang="en-US" dirty="0"/>
              <a:t>会从一张图片中找出</a:t>
            </a:r>
            <a:r>
              <a:rPr lang="en-US" altLang="zh-CN" dirty="0"/>
              <a:t>n</a:t>
            </a:r>
            <a:r>
              <a:rPr lang="zh-CN" altLang="en-US" dirty="0"/>
              <a:t>个可能是物体的矩形框，然后为每个矩形框为做类别分类概率：</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9832" y="1916832"/>
            <a:ext cx="2838450" cy="1419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a:xfrm>
            <a:off x="719572" y="3429000"/>
            <a:ext cx="7704856" cy="646331"/>
          </a:xfrm>
          <a:prstGeom prst="rect">
            <a:avLst/>
          </a:prstGeom>
        </p:spPr>
        <p:txBody>
          <a:bodyPr wrap="square">
            <a:spAutoFit/>
          </a:bodyPr>
          <a:lstStyle/>
          <a:p>
            <a:r>
              <a:rPr lang="zh-CN" altLang="en-US" dirty="0"/>
              <a:t>假设有</a:t>
            </a:r>
            <a:r>
              <a:rPr lang="en-US" altLang="zh-CN" dirty="0"/>
              <a:t>6</a:t>
            </a:r>
            <a:r>
              <a:rPr lang="zh-CN" altLang="en-US" dirty="0"/>
              <a:t>个矩形框，根据分类器的类别分类概率做排序，假设从小到大属于车辆的概率 分别为</a:t>
            </a:r>
            <a:r>
              <a:rPr lang="en-US" altLang="zh-CN" dirty="0"/>
              <a:t>A</a:t>
            </a:r>
            <a:r>
              <a:rPr lang="zh-CN" altLang="en-US" dirty="0"/>
              <a:t>、</a:t>
            </a:r>
            <a:r>
              <a:rPr lang="en-US" altLang="zh-CN" dirty="0"/>
              <a:t>B</a:t>
            </a:r>
            <a:r>
              <a:rPr lang="zh-CN" altLang="en-US" dirty="0"/>
              <a:t>、</a:t>
            </a:r>
            <a:r>
              <a:rPr lang="en-US" altLang="zh-CN" dirty="0"/>
              <a:t>C</a:t>
            </a:r>
            <a:r>
              <a:rPr lang="zh-CN" altLang="en-US" dirty="0"/>
              <a:t>、</a:t>
            </a:r>
            <a:r>
              <a:rPr lang="en-US" altLang="zh-CN" dirty="0"/>
              <a:t>D</a:t>
            </a:r>
            <a:r>
              <a:rPr lang="zh-CN" altLang="en-US" dirty="0"/>
              <a:t>、</a:t>
            </a:r>
            <a:r>
              <a:rPr lang="en-US" altLang="zh-CN" dirty="0"/>
              <a:t>E</a:t>
            </a:r>
            <a:r>
              <a:rPr lang="zh-CN" altLang="en-US" dirty="0"/>
              <a:t>、</a:t>
            </a:r>
            <a:r>
              <a:rPr lang="en-US" altLang="zh-CN" dirty="0"/>
              <a:t>F</a:t>
            </a:r>
            <a:r>
              <a:rPr lang="zh-CN" altLang="en-US" dirty="0"/>
              <a:t>。</a:t>
            </a:r>
          </a:p>
        </p:txBody>
      </p:sp>
      <p:sp>
        <p:nvSpPr>
          <p:cNvPr id="6" name="矩形 5"/>
          <p:cNvSpPr/>
          <p:nvPr/>
        </p:nvSpPr>
        <p:spPr>
          <a:xfrm>
            <a:off x="719572" y="4221088"/>
            <a:ext cx="7704856" cy="2308324"/>
          </a:xfrm>
          <a:prstGeom prst="rect">
            <a:avLst/>
          </a:prstGeom>
        </p:spPr>
        <p:txBody>
          <a:bodyPr wrap="square">
            <a:spAutoFit/>
          </a:bodyPr>
          <a:lstStyle/>
          <a:p>
            <a:r>
              <a:rPr lang="en-US" altLang="zh-CN" dirty="0"/>
              <a:t>(1)</a:t>
            </a:r>
            <a:r>
              <a:rPr lang="zh-CN" altLang="en-US" dirty="0"/>
              <a:t>从最大概率矩形框</a:t>
            </a:r>
            <a:r>
              <a:rPr lang="en-US" altLang="zh-CN" dirty="0"/>
              <a:t>F</a:t>
            </a:r>
            <a:r>
              <a:rPr lang="zh-CN" altLang="en-US" dirty="0"/>
              <a:t>开始，分别判断</a:t>
            </a:r>
            <a:r>
              <a:rPr lang="en-US" altLang="zh-CN" dirty="0"/>
              <a:t>A~E</a:t>
            </a:r>
            <a:r>
              <a:rPr lang="zh-CN" altLang="en-US" dirty="0"/>
              <a:t>与</a:t>
            </a:r>
            <a:r>
              <a:rPr lang="en-US" altLang="zh-CN" dirty="0"/>
              <a:t>F</a:t>
            </a:r>
            <a:r>
              <a:rPr lang="zh-CN" altLang="en-US" dirty="0"/>
              <a:t>的重叠度</a:t>
            </a:r>
            <a:r>
              <a:rPr lang="en-US" altLang="zh-CN" dirty="0"/>
              <a:t>IOU</a:t>
            </a:r>
            <a:r>
              <a:rPr lang="zh-CN" altLang="en-US" dirty="0"/>
              <a:t>是否大</a:t>
            </a:r>
            <a:r>
              <a:rPr lang="zh-CN" altLang="en-US" dirty="0" smtClean="0"/>
              <a:t>于阈</a:t>
            </a:r>
            <a:r>
              <a:rPr lang="zh-CN" altLang="en-US" dirty="0"/>
              <a:t>值</a:t>
            </a:r>
            <a:r>
              <a:rPr lang="en-US" altLang="zh-CN" dirty="0" smtClean="0"/>
              <a:t>;</a:t>
            </a:r>
            <a:endParaRPr lang="en-US" altLang="zh-CN" dirty="0"/>
          </a:p>
          <a:p>
            <a:r>
              <a:rPr lang="en-US" altLang="zh-CN" dirty="0"/>
              <a:t>(2)</a:t>
            </a:r>
            <a:r>
              <a:rPr lang="zh-CN" altLang="en-US" dirty="0"/>
              <a:t>假设</a:t>
            </a:r>
            <a:r>
              <a:rPr lang="en-US" altLang="zh-CN" dirty="0"/>
              <a:t>B</a:t>
            </a:r>
            <a:r>
              <a:rPr lang="zh-CN" altLang="en-US" dirty="0"/>
              <a:t>、</a:t>
            </a:r>
            <a:r>
              <a:rPr lang="en-US" altLang="zh-CN" dirty="0"/>
              <a:t>D</a:t>
            </a:r>
            <a:r>
              <a:rPr lang="zh-CN" altLang="en-US" dirty="0"/>
              <a:t>与</a:t>
            </a:r>
            <a:r>
              <a:rPr lang="en-US" altLang="zh-CN" dirty="0"/>
              <a:t>F</a:t>
            </a:r>
            <a:r>
              <a:rPr lang="zh-CN" altLang="en-US" dirty="0" smtClean="0"/>
              <a:t>的</a:t>
            </a:r>
            <a:r>
              <a:rPr lang="en-US" altLang="zh-CN" dirty="0" smtClean="0"/>
              <a:t>IOU</a:t>
            </a:r>
            <a:r>
              <a:rPr lang="zh-CN" altLang="en-US" dirty="0" smtClean="0"/>
              <a:t>超</a:t>
            </a:r>
            <a:r>
              <a:rPr lang="zh-CN" altLang="en-US" dirty="0"/>
              <a:t>过阈值，那么就扔掉</a:t>
            </a:r>
            <a:r>
              <a:rPr lang="en-US" altLang="zh-CN" dirty="0"/>
              <a:t>B</a:t>
            </a:r>
            <a:r>
              <a:rPr lang="zh-CN" altLang="en-US" dirty="0"/>
              <a:t>、</a:t>
            </a:r>
            <a:r>
              <a:rPr lang="en-US" altLang="zh-CN" dirty="0"/>
              <a:t>D</a:t>
            </a:r>
            <a:r>
              <a:rPr lang="zh-CN" altLang="en-US" dirty="0"/>
              <a:t>；并标记第一个矩形框</a:t>
            </a:r>
            <a:r>
              <a:rPr lang="en-US" altLang="zh-CN" dirty="0"/>
              <a:t>F</a:t>
            </a:r>
            <a:r>
              <a:rPr lang="zh-CN" altLang="en-US" dirty="0"/>
              <a:t>，是我们保留下来</a:t>
            </a:r>
            <a:r>
              <a:rPr lang="zh-CN" altLang="en-US" dirty="0" smtClean="0"/>
              <a:t>的</a:t>
            </a:r>
            <a:endParaRPr lang="zh-CN" altLang="en-US" dirty="0"/>
          </a:p>
          <a:p>
            <a:r>
              <a:rPr lang="en-US" altLang="zh-CN" dirty="0"/>
              <a:t>(3)</a:t>
            </a:r>
            <a:r>
              <a:rPr lang="zh-CN" altLang="en-US" dirty="0"/>
              <a:t>从剩下的矩形框</a:t>
            </a:r>
            <a:r>
              <a:rPr lang="en-US" altLang="zh-CN" dirty="0"/>
              <a:t>A</a:t>
            </a:r>
            <a:r>
              <a:rPr lang="zh-CN" altLang="en-US" dirty="0"/>
              <a:t>、</a:t>
            </a:r>
            <a:r>
              <a:rPr lang="en-US" altLang="zh-CN" dirty="0"/>
              <a:t>C</a:t>
            </a:r>
            <a:r>
              <a:rPr lang="zh-CN" altLang="en-US" dirty="0"/>
              <a:t>、</a:t>
            </a:r>
            <a:r>
              <a:rPr lang="en-US" altLang="zh-CN" dirty="0"/>
              <a:t>E</a:t>
            </a:r>
            <a:r>
              <a:rPr lang="zh-CN" altLang="en-US" dirty="0"/>
              <a:t>中，选择概率最大的</a:t>
            </a:r>
            <a:r>
              <a:rPr lang="en-US" altLang="zh-CN" dirty="0"/>
              <a:t>E</a:t>
            </a:r>
            <a:r>
              <a:rPr lang="zh-CN" altLang="en-US" dirty="0"/>
              <a:t>，然后判断</a:t>
            </a:r>
            <a:r>
              <a:rPr lang="en-US" altLang="zh-CN" dirty="0"/>
              <a:t>E</a:t>
            </a:r>
            <a:r>
              <a:rPr lang="zh-CN" altLang="en-US" dirty="0"/>
              <a:t>与</a:t>
            </a:r>
            <a:r>
              <a:rPr lang="en-US" altLang="zh-CN" dirty="0"/>
              <a:t>A</a:t>
            </a:r>
            <a:r>
              <a:rPr lang="zh-CN" altLang="en-US" dirty="0"/>
              <a:t>、</a:t>
            </a:r>
            <a:r>
              <a:rPr lang="en-US" altLang="zh-CN" dirty="0"/>
              <a:t>C</a:t>
            </a:r>
            <a:r>
              <a:rPr lang="zh-CN" altLang="en-US" dirty="0"/>
              <a:t>的重叠度，重叠度大于一定的阈值，那么就扔掉；并标记</a:t>
            </a:r>
            <a:r>
              <a:rPr lang="en-US" altLang="zh-CN" dirty="0"/>
              <a:t>E</a:t>
            </a:r>
            <a:r>
              <a:rPr lang="zh-CN" altLang="en-US" dirty="0"/>
              <a:t>是我们保留下来的第二个矩形框。</a:t>
            </a:r>
          </a:p>
          <a:p>
            <a:endParaRPr lang="zh-CN" altLang="en-US" dirty="0"/>
          </a:p>
          <a:p>
            <a:r>
              <a:rPr lang="zh-CN" altLang="en-US" dirty="0"/>
              <a:t>就这样一直重复，找到所有被保留下来的矩形框。</a:t>
            </a:r>
          </a:p>
        </p:txBody>
      </p:sp>
    </p:spTree>
    <p:extLst>
      <p:ext uri="{BB962C8B-B14F-4D97-AF65-F5344CB8AC3E}">
        <p14:creationId xmlns:p14="http://schemas.microsoft.com/office/powerpoint/2010/main" val="12993721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SVM</a:t>
            </a:r>
            <a:r>
              <a:rPr lang="zh-CN" altLang="en-US" dirty="0" smtClean="0"/>
              <a:t>阶</a:t>
            </a:r>
            <a:r>
              <a:rPr lang="zh-CN" altLang="en-US" dirty="0"/>
              <a:t>段</a:t>
            </a:r>
          </a:p>
        </p:txBody>
      </p:sp>
      <p:sp>
        <p:nvSpPr>
          <p:cNvPr id="3" name="内容占位符 2"/>
          <p:cNvSpPr>
            <a:spLocks noGrp="1"/>
          </p:cNvSpPr>
          <p:nvPr>
            <p:ph idx="1"/>
          </p:nvPr>
        </p:nvSpPr>
        <p:spPr>
          <a:xfrm>
            <a:off x="445170" y="978568"/>
            <a:ext cx="8229599" cy="578224"/>
          </a:xfrm>
        </p:spPr>
        <p:txBody>
          <a:bodyPr/>
          <a:lstStyle/>
          <a:p>
            <a:r>
              <a:rPr lang="zh-CN" altLang="en-US" dirty="0"/>
              <a:t>训练阶</a:t>
            </a:r>
            <a:r>
              <a:rPr lang="zh-CN" altLang="en-US" dirty="0" smtClean="0"/>
              <a:t>段</a:t>
            </a:r>
            <a:endParaRPr lang="zh-CN" alt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556792"/>
            <a:ext cx="6858000" cy="2476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611560" y="4221088"/>
            <a:ext cx="7389440" cy="646331"/>
          </a:xfrm>
          <a:prstGeom prst="rect">
            <a:avLst/>
          </a:prstGeom>
        </p:spPr>
        <p:txBody>
          <a:bodyPr wrap="square">
            <a:spAutoFit/>
          </a:bodyPr>
          <a:lstStyle/>
          <a:p>
            <a:r>
              <a:rPr lang="zh-CN" altLang="en-US" dirty="0" smtClean="0"/>
              <a:t>定义正负样</a:t>
            </a:r>
            <a:r>
              <a:rPr lang="zh-CN" altLang="en-US" dirty="0"/>
              <a:t>本：当重叠度小于</a:t>
            </a:r>
            <a:r>
              <a:rPr lang="en-US" altLang="zh-CN" dirty="0"/>
              <a:t>0.3</a:t>
            </a:r>
            <a:r>
              <a:rPr lang="zh-CN" altLang="en-US" dirty="0"/>
              <a:t>的时候，我们就把它标注为负样本；当重叠</a:t>
            </a:r>
            <a:r>
              <a:rPr lang="zh-CN" altLang="en-US" dirty="0" smtClean="0"/>
              <a:t>度大于</a:t>
            </a:r>
            <a:r>
              <a:rPr lang="en-US" altLang="zh-CN" dirty="0" smtClean="0"/>
              <a:t>0.5</a:t>
            </a:r>
            <a:r>
              <a:rPr lang="zh-CN" altLang="en-US" dirty="0" smtClean="0"/>
              <a:t>的</a:t>
            </a:r>
            <a:r>
              <a:rPr lang="zh-CN" altLang="en-US" dirty="0"/>
              <a:t>时候，我们就把它标注</a:t>
            </a:r>
            <a:r>
              <a:rPr lang="zh-CN" altLang="en-US" dirty="0" smtClean="0"/>
              <a:t>为正样本；其余的舍弃。</a:t>
            </a:r>
            <a:endParaRPr lang="zh-CN" altLang="en-US" dirty="0"/>
          </a:p>
        </p:txBody>
      </p:sp>
    </p:spTree>
    <p:extLst>
      <p:ext uri="{BB962C8B-B14F-4D97-AF65-F5344CB8AC3E}">
        <p14:creationId xmlns:p14="http://schemas.microsoft.com/office/powerpoint/2010/main" val="71926778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SVM</a:t>
            </a:r>
            <a:r>
              <a:rPr lang="zh-CN" altLang="en-US" dirty="0" smtClean="0"/>
              <a:t>阶</a:t>
            </a:r>
            <a:r>
              <a:rPr lang="zh-CN" altLang="en-US" dirty="0"/>
              <a:t>段</a:t>
            </a:r>
          </a:p>
        </p:txBody>
      </p:sp>
      <p:sp>
        <p:nvSpPr>
          <p:cNvPr id="3" name="内容占位符 2"/>
          <p:cNvSpPr>
            <a:spLocks noGrp="1"/>
          </p:cNvSpPr>
          <p:nvPr>
            <p:ph idx="1"/>
          </p:nvPr>
        </p:nvSpPr>
        <p:spPr>
          <a:xfrm>
            <a:off x="445170" y="978568"/>
            <a:ext cx="8229599" cy="650232"/>
          </a:xfrm>
        </p:spPr>
        <p:txBody>
          <a:bodyPr/>
          <a:lstStyle/>
          <a:p>
            <a:r>
              <a:rPr lang="zh-CN" altLang="en-US" dirty="0"/>
              <a:t>位置精</a:t>
            </a:r>
            <a:r>
              <a:rPr lang="zh-CN" altLang="en-US" dirty="0" smtClean="0"/>
              <a:t>修</a:t>
            </a:r>
            <a:endParaRPr lang="zh-CN" altLang="en-US"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772816"/>
            <a:ext cx="68580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1143000" y="4365104"/>
            <a:ext cx="6858000" cy="1200329"/>
          </a:xfrm>
          <a:prstGeom prst="rect">
            <a:avLst/>
          </a:prstGeom>
        </p:spPr>
        <p:txBody>
          <a:bodyPr wrap="square">
            <a:spAutoFit/>
          </a:bodyPr>
          <a:lstStyle/>
          <a:p>
            <a:r>
              <a:rPr lang="zh-CN" altLang="en-US" dirty="0"/>
              <a:t> 回归器：对每一类目标，使用一个线性脊回归器进行精修。正则项</a:t>
            </a:r>
            <a:r>
              <a:rPr lang="en-US" altLang="zh-CN" dirty="0"/>
              <a:t>λ=10000</a:t>
            </a:r>
            <a:r>
              <a:rPr lang="zh-CN" altLang="en-US" dirty="0"/>
              <a:t>。 输入为深度网络</a:t>
            </a:r>
            <a:r>
              <a:rPr lang="en-US" altLang="zh-CN" dirty="0"/>
              <a:t>pool5</a:t>
            </a:r>
            <a:r>
              <a:rPr lang="zh-CN" altLang="en-US" dirty="0"/>
              <a:t>层的</a:t>
            </a:r>
            <a:r>
              <a:rPr lang="en-US" altLang="zh-CN" dirty="0"/>
              <a:t>4096</a:t>
            </a:r>
            <a:r>
              <a:rPr lang="zh-CN" altLang="en-US" dirty="0"/>
              <a:t>维特征，输出为</a:t>
            </a:r>
            <a:r>
              <a:rPr lang="en-US" altLang="zh-CN" dirty="0" err="1"/>
              <a:t>xy</a:t>
            </a:r>
            <a:r>
              <a:rPr lang="zh-CN" altLang="en-US" dirty="0"/>
              <a:t>方向的缩放和平移。 训练样本：判定为本类的候选框中和真值重叠面积大于</a:t>
            </a:r>
            <a:r>
              <a:rPr lang="en-US" altLang="zh-CN" dirty="0"/>
              <a:t>0.6</a:t>
            </a:r>
            <a:r>
              <a:rPr lang="zh-CN" altLang="en-US" dirty="0"/>
              <a:t>的候选框。</a:t>
            </a:r>
          </a:p>
        </p:txBody>
      </p:sp>
    </p:spTree>
    <p:extLst>
      <p:ext uri="{BB962C8B-B14F-4D97-AF65-F5344CB8AC3E}">
        <p14:creationId xmlns:p14="http://schemas.microsoft.com/office/powerpoint/2010/main" val="216685357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内容占位符 2"/>
          <p:cNvSpPr>
            <a:spLocks noGrp="1"/>
          </p:cNvSpPr>
          <p:nvPr>
            <p:ph idx="1"/>
          </p:nvPr>
        </p:nvSpPr>
        <p:spPr>
          <a:xfrm>
            <a:off x="179512" y="1119434"/>
            <a:ext cx="7992888" cy="3389685"/>
          </a:xfrm>
        </p:spPr>
        <p:txBody>
          <a:bodyPr>
            <a:normAutofit/>
          </a:bodyPr>
          <a:lstStyle/>
          <a:p>
            <a:r>
              <a:rPr lang="en-US" altLang="zh-CN" sz="2000" dirty="0">
                <a:latin typeface="Arial" pitchFamily="34" charset="0"/>
                <a:cs typeface="Arial" pitchFamily="34" charset="0"/>
              </a:rPr>
              <a:t>PASCAL VOC 2010</a:t>
            </a:r>
            <a:r>
              <a:rPr lang="zh-CN" altLang="en-US" sz="2000" dirty="0">
                <a:latin typeface="Arial" pitchFamily="34" charset="0"/>
                <a:cs typeface="Arial" pitchFamily="34" charset="0"/>
              </a:rPr>
              <a:t>测试集上实现了</a:t>
            </a:r>
            <a:r>
              <a:rPr lang="en-US" altLang="zh-CN" sz="2000" dirty="0">
                <a:latin typeface="Arial" pitchFamily="34" charset="0"/>
                <a:cs typeface="Arial" pitchFamily="34" charset="0"/>
              </a:rPr>
              <a:t>53.7%</a:t>
            </a:r>
            <a:r>
              <a:rPr lang="zh-CN" altLang="en-US" sz="2000" dirty="0">
                <a:latin typeface="Arial" pitchFamily="34" charset="0"/>
                <a:cs typeface="Arial" pitchFamily="34" charset="0"/>
              </a:rPr>
              <a:t>的</a:t>
            </a:r>
            <a:r>
              <a:rPr lang="en-US" altLang="zh-CN" sz="2000" dirty="0" err="1">
                <a:latin typeface="Arial" pitchFamily="34" charset="0"/>
                <a:cs typeface="Arial" pitchFamily="34" charset="0"/>
              </a:rPr>
              <a:t>mAP</a:t>
            </a:r>
            <a:r>
              <a:rPr lang="zh-CN" altLang="en-US" sz="2000" dirty="0">
                <a:latin typeface="Arial" pitchFamily="34" charset="0"/>
                <a:cs typeface="Arial" pitchFamily="34" charset="0"/>
              </a:rPr>
              <a:t>；</a:t>
            </a:r>
          </a:p>
          <a:p>
            <a:endParaRPr lang="zh-CN" altLang="en-US" sz="2000" dirty="0">
              <a:latin typeface="Arial" pitchFamily="34" charset="0"/>
              <a:cs typeface="Arial" pitchFamily="34" charset="0"/>
            </a:endParaRPr>
          </a:p>
          <a:p>
            <a:r>
              <a:rPr lang="en-US" altLang="zh-CN" sz="2000" dirty="0">
                <a:latin typeface="Arial" pitchFamily="34" charset="0"/>
                <a:cs typeface="Arial" pitchFamily="34" charset="0"/>
              </a:rPr>
              <a:t>PASCAL VOC 2012</a:t>
            </a:r>
            <a:r>
              <a:rPr lang="zh-CN" altLang="en-US" sz="2000" dirty="0">
                <a:latin typeface="Arial" pitchFamily="34" charset="0"/>
                <a:cs typeface="Arial" pitchFamily="34" charset="0"/>
              </a:rPr>
              <a:t>测试集上实现了</a:t>
            </a:r>
            <a:r>
              <a:rPr lang="en-US" altLang="zh-CN" sz="2000" dirty="0">
                <a:latin typeface="Arial" pitchFamily="34" charset="0"/>
                <a:cs typeface="Arial" pitchFamily="34" charset="0"/>
              </a:rPr>
              <a:t>53.3%</a:t>
            </a:r>
            <a:r>
              <a:rPr lang="zh-CN" altLang="en-US" sz="2000" dirty="0">
                <a:latin typeface="Arial" pitchFamily="34" charset="0"/>
                <a:cs typeface="Arial" pitchFamily="34" charset="0"/>
              </a:rPr>
              <a:t>的</a:t>
            </a:r>
            <a:r>
              <a:rPr lang="en-US" altLang="zh-CN" sz="2000" dirty="0" err="1">
                <a:latin typeface="Arial" pitchFamily="34" charset="0"/>
                <a:cs typeface="Arial" pitchFamily="34" charset="0"/>
              </a:rPr>
              <a:t>mAP</a:t>
            </a:r>
            <a:r>
              <a:rPr lang="zh-CN" altLang="en-US" sz="2000" dirty="0">
                <a:latin typeface="Arial" pitchFamily="34" charset="0"/>
                <a:cs typeface="Arial" pitchFamily="34" charset="0"/>
              </a:rPr>
              <a:t>；</a:t>
            </a:r>
          </a:p>
          <a:p>
            <a:endParaRPr lang="zh-CN" altLang="en-US" sz="2000" dirty="0">
              <a:latin typeface="Arial" pitchFamily="34" charset="0"/>
              <a:cs typeface="Arial" pitchFamily="34" charset="0"/>
            </a:endParaRPr>
          </a:p>
          <a:p>
            <a:r>
              <a:rPr lang="zh-CN" altLang="en-US" sz="2000" dirty="0">
                <a:latin typeface="Arial" pitchFamily="34" charset="0"/>
                <a:cs typeface="Arial" pitchFamily="34" charset="0"/>
              </a:rPr>
              <a:t>计算</a:t>
            </a:r>
            <a:r>
              <a:rPr lang="en-US" altLang="zh-CN" sz="2000" dirty="0">
                <a:latin typeface="Arial" pitchFamily="34" charset="0"/>
                <a:cs typeface="Arial" pitchFamily="34" charset="0"/>
              </a:rPr>
              <a:t>Region Proposals</a:t>
            </a:r>
            <a:r>
              <a:rPr lang="zh-CN" altLang="en-US" sz="2000" dirty="0">
                <a:latin typeface="Arial" pitchFamily="34" charset="0"/>
                <a:cs typeface="Arial" pitchFamily="34" charset="0"/>
              </a:rPr>
              <a:t>和</a:t>
            </a:r>
            <a:r>
              <a:rPr lang="en-US" altLang="zh-CN" sz="2000" dirty="0">
                <a:latin typeface="Arial" pitchFamily="34" charset="0"/>
                <a:cs typeface="Arial" pitchFamily="34" charset="0"/>
              </a:rPr>
              <a:t>features</a:t>
            </a:r>
            <a:r>
              <a:rPr lang="zh-CN" altLang="en-US" sz="2000" dirty="0">
                <a:latin typeface="Arial" pitchFamily="34" charset="0"/>
                <a:cs typeface="Arial" pitchFamily="34" charset="0"/>
              </a:rPr>
              <a:t>平均所花时间：</a:t>
            </a:r>
            <a:r>
              <a:rPr lang="en-US" altLang="zh-CN" sz="2000" dirty="0">
                <a:latin typeface="Arial" pitchFamily="34" charset="0"/>
                <a:cs typeface="Arial" pitchFamily="34" charset="0"/>
              </a:rPr>
              <a:t>13s/image on a GPU</a:t>
            </a:r>
            <a:r>
              <a:rPr lang="zh-CN" altLang="en-US" sz="2000" dirty="0">
                <a:latin typeface="Arial" pitchFamily="34" charset="0"/>
                <a:cs typeface="Arial" pitchFamily="34" charset="0"/>
              </a:rPr>
              <a:t>；</a:t>
            </a:r>
            <a:r>
              <a:rPr lang="en-US" altLang="zh-CN" sz="2000" dirty="0">
                <a:latin typeface="Arial" pitchFamily="34" charset="0"/>
                <a:cs typeface="Arial" pitchFamily="34" charset="0"/>
              </a:rPr>
              <a:t>53s/image on a CPU</a:t>
            </a:r>
            <a:r>
              <a:rPr lang="zh-CN" altLang="en-US" sz="2000" dirty="0">
                <a:latin typeface="Arial" pitchFamily="34" charset="0"/>
                <a:cs typeface="Arial" pitchFamily="34" charset="0"/>
              </a:rPr>
              <a:t>。</a:t>
            </a:r>
            <a:endParaRPr lang="zh-CN" altLang="en-US" sz="2000" dirty="0" smtClean="0">
              <a:latin typeface="Arial" pitchFamily="34" charset="0"/>
              <a:cs typeface="Arial" pitchFamily="34" charset="0"/>
            </a:endParaRPr>
          </a:p>
        </p:txBody>
      </p:sp>
      <p:sp>
        <p:nvSpPr>
          <p:cNvPr id="18" name="标题 1"/>
          <p:cNvSpPr>
            <a:spLocks noGrp="1"/>
          </p:cNvSpPr>
          <p:nvPr>
            <p:ph type="title"/>
          </p:nvPr>
        </p:nvSpPr>
        <p:spPr>
          <a:xfrm>
            <a:off x="395536" y="155104"/>
            <a:ext cx="8133347" cy="609600"/>
          </a:xfrm>
        </p:spPr>
        <p:txBody>
          <a:bodyPr/>
          <a:lstStyle/>
          <a:p>
            <a:r>
              <a:rPr lang="zh-CN" altLang="en-US" dirty="0" smtClean="0"/>
              <a:t>结果</a:t>
            </a:r>
            <a:endParaRPr lang="zh-CN" altLang="en-US" dirty="0"/>
          </a:p>
        </p:txBody>
      </p:sp>
    </p:spTree>
    <p:extLst>
      <p:ext uri="{BB962C8B-B14F-4D97-AF65-F5344CB8AC3E}">
        <p14:creationId xmlns:p14="http://schemas.microsoft.com/office/powerpoint/2010/main" val="111787738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Selective Search</a:t>
            </a:r>
            <a:endParaRPr lang="zh-CN" altLang="en-US" dirty="0"/>
          </a:p>
        </p:txBody>
      </p:sp>
      <p:sp>
        <p:nvSpPr>
          <p:cNvPr id="3" name="内容占位符 2"/>
          <p:cNvSpPr>
            <a:spLocks noGrp="1"/>
          </p:cNvSpPr>
          <p:nvPr>
            <p:ph idx="1"/>
          </p:nvPr>
        </p:nvSpPr>
        <p:spPr/>
        <p:txBody>
          <a:bodyPr/>
          <a:lstStyle/>
          <a:p>
            <a:r>
              <a:rPr lang="zh-CN" altLang="en-US" dirty="0"/>
              <a:t>在深入介绍</a:t>
            </a:r>
            <a:r>
              <a:rPr lang="en-US" altLang="zh-CN" dirty="0"/>
              <a:t>Selective Search</a:t>
            </a:r>
            <a:r>
              <a:rPr lang="zh-CN" altLang="en-US" dirty="0"/>
              <a:t>之前，先说说其需要考虑的几个问题：</a:t>
            </a:r>
          </a:p>
          <a:p>
            <a:r>
              <a:rPr lang="zh-CN" altLang="en-US" dirty="0"/>
              <a:t>        </a:t>
            </a:r>
            <a:r>
              <a:rPr lang="en-US" altLang="zh-CN" dirty="0"/>
              <a:t>1. </a:t>
            </a:r>
            <a:r>
              <a:rPr lang="zh-CN" altLang="en-US" dirty="0"/>
              <a:t>适应不同尺度（</a:t>
            </a:r>
            <a:r>
              <a:rPr lang="en-US" altLang="zh-CN" dirty="0"/>
              <a:t>Capture All Scales</a:t>
            </a:r>
            <a:r>
              <a:rPr lang="zh-CN" altLang="en-US" dirty="0"/>
              <a:t>）：穷举搜索（</a:t>
            </a:r>
            <a:r>
              <a:rPr lang="en-US" altLang="zh-CN" dirty="0"/>
              <a:t>Exhaustive Selective</a:t>
            </a:r>
            <a:r>
              <a:rPr lang="zh-CN" altLang="en-US" dirty="0"/>
              <a:t>）通过改变窗口大小来适应物体的不同尺度，选择搜索（</a:t>
            </a:r>
            <a:r>
              <a:rPr lang="en-US" altLang="zh-CN" dirty="0"/>
              <a:t>Selective Search</a:t>
            </a:r>
            <a:r>
              <a:rPr lang="zh-CN" altLang="en-US" dirty="0"/>
              <a:t>）同样无法避免这个问题。算法采用了图像分割（</a:t>
            </a:r>
            <a:r>
              <a:rPr lang="en-US" altLang="zh-CN" dirty="0"/>
              <a:t>Image Segmentation</a:t>
            </a:r>
            <a:r>
              <a:rPr lang="zh-CN" altLang="en-US" dirty="0"/>
              <a:t>）以及使用一种层次算法（</a:t>
            </a:r>
            <a:r>
              <a:rPr lang="en-US" altLang="zh-CN" dirty="0"/>
              <a:t>Hierarchical Algorithm</a:t>
            </a:r>
            <a:r>
              <a:rPr lang="zh-CN" altLang="en-US" dirty="0"/>
              <a:t>）有效地解决了这个问题。</a:t>
            </a:r>
          </a:p>
          <a:p>
            <a:r>
              <a:rPr lang="zh-CN" altLang="en-US" dirty="0"/>
              <a:t>        </a:t>
            </a:r>
            <a:r>
              <a:rPr lang="en-US" altLang="zh-CN" dirty="0"/>
              <a:t>2. </a:t>
            </a:r>
            <a:r>
              <a:rPr lang="zh-CN" altLang="en-US" dirty="0"/>
              <a:t>多样化（</a:t>
            </a:r>
            <a:r>
              <a:rPr lang="en-US" altLang="zh-CN" dirty="0"/>
              <a:t>Diversification</a:t>
            </a:r>
            <a:r>
              <a:rPr lang="zh-CN" altLang="en-US" dirty="0"/>
              <a:t>）：单一的策略无法应对多种类别的图像。使用颜色（</a:t>
            </a:r>
            <a:r>
              <a:rPr lang="en-US" altLang="zh-CN" dirty="0"/>
              <a:t>color</a:t>
            </a:r>
            <a:r>
              <a:rPr lang="zh-CN" altLang="en-US" dirty="0"/>
              <a:t>）、纹理（</a:t>
            </a:r>
            <a:r>
              <a:rPr lang="en-US" altLang="zh-CN" dirty="0"/>
              <a:t>texture</a:t>
            </a:r>
            <a:r>
              <a:rPr lang="zh-CN" altLang="en-US" dirty="0"/>
              <a:t>）、大小（</a:t>
            </a:r>
            <a:r>
              <a:rPr lang="en-US" altLang="zh-CN" dirty="0"/>
              <a:t>size</a:t>
            </a:r>
            <a:r>
              <a:rPr lang="zh-CN" altLang="en-US" dirty="0"/>
              <a:t>）等多种策略对（</a:t>
            </a:r>
            <a:r>
              <a:rPr lang="en-US" altLang="zh-CN" dirty="0"/>
              <a:t>【1】</a:t>
            </a:r>
            <a:r>
              <a:rPr lang="zh-CN" altLang="en-US" dirty="0"/>
              <a:t>中分割好的）区域（</a:t>
            </a:r>
            <a:r>
              <a:rPr lang="en-US" altLang="zh-CN" dirty="0"/>
              <a:t>region</a:t>
            </a:r>
            <a:r>
              <a:rPr lang="zh-CN" altLang="en-US" dirty="0"/>
              <a:t>）进行合并。</a:t>
            </a:r>
          </a:p>
          <a:p>
            <a:r>
              <a:rPr lang="zh-CN" altLang="en-US" dirty="0"/>
              <a:t>        </a:t>
            </a:r>
            <a:r>
              <a:rPr lang="en-US" altLang="zh-CN" dirty="0"/>
              <a:t>3. </a:t>
            </a:r>
            <a:r>
              <a:rPr lang="zh-CN" altLang="en-US" dirty="0"/>
              <a:t>速度快（</a:t>
            </a:r>
            <a:r>
              <a:rPr lang="en-US" altLang="zh-CN" dirty="0"/>
              <a:t>Fast to Compute</a:t>
            </a:r>
            <a:r>
              <a:rPr lang="zh-CN" altLang="en-US" dirty="0"/>
              <a:t>）：算法，就像功夫一样，唯快不破！</a:t>
            </a:r>
          </a:p>
          <a:p>
            <a:endParaRPr lang="zh-CN" altLang="en-US" dirty="0"/>
          </a:p>
        </p:txBody>
      </p:sp>
    </p:spTree>
    <p:extLst>
      <p:ext uri="{BB962C8B-B14F-4D97-AF65-F5344CB8AC3E}">
        <p14:creationId xmlns:p14="http://schemas.microsoft.com/office/powerpoint/2010/main" val="37344407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Selective Search</a:t>
            </a:r>
            <a:endParaRPr lang="zh-CN" altLang="en-US" dirty="0"/>
          </a:p>
        </p:txBody>
      </p:sp>
      <p:sp>
        <p:nvSpPr>
          <p:cNvPr id="3" name="内容占位符 2"/>
          <p:cNvSpPr>
            <a:spLocks noGrp="1"/>
          </p:cNvSpPr>
          <p:nvPr>
            <p:ph idx="1"/>
          </p:nvPr>
        </p:nvSpPr>
        <p:spPr/>
        <p:txBody>
          <a:bodyPr>
            <a:normAutofit/>
          </a:bodyPr>
          <a:lstStyle/>
          <a:p>
            <a:pPr marL="0" indent="0">
              <a:buNone/>
            </a:pPr>
            <a:r>
              <a:rPr lang="zh-CN" altLang="en-US" sz="2000" dirty="0"/>
              <a:t>选择性搜索综合了蛮力搜索（</a:t>
            </a:r>
            <a:r>
              <a:rPr lang="en-US" altLang="zh-CN" sz="2000" dirty="0"/>
              <a:t>exhaustive search</a:t>
            </a:r>
            <a:r>
              <a:rPr lang="zh-CN" altLang="en-US" sz="2000" dirty="0"/>
              <a:t>）和分割（</a:t>
            </a:r>
            <a:r>
              <a:rPr lang="en-US" altLang="zh-CN" sz="2000" dirty="0"/>
              <a:t>segmentation</a:t>
            </a:r>
            <a:r>
              <a:rPr lang="zh-CN" altLang="en-US" sz="2000" dirty="0"/>
              <a:t>）的方法。</a:t>
            </a:r>
            <a:endParaRPr lang="zh-CN" altLang="en-US" sz="20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1700808"/>
            <a:ext cx="5080741" cy="4608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3027220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边界框回归</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4375" y="1200150"/>
            <a:ext cx="7713663" cy="445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924304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1209004896"/>
              </p:ext>
            </p:extLst>
          </p:nvPr>
        </p:nvGraphicFramePr>
        <p:xfrm>
          <a:off x="2400238" y="1052736"/>
          <a:ext cx="4343524" cy="53314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604379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边界框回归</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3425" y="790575"/>
            <a:ext cx="7675563" cy="527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3293784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内容占位符 2"/>
          <p:cNvSpPr>
            <a:spLocks noGrp="1"/>
          </p:cNvSpPr>
          <p:nvPr>
            <p:ph idx="1"/>
          </p:nvPr>
        </p:nvSpPr>
        <p:spPr>
          <a:xfrm>
            <a:off x="179512" y="1119434"/>
            <a:ext cx="7992888" cy="5117877"/>
          </a:xfrm>
        </p:spPr>
        <p:txBody>
          <a:bodyPr>
            <a:normAutofit/>
          </a:bodyPr>
          <a:lstStyle/>
          <a:p>
            <a:r>
              <a:rPr lang="zh-CN" altLang="en-US" sz="2000" dirty="0">
                <a:latin typeface="Arial" pitchFamily="34" charset="0"/>
                <a:cs typeface="Arial" pitchFamily="34" charset="0"/>
              </a:rPr>
              <a:t>对一张图片的处理速度</a:t>
            </a:r>
            <a:r>
              <a:rPr lang="zh-CN" altLang="en-US" sz="2000" dirty="0" smtClean="0">
                <a:latin typeface="Arial" pitchFamily="34" charset="0"/>
                <a:cs typeface="Arial" pitchFamily="34" charset="0"/>
              </a:rPr>
              <a:t>慢</a:t>
            </a:r>
            <a:endParaRPr lang="en-US" altLang="zh-CN" sz="2000" dirty="0" smtClean="0">
              <a:latin typeface="Arial" pitchFamily="34" charset="0"/>
              <a:cs typeface="Arial" pitchFamily="34" charset="0"/>
            </a:endParaRPr>
          </a:p>
          <a:p>
            <a:pPr lvl="1" indent="-342900">
              <a:buAutoNum type="arabicPeriod"/>
            </a:pPr>
            <a:r>
              <a:rPr lang="zh-CN" altLang="en-US" sz="1600" dirty="0" smtClean="0">
                <a:latin typeface="Arial" pitchFamily="34" charset="0"/>
                <a:cs typeface="Arial" pitchFamily="34" charset="0"/>
              </a:rPr>
              <a:t>图片利用</a:t>
            </a:r>
            <a:r>
              <a:rPr lang="en-US" altLang="zh-CN" sz="1600" dirty="0" smtClean="0">
                <a:latin typeface="Arial" pitchFamily="34" charset="0"/>
                <a:cs typeface="Arial" pitchFamily="34" charset="0"/>
              </a:rPr>
              <a:t>selective </a:t>
            </a:r>
            <a:r>
              <a:rPr lang="en-US" altLang="zh-CN" sz="1600" dirty="0">
                <a:latin typeface="Arial" pitchFamily="34" charset="0"/>
                <a:cs typeface="Arial" pitchFamily="34" charset="0"/>
              </a:rPr>
              <a:t>search</a:t>
            </a:r>
            <a:r>
              <a:rPr lang="zh-CN" altLang="en-US" sz="1600" dirty="0">
                <a:latin typeface="Arial" pitchFamily="34" charset="0"/>
                <a:cs typeface="Arial" pitchFamily="34" charset="0"/>
              </a:rPr>
              <a:t>算</a:t>
            </a:r>
            <a:r>
              <a:rPr lang="zh-CN" altLang="en-US" sz="1600" dirty="0" smtClean="0">
                <a:latin typeface="Arial" pitchFamily="34" charset="0"/>
                <a:cs typeface="Arial" pitchFamily="34" charset="0"/>
              </a:rPr>
              <a:t>法生成约</a:t>
            </a:r>
            <a:r>
              <a:rPr lang="en-US" altLang="zh-CN" sz="1600" dirty="0">
                <a:latin typeface="Arial" pitchFamily="34" charset="0"/>
                <a:cs typeface="Arial" pitchFamily="34" charset="0"/>
              </a:rPr>
              <a:t>2k</a:t>
            </a:r>
            <a:r>
              <a:rPr lang="zh-CN" altLang="en-US" sz="1600" dirty="0">
                <a:latin typeface="Arial" pitchFamily="34" charset="0"/>
                <a:cs typeface="Arial" pitchFamily="34" charset="0"/>
              </a:rPr>
              <a:t>个建议</a:t>
            </a:r>
            <a:r>
              <a:rPr lang="zh-CN" altLang="en-US" sz="1600" dirty="0" smtClean="0">
                <a:latin typeface="Arial" pitchFamily="34" charset="0"/>
                <a:cs typeface="Arial" pitchFamily="34" charset="0"/>
              </a:rPr>
              <a:t>框</a:t>
            </a:r>
            <a:endParaRPr lang="en-US" altLang="zh-CN" sz="1600" dirty="0" smtClean="0">
              <a:latin typeface="Arial" pitchFamily="34" charset="0"/>
              <a:cs typeface="Arial" pitchFamily="34" charset="0"/>
            </a:endParaRPr>
          </a:p>
          <a:p>
            <a:pPr lvl="1" indent="-342900">
              <a:buAutoNum type="arabicPeriod"/>
            </a:pPr>
            <a:r>
              <a:rPr lang="zh-CN" altLang="en-US" sz="1600" dirty="0">
                <a:latin typeface="Arial" pitchFamily="34" charset="0"/>
                <a:cs typeface="Arial" pitchFamily="34" charset="0"/>
              </a:rPr>
              <a:t>对候选区域特征提取需要在单张图像上使用</a:t>
            </a:r>
            <a:r>
              <a:rPr lang="en-US" altLang="zh-CN" sz="1600" dirty="0" err="1">
                <a:latin typeface="Arial" pitchFamily="34" charset="0"/>
                <a:cs typeface="Arial" pitchFamily="34" charset="0"/>
              </a:rPr>
              <a:t>AlexNet</a:t>
            </a:r>
            <a:r>
              <a:rPr lang="en-US" altLang="zh-CN" sz="1600" dirty="0">
                <a:latin typeface="Arial" pitchFamily="34" charset="0"/>
                <a:cs typeface="Arial" pitchFamily="34" charset="0"/>
              </a:rPr>
              <a:t> 2000</a:t>
            </a:r>
            <a:r>
              <a:rPr lang="zh-CN" altLang="en-US" sz="1600" dirty="0">
                <a:latin typeface="Arial" pitchFamily="34" charset="0"/>
                <a:cs typeface="Arial" pitchFamily="34" charset="0"/>
              </a:rPr>
              <a:t>多</a:t>
            </a:r>
            <a:r>
              <a:rPr lang="zh-CN" altLang="en-US" sz="1600" dirty="0" smtClean="0">
                <a:latin typeface="Arial" pitchFamily="34" charset="0"/>
                <a:cs typeface="Arial" pitchFamily="34" charset="0"/>
              </a:rPr>
              <a:t>次</a:t>
            </a:r>
            <a:endParaRPr lang="en-US" altLang="zh-CN" sz="1600" dirty="0" smtClean="0">
              <a:latin typeface="Arial" pitchFamily="34" charset="0"/>
              <a:cs typeface="Arial" pitchFamily="34" charset="0"/>
            </a:endParaRPr>
          </a:p>
          <a:p>
            <a:pPr lvl="1" indent="-342900">
              <a:buAutoNum type="arabicPeriod"/>
            </a:pPr>
            <a:r>
              <a:rPr lang="zh-CN" altLang="en-US" sz="1600" dirty="0">
                <a:latin typeface="Arial" pitchFamily="34" charset="0"/>
                <a:cs typeface="Arial" pitchFamily="34" charset="0"/>
              </a:rPr>
              <a:t> 特征提取、图像分类、边框回归是三个独立的步骤，要分别进行训练</a:t>
            </a:r>
            <a:endParaRPr lang="en-US" altLang="zh-CN" sz="1600" dirty="0" smtClean="0">
              <a:latin typeface="Arial" pitchFamily="34" charset="0"/>
              <a:cs typeface="Arial" pitchFamily="34" charset="0"/>
            </a:endParaRPr>
          </a:p>
          <a:p>
            <a:r>
              <a:rPr lang="zh-CN" altLang="en-US" sz="2000" dirty="0">
                <a:latin typeface="Arial" pitchFamily="34" charset="0"/>
                <a:cs typeface="Arial" pitchFamily="34" charset="0"/>
              </a:rPr>
              <a:t>设</a:t>
            </a:r>
            <a:r>
              <a:rPr lang="zh-CN" altLang="en-US" sz="2000" dirty="0" smtClean="0">
                <a:latin typeface="Arial" pitchFamily="34" charset="0"/>
                <a:cs typeface="Arial" pitchFamily="34" charset="0"/>
              </a:rPr>
              <a:t>计不合理</a:t>
            </a:r>
            <a:endParaRPr lang="en-US" altLang="zh-CN" sz="2000" dirty="0" smtClean="0">
              <a:latin typeface="Arial" pitchFamily="34" charset="0"/>
              <a:cs typeface="Arial" pitchFamily="34" charset="0"/>
            </a:endParaRPr>
          </a:p>
          <a:p>
            <a:pPr lvl="1" indent="-342900">
              <a:buFont typeface="Arial"/>
              <a:buAutoNum type="arabicPeriod"/>
            </a:pPr>
            <a:r>
              <a:rPr lang="zh-CN" altLang="en-US" sz="1600" dirty="0" smtClean="0">
                <a:latin typeface="Arial" pitchFamily="34" charset="0"/>
                <a:cs typeface="Arial" pitchFamily="34" charset="0"/>
              </a:rPr>
              <a:t>得到</a:t>
            </a:r>
            <a:r>
              <a:rPr lang="en-US" altLang="zh-CN" sz="1600" dirty="0" smtClean="0">
                <a:latin typeface="Arial" pitchFamily="34" charset="0"/>
                <a:cs typeface="Arial" pitchFamily="34" charset="0"/>
              </a:rPr>
              <a:t>2K</a:t>
            </a:r>
            <a:r>
              <a:rPr lang="zh-CN" altLang="en-US" sz="1600" dirty="0" smtClean="0">
                <a:latin typeface="Arial" pitchFamily="34" charset="0"/>
                <a:cs typeface="Arial" pitchFamily="34" charset="0"/>
              </a:rPr>
              <a:t>个候选框后进行特征提取，</a:t>
            </a:r>
            <a:r>
              <a:rPr lang="zh-CN" altLang="en-US" sz="1600" dirty="0">
                <a:latin typeface="Arial" pitchFamily="34" charset="0"/>
                <a:cs typeface="Arial" pitchFamily="34" charset="0"/>
              </a:rPr>
              <a:t>这其中涵盖了对一张图片中多个重复区域的重复计算</a:t>
            </a:r>
            <a:r>
              <a:rPr lang="zh-CN" altLang="en-US" sz="1600" dirty="0" smtClean="0">
                <a:latin typeface="Arial" pitchFamily="34" charset="0"/>
                <a:cs typeface="Arial" pitchFamily="34" charset="0"/>
              </a:rPr>
              <a:t>。</a:t>
            </a:r>
            <a:endParaRPr lang="en-US" altLang="zh-CN" sz="1600" dirty="0" smtClean="0">
              <a:latin typeface="Arial" pitchFamily="34" charset="0"/>
              <a:cs typeface="Arial" pitchFamily="34" charset="0"/>
            </a:endParaRPr>
          </a:p>
          <a:p>
            <a:pPr lvl="1" indent="-342900">
              <a:buFont typeface="Arial"/>
              <a:buAutoNum type="arabicPeriod"/>
            </a:pPr>
            <a:r>
              <a:rPr lang="zh-CN" altLang="en-US" sz="1600" dirty="0">
                <a:latin typeface="Arial" pitchFamily="34" charset="0"/>
                <a:cs typeface="Arial" pitchFamily="34" charset="0"/>
              </a:rPr>
              <a:t>特征提</a:t>
            </a:r>
            <a:r>
              <a:rPr lang="zh-CN" altLang="en-US" sz="1600" dirty="0" smtClean="0">
                <a:latin typeface="Arial" pitchFamily="34" charset="0"/>
                <a:cs typeface="Arial" pitchFamily="34" charset="0"/>
              </a:rPr>
              <a:t>取、分类、</a:t>
            </a:r>
            <a:r>
              <a:rPr lang="en-US" altLang="zh-CN" sz="1600" dirty="0">
                <a:latin typeface="Arial" pitchFamily="34" charset="0"/>
                <a:cs typeface="Arial" pitchFamily="34" charset="0"/>
              </a:rPr>
              <a:t>bounding-box</a:t>
            </a:r>
            <a:r>
              <a:rPr lang="zh-CN" altLang="en-US" sz="1600" dirty="0">
                <a:latin typeface="Arial" pitchFamily="34" charset="0"/>
                <a:cs typeface="Arial" pitchFamily="34" charset="0"/>
              </a:rPr>
              <a:t>回</a:t>
            </a:r>
            <a:r>
              <a:rPr lang="zh-CN" altLang="en-US" sz="1600" dirty="0" smtClean="0">
                <a:latin typeface="Arial" pitchFamily="34" charset="0"/>
                <a:cs typeface="Arial" pitchFamily="34" charset="0"/>
              </a:rPr>
              <a:t>归等过程相对独立，</a:t>
            </a:r>
            <a:r>
              <a:rPr lang="en-US" altLang="zh-CN" sz="1600" dirty="0" smtClean="0">
                <a:latin typeface="Arial" pitchFamily="34" charset="0"/>
                <a:cs typeface="Arial" pitchFamily="34" charset="0"/>
              </a:rPr>
              <a:t>CNN</a:t>
            </a:r>
            <a:r>
              <a:rPr lang="zh-CN" altLang="en-US" sz="1600" dirty="0" smtClean="0">
                <a:latin typeface="Arial" pitchFamily="34" charset="0"/>
                <a:cs typeface="Arial" pitchFamily="34" charset="0"/>
              </a:rPr>
              <a:t>特征无法共享，重复计算</a:t>
            </a:r>
            <a:endParaRPr lang="zh-CN" altLang="en-US" sz="1600" dirty="0">
              <a:latin typeface="Arial" pitchFamily="34" charset="0"/>
              <a:cs typeface="Arial" pitchFamily="34" charset="0"/>
            </a:endParaRPr>
          </a:p>
          <a:p>
            <a:endParaRPr lang="en-US" altLang="zh-CN" sz="2000" dirty="0" smtClean="0">
              <a:latin typeface="Arial" pitchFamily="34" charset="0"/>
              <a:cs typeface="Arial" pitchFamily="34" charset="0"/>
            </a:endParaRPr>
          </a:p>
          <a:p>
            <a:endParaRPr lang="en-US" altLang="zh-CN" sz="2000" dirty="0">
              <a:latin typeface="Arial" pitchFamily="34" charset="0"/>
              <a:cs typeface="Arial" pitchFamily="34" charset="0"/>
            </a:endParaRPr>
          </a:p>
          <a:p>
            <a:endParaRPr lang="en-US" altLang="zh-CN" sz="2000" dirty="0">
              <a:latin typeface="Arial" pitchFamily="34" charset="0"/>
              <a:cs typeface="Arial" pitchFamily="34" charset="0"/>
            </a:endParaRPr>
          </a:p>
          <a:p>
            <a:endParaRPr lang="en-US" altLang="zh-CN" sz="2000" dirty="0" smtClean="0">
              <a:latin typeface="Arial" pitchFamily="34" charset="0"/>
              <a:cs typeface="Arial" pitchFamily="34" charset="0"/>
            </a:endParaRPr>
          </a:p>
          <a:p>
            <a:endParaRPr lang="zh-CN" altLang="en-US" sz="2000" dirty="0" smtClean="0">
              <a:latin typeface="Arial" pitchFamily="34" charset="0"/>
              <a:cs typeface="Arial" pitchFamily="34" charset="0"/>
            </a:endParaRPr>
          </a:p>
        </p:txBody>
      </p:sp>
      <p:sp>
        <p:nvSpPr>
          <p:cNvPr id="18" name="标题 1"/>
          <p:cNvSpPr>
            <a:spLocks noGrp="1"/>
          </p:cNvSpPr>
          <p:nvPr>
            <p:ph type="title"/>
          </p:nvPr>
        </p:nvSpPr>
        <p:spPr>
          <a:xfrm>
            <a:off x="395536" y="155104"/>
            <a:ext cx="8133347" cy="609600"/>
          </a:xfrm>
        </p:spPr>
        <p:txBody>
          <a:bodyPr/>
          <a:lstStyle/>
          <a:p>
            <a:r>
              <a:rPr lang="zh-CN" altLang="en-US" dirty="0" smtClean="0"/>
              <a:t>问题</a:t>
            </a:r>
            <a:endParaRPr lang="zh-CN" altLang="en-US" dirty="0"/>
          </a:p>
        </p:txBody>
      </p:sp>
    </p:spTree>
    <p:extLst>
      <p:ext uri="{BB962C8B-B14F-4D97-AF65-F5344CB8AC3E}">
        <p14:creationId xmlns:p14="http://schemas.microsoft.com/office/powerpoint/2010/main" val="111787738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内容占位符 2"/>
          <p:cNvSpPr>
            <a:spLocks noGrp="1"/>
          </p:cNvSpPr>
          <p:nvPr>
            <p:ph idx="1"/>
          </p:nvPr>
        </p:nvSpPr>
        <p:spPr>
          <a:xfrm>
            <a:off x="179512" y="881336"/>
            <a:ext cx="8856984" cy="5976664"/>
          </a:xfrm>
        </p:spPr>
        <p:txBody>
          <a:bodyPr>
            <a:normAutofit fontScale="92500" lnSpcReduction="10000"/>
          </a:bodyPr>
          <a:lstStyle/>
          <a:p>
            <a:r>
              <a:rPr lang="en-US" altLang="zh-CN" sz="2000" dirty="0">
                <a:latin typeface="Arial" pitchFamily="34" charset="0"/>
                <a:cs typeface="Arial" pitchFamily="34" charset="0"/>
              </a:rPr>
              <a:t>Fast </a:t>
            </a:r>
            <a:r>
              <a:rPr lang="en-US" altLang="zh-CN" sz="2000" dirty="0" smtClean="0">
                <a:latin typeface="Arial" pitchFamily="34" charset="0"/>
                <a:cs typeface="Arial" pitchFamily="34" charset="0"/>
              </a:rPr>
              <a:t>R-CNN</a:t>
            </a:r>
          </a:p>
          <a:p>
            <a:pPr lvl="1" indent="-342900">
              <a:buFont typeface="Arial"/>
              <a:buAutoNum type="arabicPeriod"/>
            </a:pPr>
            <a:r>
              <a:rPr lang="zh-CN" altLang="en-US" sz="1600" dirty="0">
                <a:latin typeface="Arial" pitchFamily="34" charset="0"/>
                <a:cs typeface="Arial" pitchFamily="34" charset="0"/>
              </a:rPr>
              <a:t>提出</a:t>
            </a:r>
            <a:r>
              <a:rPr lang="en-US" altLang="zh-CN" sz="1600" dirty="0">
                <a:latin typeface="Arial" pitchFamily="34" charset="0"/>
                <a:cs typeface="Arial" pitchFamily="34" charset="0"/>
              </a:rPr>
              <a:t>ROI Pooling</a:t>
            </a:r>
            <a:r>
              <a:rPr lang="zh-CN" altLang="en-US" sz="1600" dirty="0">
                <a:latin typeface="Arial" pitchFamily="34" charset="0"/>
                <a:cs typeface="Arial" pitchFamily="34" charset="0"/>
              </a:rPr>
              <a:t>方法：先对输入图像使用一次</a:t>
            </a:r>
            <a:r>
              <a:rPr lang="en-US" altLang="zh-CN" sz="1600" dirty="0">
                <a:latin typeface="Arial" pitchFamily="34" charset="0"/>
                <a:cs typeface="Arial" pitchFamily="34" charset="0"/>
              </a:rPr>
              <a:t>CNN</a:t>
            </a:r>
            <a:r>
              <a:rPr lang="zh-CN" altLang="en-US" sz="1600" dirty="0">
                <a:latin typeface="Arial" pitchFamily="34" charset="0"/>
                <a:cs typeface="Arial" pitchFamily="34" charset="0"/>
              </a:rPr>
              <a:t>前向计算，得到整个图像的特征图，再在这个特征图中分别取提取各个候选区域的特征。</a:t>
            </a:r>
            <a:endParaRPr lang="en-US" altLang="zh-CN" sz="1600" dirty="0">
              <a:latin typeface="Arial" pitchFamily="34" charset="0"/>
              <a:cs typeface="Arial" pitchFamily="34" charset="0"/>
            </a:endParaRPr>
          </a:p>
          <a:p>
            <a:pPr lvl="1" indent="-342900">
              <a:buFont typeface="Arial"/>
              <a:buAutoNum type="arabicPeriod"/>
            </a:pPr>
            <a:r>
              <a:rPr lang="zh-CN" altLang="en-US" sz="1600" dirty="0">
                <a:latin typeface="Arial" pitchFamily="34" charset="0"/>
                <a:cs typeface="Arial" pitchFamily="34" charset="0"/>
              </a:rPr>
              <a:t>步骤统一：特征提取、分类和回归）放到一个统一的网络结构中，该网络结构同时预测一个候选区域的物体类别和该物体的边界框，使用两个全连接的输出层分别进行类别预测和边框预测</a:t>
            </a:r>
            <a:endParaRPr lang="en-US" altLang="zh-CN" sz="1600" dirty="0">
              <a:latin typeface="Arial" pitchFamily="34" charset="0"/>
              <a:cs typeface="Arial" pitchFamily="34" charset="0"/>
            </a:endParaRPr>
          </a:p>
          <a:p>
            <a:r>
              <a:rPr lang="en-US" altLang="zh-CN" sz="2000" dirty="0">
                <a:latin typeface="Arial" pitchFamily="34" charset="0"/>
                <a:cs typeface="Arial" pitchFamily="34" charset="0"/>
              </a:rPr>
              <a:t>Faster </a:t>
            </a:r>
            <a:r>
              <a:rPr lang="en-US" altLang="zh-CN" sz="2000" dirty="0" smtClean="0">
                <a:latin typeface="Arial" pitchFamily="34" charset="0"/>
                <a:cs typeface="Arial" pitchFamily="34" charset="0"/>
              </a:rPr>
              <a:t>R-CNN</a:t>
            </a:r>
          </a:p>
          <a:p>
            <a:pPr marL="400050" lvl="1" indent="0">
              <a:buNone/>
            </a:pPr>
            <a:r>
              <a:rPr lang="zh-CN" altLang="en-US" sz="1600" dirty="0">
                <a:latin typeface="Arial" pitchFamily="34" charset="0"/>
                <a:cs typeface="Arial" pitchFamily="34" charset="0"/>
              </a:rPr>
              <a:t>使用</a:t>
            </a:r>
            <a:r>
              <a:rPr lang="en-US" altLang="zh-CN" sz="1600" dirty="0">
                <a:latin typeface="Arial" pitchFamily="34" charset="0"/>
                <a:cs typeface="Arial" pitchFamily="34" charset="0"/>
              </a:rPr>
              <a:t>CNN</a:t>
            </a:r>
            <a:r>
              <a:rPr lang="zh-CN" altLang="en-US" sz="1600" dirty="0">
                <a:latin typeface="Arial" pitchFamily="34" charset="0"/>
                <a:cs typeface="Arial" pitchFamily="34" charset="0"/>
              </a:rPr>
              <a:t>来得到候选区域</a:t>
            </a:r>
            <a:endParaRPr lang="en-US" altLang="zh-CN" sz="1600" dirty="0">
              <a:latin typeface="Arial" pitchFamily="34" charset="0"/>
              <a:cs typeface="Arial" pitchFamily="34" charset="0"/>
            </a:endParaRPr>
          </a:p>
          <a:p>
            <a:r>
              <a:rPr lang="en-US" altLang="zh-CN" sz="2000" dirty="0">
                <a:latin typeface="Arial" pitchFamily="34" charset="0"/>
                <a:cs typeface="Arial" pitchFamily="34" charset="0"/>
              </a:rPr>
              <a:t>Mask </a:t>
            </a:r>
            <a:r>
              <a:rPr lang="en-US" altLang="zh-CN" sz="2000" dirty="0" smtClean="0">
                <a:latin typeface="Arial" pitchFamily="34" charset="0"/>
                <a:cs typeface="Arial" pitchFamily="34" charset="0"/>
              </a:rPr>
              <a:t>R-CNN</a:t>
            </a:r>
          </a:p>
          <a:p>
            <a:pPr marL="400050" lvl="1" indent="0">
              <a:buNone/>
            </a:pPr>
            <a:r>
              <a:rPr lang="zh-CN" altLang="en-US" sz="1600" dirty="0">
                <a:latin typeface="Arial" pitchFamily="34" charset="0"/>
                <a:cs typeface="Arial" pitchFamily="34" charset="0"/>
              </a:rPr>
              <a:t>得到像素级别的检测结果。 对每一个目标物体，不仅给出其边界框，并且对边界框内的各个像素是否属于该物体进行标记。</a:t>
            </a:r>
            <a:endParaRPr lang="en-US" altLang="zh-CN" sz="1600" dirty="0">
              <a:latin typeface="Arial" pitchFamily="34" charset="0"/>
              <a:cs typeface="Arial" pitchFamily="34" charset="0"/>
            </a:endParaRPr>
          </a:p>
          <a:p>
            <a:endParaRPr lang="en-US" altLang="zh-CN" sz="2000" dirty="0" smtClean="0">
              <a:latin typeface="Arial" pitchFamily="34" charset="0"/>
              <a:cs typeface="Arial" pitchFamily="34" charset="0"/>
            </a:endParaRPr>
          </a:p>
          <a:p>
            <a:r>
              <a:rPr lang="en-US" altLang="zh-CN" sz="2000" dirty="0" smtClean="0">
                <a:latin typeface="Arial" pitchFamily="34" charset="0"/>
                <a:cs typeface="Arial" pitchFamily="34" charset="0"/>
              </a:rPr>
              <a:t>YOLO</a:t>
            </a:r>
          </a:p>
          <a:p>
            <a:pPr lvl="1" indent="-342900">
              <a:buFont typeface="Arial"/>
              <a:buAutoNum type="arabicPeriod"/>
            </a:pPr>
            <a:r>
              <a:rPr lang="en-US" altLang="zh-CN" sz="1600" dirty="0">
                <a:latin typeface="Arial" pitchFamily="34" charset="0"/>
                <a:cs typeface="Arial" pitchFamily="34" charset="0"/>
              </a:rPr>
              <a:t>YOLO</a:t>
            </a:r>
            <a:r>
              <a:rPr lang="zh-CN" altLang="en-US" sz="1600" dirty="0">
                <a:latin typeface="Arial" pitchFamily="34" charset="0"/>
                <a:cs typeface="Arial" pitchFamily="34" charset="0"/>
              </a:rPr>
              <a:t>将物体检测作为回归问题求解。基于一个单独的</a:t>
            </a:r>
            <a:r>
              <a:rPr lang="en-US" altLang="zh-CN" sz="1600" dirty="0">
                <a:latin typeface="Arial" pitchFamily="34" charset="0"/>
                <a:cs typeface="Arial" pitchFamily="34" charset="0"/>
              </a:rPr>
              <a:t>end-to-end</a:t>
            </a:r>
            <a:r>
              <a:rPr lang="zh-CN" altLang="en-US" sz="1600" dirty="0">
                <a:latin typeface="Arial" pitchFamily="34" charset="0"/>
                <a:cs typeface="Arial" pitchFamily="34" charset="0"/>
              </a:rPr>
              <a:t>网络，完成从原始图像的输入到物体位置和类别的输出。</a:t>
            </a:r>
            <a:endParaRPr lang="en-US" altLang="zh-CN" sz="1600" dirty="0">
              <a:latin typeface="Arial" pitchFamily="34" charset="0"/>
              <a:cs typeface="Arial" pitchFamily="34" charset="0"/>
            </a:endParaRPr>
          </a:p>
          <a:p>
            <a:pPr lvl="1" indent="-342900">
              <a:buFont typeface="Arial"/>
              <a:buAutoNum type="arabicPeriod"/>
            </a:pPr>
            <a:r>
              <a:rPr lang="en-US" altLang="zh-CN" sz="1600" dirty="0">
                <a:latin typeface="Arial" pitchFamily="34" charset="0"/>
                <a:cs typeface="Arial" pitchFamily="34" charset="0"/>
              </a:rPr>
              <a:t>YOLO</a:t>
            </a:r>
            <a:r>
              <a:rPr lang="zh-CN" altLang="en-US" sz="1600" dirty="0">
                <a:latin typeface="Arial" pitchFamily="34" charset="0"/>
                <a:cs typeface="Arial" pitchFamily="34" charset="0"/>
              </a:rPr>
              <a:t>训练和检测均是在一个单独网络中进行。</a:t>
            </a:r>
            <a:r>
              <a:rPr lang="en-US" altLang="zh-CN" sz="1600" dirty="0">
                <a:latin typeface="Arial" pitchFamily="34" charset="0"/>
                <a:cs typeface="Arial" pitchFamily="34" charset="0"/>
              </a:rPr>
              <a:t>YOLO</a:t>
            </a:r>
            <a:r>
              <a:rPr lang="zh-CN" altLang="en-US" sz="1600" dirty="0">
                <a:latin typeface="Arial" pitchFamily="34" charset="0"/>
                <a:cs typeface="Arial" pitchFamily="34" charset="0"/>
              </a:rPr>
              <a:t>没有显示地求取</a:t>
            </a:r>
            <a:r>
              <a:rPr lang="en-US" altLang="zh-CN" sz="1600" dirty="0">
                <a:latin typeface="Arial" pitchFamily="34" charset="0"/>
                <a:cs typeface="Arial" pitchFamily="34" charset="0"/>
              </a:rPr>
              <a:t>region proposal</a:t>
            </a:r>
            <a:r>
              <a:rPr lang="zh-CN" altLang="en-US" sz="1600" dirty="0">
                <a:latin typeface="Arial" pitchFamily="34" charset="0"/>
                <a:cs typeface="Arial" pitchFamily="34" charset="0"/>
              </a:rPr>
              <a:t>的过程。</a:t>
            </a:r>
            <a:endParaRPr lang="en-US" altLang="zh-CN" sz="1600" dirty="0">
              <a:latin typeface="Arial" pitchFamily="34" charset="0"/>
              <a:cs typeface="Arial" pitchFamily="34" charset="0"/>
            </a:endParaRPr>
          </a:p>
          <a:p>
            <a:pPr lvl="1" indent="-342900">
              <a:buFont typeface="Arial"/>
              <a:buAutoNum type="arabicPeriod"/>
            </a:pPr>
            <a:r>
              <a:rPr lang="en-US" altLang="zh-CN" sz="1600" dirty="0">
                <a:latin typeface="Arial" pitchFamily="34" charset="0"/>
                <a:cs typeface="Arial" pitchFamily="34" charset="0"/>
              </a:rPr>
              <a:t>YOLO</a:t>
            </a:r>
            <a:r>
              <a:rPr lang="zh-CN" altLang="en-US" sz="1600" dirty="0">
                <a:latin typeface="Arial" pitchFamily="34" charset="0"/>
                <a:cs typeface="Arial" pitchFamily="34" charset="0"/>
              </a:rPr>
              <a:t>将物体检测作为一个回归问题进行求解，输入图像经过一次</a:t>
            </a:r>
            <a:r>
              <a:rPr lang="en-US" altLang="zh-CN" sz="1600" dirty="0">
                <a:latin typeface="Arial" pitchFamily="34" charset="0"/>
                <a:cs typeface="Arial" pitchFamily="34" charset="0"/>
              </a:rPr>
              <a:t>inference</a:t>
            </a:r>
            <a:r>
              <a:rPr lang="zh-CN" altLang="en-US" sz="1600" dirty="0">
                <a:latin typeface="Arial" pitchFamily="34" charset="0"/>
                <a:cs typeface="Arial" pitchFamily="34" charset="0"/>
              </a:rPr>
              <a:t>，便能得到图像中所有物体的位置和其所属类别及相应的置信概率。</a:t>
            </a:r>
            <a:endParaRPr lang="en-US" altLang="zh-CN" sz="1600" dirty="0">
              <a:latin typeface="Arial" pitchFamily="34" charset="0"/>
              <a:cs typeface="Arial" pitchFamily="34" charset="0"/>
            </a:endParaRPr>
          </a:p>
          <a:p>
            <a:r>
              <a:rPr lang="en-US" altLang="zh-CN" sz="2000" dirty="0" smtClean="0">
                <a:latin typeface="Arial" pitchFamily="34" charset="0"/>
                <a:cs typeface="Arial" pitchFamily="34" charset="0"/>
              </a:rPr>
              <a:t>YOLO2</a:t>
            </a:r>
          </a:p>
          <a:p>
            <a:pPr marL="400050" lvl="1" indent="0">
              <a:buNone/>
            </a:pPr>
            <a:r>
              <a:rPr lang="zh-CN" altLang="en-US" sz="1600" dirty="0">
                <a:latin typeface="Arial" pitchFamily="34" charset="0"/>
                <a:cs typeface="Arial" pitchFamily="34" charset="0"/>
              </a:rPr>
              <a:t>解决了</a:t>
            </a:r>
            <a:r>
              <a:rPr lang="en-US" altLang="zh-CN" sz="1600" dirty="0">
                <a:latin typeface="Arial" pitchFamily="34" charset="0"/>
                <a:cs typeface="Arial" pitchFamily="34" charset="0"/>
              </a:rPr>
              <a:t>YOLO</a:t>
            </a:r>
            <a:r>
              <a:rPr lang="zh-CN" altLang="en-US" sz="1600" dirty="0">
                <a:latin typeface="Arial" pitchFamily="34" charset="0"/>
                <a:cs typeface="Arial" pitchFamily="34" charset="0"/>
              </a:rPr>
              <a:t>中两个问题：定位不准确、召回率较低</a:t>
            </a:r>
            <a:endParaRPr lang="en-US" altLang="zh-CN" sz="1600" dirty="0">
              <a:latin typeface="Arial" pitchFamily="34" charset="0"/>
              <a:cs typeface="Arial" pitchFamily="34" charset="0"/>
            </a:endParaRPr>
          </a:p>
          <a:p>
            <a:r>
              <a:rPr lang="en-US" altLang="zh-CN" sz="2000" dirty="0" smtClean="0">
                <a:latin typeface="Arial" pitchFamily="34" charset="0"/>
                <a:cs typeface="Arial" pitchFamily="34" charset="0"/>
              </a:rPr>
              <a:t>YOLO9000</a:t>
            </a:r>
          </a:p>
          <a:p>
            <a:pPr marL="400050" lvl="1" indent="0">
              <a:buNone/>
            </a:pPr>
            <a:r>
              <a:rPr lang="zh-CN" altLang="en-US" sz="1600" dirty="0">
                <a:latin typeface="Arial" pitchFamily="34" charset="0"/>
                <a:cs typeface="Arial" pitchFamily="34" charset="0"/>
              </a:rPr>
              <a:t>在</a:t>
            </a:r>
            <a:r>
              <a:rPr lang="en-US" altLang="zh-CN" sz="1600" dirty="0">
                <a:latin typeface="Arial" pitchFamily="34" charset="0"/>
                <a:cs typeface="Arial" pitchFamily="34" charset="0"/>
              </a:rPr>
              <a:t>YOLO2</a:t>
            </a:r>
            <a:r>
              <a:rPr lang="zh-CN" altLang="en-US" sz="1600" dirty="0">
                <a:latin typeface="Arial" pitchFamily="34" charset="0"/>
                <a:cs typeface="Arial" pitchFamily="34" charset="0"/>
              </a:rPr>
              <a:t>网络上，对数据集做了融合，使得模型可以检测</a:t>
            </a:r>
            <a:r>
              <a:rPr lang="en-US" altLang="zh-CN" sz="1600" dirty="0">
                <a:latin typeface="Arial" pitchFamily="34" charset="0"/>
                <a:cs typeface="Arial" pitchFamily="34" charset="0"/>
              </a:rPr>
              <a:t>9000</a:t>
            </a:r>
            <a:r>
              <a:rPr lang="zh-CN" altLang="en-US" sz="1600" dirty="0">
                <a:latin typeface="Arial" pitchFamily="34" charset="0"/>
                <a:cs typeface="Arial" pitchFamily="34" charset="0"/>
              </a:rPr>
              <a:t>多类物体</a:t>
            </a:r>
          </a:p>
        </p:txBody>
      </p:sp>
      <p:sp>
        <p:nvSpPr>
          <p:cNvPr id="18" name="标题 1"/>
          <p:cNvSpPr>
            <a:spLocks noGrp="1"/>
          </p:cNvSpPr>
          <p:nvPr>
            <p:ph type="title"/>
          </p:nvPr>
        </p:nvSpPr>
        <p:spPr>
          <a:xfrm>
            <a:off x="395536" y="155104"/>
            <a:ext cx="8133347" cy="609600"/>
          </a:xfrm>
        </p:spPr>
        <p:txBody>
          <a:bodyPr/>
          <a:lstStyle/>
          <a:p>
            <a:r>
              <a:rPr lang="zh-CN" altLang="en-US" dirty="0" smtClean="0"/>
              <a:t>后续</a:t>
            </a:r>
            <a:endParaRPr lang="zh-CN" altLang="en-US" dirty="0"/>
          </a:p>
        </p:txBody>
      </p:sp>
    </p:spTree>
    <p:extLst>
      <p:ext uri="{BB962C8B-B14F-4D97-AF65-F5344CB8AC3E}">
        <p14:creationId xmlns:p14="http://schemas.microsoft.com/office/powerpoint/2010/main" val="111787738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827584" y="2276872"/>
            <a:ext cx="7560840" cy="768415"/>
          </a:xfrm>
          <a:prstGeom prst="rect">
            <a:avLst/>
          </a:prstGeom>
        </p:spPr>
        <p:txBody>
          <a:bodyPr wrap="square">
            <a:spAutoFit/>
          </a:bodyPr>
          <a:lstStyle/>
          <a:p>
            <a:pPr algn="ctr">
              <a:lnSpc>
                <a:spcPct val="120000"/>
              </a:lnSpc>
            </a:pPr>
            <a:r>
              <a:rPr lang="en-US" altLang="zh-CN" sz="4000" b="1" dirty="0" smtClean="0">
                <a:solidFill>
                  <a:schemeClr val="bg1"/>
                </a:solidFill>
                <a:latin typeface="微软雅黑" pitchFamily="34" charset="-122"/>
                <a:ea typeface="微软雅黑" pitchFamily="34" charset="-122"/>
              </a:rPr>
              <a:t>Thank you</a:t>
            </a:r>
            <a:r>
              <a:rPr lang="zh-CN" altLang="en-US" sz="4000" b="1" dirty="0" smtClean="0">
                <a:solidFill>
                  <a:schemeClr val="bg1"/>
                </a:solidFill>
                <a:latin typeface="微软雅黑" pitchFamily="34" charset="-122"/>
                <a:ea typeface="微软雅黑" pitchFamily="34" charset="-122"/>
              </a:rPr>
              <a:t>！</a:t>
            </a:r>
            <a:endParaRPr lang="en-US" altLang="zh-CN" sz="4000" b="1" dirty="0" smtClean="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2398041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内容占位符 2"/>
          <p:cNvSpPr>
            <a:spLocks noGrp="1"/>
          </p:cNvSpPr>
          <p:nvPr>
            <p:ph idx="1"/>
          </p:nvPr>
        </p:nvSpPr>
        <p:spPr>
          <a:xfrm>
            <a:off x="179512" y="1119434"/>
            <a:ext cx="7992888" cy="4037758"/>
          </a:xfrm>
        </p:spPr>
        <p:txBody>
          <a:bodyPr>
            <a:normAutofit/>
          </a:bodyPr>
          <a:lstStyle/>
          <a:p>
            <a:r>
              <a:rPr lang="zh-CN" altLang="en-US" sz="2000" dirty="0" smtClean="0">
                <a:latin typeface="Arial" pitchFamily="34" charset="0"/>
                <a:cs typeface="Arial" pitchFamily="34" charset="0"/>
              </a:rPr>
              <a:t>在论文发表前</a:t>
            </a:r>
            <a:r>
              <a:rPr lang="en-US" altLang="zh-CN" sz="2000" dirty="0" smtClean="0">
                <a:latin typeface="Arial" pitchFamily="34" charset="0"/>
                <a:cs typeface="Arial" pitchFamily="34" charset="0"/>
              </a:rPr>
              <a:t>10</a:t>
            </a:r>
            <a:r>
              <a:rPr lang="zh-CN" altLang="en-US" sz="2000" dirty="0">
                <a:latin typeface="Arial" pitchFamily="34" charset="0"/>
                <a:cs typeface="Arial" pitchFamily="34" charset="0"/>
              </a:rPr>
              <a:t>年的时间里关于各种视觉识别任务的进展大量基于</a:t>
            </a:r>
            <a:r>
              <a:rPr lang="en-US" altLang="zh-CN" sz="2000" dirty="0">
                <a:latin typeface="Arial" pitchFamily="34" charset="0"/>
                <a:cs typeface="Arial" pitchFamily="34" charset="0"/>
              </a:rPr>
              <a:t>SIFT</a:t>
            </a:r>
            <a:r>
              <a:rPr lang="zh-CN" altLang="en-US" sz="2000" dirty="0">
                <a:latin typeface="Arial" pitchFamily="34" charset="0"/>
                <a:cs typeface="Arial" pitchFamily="34" charset="0"/>
              </a:rPr>
              <a:t>和</a:t>
            </a:r>
            <a:r>
              <a:rPr lang="en-US" altLang="zh-CN" sz="2000" dirty="0">
                <a:latin typeface="Arial" pitchFamily="34" charset="0"/>
                <a:cs typeface="Arial" pitchFamily="34" charset="0"/>
              </a:rPr>
              <a:t>HOG</a:t>
            </a:r>
            <a:r>
              <a:rPr lang="zh-CN" altLang="en-US" sz="2000" dirty="0">
                <a:latin typeface="Arial" pitchFamily="34" charset="0"/>
                <a:cs typeface="Arial" pitchFamily="34" charset="0"/>
              </a:rPr>
              <a:t>的使</a:t>
            </a:r>
            <a:r>
              <a:rPr lang="zh-CN" altLang="en-US" sz="2000" dirty="0" smtClean="0">
                <a:latin typeface="Arial" pitchFamily="34" charset="0"/>
                <a:cs typeface="Arial" pitchFamily="34" charset="0"/>
              </a:rPr>
              <a:t>用</a:t>
            </a:r>
            <a:endParaRPr lang="en-US" altLang="zh-CN" sz="2000" dirty="0" smtClean="0">
              <a:latin typeface="Arial" pitchFamily="34" charset="0"/>
              <a:cs typeface="Arial" pitchFamily="34" charset="0"/>
            </a:endParaRPr>
          </a:p>
          <a:p>
            <a:endParaRPr lang="en-US" altLang="zh-CN" sz="2000" dirty="0" smtClean="0">
              <a:latin typeface="Arial" pitchFamily="34" charset="0"/>
              <a:cs typeface="Arial" pitchFamily="34" charset="0"/>
            </a:endParaRPr>
          </a:p>
          <a:p>
            <a:r>
              <a:rPr lang="en-US" altLang="zh-CN" sz="2000" dirty="0">
                <a:latin typeface="Arial" pitchFamily="34" charset="0"/>
                <a:cs typeface="Arial" pitchFamily="34" charset="0"/>
              </a:rPr>
              <a:t>SIFT</a:t>
            </a:r>
            <a:r>
              <a:rPr lang="zh-CN" altLang="en-US" sz="2000" dirty="0">
                <a:latin typeface="Arial" pitchFamily="34" charset="0"/>
                <a:cs typeface="Arial" pitchFamily="34" charset="0"/>
              </a:rPr>
              <a:t>：尺度不变特征转换</a:t>
            </a:r>
            <a:r>
              <a:rPr lang="en-US" altLang="zh-CN" sz="2000" dirty="0">
                <a:latin typeface="Arial" pitchFamily="34" charset="0"/>
                <a:cs typeface="Arial" pitchFamily="34" charset="0"/>
              </a:rPr>
              <a:t>(Scale-invariant feature transform</a:t>
            </a:r>
            <a:r>
              <a:rPr lang="zh-CN" altLang="en-US" sz="2000" dirty="0">
                <a:latin typeface="Arial" pitchFamily="34" charset="0"/>
                <a:cs typeface="Arial" pitchFamily="34" charset="0"/>
              </a:rPr>
              <a:t>或</a:t>
            </a:r>
            <a:r>
              <a:rPr lang="en-US" altLang="zh-CN" sz="2000" dirty="0">
                <a:latin typeface="Arial" pitchFamily="34" charset="0"/>
                <a:cs typeface="Arial" pitchFamily="34" charset="0"/>
              </a:rPr>
              <a:t>SIFT)</a:t>
            </a:r>
            <a:r>
              <a:rPr lang="zh-CN" altLang="en-US" sz="2000" dirty="0">
                <a:latin typeface="Arial" pitchFamily="34" charset="0"/>
                <a:cs typeface="Arial" pitchFamily="34" charset="0"/>
              </a:rPr>
              <a:t>是一种电脑视觉的算法用来侦测与描述影像中的局部性特征，它在空间尺度中寻找极值点，并提取出其位置、尺度、旋转不变量，此算法由 </a:t>
            </a:r>
            <a:r>
              <a:rPr lang="en-US" altLang="zh-CN" sz="2000" dirty="0">
                <a:latin typeface="Arial" pitchFamily="34" charset="0"/>
                <a:cs typeface="Arial" pitchFamily="34" charset="0"/>
              </a:rPr>
              <a:t>David Lowe</a:t>
            </a:r>
            <a:r>
              <a:rPr lang="zh-CN" altLang="en-US" sz="2000" dirty="0">
                <a:latin typeface="Arial" pitchFamily="34" charset="0"/>
                <a:cs typeface="Arial" pitchFamily="34" charset="0"/>
              </a:rPr>
              <a:t>在</a:t>
            </a:r>
            <a:r>
              <a:rPr lang="en-US" altLang="zh-CN" sz="2000" dirty="0">
                <a:latin typeface="Arial" pitchFamily="34" charset="0"/>
                <a:cs typeface="Arial" pitchFamily="34" charset="0"/>
              </a:rPr>
              <a:t>1999</a:t>
            </a:r>
            <a:r>
              <a:rPr lang="zh-CN" altLang="en-US" sz="2000" dirty="0">
                <a:latin typeface="Arial" pitchFamily="34" charset="0"/>
                <a:cs typeface="Arial" pitchFamily="34" charset="0"/>
              </a:rPr>
              <a:t>年所发表，</a:t>
            </a:r>
            <a:r>
              <a:rPr lang="en-US" altLang="zh-CN" sz="2000" dirty="0">
                <a:latin typeface="Arial" pitchFamily="34" charset="0"/>
                <a:cs typeface="Arial" pitchFamily="34" charset="0"/>
              </a:rPr>
              <a:t>2004</a:t>
            </a:r>
            <a:r>
              <a:rPr lang="zh-CN" altLang="en-US" sz="2000" dirty="0">
                <a:latin typeface="Arial" pitchFamily="34" charset="0"/>
                <a:cs typeface="Arial" pitchFamily="34" charset="0"/>
              </a:rPr>
              <a:t>年完善总结。</a:t>
            </a:r>
          </a:p>
          <a:p>
            <a:endParaRPr lang="en-US" altLang="zh-CN" sz="2000" dirty="0" smtClean="0">
              <a:latin typeface="Arial" pitchFamily="34" charset="0"/>
              <a:cs typeface="Arial" pitchFamily="34" charset="0"/>
            </a:endParaRPr>
          </a:p>
          <a:p>
            <a:r>
              <a:rPr lang="en-US" altLang="zh-CN" sz="2000" dirty="0" smtClean="0">
                <a:latin typeface="Arial" pitchFamily="34" charset="0"/>
                <a:cs typeface="Arial" pitchFamily="34" charset="0"/>
              </a:rPr>
              <a:t>HOG</a:t>
            </a:r>
            <a:r>
              <a:rPr lang="zh-CN" altLang="en-US" sz="2000" dirty="0" smtClean="0">
                <a:latin typeface="Arial" pitchFamily="34" charset="0"/>
                <a:cs typeface="Arial" pitchFamily="34" charset="0"/>
              </a:rPr>
              <a:t>：方</a:t>
            </a:r>
            <a:r>
              <a:rPr lang="zh-CN" altLang="en-US" sz="2000" dirty="0">
                <a:latin typeface="Arial" pitchFamily="34" charset="0"/>
                <a:cs typeface="Arial" pitchFamily="34" charset="0"/>
              </a:rPr>
              <a:t>向梯度直方图（</a:t>
            </a:r>
            <a:r>
              <a:rPr lang="en-US" altLang="zh-CN" sz="2000" dirty="0">
                <a:latin typeface="Arial" pitchFamily="34" charset="0"/>
                <a:cs typeface="Arial" pitchFamily="34" charset="0"/>
              </a:rPr>
              <a:t>Histogram of Oriented Gradient, HOG</a:t>
            </a:r>
            <a:r>
              <a:rPr lang="zh-CN" altLang="en-US" sz="2000" dirty="0">
                <a:latin typeface="Arial" pitchFamily="34" charset="0"/>
                <a:cs typeface="Arial" pitchFamily="34" charset="0"/>
              </a:rPr>
              <a:t>）特征是一种在计算机视觉和图像处理中用来进行物体检测的特征描述子。它通过计算和统计图像局部区域的梯度方向直方图来构成特征。</a:t>
            </a:r>
            <a:endParaRPr lang="zh-CN" altLang="en-US" sz="2000" dirty="0" smtClean="0">
              <a:latin typeface="Arial" pitchFamily="34" charset="0"/>
              <a:cs typeface="Arial" pitchFamily="34" charset="0"/>
            </a:endParaRPr>
          </a:p>
        </p:txBody>
      </p:sp>
      <p:sp>
        <p:nvSpPr>
          <p:cNvPr id="18" name="标题 1"/>
          <p:cNvSpPr>
            <a:spLocks noGrp="1"/>
          </p:cNvSpPr>
          <p:nvPr>
            <p:ph type="title"/>
          </p:nvPr>
        </p:nvSpPr>
        <p:spPr>
          <a:xfrm>
            <a:off x="395536" y="155104"/>
            <a:ext cx="8133347" cy="609600"/>
          </a:xfrm>
        </p:spPr>
        <p:txBody>
          <a:bodyPr/>
          <a:lstStyle/>
          <a:p>
            <a:r>
              <a:rPr lang="zh-CN" altLang="en-US" dirty="0" smtClean="0"/>
              <a:t>背景</a:t>
            </a:r>
            <a:endParaRPr lang="zh-CN" alt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内容占位符 2"/>
          <p:cNvSpPr>
            <a:spLocks noGrp="1"/>
          </p:cNvSpPr>
          <p:nvPr>
            <p:ph idx="1"/>
          </p:nvPr>
        </p:nvSpPr>
        <p:spPr>
          <a:xfrm>
            <a:off x="179512" y="1119434"/>
            <a:ext cx="8424936" cy="3677717"/>
          </a:xfrm>
        </p:spPr>
        <p:txBody>
          <a:bodyPr>
            <a:normAutofit/>
          </a:bodyPr>
          <a:lstStyle/>
          <a:p>
            <a:r>
              <a:rPr lang="zh-CN" altLang="en-US" sz="2000" dirty="0">
                <a:latin typeface="Arial" pitchFamily="34" charset="0"/>
                <a:cs typeface="Arial" pitchFamily="34" charset="0"/>
              </a:rPr>
              <a:t>采用</a:t>
            </a:r>
            <a:r>
              <a:rPr lang="en-US" altLang="zh-CN" sz="2000" dirty="0">
                <a:latin typeface="Arial" pitchFamily="34" charset="0"/>
                <a:cs typeface="Arial" pitchFamily="34" charset="0"/>
              </a:rPr>
              <a:t>CNN</a:t>
            </a:r>
            <a:r>
              <a:rPr lang="zh-CN" altLang="en-US" sz="2000" dirty="0">
                <a:latin typeface="Arial" pitchFamily="34" charset="0"/>
                <a:cs typeface="Arial" pitchFamily="34" charset="0"/>
              </a:rPr>
              <a:t>网络提取图像特征，从经验驱动的人造特征范式</a:t>
            </a:r>
            <a:r>
              <a:rPr lang="en-US" altLang="zh-CN" sz="2000" dirty="0">
                <a:latin typeface="Arial" pitchFamily="34" charset="0"/>
                <a:cs typeface="Arial" pitchFamily="34" charset="0"/>
              </a:rPr>
              <a:t>HOG</a:t>
            </a:r>
            <a:r>
              <a:rPr lang="zh-CN" altLang="en-US" sz="2000" dirty="0">
                <a:latin typeface="Arial" pitchFamily="34" charset="0"/>
                <a:cs typeface="Arial" pitchFamily="34" charset="0"/>
              </a:rPr>
              <a:t>、</a:t>
            </a:r>
            <a:r>
              <a:rPr lang="en-US" altLang="zh-CN" sz="2000" dirty="0">
                <a:latin typeface="Arial" pitchFamily="34" charset="0"/>
                <a:cs typeface="Arial" pitchFamily="34" charset="0"/>
              </a:rPr>
              <a:t>SIFT</a:t>
            </a:r>
            <a:r>
              <a:rPr lang="zh-CN" altLang="en-US" sz="2000" dirty="0">
                <a:latin typeface="Arial" pitchFamily="34" charset="0"/>
                <a:cs typeface="Arial" pitchFamily="34" charset="0"/>
              </a:rPr>
              <a:t>到数据驱动的表示学习范式，提高特征对样本的表示能力；</a:t>
            </a:r>
          </a:p>
          <a:p>
            <a:endParaRPr lang="zh-CN" altLang="en-US" sz="2000" dirty="0">
              <a:latin typeface="Arial" pitchFamily="34" charset="0"/>
              <a:cs typeface="Arial" pitchFamily="34" charset="0"/>
            </a:endParaRPr>
          </a:p>
          <a:p>
            <a:r>
              <a:rPr lang="zh-CN" altLang="en-US" sz="2000" dirty="0">
                <a:latin typeface="Arial" pitchFamily="34" charset="0"/>
                <a:cs typeface="Arial" pitchFamily="34" charset="0"/>
              </a:rPr>
              <a:t>采用大样本下有监督预训练</a:t>
            </a:r>
            <a:r>
              <a:rPr lang="en-US" altLang="zh-CN" sz="2000" dirty="0">
                <a:latin typeface="Arial" pitchFamily="34" charset="0"/>
                <a:cs typeface="Arial" pitchFamily="34" charset="0"/>
              </a:rPr>
              <a:t>+</a:t>
            </a:r>
            <a:r>
              <a:rPr lang="zh-CN" altLang="en-US" sz="2000" dirty="0">
                <a:latin typeface="Arial" pitchFamily="34" charset="0"/>
                <a:cs typeface="Arial" pitchFamily="34" charset="0"/>
              </a:rPr>
              <a:t>小样本微调的方式解决小样本难以训练甚至过拟合等问题。</a:t>
            </a:r>
            <a:endParaRPr lang="zh-CN" altLang="en-US" sz="2000" dirty="0" smtClean="0">
              <a:latin typeface="Arial" pitchFamily="34" charset="0"/>
              <a:cs typeface="Arial" pitchFamily="34" charset="0"/>
            </a:endParaRPr>
          </a:p>
        </p:txBody>
      </p:sp>
      <p:sp>
        <p:nvSpPr>
          <p:cNvPr id="18" name="标题 1"/>
          <p:cNvSpPr>
            <a:spLocks noGrp="1"/>
          </p:cNvSpPr>
          <p:nvPr>
            <p:ph type="title"/>
          </p:nvPr>
        </p:nvSpPr>
        <p:spPr>
          <a:xfrm>
            <a:off x="395536" y="155104"/>
            <a:ext cx="8133347" cy="609600"/>
          </a:xfrm>
        </p:spPr>
        <p:txBody>
          <a:bodyPr/>
          <a:lstStyle/>
          <a:p>
            <a:r>
              <a:rPr lang="zh-CN" altLang="en-US" dirty="0" smtClean="0"/>
              <a:t>改进</a:t>
            </a:r>
            <a:endParaRPr lang="zh-CN" altLang="en-US" dirty="0"/>
          </a:p>
        </p:txBody>
      </p:sp>
    </p:spTree>
    <p:extLst>
      <p:ext uri="{BB962C8B-B14F-4D97-AF65-F5344CB8AC3E}">
        <p14:creationId xmlns:p14="http://schemas.microsoft.com/office/powerpoint/2010/main" val="11178773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内容占位符 2"/>
          <p:cNvSpPr>
            <a:spLocks noGrp="1"/>
          </p:cNvSpPr>
          <p:nvPr>
            <p:ph idx="1"/>
          </p:nvPr>
        </p:nvSpPr>
        <p:spPr>
          <a:xfrm>
            <a:off x="179512" y="1119435"/>
            <a:ext cx="7992888" cy="432048"/>
          </a:xfrm>
        </p:spPr>
        <p:txBody>
          <a:bodyPr>
            <a:normAutofit/>
          </a:bodyPr>
          <a:lstStyle/>
          <a:p>
            <a:r>
              <a:rPr lang="zh-CN" altLang="en-US" sz="2000" dirty="0" smtClean="0">
                <a:latin typeface="Arial" pitchFamily="34" charset="0"/>
                <a:cs typeface="Arial" pitchFamily="34" charset="0"/>
              </a:rPr>
              <a:t>分为四个步骤</a:t>
            </a:r>
          </a:p>
        </p:txBody>
      </p:sp>
      <p:sp>
        <p:nvSpPr>
          <p:cNvPr id="18" name="标题 1"/>
          <p:cNvSpPr>
            <a:spLocks noGrp="1"/>
          </p:cNvSpPr>
          <p:nvPr>
            <p:ph type="title"/>
          </p:nvPr>
        </p:nvSpPr>
        <p:spPr>
          <a:xfrm>
            <a:off x="395536" y="155104"/>
            <a:ext cx="8133347" cy="609600"/>
          </a:xfrm>
        </p:spPr>
        <p:txBody>
          <a:bodyPr/>
          <a:lstStyle/>
          <a:p>
            <a:r>
              <a:rPr lang="zh-CN" altLang="en-US" dirty="0" smtClean="0"/>
              <a:t>流程</a:t>
            </a:r>
            <a:endParaRPr lang="zh-CN" altLang="en-US" dirty="0"/>
          </a:p>
        </p:txBody>
      </p:sp>
      <p:graphicFrame>
        <p:nvGraphicFramePr>
          <p:cNvPr id="3" name="图示 2"/>
          <p:cNvGraphicFramePr/>
          <p:nvPr>
            <p:extLst>
              <p:ext uri="{D42A27DB-BD31-4B8C-83A1-F6EECF244321}">
                <p14:modId xmlns:p14="http://schemas.microsoft.com/office/powerpoint/2010/main" val="1740973599"/>
              </p:ext>
            </p:extLst>
          </p:nvPr>
        </p:nvGraphicFramePr>
        <p:xfrm>
          <a:off x="815752" y="1901056"/>
          <a:ext cx="7512496" cy="37601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178773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Selective Search</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87624" y="947350"/>
            <a:ext cx="6858000" cy="2343150"/>
          </a:xfrm>
        </p:spPr>
      </p:pic>
      <p:sp>
        <p:nvSpPr>
          <p:cNvPr id="3" name="矩形 2"/>
          <p:cNvSpPr/>
          <p:nvPr/>
        </p:nvSpPr>
        <p:spPr>
          <a:xfrm>
            <a:off x="503548" y="3771402"/>
            <a:ext cx="8136904" cy="923330"/>
          </a:xfrm>
          <a:prstGeom prst="rect">
            <a:avLst/>
          </a:prstGeom>
        </p:spPr>
        <p:txBody>
          <a:bodyPr wrap="square">
            <a:spAutoFit/>
          </a:bodyPr>
          <a:lstStyle/>
          <a:p>
            <a:r>
              <a:rPr lang="zh-CN" altLang="en-US" dirty="0"/>
              <a:t>选择</a:t>
            </a:r>
            <a:r>
              <a:rPr lang="en-US" altLang="zh-CN" dirty="0"/>
              <a:t>2000</a:t>
            </a:r>
            <a:r>
              <a:rPr lang="zh-CN" altLang="en-US" dirty="0"/>
              <a:t>个候选区域，这些区域中有我们需要的所对应的物体的</a:t>
            </a:r>
            <a:r>
              <a:rPr lang="en-US" altLang="zh-CN" dirty="0"/>
              <a:t>bounding-box</a:t>
            </a:r>
            <a:r>
              <a:rPr lang="zh-CN" altLang="en-US" dirty="0"/>
              <a:t>，然后对于每一个</a:t>
            </a:r>
            <a:r>
              <a:rPr lang="en-US" altLang="zh-CN" dirty="0"/>
              <a:t>region proposal </a:t>
            </a:r>
            <a:r>
              <a:rPr lang="zh-CN" altLang="en-US" dirty="0"/>
              <a:t>都</a:t>
            </a:r>
            <a:r>
              <a:rPr lang="en-US" altLang="zh-CN" dirty="0"/>
              <a:t>wrap</a:t>
            </a:r>
            <a:r>
              <a:rPr lang="zh-CN" altLang="en-US" dirty="0"/>
              <a:t>到固定的大小的</a:t>
            </a:r>
            <a:r>
              <a:rPr lang="en-US" altLang="zh-CN" dirty="0"/>
              <a:t>scale,227*227(</a:t>
            </a:r>
            <a:r>
              <a:rPr lang="en-US" altLang="zh-CN" dirty="0" err="1"/>
              <a:t>AlexNet</a:t>
            </a:r>
            <a:r>
              <a:rPr lang="en-US" altLang="zh-CN" dirty="0"/>
              <a:t> Input)</a:t>
            </a:r>
            <a:endParaRPr lang="zh-CN" altLang="en-US" dirty="0"/>
          </a:p>
        </p:txBody>
      </p:sp>
      <p:sp>
        <p:nvSpPr>
          <p:cNvPr id="7" name="TextBox 6"/>
          <p:cNvSpPr txBox="1"/>
          <p:nvPr/>
        </p:nvSpPr>
        <p:spPr>
          <a:xfrm>
            <a:off x="503548" y="5229200"/>
            <a:ext cx="4608512" cy="369332"/>
          </a:xfrm>
          <a:prstGeom prst="rect">
            <a:avLst/>
          </a:prstGeom>
          <a:noFill/>
        </p:spPr>
        <p:txBody>
          <a:bodyPr wrap="square" rtlCol="0">
            <a:spAutoFit/>
          </a:bodyPr>
          <a:lstStyle/>
          <a:p>
            <a:r>
              <a:rPr lang="en-US" altLang="zh-CN" dirty="0"/>
              <a:t>Selective </a:t>
            </a:r>
            <a:r>
              <a:rPr lang="en-US" altLang="zh-CN" dirty="0" smtClean="0"/>
              <a:t>Search</a:t>
            </a:r>
            <a:r>
              <a:rPr lang="zh-CN" altLang="en-US" dirty="0" smtClean="0"/>
              <a:t>具体原理见附录</a:t>
            </a:r>
            <a:endParaRPr lang="zh-CN" altLang="en-US" dirty="0"/>
          </a:p>
        </p:txBody>
      </p:sp>
    </p:spTree>
    <p:extLst>
      <p:ext uri="{BB962C8B-B14F-4D97-AF65-F5344CB8AC3E}">
        <p14:creationId xmlns:p14="http://schemas.microsoft.com/office/powerpoint/2010/main" val="42891407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Selective Search</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87624" y="947350"/>
            <a:ext cx="6858000" cy="2343150"/>
          </a:xfrm>
        </p:spPr>
      </p:pic>
      <p:sp>
        <p:nvSpPr>
          <p:cNvPr id="5" name="TextBox 4"/>
          <p:cNvSpPr txBox="1"/>
          <p:nvPr/>
        </p:nvSpPr>
        <p:spPr>
          <a:xfrm>
            <a:off x="496430" y="3516689"/>
            <a:ext cx="5604644" cy="2862322"/>
          </a:xfrm>
          <a:prstGeom prst="rect">
            <a:avLst/>
          </a:prstGeom>
          <a:noFill/>
        </p:spPr>
        <p:txBody>
          <a:bodyPr wrap="square" rtlCol="0">
            <a:spAutoFit/>
          </a:bodyPr>
          <a:lstStyle/>
          <a:p>
            <a:r>
              <a:rPr lang="en-US" altLang="zh-CN" dirty="0"/>
              <a:t>(1)</a:t>
            </a:r>
            <a:r>
              <a:rPr lang="zh-CN" altLang="en-US" dirty="0"/>
              <a:t>各向异性缩放</a:t>
            </a:r>
            <a:r>
              <a:rPr lang="zh-CN" altLang="en-US" dirty="0" smtClean="0"/>
              <a:t>：忽略图</a:t>
            </a:r>
            <a:r>
              <a:rPr lang="zh-CN" altLang="en-US" dirty="0"/>
              <a:t>片的长宽比</a:t>
            </a:r>
            <a:r>
              <a:rPr lang="zh-CN" altLang="en-US" dirty="0" smtClean="0"/>
              <a:t>例、是</a:t>
            </a:r>
            <a:r>
              <a:rPr lang="zh-CN" altLang="en-US" dirty="0"/>
              <a:t>否扭曲</a:t>
            </a:r>
            <a:r>
              <a:rPr lang="zh-CN" altLang="en-US" dirty="0" smtClean="0"/>
              <a:t>，直接全</a:t>
            </a:r>
            <a:r>
              <a:rPr lang="zh-CN" altLang="en-US" dirty="0"/>
              <a:t>部缩放到</a:t>
            </a:r>
            <a:r>
              <a:rPr lang="en-US" altLang="zh-CN" dirty="0"/>
              <a:t>CNN</a:t>
            </a:r>
            <a:r>
              <a:rPr lang="zh-CN" altLang="en-US" dirty="0"/>
              <a:t>输入的大小</a:t>
            </a:r>
            <a:r>
              <a:rPr lang="en-US" altLang="zh-CN" dirty="0" smtClean="0"/>
              <a:t>227*227</a:t>
            </a:r>
            <a:r>
              <a:rPr lang="zh-CN" altLang="en-US" dirty="0" smtClean="0"/>
              <a:t>（图</a:t>
            </a:r>
            <a:r>
              <a:rPr lang="en-US" altLang="zh-CN" dirty="0" smtClean="0"/>
              <a:t>D</a:t>
            </a:r>
            <a:r>
              <a:rPr lang="zh-CN" altLang="en-US" dirty="0" smtClean="0"/>
              <a:t>）</a:t>
            </a:r>
            <a:endParaRPr lang="en-US" altLang="zh-CN" dirty="0" smtClean="0"/>
          </a:p>
          <a:p>
            <a:r>
              <a:rPr lang="en-US" altLang="zh-CN" dirty="0"/>
              <a:t>(2)</a:t>
            </a:r>
            <a:r>
              <a:rPr lang="zh-CN" altLang="en-US" dirty="0"/>
              <a:t>各向同性缩放</a:t>
            </a:r>
            <a:r>
              <a:rPr lang="zh-CN" altLang="en-US" dirty="0" smtClean="0"/>
              <a:t>：</a:t>
            </a:r>
            <a:endParaRPr lang="en-US" altLang="zh-CN" dirty="0" smtClean="0"/>
          </a:p>
          <a:p>
            <a:r>
              <a:rPr lang="en-US" altLang="zh-CN" dirty="0" smtClean="0"/>
              <a:t>A</a:t>
            </a:r>
            <a:r>
              <a:rPr lang="zh-CN" altLang="en-US" dirty="0"/>
              <a:t>：先扩充后裁剪： 直接在原始图片中，把</a:t>
            </a:r>
            <a:r>
              <a:rPr lang="en-US" altLang="zh-CN" dirty="0"/>
              <a:t>bounding box</a:t>
            </a:r>
            <a:r>
              <a:rPr lang="zh-CN" altLang="en-US" dirty="0"/>
              <a:t>的边界进行扩展延伸成正方形，然后再进行裁剪；如果已经延伸到了原始图片的外边界，那么就用</a:t>
            </a:r>
            <a:r>
              <a:rPr lang="en-US" altLang="zh-CN" dirty="0"/>
              <a:t>bounding box</a:t>
            </a:r>
            <a:r>
              <a:rPr lang="zh-CN" altLang="en-US" dirty="0"/>
              <a:t>中的颜色均值填充 </a:t>
            </a:r>
            <a:r>
              <a:rPr lang="en-US" altLang="zh-CN" dirty="0"/>
              <a:t>(</a:t>
            </a:r>
            <a:r>
              <a:rPr lang="zh-CN" altLang="en-US" dirty="0"/>
              <a:t>图</a:t>
            </a:r>
            <a:r>
              <a:rPr lang="en-US" altLang="zh-CN" dirty="0"/>
              <a:t>B)</a:t>
            </a:r>
          </a:p>
          <a:p>
            <a:r>
              <a:rPr lang="en-US" altLang="zh-CN" dirty="0"/>
              <a:t>B</a:t>
            </a:r>
            <a:r>
              <a:rPr lang="zh-CN" altLang="en-US" dirty="0"/>
              <a:t>、先裁剪后扩充：先把</a:t>
            </a:r>
            <a:r>
              <a:rPr lang="en-US" altLang="zh-CN" dirty="0"/>
              <a:t>bounding box</a:t>
            </a:r>
            <a:r>
              <a:rPr lang="zh-CN" altLang="en-US" dirty="0"/>
              <a:t>图片裁剪出来，然后用固定的背景颜色填充成正方形图片</a:t>
            </a:r>
            <a:r>
              <a:rPr lang="en-US" altLang="zh-CN" dirty="0"/>
              <a:t>(</a:t>
            </a:r>
            <a:r>
              <a:rPr lang="zh-CN" altLang="en-US" dirty="0"/>
              <a:t>背景颜色也是采用</a:t>
            </a:r>
            <a:r>
              <a:rPr lang="en-US" altLang="zh-CN" dirty="0"/>
              <a:t>bounding box</a:t>
            </a:r>
            <a:r>
              <a:rPr lang="zh-CN" altLang="en-US" dirty="0"/>
              <a:t>的像素颜色均值</a:t>
            </a:r>
            <a:r>
              <a:rPr lang="en-US" altLang="zh-CN" dirty="0" smtClean="0"/>
              <a:t>)(</a:t>
            </a:r>
            <a:r>
              <a:rPr lang="zh-CN" altLang="en-US" dirty="0" smtClean="0"/>
              <a:t>图</a:t>
            </a:r>
            <a:r>
              <a:rPr lang="en-US" altLang="zh-CN" dirty="0" smtClean="0"/>
              <a:t>C)</a:t>
            </a:r>
            <a:endParaRPr lang="en-US" altLang="zh-CN"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13060" y="3161834"/>
            <a:ext cx="3233305" cy="3572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矩形 5"/>
          <p:cNvSpPr/>
          <p:nvPr/>
        </p:nvSpPr>
        <p:spPr>
          <a:xfrm>
            <a:off x="1115616" y="4070687"/>
            <a:ext cx="4572000" cy="1754326"/>
          </a:xfrm>
          <a:prstGeom prst="rect">
            <a:avLst/>
          </a:prstGeom>
        </p:spPr>
        <p:txBody>
          <a:bodyPr>
            <a:spAutoFit/>
          </a:bodyPr>
          <a:lstStyle/>
          <a:p>
            <a:r>
              <a:rPr lang="zh-CN" altLang="en-US" dirty="0"/>
              <a:t>对于上面的异性、同性缩放，文献还有个</a:t>
            </a:r>
            <a:r>
              <a:rPr lang="en-US" altLang="zh-CN" dirty="0"/>
              <a:t>padding</a:t>
            </a:r>
            <a:r>
              <a:rPr lang="zh-CN" altLang="en-US" dirty="0"/>
              <a:t>处理，上面的示意图中第</a:t>
            </a:r>
            <a:r>
              <a:rPr lang="en-US" altLang="zh-CN" dirty="0"/>
              <a:t>1</a:t>
            </a:r>
            <a:r>
              <a:rPr lang="zh-CN" altLang="en-US" dirty="0"/>
              <a:t>、</a:t>
            </a:r>
            <a:r>
              <a:rPr lang="en-US" altLang="zh-CN" dirty="0"/>
              <a:t>3</a:t>
            </a:r>
            <a:r>
              <a:rPr lang="zh-CN" altLang="en-US" dirty="0"/>
              <a:t>行就是结合了</a:t>
            </a:r>
            <a:r>
              <a:rPr lang="en-US" altLang="zh-CN" dirty="0"/>
              <a:t>padding=0,</a:t>
            </a:r>
            <a:r>
              <a:rPr lang="zh-CN" altLang="en-US" dirty="0"/>
              <a:t>第</a:t>
            </a:r>
            <a:r>
              <a:rPr lang="en-US" altLang="zh-CN" dirty="0"/>
              <a:t>2</a:t>
            </a:r>
            <a:r>
              <a:rPr lang="zh-CN" altLang="en-US" dirty="0"/>
              <a:t>、</a:t>
            </a:r>
            <a:r>
              <a:rPr lang="en-US" altLang="zh-CN" dirty="0"/>
              <a:t>4</a:t>
            </a:r>
            <a:r>
              <a:rPr lang="zh-CN" altLang="en-US" dirty="0"/>
              <a:t>行结果图采用</a:t>
            </a:r>
            <a:r>
              <a:rPr lang="en-US" altLang="zh-CN" dirty="0"/>
              <a:t>padding=16</a:t>
            </a:r>
            <a:r>
              <a:rPr lang="zh-CN" altLang="en-US" dirty="0"/>
              <a:t>的结果。经过最后的试验，作者发现采用各向异性缩放、</a:t>
            </a:r>
            <a:r>
              <a:rPr lang="en-US" altLang="zh-CN" dirty="0"/>
              <a:t>padding=16</a:t>
            </a:r>
            <a:r>
              <a:rPr lang="zh-CN" altLang="en-US" dirty="0"/>
              <a:t>的精度最高。</a:t>
            </a:r>
          </a:p>
        </p:txBody>
      </p:sp>
    </p:spTree>
    <p:extLst>
      <p:ext uri="{BB962C8B-B14F-4D97-AF65-F5344CB8AC3E}">
        <p14:creationId xmlns:p14="http://schemas.microsoft.com/office/powerpoint/2010/main" val="3739715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xit" presetSubtype="0" fill="hold" grpId="0" nodeType="clickEffect">
                                  <p:stCondLst>
                                    <p:cond delay="0"/>
                                  </p:stCondLst>
                                  <p:childTnLst>
                                    <p:animEffect transition="out" filter="fade">
                                      <p:cBhvr>
                                        <p:cTn id="6" dur="1000"/>
                                        <p:tgtEl>
                                          <p:spTgt spid="5"/>
                                        </p:tgtEl>
                                      </p:cBhvr>
                                    </p:animEffect>
                                    <p:anim calcmode="lin" valueType="num">
                                      <p:cBhvr>
                                        <p:cTn id="7" dur="1000"/>
                                        <p:tgtEl>
                                          <p:spTgt spid="5"/>
                                        </p:tgtEl>
                                        <p:attrNameLst>
                                          <p:attrName>ppt_x</p:attrName>
                                        </p:attrNameLst>
                                      </p:cBhvr>
                                      <p:tavLst>
                                        <p:tav tm="0">
                                          <p:val>
                                            <p:strVal val="ppt_x"/>
                                          </p:val>
                                        </p:tav>
                                        <p:tav tm="100000">
                                          <p:val>
                                            <p:strVal val="ppt_x"/>
                                          </p:val>
                                        </p:tav>
                                      </p:tavLst>
                                    </p:anim>
                                    <p:anim calcmode="lin" valueType="num">
                                      <p:cBhvr>
                                        <p:cTn id="8" dur="1000"/>
                                        <p:tgtEl>
                                          <p:spTgt spid="5"/>
                                        </p:tgtEl>
                                        <p:attrNameLst>
                                          <p:attrName>ppt_y</p:attrName>
                                        </p:attrNameLst>
                                      </p:cBhvr>
                                      <p:tavLst>
                                        <p:tav tm="0">
                                          <p:val>
                                            <p:strVal val="ppt_y"/>
                                          </p:val>
                                        </p:tav>
                                        <p:tav tm="100000">
                                          <p:val>
                                            <p:strVal val="ppt_y+.1"/>
                                          </p:val>
                                        </p:tav>
                                      </p:tavLst>
                                    </p:anim>
                                    <p:set>
                                      <p:cBhvr>
                                        <p:cTn id="9" dur="1" fill="hold">
                                          <p:stCondLst>
                                            <p:cond delay="999"/>
                                          </p:stCondLst>
                                        </p:cTn>
                                        <p:tgtEl>
                                          <p:spTgt spid="5"/>
                                        </p:tgtEl>
                                        <p:attrNameLst>
                                          <p:attrName>style.visibility</p:attrName>
                                        </p:attrNameLst>
                                      </p:cBhvr>
                                      <p:to>
                                        <p:strVal val="hidden"/>
                                      </p:to>
                                    </p:set>
                                  </p:childTnLst>
                                </p:cTn>
                              </p:par>
                              <p:par>
                                <p:cTn id="10" presetID="42"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CNN</a:t>
            </a:r>
            <a:r>
              <a:rPr lang="zh-CN" altLang="en-US" dirty="0"/>
              <a:t>特征提取阶段</a:t>
            </a:r>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47664" y="1340768"/>
            <a:ext cx="6238875" cy="1790700"/>
          </a:xfrm>
        </p:spPr>
      </p:pic>
      <p:sp>
        <p:nvSpPr>
          <p:cNvPr id="5" name="矩形 4"/>
          <p:cNvSpPr/>
          <p:nvPr/>
        </p:nvSpPr>
        <p:spPr>
          <a:xfrm>
            <a:off x="899592" y="836712"/>
            <a:ext cx="2372765" cy="369332"/>
          </a:xfrm>
          <a:prstGeom prst="rect">
            <a:avLst/>
          </a:prstGeom>
        </p:spPr>
        <p:txBody>
          <a:bodyPr wrap="none">
            <a:spAutoFit/>
          </a:bodyPr>
          <a:lstStyle/>
          <a:p>
            <a:r>
              <a:rPr lang="en-US" altLang="zh-CN" dirty="0"/>
              <a:t>a</a:t>
            </a:r>
            <a:r>
              <a:rPr lang="zh-CN" altLang="en-US" dirty="0"/>
              <a:t>、网络结构设计阶段</a:t>
            </a:r>
          </a:p>
        </p:txBody>
      </p:sp>
      <p:sp>
        <p:nvSpPr>
          <p:cNvPr id="3" name="TextBox 2"/>
          <p:cNvSpPr txBox="1"/>
          <p:nvPr/>
        </p:nvSpPr>
        <p:spPr>
          <a:xfrm>
            <a:off x="899592" y="3356992"/>
            <a:ext cx="6984776" cy="2585323"/>
          </a:xfrm>
          <a:prstGeom prst="rect">
            <a:avLst/>
          </a:prstGeom>
          <a:noFill/>
        </p:spPr>
        <p:txBody>
          <a:bodyPr wrap="square" rtlCol="0">
            <a:spAutoFit/>
          </a:bodyPr>
          <a:lstStyle/>
          <a:p>
            <a:r>
              <a:rPr lang="zh-CN" altLang="en-US" dirty="0" smtClean="0"/>
              <a:t>两个方案</a:t>
            </a:r>
            <a:r>
              <a:rPr lang="zh-CN" altLang="en-US" dirty="0" smtClean="0">
                <a:sym typeface="Wingdings" panose="05000000000000000000" pitchFamily="2" charset="2"/>
              </a:rPr>
              <a:t>：</a:t>
            </a:r>
            <a:endParaRPr lang="en-US" altLang="zh-CN" dirty="0" smtClean="0">
              <a:sym typeface="Wingdings" panose="05000000000000000000" pitchFamily="2" charset="2"/>
            </a:endParaRPr>
          </a:p>
          <a:p>
            <a:r>
              <a:rPr lang="zh-CN" altLang="en-US" dirty="0" smtClean="0">
                <a:sym typeface="Wingdings" panose="05000000000000000000" pitchFamily="2" charset="2"/>
              </a:rPr>
              <a:t>（</a:t>
            </a:r>
            <a:r>
              <a:rPr lang="en-US" altLang="zh-CN" dirty="0" smtClean="0">
                <a:sym typeface="Wingdings" panose="05000000000000000000" pitchFamily="2" charset="2"/>
              </a:rPr>
              <a:t>1</a:t>
            </a:r>
            <a:r>
              <a:rPr lang="zh-CN" altLang="en-US" dirty="0" smtClean="0">
                <a:sym typeface="Wingdings" panose="05000000000000000000" pitchFamily="2" charset="2"/>
              </a:rPr>
              <a:t>）</a:t>
            </a:r>
            <a:r>
              <a:rPr lang="en-US" altLang="zh-CN" dirty="0" err="1" smtClean="0"/>
              <a:t>Alexnet</a:t>
            </a:r>
            <a:r>
              <a:rPr lang="zh-CN" altLang="en-US" dirty="0"/>
              <a:t>；精度为</a:t>
            </a:r>
            <a:r>
              <a:rPr lang="en-US" altLang="zh-CN" dirty="0"/>
              <a:t>58.5%</a:t>
            </a:r>
            <a:endParaRPr lang="en-US" altLang="zh-CN" dirty="0" smtClean="0"/>
          </a:p>
          <a:p>
            <a:r>
              <a:rPr lang="zh-CN" altLang="en-US" dirty="0" smtClean="0"/>
              <a:t>（</a:t>
            </a:r>
            <a:r>
              <a:rPr lang="en-US" altLang="zh-CN" dirty="0" smtClean="0"/>
              <a:t>2</a:t>
            </a:r>
            <a:r>
              <a:rPr lang="zh-CN" altLang="en-US" dirty="0" smtClean="0"/>
              <a:t>）</a:t>
            </a:r>
            <a:r>
              <a:rPr lang="en-US" altLang="zh-CN" dirty="0" smtClean="0"/>
              <a:t>VGG16</a:t>
            </a:r>
            <a:r>
              <a:rPr lang="zh-CN" altLang="en-US" dirty="0" smtClean="0"/>
              <a:t>：精度为</a:t>
            </a:r>
            <a:r>
              <a:rPr lang="en-US" altLang="zh-CN" dirty="0" smtClean="0"/>
              <a:t>66%</a:t>
            </a:r>
          </a:p>
          <a:p>
            <a:r>
              <a:rPr lang="zh-CN" altLang="en-US" dirty="0"/>
              <a:t>后</a:t>
            </a:r>
            <a:r>
              <a:rPr lang="zh-CN" altLang="en-US" dirty="0" smtClean="0"/>
              <a:t>者选</a:t>
            </a:r>
            <a:r>
              <a:rPr lang="zh-CN" altLang="en-US" dirty="0"/>
              <a:t>择比较小的卷积核、选择较小的跨步</a:t>
            </a:r>
            <a:r>
              <a:rPr lang="zh-CN" altLang="en-US" dirty="0" smtClean="0"/>
              <a:t>，计</a:t>
            </a:r>
            <a:r>
              <a:rPr lang="zh-CN" altLang="en-US" dirty="0"/>
              <a:t>算量是</a:t>
            </a:r>
            <a:r>
              <a:rPr lang="en-US" altLang="zh-CN" dirty="0" err="1"/>
              <a:t>Alexnet</a:t>
            </a:r>
            <a:r>
              <a:rPr lang="zh-CN" altLang="en-US" dirty="0"/>
              <a:t>的</a:t>
            </a:r>
            <a:r>
              <a:rPr lang="en-US" altLang="zh-CN" dirty="0"/>
              <a:t>7</a:t>
            </a:r>
            <a:r>
              <a:rPr lang="zh-CN" altLang="en-US" dirty="0"/>
              <a:t>倍</a:t>
            </a:r>
            <a:r>
              <a:rPr lang="zh-CN" altLang="en-US" dirty="0" smtClean="0"/>
              <a:t>。</a:t>
            </a:r>
            <a:endParaRPr lang="en-US" altLang="zh-CN" dirty="0" smtClean="0"/>
          </a:p>
          <a:p>
            <a:endParaRPr lang="en-US" altLang="zh-CN" dirty="0" smtClean="0"/>
          </a:p>
          <a:p>
            <a:r>
              <a:rPr lang="en-US" altLang="zh-CN" dirty="0" err="1" smtClean="0"/>
              <a:t>Alexnet</a:t>
            </a:r>
            <a:r>
              <a:rPr lang="zh-CN" altLang="en-US" dirty="0"/>
              <a:t>特征提取部分包含了</a:t>
            </a:r>
            <a:r>
              <a:rPr lang="en-US" altLang="zh-CN" dirty="0"/>
              <a:t>5</a:t>
            </a:r>
            <a:r>
              <a:rPr lang="zh-CN" altLang="en-US" dirty="0"/>
              <a:t>个卷积层、</a:t>
            </a:r>
            <a:r>
              <a:rPr lang="en-US" altLang="zh-CN" dirty="0"/>
              <a:t>2</a:t>
            </a:r>
            <a:r>
              <a:rPr lang="zh-CN" altLang="en-US" dirty="0"/>
              <a:t>个全连接层，在</a:t>
            </a:r>
            <a:r>
              <a:rPr lang="en-US" altLang="zh-CN" dirty="0" err="1"/>
              <a:t>Alexnet</a:t>
            </a:r>
            <a:r>
              <a:rPr lang="zh-CN" altLang="en-US" dirty="0"/>
              <a:t>中</a:t>
            </a:r>
            <a:r>
              <a:rPr lang="en-US" altLang="zh-CN" dirty="0"/>
              <a:t>p5</a:t>
            </a:r>
            <a:r>
              <a:rPr lang="zh-CN" altLang="en-US" dirty="0"/>
              <a:t>层神经元个数为</a:t>
            </a:r>
            <a:r>
              <a:rPr lang="en-US" altLang="zh-CN" dirty="0"/>
              <a:t>9216</a:t>
            </a:r>
            <a:r>
              <a:rPr lang="zh-CN" altLang="en-US" dirty="0"/>
              <a:t>、 </a:t>
            </a:r>
            <a:r>
              <a:rPr lang="en-US" altLang="zh-CN" dirty="0"/>
              <a:t>f6</a:t>
            </a:r>
            <a:r>
              <a:rPr lang="zh-CN" altLang="en-US" dirty="0"/>
              <a:t>、</a:t>
            </a:r>
            <a:r>
              <a:rPr lang="en-US" altLang="zh-CN" dirty="0"/>
              <a:t>f7</a:t>
            </a:r>
            <a:r>
              <a:rPr lang="zh-CN" altLang="en-US" dirty="0"/>
              <a:t>的神经元个数都是</a:t>
            </a:r>
            <a:r>
              <a:rPr lang="en-US" altLang="zh-CN" dirty="0"/>
              <a:t>4096</a:t>
            </a:r>
            <a:r>
              <a:rPr lang="zh-CN" altLang="en-US" dirty="0"/>
              <a:t>，通过这个网络训练完毕后，最后提取特征每个输入候选框图片都能得到一个</a:t>
            </a:r>
            <a:r>
              <a:rPr lang="en-US" altLang="zh-CN" dirty="0"/>
              <a:t>4096</a:t>
            </a:r>
            <a:r>
              <a:rPr lang="zh-CN" altLang="en-US" dirty="0"/>
              <a:t>维的特征向量。</a:t>
            </a:r>
          </a:p>
        </p:txBody>
      </p:sp>
    </p:spTree>
    <p:extLst>
      <p:ext uri="{BB962C8B-B14F-4D97-AF65-F5344CB8AC3E}">
        <p14:creationId xmlns:p14="http://schemas.microsoft.com/office/powerpoint/2010/main" val="41958264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CNN</a:t>
            </a:r>
            <a:r>
              <a:rPr lang="zh-CN" altLang="en-US" dirty="0"/>
              <a:t>特征提取阶段</a:t>
            </a:r>
          </a:p>
        </p:txBody>
      </p:sp>
      <p:sp>
        <p:nvSpPr>
          <p:cNvPr id="5" name="矩形 4"/>
          <p:cNvSpPr/>
          <p:nvPr/>
        </p:nvSpPr>
        <p:spPr>
          <a:xfrm>
            <a:off x="899592" y="836712"/>
            <a:ext cx="2845651" cy="369332"/>
          </a:xfrm>
          <a:prstGeom prst="rect">
            <a:avLst/>
          </a:prstGeom>
        </p:spPr>
        <p:txBody>
          <a:bodyPr wrap="none">
            <a:spAutoFit/>
          </a:bodyPr>
          <a:lstStyle/>
          <a:p>
            <a:r>
              <a:rPr lang="en-US" altLang="zh-CN" dirty="0"/>
              <a:t>b</a:t>
            </a:r>
            <a:r>
              <a:rPr lang="zh-CN" altLang="en-US" dirty="0"/>
              <a:t>、网络有监督预训练阶段</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5425" y="1412776"/>
            <a:ext cx="6153150"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矩形 2"/>
          <p:cNvSpPr/>
          <p:nvPr/>
        </p:nvSpPr>
        <p:spPr>
          <a:xfrm>
            <a:off x="827584" y="3957156"/>
            <a:ext cx="7488832" cy="1200329"/>
          </a:xfrm>
          <a:prstGeom prst="rect">
            <a:avLst/>
          </a:prstGeom>
        </p:spPr>
        <p:txBody>
          <a:bodyPr wrap="square">
            <a:spAutoFit/>
          </a:bodyPr>
          <a:lstStyle/>
          <a:p>
            <a:r>
              <a:rPr lang="zh-CN" altLang="en-US" dirty="0"/>
              <a:t>物体标签训练数据少，如果要直接采用随机初始化</a:t>
            </a:r>
            <a:r>
              <a:rPr lang="en-US" altLang="zh-CN" dirty="0"/>
              <a:t>CNN</a:t>
            </a:r>
            <a:r>
              <a:rPr lang="zh-CN" altLang="en-US" dirty="0"/>
              <a:t>参数的方法，那么目前的训练数据量是远远不够的</a:t>
            </a:r>
            <a:r>
              <a:rPr lang="zh-CN" altLang="en-US" dirty="0" smtClean="0"/>
              <a:t>。本文直</a:t>
            </a:r>
            <a:r>
              <a:rPr lang="zh-CN" altLang="en-US" dirty="0"/>
              <a:t>接用</a:t>
            </a:r>
            <a:r>
              <a:rPr lang="en-US" altLang="zh-CN" dirty="0" err="1"/>
              <a:t>Alexnet</a:t>
            </a:r>
            <a:r>
              <a:rPr lang="zh-CN" altLang="en-US" dirty="0"/>
              <a:t>的网络</a:t>
            </a:r>
            <a:r>
              <a:rPr lang="zh-CN" altLang="en-US" dirty="0" smtClean="0"/>
              <a:t>，参数直</a:t>
            </a:r>
            <a:r>
              <a:rPr lang="zh-CN" altLang="en-US" dirty="0"/>
              <a:t>接采用它的参数，作为初始的参数值，然后再</a:t>
            </a:r>
            <a:r>
              <a:rPr lang="en-US" altLang="zh-CN" dirty="0"/>
              <a:t>fine-tuning</a:t>
            </a:r>
            <a:r>
              <a:rPr lang="zh-CN" altLang="en-US" dirty="0"/>
              <a:t>训练。网络优化求解时采用随机梯度下降法，学习率大小为</a:t>
            </a:r>
            <a:r>
              <a:rPr lang="en-US" altLang="zh-CN" dirty="0"/>
              <a:t>0.001</a:t>
            </a:r>
            <a:r>
              <a:rPr lang="zh-CN" altLang="en-US" dirty="0"/>
              <a:t>；</a:t>
            </a:r>
          </a:p>
        </p:txBody>
      </p:sp>
    </p:spTree>
    <p:extLst>
      <p:ext uri="{BB962C8B-B14F-4D97-AF65-F5344CB8AC3E}">
        <p14:creationId xmlns:p14="http://schemas.microsoft.com/office/powerpoint/2010/main" val="1832790555"/>
      </p:ext>
    </p:extLst>
  </p:cSld>
  <p:clrMapOvr>
    <a:masterClrMapping/>
  </p:clrMapOvr>
  <p:timing>
    <p:tnLst>
      <p:par>
        <p:cTn id="1" dur="indefinite" restart="never" nodeType="tmRoot"/>
      </p:par>
    </p:tnLst>
  </p:timing>
</p:sld>
</file>

<file path=ppt/theme/theme1.xml><?xml version="1.0" encoding="utf-8"?>
<a:theme xmlns:a="http://schemas.openxmlformats.org/drawingml/2006/main" name="CNIC">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14038</TotalTime>
  <Words>2713</Words>
  <Application>Microsoft Office PowerPoint</Application>
  <PresentationFormat>全屏显示(4:3)</PresentationFormat>
  <Paragraphs>119</Paragraphs>
  <Slides>23</Slides>
  <Notes>2</Notes>
  <HiddenSlides>0</HiddenSlides>
  <MMClips>0</MMClips>
  <ScaleCrop>false</ScaleCrop>
  <HeadingPairs>
    <vt:vector size="4" baseType="variant">
      <vt:variant>
        <vt:lpstr>主题</vt:lpstr>
      </vt:variant>
      <vt:variant>
        <vt:i4>1</vt:i4>
      </vt:variant>
      <vt:variant>
        <vt:lpstr>幻灯片标题</vt:lpstr>
      </vt:variant>
      <vt:variant>
        <vt:i4>23</vt:i4>
      </vt:variant>
    </vt:vector>
  </HeadingPairs>
  <TitlesOfParts>
    <vt:vector size="24" baseType="lpstr">
      <vt:lpstr>CNIC</vt:lpstr>
      <vt:lpstr>PowerPoint 演示文稿</vt:lpstr>
      <vt:lpstr>目录</vt:lpstr>
      <vt:lpstr>背景</vt:lpstr>
      <vt:lpstr>改进</vt:lpstr>
      <vt:lpstr>流程</vt:lpstr>
      <vt:lpstr>Selective Search</vt:lpstr>
      <vt:lpstr>Selective Search</vt:lpstr>
      <vt:lpstr>CNN特征提取阶段</vt:lpstr>
      <vt:lpstr>CNN特征提取阶段</vt:lpstr>
      <vt:lpstr>CNN特征提取阶段</vt:lpstr>
      <vt:lpstr>正负样本</vt:lpstr>
      <vt:lpstr>重叠度（IOU）:</vt:lpstr>
      <vt:lpstr>非极大值抑制（NMS）</vt:lpstr>
      <vt:lpstr>SVM阶段</vt:lpstr>
      <vt:lpstr>SVM阶段</vt:lpstr>
      <vt:lpstr>结果</vt:lpstr>
      <vt:lpstr>Selective Search</vt:lpstr>
      <vt:lpstr>Selective Search</vt:lpstr>
      <vt:lpstr>边界框回归</vt:lpstr>
      <vt:lpstr>边界框回归</vt:lpstr>
      <vt:lpstr>问题</vt:lpstr>
      <vt:lpstr>后续</vt:lpstr>
      <vt:lpstr>PowerPoint 演示文稿</vt:lpstr>
    </vt:vector>
  </TitlesOfParts>
  <Company>Lenovo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中国科技网</dc:title>
  <dc:creator>许海燕</dc:creator>
  <cp:lastModifiedBy>SY_Gao</cp:lastModifiedBy>
  <cp:revision>778</cp:revision>
  <dcterms:created xsi:type="dcterms:W3CDTF">2015-03-12T11:54:05Z</dcterms:created>
  <dcterms:modified xsi:type="dcterms:W3CDTF">2018-03-25T03:24:20Z</dcterms:modified>
</cp:coreProperties>
</file>