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5" r:id="rId3"/>
    <p:sldMasterId id="2147483677" r:id="rId4"/>
  </p:sldMasterIdLst>
  <p:notesMasterIdLst>
    <p:notesMasterId r:id="rId37"/>
  </p:notesMasterIdLst>
  <p:sldIdLst>
    <p:sldId id="256" r:id="rId5"/>
    <p:sldId id="258" r:id="rId6"/>
    <p:sldId id="259" r:id="rId7"/>
    <p:sldId id="297" r:id="rId8"/>
    <p:sldId id="261" r:id="rId9"/>
    <p:sldId id="262" r:id="rId10"/>
    <p:sldId id="264" r:id="rId11"/>
    <p:sldId id="265" r:id="rId12"/>
    <p:sldId id="266" r:id="rId13"/>
    <p:sldId id="267" r:id="rId14"/>
    <p:sldId id="268" r:id="rId15"/>
    <p:sldId id="279" r:id="rId16"/>
    <p:sldId id="269" r:id="rId17"/>
    <p:sldId id="270" r:id="rId18"/>
    <p:sldId id="271" r:id="rId19"/>
    <p:sldId id="272" r:id="rId20"/>
    <p:sldId id="273" r:id="rId21"/>
    <p:sldId id="274" r:id="rId22"/>
    <p:sldId id="278" r:id="rId23"/>
    <p:sldId id="280" r:id="rId24"/>
    <p:sldId id="282" r:id="rId25"/>
    <p:sldId id="284" r:id="rId26"/>
    <p:sldId id="285" r:id="rId27"/>
    <p:sldId id="286" r:id="rId28"/>
    <p:sldId id="287" r:id="rId29"/>
    <p:sldId id="288" r:id="rId30"/>
    <p:sldId id="289" r:id="rId31"/>
    <p:sldId id="290" r:id="rId32"/>
    <p:sldId id="291" r:id="rId33"/>
    <p:sldId id="293" r:id="rId34"/>
    <p:sldId id="295"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8" autoAdjust="0"/>
    <p:restoredTop sz="94258" autoAdjust="0"/>
  </p:normalViewPr>
  <p:slideViewPr>
    <p:cSldViewPr snapToGrid="0">
      <p:cViewPr varScale="1">
        <p:scale>
          <a:sx n="105" d="100"/>
          <a:sy n="105"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33A93-0B71-453B-A078-99E35D53A326}" type="datetimeFigureOut">
              <a:rPr lang="zh-CN" altLang="en-US" smtClean="0"/>
              <a:t>2018/3/14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B40B3C-1469-4C9F-BCAC-04917C118526}" type="slidenum">
              <a:rPr lang="zh-CN" altLang="en-US" smtClean="0"/>
              <a:t>‹#›</a:t>
            </a:fld>
            <a:endParaRPr lang="zh-CN" altLang="en-US"/>
          </a:p>
        </p:txBody>
      </p:sp>
    </p:spTree>
    <p:extLst>
      <p:ext uri="{BB962C8B-B14F-4D97-AF65-F5344CB8AC3E}">
        <p14:creationId xmlns:p14="http://schemas.microsoft.com/office/powerpoint/2010/main" val="1851990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pPr/>
              <a:t>1</a:t>
            </a:fld>
            <a:endParaRPr lang="zh-CN" altLang="en-US"/>
          </a:p>
        </p:txBody>
      </p:sp>
    </p:spTree>
    <p:extLst>
      <p:ext uri="{BB962C8B-B14F-4D97-AF65-F5344CB8AC3E}">
        <p14:creationId xmlns:p14="http://schemas.microsoft.com/office/powerpoint/2010/main" val="16788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C1AA3C-9855-47E7-A100-B684445D7EC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380206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7395D43-475D-4619-9F53-24EA55F8B7D4}"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142617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B40B3C-1469-4C9F-BCAC-04917C118526}" type="slidenum">
              <a:rPr lang="zh-CN" altLang="en-US" smtClean="0"/>
              <a:t>13</a:t>
            </a:fld>
            <a:endParaRPr lang="zh-CN" altLang="en-US"/>
          </a:p>
        </p:txBody>
      </p:sp>
    </p:spTree>
    <p:extLst>
      <p:ext uri="{BB962C8B-B14F-4D97-AF65-F5344CB8AC3E}">
        <p14:creationId xmlns:p14="http://schemas.microsoft.com/office/powerpoint/2010/main" val="4223292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C1AA3C-9855-47E7-A100-B684445D7EC3}" type="slidenum">
              <a:rPr lang="zh-CN" altLang="en-US" smtClean="0"/>
              <a:t>31</a:t>
            </a:fld>
            <a:endParaRPr lang="zh-CN" altLang="en-US"/>
          </a:p>
        </p:txBody>
      </p:sp>
    </p:spTree>
    <p:extLst>
      <p:ext uri="{BB962C8B-B14F-4D97-AF65-F5344CB8AC3E}">
        <p14:creationId xmlns:p14="http://schemas.microsoft.com/office/powerpoint/2010/main" val="299806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2426346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195804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246205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5B155A-6C3F-4654-B89E-25DB213E399B}" type="datetimeFigureOut">
              <a:rPr lang="zh-CN" altLang="en-US" smtClean="0">
                <a:solidFill>
                  <a:srgbClr val="000000">
                    <a:tint val="75000"/>
                  </a:srgbClr>
                </a:solidFill>
              </a:rPr>
              <a:pPr/>
              <a:t>2018/3/14</a:t>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015CE2E0-6DDF-4FAE-9DBA-F1C48BF5C133}"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057193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drape"/>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5B155A-6C3F-4654-B89E-25DB213E399B}" type="datetimeFigureOut">
              <a:rPr lang="zh-CN" altLang="en-US" smtClean="0">
                <a:solidFill>
                  <a:srgbClr val="000000">
                    <a:tint val="75000"/>
                  </a:srgbClr>
                </a:solidFill>
              </a:rPr>
              <a:pPr/>
              <a:t>2018/3/14</a:t>
            </a:fld>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015CE2E0-6DDF-4FAE-9DBA-F1C48BF5C133}"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740553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drape"/>
      </p:transition>
    </mc:Choice>
    <mc:Fallback xmlns="">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
            <a:ext cx="12192000" cy="6857747"/>
          </a:xfrm>
          <a:prstGeom prst="rect">
            <a:avLst/>
          </a:prstGeom>
        </p:spPr>
      </p:pic>
    </p:spTree>
    <p:extLst>
      <p:ext uri="{BB962C8B-B14F-4D97-AF65-F5344CB8AC3E}">
        <p14:creationId xmlns:p14="http://schemas.microsoft.com/office/powerpoint/2010/main" val="3183224014"/>
      </p:ext>
    </p:extLst>
  </p:cSld>
  <p:clrMapOvr>
    <a:masterClrMapping/>
  </p:clrMapOvr>
  <mc:AlternateContent xmlns:mc="http://schemas.openxmlformats.org/markup-compatibility/2006" xmlns:p14="http://schemas.microsoft.com/office/powerpoint/2010/main">
    <mc:Choice Requires="p14">
      <p:transition spd="slow" p14:dur="4000" advClick="0" advTm="1000">
        <p14:vortex dir="u"/>
      </p:transition>
    </mc:Choice>
    <mc:Fallback xmlns="">
      <p:transition spd="slow"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682A8-D6B6-4FDA-A495-4D437BAFBB60}" type="datetimeFigureOut">
              <a:rPr lang="zh-CN" altLang="en-US" smtClean="0">
                <a:solidFill>
                  <a:srgbClr val="000000">
                    <a:tint val="75000"/>
                  </a:srgbClr>
                </a:solidFill>
              </a:rPr>
              <a:pPr/>
              <a:t>2018/3/14</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0ABDD927-E55F-4D12-BD2D-8ABE6C912713}"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80105716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76722E-5EAB-40CF-9CF0-9E1E6D502E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91CCEFAA-45FD-4881-9FFA-57298FA6B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BC183F4-5701-4542-8113-4B75540D7BC2}"/>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ECB89F30-A8E6-42B8-912D-B79B40060FC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7F95CF97-F842-4652-8BD6-56A8737B4C02}"/>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7242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B805D3-7297-4665-A756-9EED588FD0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9C8B9EB-E19A-4079-862B-4E72ABA1C11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58E9141-2CF4-491E-A3E5-90E1B09115A6}"/>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026CED7-3A9F-4F33-BC7B-4A6CFC21B8E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B395654D-7127-43CC-9539-8D083DF6F29F}"/>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760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D063EF1-CB37-45CE-9264-88C9F67D1C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BFE39B6-5119-42BF-A16A-30B23688D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9BEAFEBB-7456-43CD-BE79-416F7877115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7B1B679A-B463-4C8F-9435-56A429DF7D6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7110F0B-8CC9-46C0-A4FE-5C6C1EC19C2A}"/>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6518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1F685-D372-4ED2-BF81-9DB5C08491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C5D3EE0-DB9D-4985-BB87-C7CA3142117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82740DD-690F-449C-AB3A-EC99AF2D5D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7417E8D-98F4-4E77-986A-B4C92666874C}"/>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A923D881-5401-45FB-9B33-87530879655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3C2F6460-894A-4D64-BC72-9A01142541F2}"/>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482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3591938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126B0B-5AFB-4903-A3B8-6E3F491618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BF754A7-A135-49FF-8BD4-F41C950D0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BE75CF0-5532-4FDB-8AB8-6F03D5DF0DB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D421F7F2-A199-47F5-9E1B-F85A98314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7BA89AF-323A-4791-AA77-46CAC133B3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921CD5FD-95AE-4B40-B85A-7CBB13EC369B}"/>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61F2A783-33EA-4AD2-BE71-8C7ACC67E2D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3D29CBEC-40F4-4B49-B3EC-7FF7A6BA4E2A}"/>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6128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44C941-E4B1-4B3A-BA8A-31174DAD1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E5B1E205-81D9-419E-8B64-D8497BC87D2D}"/>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2B48E8DD-3620-4FFC-A517-FD406C8110A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7024709A-6F0C-4626-A7D4-11F51D5993AE}"/>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6441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0F22777-1628-4FDF-A4D3-84DCDE714E17}"/>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D0767CE9-A5E9-4667-84A2-19B5F7C7378D}"/>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8F70745F-0682-448E-B9D2-79DDB7979B31}"/>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6713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5E3EB1-EBC5-41CF-B4CE-712AB466CF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E5B566D-022D-420E-A4E5-44B460CA6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4E975C7-44F4-4C90-A9BE-FA657ADC0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8DEC284-132B-411F-AEBE-C05EA270EC2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9D6FB26-9D93-4C82-B5DD-7249F8519BF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8AB062CA-363E-4FE9-8043-901C5749BB6F}"/>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22750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1A7AE3-7CF2-40E7-A0AE-8E79035B95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519B0BCB-38F8-4055-97FA-83045F288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7410F1E6-41BE-4D52-A44A-D01866C41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11CC104-FDFD-4C7B-A57F-E6868E6E862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7AE053B5-F553-421D-9EDB-BFDB634183F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EE90B07-196E-4DF4-938E-AD008CB0BA18}"/>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34066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378243-BFE9-4471-B6B6-B5C873B90B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41B2B51-D4B1-468A-A7E4-7AEF65C307E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ACF2FD1-4FDC-421A-BEBD-F024AAB5A98B}"/>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4BFDC54-12D3-4594-B5B8-03E1BA3B4DF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31DEC9F-3332-4545-8AF8-4D87DD39EDE9}"/>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421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F02E93A-AB24-4035-93E0-A3FFB89750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12FC951-1869-4B4C-B38A-B5FCF34E018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984F76F-D52B-4934-B91F-946B6C6E2BF9}"/>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66657CB-0F60-42FE-A4EC-B127B676E90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0D307193-A817-46AD-BF7D-A867D8504B8D}"/>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57992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676722E-5EAB-40CF-9CF0-9E1E6D502E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91CCEFAA-45FD-4881-9FFA-57298FA6B4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FBC183F4-5701-4542-8113-4B75540D7BC2}"/>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ECB89F30-A8E6-42B8-912D-B79B40060FC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7F95CF97-F842-4652-8BD6-56A8737B4C02}"/>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73809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DB805D3-7297-4665-A756-9EED588FD0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9C8B9EB-E19A-4079-862B-4E72ABA1C11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58E9141-2CF4-491E-A3E5-90E1B09115A6}"/>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026CED7-3A9F-4F33-BC7B-4A6CFC21B8E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B395654D-7127-43CC-9539-8D083DF6F29F}"/>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59489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D063EF1-CB37-45CE-9264-88C9F67D1C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BBFE39B6-5119-42BF-A16A-30B23688D1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9BEAFEBB-7456-43CD-BE79-416F7877115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7B1B679A-B463-4C8F-9435-56A429DF7D69}"/>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7110F0B-8CC9-46C0-A4FE-5C6C1EC19C2A}"/>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580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2680922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431F685-D372-4ED2-BF81-9DB5C08491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0C5D3EE0-DB9D-4985-BB87-C7CA3142117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82740DD-690F-449C-AB3A-EC99AF2D5DD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7417E8D-98F4-4E77-986A-B4C92666874C}"/>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A923D881-5401-45FB-9B33-87530879655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3C2F6460-894A-4D64-BC72-9A01142541F2}"/>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0258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126B0B-5AFB-4903-A3B8-6E3F491618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3BF754A7-A135-49FF-8BD4-F41C950D0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BE75CF0-5532-4FDB-8AB8-6F03D5DF0DB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D421F7F2-A199-47F5-9E1B-F85A983144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7BA89AF-323A-4791-AA77-46CAC133B3A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921CD5FD-95AE-4B40-B85A-7CBB13EC369B}"/>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8" name="页脚占位符 7">
            <a:extLst>
              <a:ext uri="{FF2B5EF4-FFF2-40B4-BE49-F238E27FC236}">
                <a16:creationId xmlns="" xmlns:a16="http://schemas.microsoft.com/office/drawing/2014/main" id="{61F2A783-33EA-4AD2-BE71-8C7ACC67E2D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 xmlns:a16="http://schemas.microsoft.com/office/drawing/2014/main" id="{3D29CBEC-40F4-4B49-B3EC-7FF7A6BA4E2A}"/>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55043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044C941-E4B1-4B3A-BA8A-31174DAD17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E5B1E205-81D9-419E-8B64-D8497BC87D2D}"/>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4" name="页脚占位符 3">
            <a:extLst>
              <a:ext uri="{FF2B5EF4-FFF2-40B4-BE49-F238E27FC236}">
                <a16:creationId xmlns="" xmlns:a16="http://schemas.microsoft.com/office/drawing/2014/main" id="{2B48E8DD-3620-4FFC-A517-FD406C8110AA}"/>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 xmlns:a16="http://schemas.microsoft.com/office/drawing/2014/main" id="{7024709A-6F0C-4626-A7D4-11F51D5993AE}"/>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7050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80F22777-1628-4FDF-A4D3-84DCDE714E17}"/>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3" name="页脚占位符 2">
            <a:extLst>
              <a:ext uri="{FF2B5EF4-FFF2-40B4-BE49-F238E27FC236}">
                <a16:creationId xmlns="" xmlns:a16="http://schemas.microsoft.com/office/drawing/2014/main" id="{D0767CE9-A5E9-4667-84A2-19B5F7C7378D}"/>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 xmlns:a16="http://schemas.microsoft.com/office/drawing/2014/main" id="{8F70745F-0682-448E-B9D2-79DDB7979B31}"/>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6263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75E3EB1-EBC5-41CF-B4CE-712AB466CF5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EE5B566D-022D-420E-A4E5-44B460CA6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F4E975C7-44F4-4C90-A9BE-FA657ADC0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58DEC284-132B-411F-AEBE-C05EA270EC2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99D6FB26-9D93-4C82-B5DD-7249F8519BFF}"/>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8AB062CA-363E-4FE9-8043-901C5749BB6F}"/>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23990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A1A7AE3-7CF2-40E7-A0AE-8E79035B95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519B0BCB-38F8-4055-97FA-83045F2880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7410F1E6-41BE-4D52-A44A-D01866C41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611CC104-FDFD-4C7B-A57F-E6868E6E8625}"/>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6" name="页脚占位符 5">
            <a:extLst>
              <a:ext uri="{FF2B5EF4-FFF2-40B4-BE49-F238E27FC236}">
                <a16:creationId xmlns="" xmlns:a16="http://schemas.microsoft.com/office/drawing/2014/main" id="{7AE053B5-F553-421D-9EDB-BFDB634183F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 xmlns:a16="http://schemas.microsoft.com/office/drawing/2014/main" id="{FEE90B07-196E-4DF4-938E-AD008CB0BA18}"/>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16917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1378243-BFE9-4471-B6B6-B5C873B90B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41B2B51-D4B1-468A-A7E4-7AEF65C307E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ACF2FD1-4FDC-421A-BEBD-F024AAB5A98B}"/>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4BFDC54-12D3-4594-B5B8-03E1BA3B4DF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931DEC9F-3332-4545-8AF8-4D87DD39EDE9}"/>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43537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AF02E93A-AB24-4035-93E0-A3FFB89750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412FC951-1869-4B4C-B38A-B5FCF34E018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984F76F-D52B-4934-B91F-946B6C6E2BF9}"/>
              </a:ext>
            </a:extLst>
          </p:cNvPr>
          <p:cNvSpPr>
            <a:spLocks noGrp="1"/>
          </p:cNvSpPr>
          <p:nvPr>
            <p:ph type="dt" sz="half" idx="10"/>
          </p:nvPr>
        </p:nvSpPr>
        <p:spPr/>
        <p:txBody>
          <a:body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266657CB-0F60-42FE-A4EC-B127B676E90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0D307193-A817-46AD-BF7D-A867D8504B8D}"/>
              </a:ext>
            </a:extLst>
          </p:cNvPr>
          <p:cNvSpPr>
            <a:spLocks noGrp="1"/>
          </p:cNvSpPr>
          <p:nvPr>
            <p:ph type="sldNum" sz="quarter" idx="12"/>
          </p:nvPr>
        </p:nvSpPr>
        <p:spPr/>
        <p:txBody>
          <a:body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156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424509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148492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3485198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2355995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349257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765ED7E-56F2-41C3-B1CF-B30C03F63512}" type="datetimeFigureOut">
              <a:rPr lang="zh-CN" altLang="en-US" smtClean="0"/>
              <a:t>2018/3/14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105274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5ED7E-56F2-41C3-B1CF-B30C03F63512}" type="datetimeFigureOut">
              <a:rPr lang="zh-CN" altLang="en-US" smtClean="0"/>
              <a:t>2018/3/14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C72E31-9AAA-4E4F-830F-E33A9A3A88E4}" type="slidenum">
              <a:rPr lang="zh-CN" altLang="en-US" smtClean="0"/>
              <a:t>‹#›</a:t>
            </a:fld>
            <a:endParaRPr lang="zh-CN" altLang="en-US"/>
          </a:p>
        </p:txBody>
      </p:sp>
    </p:spTree>
    <p:extLst>
      <p:ext uri="{BB962C8B-B14F-4D97-AF65-F5344CB8AC3E}">
        <p14:creationId xmlns:p14="http://schemas.microsoft.com/office/powerpoint/2010/main" val="152924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B155A-6C3F-4654-B89E-25DB213E399B}" type="datetimeFigureOut">
              <a:rPr lang="zh-CN" altLang="en-US" smtClean="0">
                <a:solidFill>
                  <a:srgbClr val="000000">
                    <a:tint val="75000"/>
                  </a:srgbClr>
                </a:solidFill>
              </a:rPr>
              <a:pPr/>
              <a:t>2018/3/14</a:t>
            </a:fld>
            <a:endParaRPr lang="zh-CN" altLang="en-US">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E2E0-6DDF-4FAE-9DBA-F1C48BF5C133}"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594538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drape"/>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BC7D2E9-3E19-4281-A2C8-6F04F494E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11D75B8-867D-4BA4-B513-88EA67ADE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FFAF96C-3849-4299-8F30-9DDCBF40F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BFFB5B5-6CDB-4EBD-BCAF-C88F8FF6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C0A6461A-39F3-4904-A74E-468849A37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107611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BC7D2E9-3E19-4281-A2C8-6F04F494EF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511D75B8-867D-4BA4-B513-88EA67ADE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FFAF96C-3849-4299-8F30-9DDCBF40F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AF07D-25C5-4B26-8A40-58A436F7BF16}" type="datetimeFigureOut">
              <a:rPr lang="zh-CN" altLang="en-US" smtClean="0">
                <a:solidFill>
                  <a:prstClr val="black">
                    <a:tint val="75000"/>
                  </a:prstClr>
                </a:solidFill>
              </a:rPr>
              <a:pPr/>
              <a:t>2018/3/14</a:t>
            </a:fld>
            <a:endParaRPr lang="zh-CN" altLang="en-US">
              <a:solidFill>
                <a:prstClr val="black">
                  <a:tint val="75000"/>
                </a:prstClr>
              </a:solidFill>
            </a:endParaRPr>
          </a:p>
        </p:txBody>
      </p:sp>
      <p:sp>
        <p:nvSpPr>
          <p:cNvPr id="5" name="页脚占位符 4">
            <a:extLst>
              <a:ext uri="{FF2B5EF4-FFF2-40B4-BE49-F238E27FC236}">
                <a16:creationId xmlns="" xmlns:a16="http://schemas.microsoft.com/office/drawing/2014/main" id="{FBFFB5B5-6CDB-4EBD-BCAF-C88F8FF6D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 xmlns:a16="http://schemas.microsoft.com/office/drawing/2014/main" id="{C0A6461A-39F3-4904-A74E-468849A37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61D43-8B69-4E37-9DA5-26C7A08E56CC}"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83070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9412" y="2170387"/>
            <a:ext cx="8687495" cy="2865281"/>
          </a:xfrm>
          <a:prstGeom prst="rect">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15871" y="1818924"/>
            <a:ext cx="7375336" cy="354873"/>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979821" y="2467978"/>
            <a:ext cx="7175327" cy="1496500"/>
          </a:xfrm>
          <a:prstGeom prst="rect">
            <a:avLst/>
          </a:prstGeom>
          <a:noFill/>
        </p:spPr>
        <p:txBody>
          <a:bodyPr wrap="square" rtlCol="0">
            <a:spAutoFit/>
          </a:bodyPr>
          <a:lstStyle/>
          <a:p>
            <a:pPr algn="ctr">
              <a:lnSpc>
                <a:spcPct val="150000"/>
              </a:lnSpc>
            </a:pPr>
            <a:r>
              <a:rPr lang="zh-CN" altLang="en-US" sz="3200" dirty="0" smtClean="0">
                <a:solidFill>
                  <a:schemeClr val="bg1"/>
                </a:solidFill>
                <a:latin typeface="Adobe 黑体 Std R" panose="020B0400000000000000" pitchFamily="34" charset="-122"/>
                <a:ea typeface="Adobe 黑体 Std R" panose="020B0400000000000000" pitchFamily="34" charset="-122"/>
              </a:rPr>
              <a:t>论文分享</a:t>
            </a:r>
            <a:endParaRPr lang="en-US" altLang="zh-CN" sz="3200" dirty="0" smtClean="0">
              <a:solidFill>
                <a:schemeClr val="bg1"/>
              </a:solidFill>
              <a:latin typeface="Adobe 黑体 Std R" panose="020B0400000000000000" pitchFamily="34" charset="-122"/>
              <a:ea typeface="Adobe 黑体 Std R" panose="020B0400000000000000" pitchFamily="34" charset="-122"/>
            </a:endParaRPr>
          </a:p>
          <a:p>
            <a:pPr algn="ctr">
              <a:lnSpc>
                <a:spcPct val="150000"/>
              </a:lnSpc>
            </a:pPr>
            <a:endParaRPr lang="zh-CN" altLang="en-US" sz="3200" dirty="0">
              <a:solidFill>
                <a:schemeClr val="bg1"/>
              </a:solidFill>
              <a:latin typeface="Adobe 黑体 Std R" panose="020B0400000000000000" pitchFamily="34" charset="-122"/>
              <a:ea typeface="Adobe 黑体 Std R" panose="020B0400000000000000" pitchFamily="34" charset="-122"/>
            </a:endParaRPr>
          </a:p>
        </p:txBody>
      </p:sp>
      <p:sp>
        <p:nvSpPr>
          <p:cNvPr id="35" name="TextBox 34"/>
          <p:cNvSpPr txBox="1"/>
          <p:nvPr/>
        </p:nvSpPr>
        <p:spPr>
          <a:xfrm>
            <a:off x="6601014" y="5343418"/>
            <a:ext cx="5038850" cy="646331"/>
          </a:xfrm>
          <a:prstGeom prst="rect">
            <a:avLst/>
          </a:prstGeom>
        </p:spPr>
        <p:txBody>
          <a:bodyPr wrap="square">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r"/>
            <a:r>
              <a:rPr lang="zh-CN" altLang="en-US" sz="2400" b="1" dirty="0" smtClean="0">
                <a:solidFill>
                  <a:srgbClr val="414455"/>
                </a:solidFill>
              </a:rPr>
              <a:t>汇报人</a:t>
            </a:r>
            <a:r>
              <a:rPr lang="zh-CN" altLang="en-US" sz="2400" dirty="0" smtClean="0">
                <a:solidFill>
                  <a:schemeClr val="tx1">
                    <a:lumMod val="75000"/>
                    <a:lumOff val="25000"/>
                  </a:schemeClr>
                </a:solidFill>
              </a:rPr>
              <a:t>：赵志成</a:t>
            </a:r>
            <a:endParaRPr lang="zh-CN" altLang="en-US" sz="2400" dirty="0">
              <a:solidFill>
                <a:schemeClr val="tx1">
                  <a:lumMod val="75000"/>
                  <a:lumOff val="25000"/>
                </a:schemeClr>
              </a:solidFill>
            </a:endParaRPr>
          </a:p>
        </p:txBody>
      </p:sp>
      <p:grpSp>
        <p:nvGrpSpPr>
          <p:cNvPr id="36" name="组合 35"/>
          <p:cNvGrpSpPr/>
          <p:nvPr/>
        </p:nvGrpSpPr>
        <p:grpSpPr>
          <a:xfrm>
            <a:off x="6073957" y="960929"/>
            <a:ext cx="681980" cy="681980"/>
            <a:chOff x="952456" y="3218117"/>
            <a:chExt cx="877066" cy="877066"/>
          </a:xfrm>
        </p:grpSpPr>
        <p:sp>
          <p:nvSpPr>
            <p:cNvPr id="38" name="椭圆 50"/>
            <p:cNvSpPr>
              <a:spLocks noChangeArrowheads="1"/>
            </p:cNvSpPr>
            <p:nvPr/>
          </p:nvSpPr>
          <p:spPr bwMode="auto">
            <a:xfrm>
              <a:off x="952456" y="3218117"/>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0" name="Picture 3" descr="D:\360data\重要数据\桌面\46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696" y="3367890"/>
              <a:ext cx="478586" cy="5775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组合 43"/>
          <p:cNvGrpSpPr/>
          <p:nvPr/>
        </p:nvGrpSpPr>
        <p:grpSpPr>
          <a:xfrm>
            <a:off x="7582170" y="960929"/>
            <a:ext cx="681980" cy="681980"/>
            <a:chOff x="4672898" y="2936570"/>
            <a:chExt cx="877066" cy="877066"/>
          </a:xfrm>
        </p:grpSpPr>
        <p:sp>
          <p:nvSpPr>
            <p:cNvPr id="45" name="椭圆 44"/>
            <p:cNvSpPr>
              <a:spLocks noChangeArrowheads="1"/>
            </p:cNvSpPr>
            <p:nvPr/>
          </p:nvSpPr>
          <p:spPr bwMode="auto">
            <a:xfrm>
              <a:off x="4672898" y="293657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6" name="Picture 5" descr="D:\360data\重要数据\桌面\未标题-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149" y="3095025"/>
              <a:ext cx="532564" cy="513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组合 46"/>
          <p:cNvGrpSpPr/>
          <p:nvPr/>
        </p:nvGrpSpPr>
        <p:grpSpPr>
          <a:xfrm>
            <a:off x="9090383" y="960929"/>
            <a:ext cx="681980" cy="681980"/>
            <a:chOff x="6533119" y="2285390"/>
            <a:chExt cx="877066" cy="877066"/>
          </a:xfrm>
        </p:grpSpPr>
        <p:sp>
          <p:nvSpPr>
            <p:cNvPr id="48" name="椭圆 47"/>
            <p:cNvSpPr>
              <a:spLocks noChangeArrowheads="1"/>
            </p:cNvSpPr>
            <p:nvPr/>
          </p:nvSpPr>
          <p:spPr bwMode="auto">
            <a:xfrm>
              <a:off x="6533119" y="2285390"/>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49" name="Picture 6" descr="D:\360data\重要数据\桌面\未标题-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5358" y="2430447"/>
              <a:ext cx="512614" cy="586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3" name="组合 52"/>
          <p:cNvGrpSpPr/>
          <p:nvPr/>
        </p:nvGrpSpPr>
        <p:grpSpPr>
          <a:xfrm>
            <a:off x="10598596" y="960929"/>
            <a:ext cx="681980" cy="681980"/>
            <a:chOff x="10253559" y="2420888"/>
            <a:chExt cx="877066" cy="877066"/>
          </a:xfrm>
        </p:grpSpPr>
        <p:sp>
          <p:nvSpPr>
            <p:cNvPr id="54" name="椭圆 53"/>
            <p:cNvSpPr>
              <a:spLocks noChangeArrowheads="1"/>
            </p:cNvSpPr>
            <p:nvPr/>
          </p:nvSpPr>
          <p:spPr bwMode="auto">
            <a:xfrm>
              <a:off x="10253559" y="2420888"/>
              <a:ext cx="877066" cy="877066"/>
            </a:xfrm>
            <a:prstGeom prst="ellipse">
              <a:avLst/>
            </a:prstGeom>
            <a:solidFill>
              <a:srgbClr val="414455"/>
            </a:solidFill>
            <a:ln w="76200" cap="sq" cmpd="sng">
              <a:solidFill>
                <a:srgbClr val="C8C6BD"/>
              </a:solidFill>
              <a:round/>
              <a:headEnd/>
              <a:tailEnd/>
            </a:ln>
          </p:spPr>
          <p:txBody>
            <a:bodyPr anchor="ctr"/>
            <a:lstStyle/>
            <a:p>
              <a:pPr algn="ctr"/>
              <a:endParaRPr lang="zh-CN" altLang="zh-CN" sz="2400">
                <a:solidFill>
                  <a:srgbClr val="FFFFFF"/>
                </a:solidFill>
                <a:latin typeface="宋体" panose="02010600030101010101" pitchFamily="2" charset="-122"/>
                <a:sym typeface="宋体" panose="02010600030101010101" pitchFamily="2" charset="-122"/>
              </a:endParaRPr>
            </a:p>
          </p:txBody>
        </p:sp>
        <p:pic>
          <p:nvPicPr>
            <p:cNvPr id="55" name="Picture 8" descr="D:\360data\重要数据\桌面\未标题-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88676" y="2566876"/>
              <a:ext cx="606832" cy="585090"/>
            </a:xfrm>
            <a:prstGeom prst="rect">
              <a:avLst/>
            </a:prstGeom>
            <a:noFill/>
            <a:extLst>
              <a:ext uri="{909E8E84-426E-40DD-AFC4-6F175D3DCCD1}">
                <a14:hiddenFill xmlns:a14="http://schemas.microsoft.com/office/drawing/2010/main">
                  <a:solidFill>
                    <a:srgbClr val="FFFFFF"/>
                  </a:solidFill>
                </a14:hiddenFill>
              </a:ext>
            </a:extLst>
          </p:spPr>
        </p:pic>
      </p:grpSp>
      <p:pic>
        <p:nvPicPr>
          <p:cNvPr id="39" name="图片 38" descr="13653224129577.png"/>
          <p:cNvPicPr>
            <a:picLocks noChangeAspect="1"/>
          </p:cNvPicPr>
          <p:nvPr/>
        </p:nvPicPr>
        <p:blipFill>
          <a:blip r:embed="rId7"/>
          <a:stretch>
            <a:fillRect/>
          </a:stretch>
        </p:blipFill>
        <p:spPr>
          <a:xfrm>
            <a:off x="463442" y="105781"/>
            <a:ext cx="1535240" cy="1420670"/>
          </a:xfrm>
          <a:prstGeom prst="rect">
            <a:avLst/>
          </a:prstGeom>
        </p:spPr>
      </p:pic>
      <p:pic>
        <p:nvPicPr>
          <p:cNvPr id="57" name="Picture 3" descr="D:\360data\重要数据\桌面\rolled newspaper (5)副本.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 y="1818923"/>
            <a:ext cx="4835066" cy="322015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7985065" y="6094034"/>
            <a:ext cx="4473083" cy="400110"/>
          </a:xfrm>
          <a:prstGeom prst="rect">
            <a:avLst/>
          </a:prstGeom>
          <a:noFill/>
        </p:spPr>
        <p:txBody>
          <a:bodyPr wrap="square" rtlCol="0">
            <a:spAutoFit/>
          </a:bodyPr>
          <a:lstStyle/>
          <a:p>
            <a:r>
              <a:rPr lang="zh-CN" altLang="en-US" sz="2000" b="1" dirty="0" smtClean="0"/>
              <a:t>实验室：科研信息化开放实验室</a:t>
            </a:r>
            <a:endParaRPr lang="zh-CN" altLang="en-US" sz="2000" b="1" dirty="0"/>
          </a:p>
        </p:txBody>
      </p:sp>
      <p:sp>
        <p:nvSpPr>
          <p:cNvPr id="4" name="文本框 3"/>
          <p:cNvSpPr txBox="1"/>
          <p:nvPr/>
        </p:nvSpPr>
        <p:spPr>
          <a:xfrm>
            <a:off x="5988424" y="3392611"/>
            <a:ext cx="5549152" cy="1200329"/>
          </a:xfrm>
          <a:prstGeom prst="rect">
            <a:avLst/>
          </a:prstGeom>
          <a:noFill/>
        </p:spPr>
        <p:txBody>
          <a:bodyPr wrap="square" rtlCol="0">
            <a:spAutoFit/>
          </a:bodyPr>
          <a:lstStyle/>
          <a:p>
            <a:r>
              <a:rPr lang="en-US" altLang="zh-CN" sz="2400" dirty="0">
                <a:solidFill>
                  <a:schemeClr val="bg1"/>
                </a:solidFill>
              </a:rPr>
              <a:t>Pulmonary Nodule Detection in CT Images:</a:t>
            </a:r>
          </a:p>
          <a:p>
            <a:r>
              <a:rPr lang="en-US" altLang="zh-CN" sz="2400" dirty="0">
                <a:solidFill>
                  <a:schemeClr val="bg1"/>
                </a:solidFill>
              </a:rPr>
              <a:t>False Positive Reduction Using Multi-View</a:t>
            </a:r>
          </a:p>
          <a:p>
            <a:r>
              <a:rPr lang="en-US" altLang="zh-CN" sz="2400" dirty="0">
                <a:solidFill>
                  <a:schemeClr val="bg1"/>
                </a:solidFill>
              </a:rPr>
              <a:t>Convolutional Networks</a:t>
            </a:r>
            <a:endParaRPr lang="zh-CN" altLang="en-US" sz="2400" dirty="0">
              <a:solidFill>
                <a:schemeClr val="bg1"/>
              </a:solidFill>
            </a:endParaRPr>
          </a:p>
        </p:txBody>
      </p:sp>
    </p:spTree>
    <p:extLst>
      <p:ext uri="{BB962C8B-B14F-4D97-AF65-F5344CB8AC3E}">
        <p14:creationId xmlns:p14="http://schemas.microsoft.com/office/powerpoint/2010/main" val="206464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160CB4-34A3-4AE4-8456-7FEE04762552}"/>
              </a:ext>
            </a:extLst>
          </p:cNvPr>
          <p:cNvSpPr>
            <a:spLocks noGrp="1"/>
          </p:cNvSpPr>
          <p:nvPr>
            <p:ph type="title"/>
          </p:nvPr>
        </p:nvSpPr>
        <p:spPr/>
        <p:txBody>
          <a:bodyPr/>
          <a:lstStyle/>
          <a:p>
            <a:r>
              <a:rPr lang="en-US" altLang="zh-CN" dirty="0"/>
              <a:t>Materials </a:t>
            </a:r>
            <a:r>
              <a:rPr lang="zh-CN" altLang="en-US" dirty="0"/>
              <a:t>素材</a:t>
            </a:r>
            <a:r>
              <a:rPr lang="en-US" altLang="zh-CN" dirty="0"/>
              <a:t>/</a:t>
            </a:r>
            <a:r>
              <a:rPr lang="zh-CN" altLang="en-US" dirty="0"/>
              <a:t>数据</a:t>
            </a:r>
          </a:p>
        </p:txBody>
      </p:sp>
      <p:sp>
        <p:nvSpPr>
          <p:cNvPr id="3" name="内容占位符 2">
            <a:extLst>
              <a:ext uri="{FF2B5EF4-FFF2-40B4-BE49-F238E27FC236}">
                <a16:creationId xmlns="" xmlns:a16="http://schemas.microsoft.com/office/drawing/2014/main" id="{1B1980DB-FB5C-41C7-B087-5A7CE351837D}"/>
              </a:ext>
            </a:extLst>
          </p:cNvPr>
          <p:cNvSpPr>
            <a:spLocks noGrp="1"/>
          </p:cNvSpPr>
          <p:nvPr>
            <p:ph idx="1"/>
          </p:nvPr>
        </p:nvSpPr>
        <p:spPr/>
        <p:txBody>
          <a:bodyPr>
            <a:normAutofit/>
          </a:bodyPr>
          <a:lstStyle/>
          <a:p>
            <a:r>
              <a:rPr lang="zh-CN" altLang="en-US" dirty="0"/>
              <a:t>这一部分主要是讲找个文章做实验的数据</a:t>
            </a:r>
            <a:r>
              <a:rPr lang="zh-CN" altLang="en-US" dirty="0" smtClean="0"/>
              <a:t>来源</a:t>
            </a:r>
            <a:endParaRPr lang="en-US" altLang="zh-CN" dirty="0" smtClean="0"/>
          </a:p>
          <a:p>
            <a:r>
              <a:rPr lang="en-US" altLang="zh-CN" dirty="0" smtClean="0">
                <a:solidFill>
                  <a:srgbClr val="FF0000"/>
                </a:solidFill>
              </a:rPr>
              <a:t>A</a:t>
            </a:r>
            <a:r>
              <a:rPr lang="en-US" altLang="zh-CN" dirty="0">
                <a:solidFill>
                  <a:srgbClr val="FF0000"/>
                </a:solidFill>
              </a:rPr>
              <a:t>.</a:t>
            </a:r>
            <a:r>
              <a:rPr lang="zh-CN" altLang="en-US" dirty="0">
                <a:solidFill>
                  <a:srgbClr val="FF0000"/>
                </a:solidFill>
              </a:rPr>
              <a:t> </a:t>
            </a:r>
            <a:r>
              <a:rPr lang="en-US" altLang="zh-CN" dirty="0">
                <a:solidFill>
                  <a:srgbClr val="FF0000"/>
                </a:solidFill>
              </a:rPr>
              <a:t>LIDC-IDRI</a:t>
            </a:r>
          </a:p>
          <a:p>
            <a:r>
              <a:rPr lang="zh-CN" altLang="en-US" dirty="0"/>
              <a:t>包含来自</a:t>
            </a:r>
            <a:r>
              <a:rPr lang="en-US" altLang="zh-CN" dirty="0">
                <a:solidFill>
                  <a:srgbClr val="FF0000"/>
                </a:solidFill>
              </a:rPr>
              <a:t>7</a:t>
            </a:r>
            <a:r>
              <a:rPr lang="zh-CN" altLang="en-US" dirty="0">
                <a:solidFill>
                  <a:srgbClr val="FF0000"/>
                </a:solidFill>
              </a:rPr>
              <a:t>个机构的</a:t>
            </a:r>
            <a:r>
              <a:rPr lang="en-US" altLang="zh-CN" dirty="0">
                <a:solidFill>
                  <a:srgbClr val="FF0000"/>
                </a:solidFill>
              </a:rPr>
              <a:t>1018</a:t>
            </a:r>
            <a:r>
              <a:rPr lang="zh-CN" altLang="en-US" dirty="0">
                <a:solidFill>
                  <a:srgbClr val="FF0000"/>
                </a:solidFill>
              </a:rPr>
              <a:t>个病例</a:t>
            </a:r>
            <a:endParaRPr lang="en-US" altLang="zh-CN" dirty="0">
              <a:solidFill>
                <a:srgbClr val="FF0000"/>
              </a:solidFill>
            </a:endParaRPr>
          </a:p>
          <a:p>
            <a:r>
              <a:rPr lang="en-US" altLang="zh-CN" dirty="0"/>
              <a:t>CT</a:t>
            </a:r>
            <a:r>
              <a:rPr lang="zh-CN" altLang="en-US" dirty="0"/>
              <a:t>图像的厚度从</a:t>
            </a:r>
            <a:r>
              <a:rPr lang="en-US" altLang="zh-CN" dirty="0"/>
              <a:t>0.6mm</a:t>
            </a:r>
            <a:r>
              <a:rPr lang="zh-CN" altLang="en-US" dirty="0"/>
              <a:t>到</a:t>
            </a:r>
            <a:r>
              <a:rPr lang="en-US" altLang="zh-CN" dirty="0"/>
              <a:t>5.0mm</a:t>
            </a:r>
            <a:r>
              <a:rPr lang="zh-CN" altLang="en-US" dirty="0"/>
              <a:t>（中值</a:t>
            </a:r>
            <a:r>
              <a:rPr lang="en-US" altLang="zh-CN" dirty="0"/>
              <a:t>2mm</a:t>
            </a:r>
            <a:r>
              <a:rPr lang="zh-CN" altLang="en-US" dirty="0"/>
              <a:t>）不等</a:t>
            </a:r>
            <a:endParaRPr lang="en-US" altLang="zh-CN" dirty="0"/>
          </a:p>
          <a:p>
            <a:r>
              <a:rPr lang="zh-CN" altLang="en-US" dirty="0"/>
              <a:t>四个专家给这个数据集做的标注，分成了</a:t>
            </a:r>
            <a:r>
              <a:rPr lang="en-US" altLang="zh-CN" dirty="0"/>
              <a:t>{</a:t>
            </a:r>
            <a:r>
              <a:rPr lang="zh-CN" altLang="en-US" dirty="0"/>
              <a:t>不是结节，小于</a:t>
            </a:r>
            <a:r>
              <a:rPr lang="en-US" altLang="zh-CN" dirty="0"/>
              <a:t>3mm</a:t>
            </a:r>
            <a:r>
              <a:rPr lang="zh-CN" altLang="en-US" dirty="0"/>
              <a:t>的结节，大于</a:t>
            </a:r>
            <a:r>
              <a:rPr lang="en-US" altLang="zh-CN" dirty="0"/>
              <a:t>3mm</a:t>
            </a:r>
            <a:r>
              <a:rPr lang="zh-CN" altLang="en-US" dirty="0"/>
              <a:t>的结节</a:t>
            </a:r>
            <a:r>
              <a:rPr lang="en-US" altLang="zh-CN" dirty="0"/>
              <a:t>}</a:t>
            </a:r>
            <a:r>
              <a:rPr lang="zh-CN" altLang="en-US" dirty="0"/>
              <a:t>三个类</a:t>
            </a:r>
            <a:endParaRPr lang="en-US" altLang="zh-CN" dirty="0"/>
          </a:p>
          <a:p>
            <a:r>
              <a:rPr lang="zh-CN" altLang="en-US" dirty="0"/>
              <a:t>在本文中，把厚度</a:t>
            </a:r>
            <a:r>
              <a:rPr lang="en-US" altLang="zh-CN" dirty="0"/>
              <a:t>&gt;2.5mm</a:t>
            </a:r>
            <a:r>
              <a:rPr lang="zh-CN" altLang="en-US" dirty="0"/>
              <a:t>的扫描都扔掉了，不用，因为现在没有医院用那么大厚度的</a:t>
            </a:r>
            <a:r>
              <a:rPr lang="zh-CN" altLang="en-US" dirty="0" smtClean="0"/>
              <a:t>了然</a:t>
            </a:r>
            <a:r>
              <a:rPr lang="zh-CN" altLang="en-US" dirty="0"/>
              <a:t>后把</a:t>
            </a:r>
            <a:r>
              <a:rPr lang="en-US" altLang="zh-CN" dirty="0"/>
              <a:t>&lt;3mm</a:t>
            </a:r>
            <a:r>
              <a:rPr lang="zh-CN" altLang="en-US" dirty="0"/>
              <a:t>的结节也都扔</a:t>
            </a:r>
            <a:r>
              <a:rPr lang="zh-CN" altLang="en-US" dirty="0" smtClean="0"/>
              <a:t>了</a:t>
            </a:r>
            <a:endParaRPr lang="zh-CN" altLang="en-US" dirty="0"/>
          </a:p>
        </p:txBody>
      </p:sp>
    </p:spTree>
    <p:extLst>
      <p:ext uri="{BB962C8B-B14F-4D97-AF65-F5344CB8AC3E}">
        <p14:creationId xmlns:p14="http://schemas.microsoft.com/office/powerpoint/2010/main" val="23821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388EF0A-5586-4C15-A0AA-351022BB0E1B}"/>
              </a:ext>
            </a:extLst>
          </p:cNvPr>
          <p:cNvSpPr>
            <a:spLocks noGrp="1"/>
          </p:cNvSpPr>
          <p:nvPr>
            <p:ph type="title"/>
          </p:nvPr>
        </p:nvSpPr>
        <p:spPr/>
        <p:txBody>
          <a:bodyPr/>
          <a:lstStyle/>
          <a:p>
            <a:r>
              <a:rPr lang="en-US" altLang="zh-CN" dirty="0"/>
              <a:t>Materials </a:t>
            </a:r>
            <a:r>
              <a:rPr lang="zh-CN" altLang="en-US" dirty="0"/>
              <a:t>素材</a:t>
            </a:r>
            <a:r>
              <a:rPr lang="en-US" altLang="zh-CN" dirty="0"/>
              <a:t>/</a:t>
            </a:r>
            <a:r>
              <a:rPr lang="zh-CN" altLang="en-US" dirty="0"/>
              <a:t>数据</a:t>
            </a:r>
          </a:p>
        </p:txBody>
      </p:sp>
      <p:sp>
        <p:nvSpPr>
          <p:cNvPr id="3" name="内容占位符 2">
            <a:extLst>
              <a:ext uri="{FF2B5EF4-FFF2-40B4-BE49-F238E27FC236}">
                <a16:creationId xmlns="" xmlns:a16="http://schemas.microsoft.com/office/drawing/2014/main" id="{46CE8FC3-B453-42A2-9BE0-DC10626D9153}"/>
              </a:ext>
            </a:extLst>
          </p:cNvPr>
          <p:cNvSpPr>
            <a:spLocks noGrp="1"/>
          </p:cNvSpPr>
          <p:nvPr>
            <p:ph idx="1"/>
          </p:nvPr>
        </p:nvSpPr>
        <p:spPr/>
        <p:txBody>
          <a:bodyPr>
            <a:normAutofit lnSpcReduction="10000"/>
          </a:bodyPr>
          <a:lstStyle/>
          <a:p>
            <a:r>
              <a:rPr lang="en-US" altLang="zh-CN" dirty="0">
                <a:solidFill>
                  <a:srgbClr val="FF0000"/>
                </a:solidFill>
              </a:rPr>
              <a:t>B. ANODE09</a:t>
            </a:r>
          </a:p>
          <a:p>
            <a:r>
              <a:rPr lang="zh-CN" altLang="en-US" dirty="0" smtClean="0"/>
              <a:t>刚才</a:t>
            </a:r>
            <a:r>
              <a:rPr lang="zh-CN" altLang="en-US" dirty="0"/>
              <a:t>那个数据集</a:t>
            </a:r>
            <a:r>
              <a:rPr lang="en-US" altLang="zh-CN" dirty="0"/>
              <a:t>A</a:t>
            </a:r>
            <a:r>
              <a:rPr lang="zh-CN" altLang="en-US" dirty="0"/>
              <a:t>是文章中实际用来训练网络的，后面这俩数据集都是用来验证效果的（就是说后面这俩数据集不需要用在训练里面）</a:t>
            </a:r>
            <a:endParaRPr lang="en-US" altLang="zh-CN" dirty="0"/>
          </a:p>
          <a:p>
            <a:r>
              <a:rPr lang="zh-CN" altLang="en-US" dirty="0"/>
              <a:t>这个</a:t>
            </a:r>
            <a:r>
              <a:rPr lang="en-US" altLang="zh-CN" dirty="0"/>
              <a:t>B</a:t>
            </a:r>
            <a:r>
              <a:rPr lang="zh-CN" altLang="en-US" dirty="0"/>
              <a:t>数据集包含了</a:t>
            </a:r>
            <a:r>
              <a:rPr lang="en-US" altLang="zh-CN" dirty="0"/>
              <a:t>55</a:t>
            </a:r>
            <a:r>
              <a:rPr lang="zh-CN" altLang="en-US" dirty="0"/>
              <a:t>个</a:t>
            </a:r>
            <a:r>
              <a:rPr lang="en-US" altLang="zh-CN" dirty="0"/>
              <a:t>CT</a:t>
            </a:r>
            <a:r>
              <a:rPr lang="zh-CN" altLang="en-US" dirty="0"/>
              <a:t>扫描，其中</a:t>
            </a:r>
            <a:r>
              <a:rPr lang="en-US" altLang="zh-CN" dirty="0"/>
              <a:t>50</a:t>
            </a:r>
            <a:r>
              <a:rPr lang="zh-CN" altLang="en-US" dirty="0"/>
              <a:t>个是用来测试的，数据集里的图像都被重建成厚度</a:t>
            </a:r>
            <a:r>
              <a:rPr lang="en-US" altLang="zh-CN" dirty="0"/>
              <a:t>1.0mm</a:t>
            </a:r>
            <a:r>
              <a:rPr lang="zh-CN" altLang="en-US" dirty="0"/>
              <a:t>的了。这里没说具体结节数量，但是提到这个数据集是通过一个网站进行结果的在线评估的。</a:t>
            </a:r>
            <a:endParaRPr lang="en-US" altLang="zh-CN" dirty="0"/>
          </a:p>
          <a:p>
            <a:r>
              <a:rPr lang="en-US" altLang="zh-CN" dirty="0">
                <a:solidFill>
                  <a:srgbClr val="FF0000"/>
                </a:solidFill>
              </a:rPr>
              <a:t>C. DLCST</a:t>
            </a:r>
          </a:p>
          <a:p>
            <a:r>
              <a:rPr lang="zh-CN" altLang="en-US" dirty="0"/>
              <a:t>也是一个用来验证的数据集，依然选择了</a:t>
            </a:r>
            <a:r>
              <a:rPr lang="en-US" altLang="zh-CN" dirty="0"/>
              <a:t>&gt;3mm</a:t>
            </a:r>
            <a:r>
              <a:rPr lang="zh-CN" altLang="en-US" dirty="0"/>
              <a:t>的结节，有</a:t>
            </a:r>
            <a:r>
              <a:rPr lang="en-US" altLang="zh-CN" dirty="0"/>
              <a:t>898</a:t>
            </a:r>
            <a:r>
              <a:rPr lang="zh-CN" altLang="en-US" dirty="0"/>
              <a:t>个结节</a:t>
            </a:r>
          </a:p>
        </p:txBody>
      </p:sp>
    </p:spTree>
    <p:extLst>
      <p:ext uri="{BB962C8B-B14F-4D97-AF65-F5344CB8AC3E}">
        <p14:creationId xmlns:p14="http://schemas.microsoft.com/office/powerpoint/2010/main" val="362015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50679" y="87136"/>
            <a:ext cx="11427288" cy="6488049"/>
          </a:xfrm>
          <a:prstGeom prst="rect">
            <a:avLst/>
          </a:prstGeom>
        </p:spPr>
      </p:pic>
    </p:spTree>
    <p:extLst>
      <p:ext uri="{BB962C8B-B14F-4D97-AF65-F5344CB8AC3E}">
        <p14:creationId xmlns:p14="http://schemas.microsoft.com/office/powerpoint/2010/main" val="410795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50723BB-49B1-49E0-80F4-0E22BA9AD6F3}"/>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9C120168-7FD7-4886-B7FA-6CB6C68DF338}"/>
              </a:ext>
            </a:extLst>
          </p:cNvPr>
          <p:cNvSpPr>
            <a:spLocks noGrp="1"/>
          </p:cNvSpPr>
          <p:nvPr>
            <p:ph idx="1"/>
          </p:nvPr>
        </p:nvSpPr>
        <p:spPr>
          <a:xfrm>
            <a:off x="838200" y="1619436"/>
            <a:ext cx="10515600" cy="5032376"/>
          </a:xfrm>
        </p:spPr>
        <p:txBody>
          <a:bodyPr>
            <a:normAutofit lnSpcReduction="10000"/>
          </a:bodyPr>
          <a:lstStyle/>
          <a:p>
            <a:r>
              <a:rPr lang="en-US" altLang="zh-CN" dirty="0">
                <a:solidFill>
                  <a:srgbClr val="FF0000"/>
                </a:solidFill>
              </a:rPr>
              <a:t>A. Candidates Detection</a:t>
            </a:r>
            <a:r>
              <a:rPr lang="zh-CN" altLang="en-US" dirty="0">
                <a:solidFill>
                  <a:srgbClr val="FF0000"/>
                </a:solidFill>
              </a:rPr>
              <a:t>（检测一些候选结节</a:t>
            </a:r>
            <a:r>
              <a:rPr lang="zh-CN" altLang="en-US" dirty="0"/>
              <a:t>）</a:t>
            </a:r>
            <a:endParaRPr lang="en-US" altLang="zh-CN" dirty="0"/>
          </a:p>
          <a:p>
            <a:r>
              <a:rPr lang="zh-CN" altLang="en-US" dirty="0"/>
              <a:t>这一部分很重要，因为候选结节的检测决定了模型</a:t>
            </a:r>
            <a:r>
              <a:rPr lang="en-US" altLang="zh-CN" dirty="0"/>
              <a:t>sensitivity</a:t>
            </a:r>
            <a:r>
              <a:rPr lang="zh-CN" altLang="en-US" dirty="0"/>
              <a:t>的最高</a:t>
            </a:r>
            <a:r>
              <a:rPr lang="zh-CN" altLang="en-US" dirty="0" smtClean="0"/>
              <a:t>值</a:t>
            </a:r>
            <a:endParaRPr lang="en-US" altLang="zh-CN" dirty="0"/>
          </a:p>
          <a:p>
            <a:r>
              <a:rPr lang="zh-CN" altLang="en-US" dirty="0"/>
              <a:t>因为肺部结节有不同的类型，进而会有各种各样的形态（刚才在图</a:t>
            </a:r>
            <a:r>
              <a:rPr lang="en-US" altLang="zh-CN" dirty="0"/>
              <a:t>1</a:t>
            </a:r>
            <a:r>
              <a:rPr lang="zh-CN" altLang="en-US" dirty="0"/>
              <a:t>也看到了），所以说，根据肺部结节有</a:t>
            </a:r>
            <a:r>
              <a:rPr lang="en-US" altLang="zh-CN" dirty="0">
                <a:solidFill>
                  <a:srgbClr val="FF0000"/>
                </a:solidFill>
              </a:rPr>
              <a:t>solid</a:t>
            </a:r>
            <a:r>
              <a:rPr lang="zh-CN" altLang="en-US" dirty="0">
                <a:solidFill>
                  <a:srgbClr val="FF0000"/>
                </a:solidFill>
              </a:rPr>
              <a:t>，</a:t>
            </a:r>
            <a:r>
              <a:rPr lang="en-US" altLang="zh-CN" dirty="0">
                <a:solidFill>
                  <a:srgbClr val="FF0000"/>
                </a:solidFill>
              </a:rPr>
              <a:t>subsolid</a:t>
            </a:r>
            <a:r>
              <a:rPr lang="zh-CN" altLang="en-US" dirty="0">
                <a:solidFill>
                  <a:srgbClr val="FF0000"/>
                </a:solidFill>
              </a:rPr>
              <a:t>，</a:t>
            </a:r>
            <a:r>
              <a:rPr lang="en-US" altLang="zh-CN" dirty="0">
                <a:solidFill>
                  <a:srgbClr val="FF0000"/>
                </a:solidFill>
              </a:rPr>
              <a:t>large solid</a:t>
            </a:r>
            <a:r>
              <a:rPr lang="zh-CN" altLang="en-US" dirty="0">
                <a:solidFill>
                  <a:srgbClr val="FF0000"/>
                </a:solidFill>
              </a:rPr>
              <a:t>三种</a:t>
            </a:r>
            <a:r>
              <a:rPr lang="zh-CN" altLang="en-US" dirty="0"/>
              <a:t>类型，文章引用了三种不同的</a:t>
            </a:r>
            <a:r>
              <a:rPr lang="en-US" altLang="zh-CN" dirty="0"/>
              <a:t>detector</a:t>
            </a:r>
            <a:r>
              <a:rPr lang="zh-CN" altLang="en-US" dirty="0"/>
              <a:t>来进行第一步的检测。</a:t>
            </a:r>
            <a:endParaRPr lang="en-US" altLang="zh-CN" dirty="0"/>
          </a:p>
          <a:p>
            <a:r>
              <a:rPr lang="en-US" altLang="zh-CN" dirty="0"/>
              <a:t>Detector</a:t>
            </a:r>
            <a:r>
              <a:rPr lang="zh-CN" altLang="en-US" dirty="0"/>
              <a:t>的意思就是用来检测的工具，比如这里用一个</a:t>
            </a:r>
            <a:r>
              <a:rPr lang="en-US" altLang="zh-CN" dirty="0"/>
              <a:t>detector</a:t>
            </a:r>
            <a:r>
              <a:rPr lang="zh-CN" altLang="en-US" dirty="0"/>
              <a:t>来专门检测</a:t>
            </a:r>
            <a:r>
              <a:rPr lang="en-US" altLang="zh-CN" dirty="0"/>
              <a:t>solid</a:t>
            </a:r>
            <a:r>
              <a:rPr lang="zh-CN" altLang="en-US" dirty="0"/>
              <a:t>类型的结节，那么将这个</a:t>
            </a:r>
            <a:r>
              <a:rPr lang="en-US" altLang="zh-CN" dirty="0"/>
              <a:t>detector</a:t>
            </a:r>
            <a:r>
              <a:rPr lang="zh-CN" altLang="en-US" dirty="0"/>
              <a:t>应用在原始数据上，他的输出就是所有可能是</a:t>
            </a:r>
            <a:r>
              <a:rPr lang="en-US" altLang="zh-CN" dirty="0"/>
              <a:t>solid</a:t>
            </a:r>
            <a:r>
              <a:rPr lang="zh-CN" altLang="en-US" dirty="0"/>
              <a:t>结节的东西。这个</a:t>
            </a:r>
            <a:r>
              <a:rPr lang="en-US" altLang="zh-CN" dirty="0"/>
              <a:t>detector</a:t>
            </a:r>
            <a:r>
              <a:rPr lang="zh-CN" altLang="en-US" dirty="0"/>
              <a:t>是手工设计的，是专门根据</a:t>
            </a:r>
            <a:r>
              <a:rPr lang="en-US" altLang="zh-CN" dirty="0"/>
              <a:t>solid</a:t>
            </a:r>
            <a:r>
              <a:rPr lang="zh-CN" altLang="en-US" dirty="0"/>
              <a:t>类型的结节所具有的形态学特征来设计的。其他两个</a:t>
            </a:r>
            <a:r>
              <a:rPr lang="en-US" altLang="zh-CN" dirty="0"/>
              <a:t>detector</a:t>
            </a:r>
            <a:r>
              <a:rPr lang="zh-CN" altLang="en-US" dirty="0"/>
              <a:t>也是同样的意思，因为有三种类型的结节，所以用了三个不同的</a:t>
            </a:r>
            <a:r>
              <a:rPr lang="en-US" altLang="zh-CN" dirty="0"/>
              <a:t>detector</a:t>
            </a:r>
            <a:r>
              <a:rPr lang="zh-CN" altLang="en-US" dirty="0"/>
              <a:t>，一一对应。</a:t>
            </a:r>
            <a:endParaRPr lang="en-US" altLang="zh-CN" dirty="0"/>
          </a:p>
          <a:p>
            <a:endParaRPr lang="en-US" altLang="zh-CN" dirty="0"/>
          </a:p>
        </p:txBody>
      </p:sp>
    </p:spTree>
    <p:extLst>
      <p:ext uri="{BB962C8B-B14F-4D97-AF65-F5344CB8AC3E}">
        <p14:creationId xmlns:p14="http://schemas.microsoft.com/office/powerpoint/2010/main" val="188211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422171B-32D8-4D82-A220-F10D0C4EE269}"/>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496180B8-623F-45E9-9186-8F4499B1DC7D}"/>
              </a:ext>
            </a:extLst>
          </p:cNvPr>
          <p:cNvSpPr>
            <a:spLocks noGrp="1"/>
          </p:cNvSpPr>
          <p:nvPr>
            <p:ph idx="1"/>
          </p:nvPr>
        </p:nvSpPr>
        <p:spPr>
          <a:xfrm>
            <a:off x="838200" y="1825624"/>
            <a:ext cx="10515600" cy="5032375"/>
          </a:xfrm>
        </p:spPr>
        <p:txBody>
          <a:bodyPr>
            <a:normAutofit/>
          </a:bodyPr>
          <a:lstStyle/>
          <a:p>
            <a:r>
              <a:rPr lang="zh-CN" altLang="en-US" dirty="0">
                <a:solidFill>
                  <a:srgbClr val="FF0000"/>
                </a:solidFill>
              </a:rPr>
              <a:t>对于</a:t>
            </a:r>
            <a:r>
              <a:rPr lang="en-US" altLang="zh-CN" dirty="0">
                <a:solidFill>
                  <a:srgbClr val="FF0000"/>
                </a:solidFill>
              </a:rPr>
              <a:t>detector</a:t>
            </a:r>
            <a:r>
              <a:rPr lang="zh-CN" altLang="en-US" dirty="0">
                <a:solidFill>
                  <a:srgbClr val="FF0000"/>
                </a:solidFill>
              </a:rPr>
              <a:t>提取的每个候选结节，得到的其实是位置坐标</a:t>
            </a:r>
            <a:r>
              <a:rPr lang="en-US" altLang="zh-CN" dirty="0">
                <a:solidFill>
                  <a:srgbClr val="FF0000"/>
                </a:solidFill>
              </a:rPr>
              <a:t>p=</a:t>
            </a:r>
            <a:r>
              <a:rPr lang="zh-CN" altLang="en-US" dirty="0">
                <a:solidFill>
                  <a:srgbClr val="FF0000"/>
                </a:solidFill>
              </a:rPr>
              <a:t>（</a:t>
            </a:r>
            <a:r>
              <a:rPr lang="en-US" altLang="zh-CN" dirty="0" err="1">
                <a:solidFill>
                  <a:srgbClr val="FF0000"/>
                </a:solidFill>
              </a:rPr>
              <a:t>x,y,z</a:t>
            </a:r>
            <a:r>
              <a:rPr lang="zh-CN" altLang="en-US" dirty="0">
                <a:solidFill>
                  <a:srgbClr val="FF0000"/>
                </a:solidFill>
              </a:rPr>
              <a:t>）（因为是三维的，所以是一个在三维空间的坐标，而且应该指的是结节中心的坐标）</a:t>
            </a:r>
            <a:r>
              <a:rPr lang="en-US" altLang="zh-CN" dirty="0">
                <a:solidFill>
                  <a:srgbClr val="FF0000"/>
                </a:solidFill>
              </a:rPr>
              <a:t>,</a:t>
            </a:r>
            <a:r>
              <a:rPr lang="zh-CN" altLang="en-US" dirty="0">
                <a:solidFill>
                  <a:srgbClr val="FF0000"/>
                </a:solidFill>
              </a:rPr>
              <a:t>以及一个表明它是结节的可能性的数值（</a:t>
            </a:r>
            <a:r>
              <a:rPr lang="en-US" altLang="zh-CN" dirty="0">
                <a:solidFill>
                  <a:srgbClr val="FF0000"/>
                </a:solidFill>
              </a:rPr>
              <a:t>probability</a:t>
            </a:r>
            <a:r>
              <a:rPr lang="zh-CN" altLang="en-US" dirty="0"/>
              <a:t>）</a:t>
            </a:r>
            <a:endParaRPr lang="en-US" altLang="zh-CN" dirty="0"/>
          </a:p>
          <a:p>
            <a:r>
              <a:rPr lang="zh-CN" altLang="en-US" dirty="0"/>
              <a:t>注意，靠的太近的结节（中心相距小于</a:t>
            </a:r>
            <a:r>
              <a:rPr lang="en-US" altLang="zh-CN" dirty="0"/>
              <a:t>5mm</a:t>
            </a:r>
            <a:r>
              <a:rPr lang="zh-CN" altLang="en-US" dirty="0"/>
              <a:t>的）就进行合并，合并的时候就是把他们的坐标和可能性值进行</a:t>
            </a:r>
            <a:r>
              <a:rPr lang="zh-CN" altLang="en-US" dirty="0" smtClean="0"/>
              <a:t>平均</a:t>
            </a:r>
            <a:endParaRPr lang="en-US" altLang="zh-CN" dirty="0"/>
          </a:p>
        </p:txBody>
      </p:sp>
    </p:spTree>
    <p:extLst>
      <p:ext uri="{BB962C8B-B14F-4D97-AF65-F5344CB8AC3E}">
        <p14:creationId xmlns:p14="http://schemas.microsoft.com/office/powerpoint/2010/main" val="28775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549FCA8-E77D-4ACB-B979-83E77B23492F}"/>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CD94F45E-D427-404D-8DF0-03F4407F643D}"/>
              </a:ext>
            </a:extLst>
          </p:cNvPr>
          <p:cNvSpPr>
            <a:spLocks noGrp="1"/>
          </p:cNvSpPr>
          <p:nvPr>
            <p:ph idx="1"/>
          </p:nvPr>
        </p:nvSpPr>
        <p:spPr/>
        <p:txBody>
          <a:bodyPr/>
          <a:lstStyle/>
          <a:p>
            <a:r>
              <a:rPr lang="en-US" altLang="zh-CN" dirty="0">
                <a:solidFill>
                  <a:srgbClr val="FF0000"/>
                </a:solidFill>
              </a:rPr>
              <a:t>B.</a:t>
            </a:r>
            <a:r>
              <a:rPr lang="zh-CN" altLang="en-US" dirty="0">
                <a:solidFill>
                  <a:srgbClr val="FF0000"/>
                </a:solidFill>
              </a:rPr>
              <a:t> </a:t>
            </a:r>
            <a:r>
              <a:rPr lang="en-US" altLang="zh-CN" dirty="0">
                <a:solidFill>
                  <a:srgbClr val="FF0000"/>
                </a:solidFill>
              </a:rPr>
              <a:t>Patches Extraction</a:t>
            </a:r>
            <a:r>
              <a:rPr lang="zh-CN" altLang="en-US" dirty="0">
                <a:solidFill>
                  <a:srgbClr val="FF0000"/>
                </a:solidFill>
              </a:rPr>
              <a:t>（</a:t>
            </a:r>
            <a:r>
              <a:rPr lang="en-US" altLang="zh-CN" dirty="0">
                <a:solidFill>
                  <a:srgbClr val="FF0000"/>
                </a:solidFill>
              </a:rPr>
              <a:t>Patch</a:t>
            </a:r>
            <a:r>
              <a:rPr lang="zh-CN" altLang="en-US" dirty="0">
                <a:solidFill>
                  <a:srgbClr val="FF0000"/>
                </a:solidFill>
              </a:rPr>
              <a:t>的提取）</a:t>
            </a:r>
            <a:endParaRPr lang="en-US" altLang="zh-CN" dirty="0">
              <a:solidFill>
                <a:srgbClr val="FF0000"/>
              </a:solidFill>
            </a:endParaRPr>
          </a:p>
          <a:p>
            <a:r>
              <a:rPr lang="zh-CN" altLang="en-US" dirty="0"/>
              <a:t>上一步得到的都是在三维空间中的候选结节，因此要给他们都变成二维的，也就是所谓的</a:t>
            </a:r>
            <a:r>
              <a:rPr lang="en-US" altLang="zh-CN" dirty="0"/>
              <a:t>2D patch</a:t>
            </a:r>
            <a:r>
              <a:rPr lang="zh-CN" altLang="en-US" dirty="0"/>
              <a:t>，</a:t>
            </a:r>
            <a:r>
              <a:rPr lang="en-US" altLang="zh-CN" dirty="0"/>
              <a:t>patch</a:t>
            </a:r>
            <a:r>
              <a:rPr lang="zh-CN" altLang="en-US" dirty="0"/>
              <a:t>就是小块的意思</a:t>
            </a:r>
            <a:endParaRPr lang="en-US" altLang="zh-CN" dirty="0"/>
          </a:p>
          <a:p>
            <a:r>
              <a:rPr lang="zh-CN" altLang="en-US" dirty="0" smtClean="0"/>
              <a:t>具体</a:t>
            </a:r>
            <a:r>
              <a:rPr lang="zh-CN" altLang="en-US" dirty="0"/>
              <a:t>是这样做的：对于每个候选结节，将刚才提取到的</a:t>
            </a:r>
            <a:r>
              <a:rPr lang="en-US" altLang="zh-CN" dirty="0"/>
              <a:t>p</a:t>
            </a:r>
            <a:r>
              <a:rPr lang="zh-CN" altLang="en-US" dirty="0"/>
              <a:t>作为中心，找到一个</a:t>
            </a:r>
            <a:r>
              <a:rPr lang="en-US" altLang="zh-CN" dirty="0"/>
              <a:t>50</a:t>
            </a:r>
            <a:r>
              <a:rPr lang="zh-CN" altLang="en-US" dirty="0"/>
              <a:t>*</a:t>
            </a:r>
            <a:r>
              <a:rPr lang="en-US" altLang="zh-CN" dirty="0"/>
              <a:t>50</a:t>
            </a:r>
            <a:r>
              <a:rPr lang="zh-CN" altLang="en-US" dirty="0"/>
              <a:t>*</a:t>
            </a:r>
            <a:r>
              <a:rPr lang="en-US" altLang="zh-CN" dirty="0"/>
              <a:t>50mm</a:t>
            </a:r>
            <a:r>
              <a:rPr lang="zh-CN" altLang="en-US" dirty="0"/>
              <a:t>的方块，然后按照图</a:t>
            </a:r>
            <a:r>
              <a:rPr lang="en-US" altLang="zh-CN" dirty="0"/>
              <a:t>2</a:t>
            </a:r>
            <a:r>
              <a:rPr lang="zh-CN" altLang="en-US" dirty="0"/>
              <a:t>（</a:t>
            </a:r>
            <a:r>
              <a:rPr lang="en-US" altLang="zh-CN" dirty="0"/>
              <a:t>a</a:t>
            </a:r>
            <a:r>
              <a:rPr lang="zh-CN" altLang="en-US" dirty="0"/>
              <a:t>）里面那</a:t>
            </a:r>
            <a:r>
              <a:rPr lang="en-US" altLang="zh-CN" dirty="0"/>
              <a:t>9</a:t>
            </a:r>
            <a:r>
              <a:rPr lang="zh-CN" altLang="en-US" dirty="0"/>
              <a:t>种方式，切出</a:t>
            </a:r>
            <a:r>
              <a:rPr lang="en-US" altLang="zh-CN" dirty="0"/>
              <a:t>9</a:t>
            </a:r>
            <a:r>
              <a:rPr lang="zh-CN" altLang="en-US" dirty="0"/>
              <a:t>个平面来，也就是</a:t>
            </a:r>
            <a:r>
              <a:rPr lang="en-US" altLang="zh-CN" dirty="0"/>
              <a:t>9</a:t>
            </a:r>
            <a:r>
              <a:rPr lang="zh-CN" altLang="en-US" dirty="0"/>
              <a:t>个</a:t>
            </a:r>
            <a:r>
              <a:rPr lang="en-US" altLang="zh-CN" dirty="0"/>
              <a:t>2D </a:t>
            </a:r>
            <a:r>
              <a:rPr lang="en-US" altLang="zh-CN" dirty="0" smtClean="0"/>
              <a:t>patch</a:t>
            </a:r>
            <a:endParaRPr lang="en-US" altLang="zh-CN" dirty="0"/>
          </a:p>
        </p:txBody>
      </p:sp>
    </p:spTree>
    <p:extLst>
      <p:ext uri="{BB962C8B-B14F-4D97-AF65-F5344CB8AC3E}">
        <p14:creationId xmlns:p14="http://schemas.microsoft.com/office/powerpoint/2010/main" val="49687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9F217A-B559-40A6-B8ED-2BDEF61E83B2}"/>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2682FDBD-0573-404F-BEE9-FB73AC6827E1}"/>
              </a:ext>
            </a:extLst>
          </p:cNvPr>
          <p:cNvSpPr>
            <a:spLocks noGrp="1"/>
          </p:cNvSpPr>
          <p:nvPr>
            <p:ph idx="1"/>
          </p:nvPr>
        </p:nvSpPr>
        <p:spPr/>
        <p:txBody>
          <a:bodyPr/>
          <a:lstStyle/>
          <a:p>
            <a:r>
              <a:rPr lang="zh-CN" altLang="en-US" dirty="0"/>
              <a:t>当然了，这么切完还是要做一下</a:t>
            </a:r>
            <a:r>
              <a:rPr lang="en-US" altLang="zh-CN" dirty="0"/>
              <a:t>resize</a:t>
            </a:r>
            <a:r>
              <a:rPr lang="zh-CN" altLang="en-US" dirty="0"/>
              <a:t>，统一到</a:t>
            </a:r>
            <a:r>
              <a:rPr lang="en-US" altLang="zh-CN" dirty="0"/>
              <a:t>64</a:t>
            </a:r>
            <a:r>
              <a:rPr lang="zh-CN" altLang="en-US" dirty="0"/>
              <a:t>*</a:t>
            </a:r>
            <a:r>
              <a:rPr lang="en-US" altLang="zh-CN" dirty="0"/>
              <a:t>64</a:t>
            </a:r>
            <a:r>
              <a:rPr lang="zh-CN" altLang="en-US" dirty="0"/>
              <a:t>像素的大小，文章中说的</a:t>
            </a:r>
            <a:r>
              <a:rPr lang="en-US" altLang="zh-CN" dirty="0"/>
              <a:t>0.78mm</a:t>
            </a:r>
            <a:r>
              <a:rPr lang="zh-CN" altLang="en-US" dirty="0"/>
              <a:t>指的是在</a:t>
            </a:r>
            <a:r>
              <a:rPr lang="en-US" altLang="zh-CN" dirty="0"/>
              <a:t>64</a:t>
            </a:r>
            <a:r>
              <a:rPr lang="zh-CN" altLang="en-US" dirty="0"/>
              <a:t>像素的情况下，可以分辨的最小尺度。</a:t>
            </a:r>
            <a:endParaRPr lang="en-US" altLang="zh-CN" dirty="0"/>
          </a:p>
          <a:p>
            <a:r>
              <a:rPr lang="zh-CN" altLang="en-US" dirty="0"/>
              <a:t>还有一个操作就是要把</a:t>
            </a:r>
            <a:r>
              <a:rPr lang="en-US" altLang="zh-CN" dirty="0"/>
              <a:t>CT</a:t>
            </a:r>
            <a:r>
              <a:rPr lang="zh-CN" altLang="en-US" dirty="0"/>
              <a:t>图像的亮度值归一化到</a:t>
            </a:r>
            <a:r>
              <a:rPr lang="en-US" altLang="zh-CN" dirty="0"/>
              <a:t>(0,1)</a:t>
            </a:r>
            <a:r>
              <a:rPr lang="zh-CN" altLang="en-US" dirty="0"/>
              <a:t>区间，这是因为</a:t>
            </a:r>
            <a:r>
              <a:rPr lang="en-US" altLang="zh-CN" dirty="0"/>
              <a:t>CT</a:t>
            </a:r>
            <a:r>
              <a:rPr lang="zh-CN" altLang="en-US" dirty="0"/>
              <a:t>图像（以及其他基本上所有的医学图像）的亮度值本身就是很特殊的，不像咱们自然图像的亮度值都是</a:t>
            </a:r>
            <a:r>
              <a:rPr lang="en-US" altLang="zh-CN" dirty="0"/>
              <a:t>0-255</a:t>
            </a:r>
            <a:r>
              <a:rPr lang="zh-CN" altLang="en-US" dirty="0"/>
              <a:t>，他们是有自己的值域的，所以需要额外处理</a:t>
            </a:r>
            <a:endParaRPr lang="en-US" altLang="zh-CN" dirty="0"/>
          </a:p>
          <a:p>
            <a:endParaRPr lang="zh-CN" altLang="en-US" dirty="0"/>
          </a:p>
        </p:txBody>
      </p:sp>
    </p:spTree>
    <p:extLst>
      <p:ext uri="{BB962C8B-B14F-4D97-AF65-F5344CB8AC3E}">
        <p14:creationId xmlns:p14="http://schemas.microsoft.com/office/powerpoint/2010/main" val="117090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A36622-D901-4420-8EA0-6992E4BE35D3}"/>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322FF70C-E388-4045-85EB-A5AF6C99F432}"/>
              </a:ext>
            </a:extLst>
          </p:cNvPr>
          <p:cNvSpPr>
            <a:spLocks noGrp="1"/>
          </p:cNvSpPr>
          <p:nvPr>
            <p:ph idx="1"/>
          </p:nvPr>
        </p:nvSpPr>
        <p:spPr/>
        <p:txBody>
          <a:bodyPr>
            <a:normAutofit/>
          </a:bodyPr>
          <a:lstStyle/>
          <a:p>
            <a:r>
              <a:rPr lang="en-US" altLang="zh-CN" dirty="0">
                <a:solidFill>
                  <a:srgbClr val="FF0000"/>
                </a:solidFill>
              </a:rPr>
              <a:t>C. </a:t>
            </a:r>
            <a:r>
              <a:rPr lang="en-US" altLang="zh-CN" dirty="0" err="1">
                <a:solidFill>
                  <a:srgbClr val="FF0000"/>
                </a:solidFill>
              </a:rPr>
              <a:t>Fals</a:t>
            </a:r>
            <a:r>
              <a:rPr lang="en-US" altLang="zh-CN" dirty="0">
                <a:solidFill>
                  <a:srgbClr val="FF0000"/>
                </a:solidFill>
              </a:rPr>
              <a:t> Positive Reduction: 2D Convnets Configuration(CNN</a:t>
            </a:r>
            <a:r>
              <a:rPr lang="zh-CN" altLang="en-US" dirty="0">
                <a:solidFill>
                  <a:srgbClr val="FF0000"/>
                </a:solidFill>
              </a:rPr>
              <a:t>网络结构</a:t>
            </a:r>
            <a:r>
              <a:rPr lang="en-US" altLang="zh-CN" dirty="0">
                <a:solidFill>
                  <a:srgbClr val="FF0000"/>
                </a:solidFill>
              </a:rPr>
              <a:t>)</a:t>
            </a:r>
          </a:p>
          <a:p>
            <a:r>
              <a:rPr lang="zh-CN" altLang="en-US" dirty="0"/>
              <a:t>减少假阳性的主要工作就是由本文的猪脚，也就是一个</a:t>
            </a:r>
            <a:r>
              <a:rPr lang="en-US" altLang="zh-CN" dirty="0"/>
              <a:t>2D CNN</a:t>
            </a:r>
            <a:r>
              <a:rPr lang="zh-CN" altLang="en-US" dirty="0"/>
              <a:t>来完成的，注意这个</a:t>
            </a:r>
            <a:r>
              <a:rPr lang="en-US" altLang="zh-CN" dirty="0"/>
              <a:t>2D CNN</a:t>
            </a:r>
            <a:r>
              <a:rPr lang="zh-CN" altLang="en-US" dirty="0"/>
              <a:t>的最大特点是</a:t>
            </a:r>
            <a:r>
              <a:rPr lang="en-US" altLang="zh-CN" dirty="0"/>
              <a:t>Multi-stream</a:t>
            </a:r>
            <a:r>
              <a:rPr lang="zh-CN" altLang="en-US" dirty="0"/>
              <a:t>的，每一个</a:t>
            </a:r>
            <a:r>
              <a:rPr lang="en-US" altLang="zh-CN" dirty="0"/>
              <a:t>stream</a:t>
            </a:r>
            <a:r>
              <a:rPr lang="zh-CN" altLang="en-US" dirty="0"/>
              <a:t>对应着一个</a:t>
            </a:r>
            <a:r>
              <a:rPr lang="en-US" altLang="zh-CN" dirty="0"/>
              <a:t>view</a:t>
            </a:r>
            <a:r>
              <a:rPr lang="zh-CN" altLang="en-US" dirty="0"/>
              <a:t>视角</a:t>
            </a:r>
            <a:endParaRPr lang="en-US" altLang="zh-CN" dirty="0"/>
          </a:p>
          <a:p>
            <a:r>
              <a:rPr lang="zh-CN" altLang="en-US" dirty="0"/>
              <a:t>这个</a:t>
            </a:r>
            <a:r>
              <a:rPr lang="en-US" altLang="zh-CN" dirty="0"/>
              <a:t>2D CNN</a:t>
            </a:r>
            <a:r>
              <a:rPr lang="zh-CN" altLang="en-US" dirty="0"/>
              <a:t>有一些超参数（其实就是一些不需要在训练中更新的、提前确定好的网络配置参数），比如网络层数，卷积核大小，学习率，视角的个数（这里用了</a:t>
            </a:r>
            <a:r>
              <a:rPr lang="en-US" altLang="zh-CN" dirty="0"/>
              <a:t>9</a:t>
            </a:r>
            <a:r>
              <a:rPr lang="zh-CN" altLang="en-US" dirty="0"/>
              <a:t>个，对应前面</a:t>
            </a:r>
            <a:r>
              <a:rPr lang="en-US" altLang="zh-CN" dirty="0"/>
              <a:t>9</a:t>
            </a:r>
            <a:r>
              <a:rPr lang="zh-CN" altLang="en-US" dirty="0"/>
              <a:t>个</a:t>
            </a:r>
            <a:r>
              <a:rPr lang="zh-CN" altLang="en-US" dirty="0" smtClean="0"/>
              <a:t>切面）</a:t>
            </a:r>
          </a:p>
        </p:txBody>
      </p:sp>
    </p:spTree>
    <p:extLst>
      <p:ext uri="{BB962C8B-B14F-4D97-AF65-F5344CB8AC3E}">
        <p14:creationId xmlns:p14="http://schemas.microsoft.com/office/powerpoint/2010/main" val="299914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C5F2D51-7D7D-40E4-B0CA-4E533170D598}"/>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3231C57C-0BCC-4614-9133-2F984DD2DB0B}"/>
              </a:ext>
            </a:extLst>
          </p:cNvPr>
          <p:cNvSpPr>
            <a:spLocks noGrp="1"/>
          </p:cNvSpPr>
          <p:nvPr>
            <p:ph idx="1"/>
          </p:nvPr>
        </p:nvSpPr>
        <p:spPr>
          <a:xfrm>
            <a:off x="542364" y="1467035"/>
            <a:ext cx="10394203" cy="5116352"/>
          </a:xfrm>
        </p:spPr>
        <p:txBody>
          <a:bodyPr>
            <a:normAutofit/>
          </a:bodyPr>
          <a:lstStyle/>
          <a:p>
            <a:r>
              <a:rPr lang="zh-CN" altLang="en-US" dirty="0"/>
              <a:t>那这个</a:t>
            </a:r>
            <a:r>
              <a:rPr lang="en-US" altLang="zh-CN" dirty="0"/>
              <a:t>2D CNN</a:t>
            </a:r>
            <a:r>
              <a:rPr lang="zh-CN" altLang="en-US" dirty="0"/>
              <a:t>网络的设置就如图</a:t>
            </a:r>
            <a:r>
              <a:rPr lang="en-US" altLang="zh-CN" dirty="0"/>
              <a:t>2</a:t>
            </a:r>
            <a:r>
              <a:rPr lang="zh-CN" altLang="en-US" dirty="0"/>
              <a:t>（</a:t>
            </a:r>
            <a:r>
              <a:rPr lang="en-US" altLang="zh-CN" dirty="0"/>
              <a:t>b</a:t>
            </a:r>
            <a:r>
              <a:rPr lang="zh-CN" altLang="en-US" dirty="0"/>
              <a:t>）所示了</a:t>
            </a:r>
            <a:r>
              <a:rPr lang="en-US" altLang="zh-CN" dirty="0"/>
              <a:t>~</a:t>
            </a:r>
            <a:r>
              <a:rPr lang="zh-CN" altLang="en-US" dirty="0"/>
              <a:t>详细讲一下</a:t>
            </a:r>
            <a:endParaRPr lang="en-US" altLang="zh-CN" dirty="0"/>
          </a:p>
          <a:p>
            <a:r>
              <a:rPr lang="zh-CN" altLang="en-US" dirty="0" smtClean="0"/>
              <a:t>第一个表示</a:t>
            </a:r>
            <a:r>
              <a:rPr lang="zh-CN" altLang="en-US" dirty="0"/>
              <a:t>的是网络的输入，也就是</a:t>
            </a:r>
            <a:r>
              <a:rPr lang="en-US" altLang="zh-CN" dirty="0"/>
              <a:t>64</a:t>
            </a:r>
            <a:r>
              <a:rPr lang="zh-CN" altLang="en-US" dirty="0"/>
              <a:t>*</a:t>
            </a:r>
            <a:r>
              <a:rPr lang="en-US" altLang="zh-CN" dirty="0"/>
              <a:t>64</a:t>
            </a:r>
            <a:r>
              <a:rPr lang="zh-CN" altLang="en-US" dirty="0"/>
              <a:t>大小的</a:t>
            </a:r>
            <a:r>
              <a:rPr lang="en-US" altLang="zh-CN" dirty="0"/>
              <a:t>2D patch</a:t>
            </a:r>
            <a:r>
              <a:rPr lang="zh-CN" altLang="en-US" dirty="0"/>
              <a:t>图片</a:t>
            </a:r>
            <a:endParaRPr lang="en-US" altLang="zh-CN" dirty="0"/>
          </a:p>
          <a:p>
            <a:r>
              <a:rPr lang="zh-CN" altLang="en-US" dirty="0" smtClean="0"/>
              <a:t>第二个表示</a:t>
            </a:r>
            <a:r>
              <a:rPr lang="zh-CN" altLang="en-US" dirty="0"/>
              <a:t>的是经过第一个卷积层得到的结果，图片下面的</a:t>
            </a:r>
            <a:r>
              <a:rPr lang="en-US" altLang="zh-CN" dirty="0"/>
              <a:t>24@5</a:t>
            </a:r>
            <a:r>
              <a:rPr lang="zh-CN" altLang="en-US" dirty="0"/>
              <a:t>*</a:t>
            </a:r>
            <a:r>
              <a:rPr lang="en-US" altLang="zh-CN" dirty="0"/>
              <a:t>5</a:t>
            </a:r>
            <a:r>
              <a:rPr lang="zh-CN" altLang="en-US" dirty="0"/>
              <a:t>*</a:t>
            </a:r>
            <a:r>
              <a:rPr lang="en-US" altLang="zh-CN" dirty="0"/>
              <a:t>1 </a:t>
            </a:r>
            <a:r>
              <a:rPr lang="zh-CN" altLang="en-US" dirty="0"/>
              <a:t>表示 用 </a:t>
            </a:r>
            <a:r>
              <a:rPr lang="en-US" altLang="zh-CN" dirty="0"/>
              <a:t>24</a:t>
            </a:r>
            <a:r>
              <a:rPr lang="zh-CN" altLang="en-US" dirty="0"/>
              <a:t>个 </a:t>
            </a:r>
            <a:r>
              <a:rPr lang="en-US" altLang="zh-CN" dirty="0"/>
              <a:t>5</a:t>
            </a:r>
            <a:r>
              <a:rPr lang="zh-CN" altLang="en-US" dirty="0"/>
              <a:t>*</a:t>
            </a:r>
            <a:r>
              <a:rPr lang="en-US" altLang="zh-CN" dirty="0"/>
              <a:t>5 </a:t>
            </a:r>
            <a:r>
              <a:rPr lang="zh-CN" altLang="en-US" dirty="0"/>
              <a:t>大小的卷积核，卷积 </a:t>
            </a:r>
            <a:r>
              <a:rPr lang="en-US" altLang="zh-CN" dirty="0"/>
              <a:t>1 </a:t>
            </a:r>
            <a:r>
              <a:rPr lang="zh-CN" altLang="en-US" dirty="0"/>
              <a:t>个</a:t>
            </a:r>
            <a:r>
              <a:rPr lang="en-US" altLang="zh-CN" dirty="0"/>
              <a:t>channel</a:t>
            </a:r>
            <a:r>
              <a:rPr lang="zh-CN" altLang="en-US" dirty="0"/>
              <a:t>的原始图片，图片上面的</a:t>
            </a:r>
            <a:r>
              <a:rPr lang="en-US" altLang="zh-CN" dirty="0"/>
              <a:t>24@60</a:t>
            </a:r>
            <a:r>
              <a:rPr lang="zh-CN" altLang="en-US" dirty="0"/>
              <a:t>*</a:t>
            </a:r>
            <a:r>
              <a:rPr lang="en-US" altLang="zh-CN" dirty="0"/>
              <a:t>60 </a:t>
            </a:r>
            <a:r>
              <a:rPr lang="zh-CN" altLang="en-US" dirty="0"/>
              <a:t>表示经过卷积，</a:t>
            </a:r>
            <a:r>
              <a:rPr lang="zh-CN" altLang="en-US" dirty="0">
                <a:solidFill>
                  <a:srgbClr val="FF0000"/>
                </a:solidFill>
              </a:rPr>
              <a:t>得到的是 </a:t>
            </a:r>
            <a:r>
              <a:rPr lang="en-US" altLang="zh-CN" dirty="0">
                <a:solidFill>
                  <a:srgbClr val="FF0000"/>
                </a:solidFill>
              </a:rPr>
              <a:t>24</a:t>
            </a:r>
            <a:r>
              <a:rPr lang="zh-CN" altLang="en-US" dirty="0">
                <a:solidFill>
                  <a:srgbClr val="FF0000"/>
                </a:solidFill>
              </a:rPr>
              <a:t>个 </a:t>
            </a:r>
            <a:r>
              <a:rPr lang="en-US" altLang="zh-CN" dirty="0">
                <a:solidFill>
                  <a:srgbClr val="FF0000"/>
                </a:solidFill>
              </a:rPr>
              <a:t>60</a:t>
            </a:r>
            <a:r>
              <a:rPr lang="zh-CN" altLang="en-US" dirty="0">
                <a:solidFill>
                  <a:srgbClr val="FF0000"/>
                </a:solidFill>
              </a:rPr>
              <a:t>*</a:t>
            </a:r>
            <a:r>
              <a:rPr lang="en-US" altLang="zh-CN" dirty="0">
                <a:solidFill>
                  <a:srgbClr val="FF0000"/>
                </a:solidFill>
              </a:rPr>
              <a:t>60</a:t>
            </a:r>
            <a:r>
              <a:rPr lang="zh-CN" altLang="en-US" dirty="0">
                <a:solidFill>
                  <a:srgbClr val="FF0000"/>
                </a:solidFill>
              </a:rPr>
              <a:t>的</a:t>
            </a:r>
            <a:r>
              <a:rPr lang="en-US" altLang="zh-CN" dirty="0">
                <a:solidFill>
                  <a:srgbClr val="FF0000"/>
                </a:solidFill>
              </a:rPr>
              <a:t>feature map</a:t>
            </a:r>
          </a:p>
          <a:p>
            <a:r>
              <a:rPr lang="zh-CN" altLang="en-US" dirty="0"/>
              <a:t>为什么得到这个结果呢，得到</a:t>
            </a:r>
            <a:r>
              <a:rPr lang="en-US" altLang="zh-CN" dirty="0">
                <a:solidFill>
                  <a:srgbClr val="FF0000"/>
                </a:solidFill>
              </a:rPr>
              <a:t>24</a:t>
            </a:r>
            <a:r>
              <a:rPr lang="zh-CN" altLang="en-US" dirty="0">
                <a:solidFill>
                  <a:srgbClr val="FF0000"/>
                </a:solidFill>
              </a:rPr>
              <a:t>个</a:t>
            </a:r>
            <a:r>
              <a:rPr lang="en-US" altLang="zh-CN" dirty="0">
                <a:solidFill>
                  <a:srgbClr val="FF0000"/>
                </a:solidFill>
              </a:rPr>
              <a:t>feature map</a:t>
            </a:r>
            <a:r>
              <a:rPr lang="zh-CN" altLang="en-US" dirty="0"/>
              <a:t>是因为这里使用了</a:t>
            </a:r>
            <a:r>
              <a:rPr lang="en-US" altLang="zh-CN" dirty="0"/>
              <a:t>24</a:t>
            </a:r>
            <a:r>
              <a:rPr lang="zh-CN" altLang="en-US" dirty="0"/>
              <a:t>个卷积核，在</a:t>
            </a:r>
            <a:r>
              <a:rPr lang="en-US" altLang="zh-CN" dirty="0"/>
              <a:t>CNN</a:t>
            </a:r>
            <a:r>
              <a:rPr lang="zh-CN" altLang="en-US" dirty="0"/>
              <a:t>里，卷积核的个数等于</a:t>
            </a:r>
            <a:r>
              <a:rPr lang="en-US" altLang="zh-CN" dirty="0"/>
              <a:t>feature map</a:t>
            </a:r>
            <a:r>
              <a:rPr lang="zh-CN" altLang="en-US" dirty="0"/>
              <a:t>的个数，得到的</a:t>
            </a:r>
            <a:r>
              <a:rPr lang="en-US" altLang="zh-CN" dirty="0"/>
              <a:t>feature</a:t>
            </a:r>
            <a:r>
              <a:rPr lang="zh-CN" altLang="en-US" dirty="0"/>
              <a:t> </a:t>
            </a:r>
            <a:r>
              <a:rPr lang="en-US" altLang="zh-CN" dirty="0"/>
              <a:t>map</a:t>
            </a:r>
            <a:r>
              <a:rPr lang="zh-CN" altLang="en-US" dirty="0"/>
              <a:t>大小是</a:t>
            </a:r>
            <a:r>
              <a:rPr lang="en-US" altLang="zh-CN" dirty="0"/>
              <a:t>60</a:t>
            </a:r>
            <a:r>
              <a:rPr lang="zh-CN" altLang="en-US" dirty="0"/>
              <a:t>是因为</a:t>
            </a:r>
            <a:r>
              <a:rPr lang="en-US" altLang="zh-CN" dirty="0"/>
              <a:t>60 = </a:t>
            </a:r>
            <a:r>
              <a:rPr lang="zh-CN" altLang="en-US" dirty="0"/>
              <a:t>（</a:t>
            </a:r>
            <a:r>
              <a:rPr lang="en-US" altLang="zh-CN" dirty="0"/>
              <a:t>64-5+1</a:t>
            </a:r>
            <a:r>
              <a:rPr lang="zh-CN" altLang="en-US" dirty="0"/>
              <a:t>）</a:t>
            </a:r>
            <a:r>
              <a:rPr lang="en-US" altLang="zh-CN" dirty="0"/>
              <a:t>/1</a:t>
            </a:r>
            <a:r>
              <a:rPr lang="zh-CN" altLang="en-US" dirty="0" smtClean="0"/>
              <a:t>，</a:t>
            </a:r>
            <a:endParaRPr lang="en-US" altLang="zh-CN" dirty="0"/>
          </a:p>
        </p:txBody>
      </p:sp>
      <p:pic>
        <p:nvPicPr>
          <p:cNvPr id="4" name="图片 3">
            <a:extLst>
              <a:ext uri="{FF2B5EF4-FFF2-40B4-BE49-F238E27FC236}">
                <a16:creationId xmlns="" xmlns:a16="http://schemas.microsoft.com/office/drawing/2014/main" id="{51BD50C5-857B-47DC-AC39-30CFA8B7D810}"/>
              </a:ext>
            </a:extLst>
          </p:cNvPr>
          <p:cNvPicPr>
            <a:picLocks noChangeAspect="1"/>
          </p:cNvPicPr>
          <p:nvPr/>
        </p:nvPicPr>
        <p:blipFill>
          <a:blip r:embed="rId2"/>
          <a:stretch>
            <a:fillRect/>
          </a:stretch>
        </p:blipFill>
        <p:spPr>
          <a:xfrm>
            <a:off x="11065714" y="3326072"/>
            <a:ext cx="952500" cy="1200150"/>
          </a:xfrm>
          <a:prstGeom prst="rect">
            <a:avLst/>
          </a:prstGeom>
        </p:spPr>
      </p:pic>
      <p:pic>
        <p:nvPicPr>
          <p:cNvPr id="5" name="图片 4">
            <a:extLst>
              <a:ext uri="{FF2B5EF4-FFF2-40B4-BE49-F238E27FC236}">
                <a16:creationId xmlns="" xmlns:a16="http://schemas.microsoft.com/office/drawing/2014/main" id="{56425946-16AC-4808-8455-F7D677F7C5D6}"/>
              </a:ext>
            </a:extLst>
          </p:cNvPr>
          <p:cNvPicPr>
            <a:picLocks noChangeAspect="1"/>
          </p:cNvPicPr>
          <p:nvPr/>
        </p:nvPicPr>
        <p:blipFill>
          <a:blip r:embed="rId3"/>
          <a:stretch>
            <a:fillRect/>
          </a:stretch>
        </p:blipFill>
        <p:spPr>
          <a:xfrm>
            <a:off x="11232402" y="2217479"/>
            <a:ext cx="619125" cy="714375"/>
          </a:xfrm>
          <a:prstGeom prst="rect">
            <a:avLst/>
          </a:prstGeom>
        </p:spPr>
      </p:pic>
    </p:spTree>
    <p:extLst>
      <p:ext uri="{BB962C8B-B14F-4D97-AF65-F5344CB8AC3E}">
        <p14:creationId xmlns:p14="http://schemas.microsoft.com/office/powerpoint/2010/main" val="4017243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A45A759-8F08-47A6-947A-C8859AB4D914}"/>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 xmlns:a16="http://schemas.microsoft.com/office/drawing/2014/main" id="{206D967C-FEC4-4305-BF2B-FE0DC0A5A678}"/>
              </a:ext>
            </a:extLst>
          </p:cNvPr>
          <p:cNvSpPr>
            <a:spLocks noGrp="1"/>
          </p:cNvSpPr>
          <p:nvPr>
            <p:ph idx="1"/>
          </p:nvPr>
        </p:nvSpPr>
        <p:spPr/>
        <p:txBody>
          <a:bodyPr/>
          <a:lstStyle/>
          <a:p>
            <a:r>
              <a:rPr lang="en-US" altLang="zh-CN" dirty="0">
                <a:solidFill>
                  <a:srgbClr val="FF0000"/>
                </a:solidFill>
              </a:rPr>
              <a:t>D. False Positive Reduction: Convnets Fusion(</a:t>
            </a:r>
            <a:r>
              <a:rPr lang="zh-CN" altLang="en-US" dirty="0">
                <a:solidFill>
                  <a:srgbClr val="FF0000"/>
                </a:solidFill>
              </a:rPr>
              <a:t>多个卷积网络的融合</a:t>
            </a:r>
            <a:r>
              <a:rPr lang="en-US" altLang="zh-CN" dirty="0">
                <a:solidFill>
                  <a:srgbClr val="FF0000"/>
                </a:solidFill>
              </a:rPr>
              <a:t>)</a:t>
            </a:r>
          </a:p>
          <a:p>
            <a:r>
              <a:rPr lang="zh-CN" altLang="en-US" dirty="0"/>
              <a:t>前面不是说有</a:t>
            </a:r>
            <a:r>
              <a:rPr lang="en-US" altLang="zh-CN" dirty="0"/>
              <a:t>9</a:t>
            </a:r>
            <a:r>
              <a:rPr lang="zh-CN" altLang="en-US" dirty="0"/>
              <a:t>个</a:t>
            </a:r>
            <a:r>
              <a:rPr lang="en-US" altLang="zh-CN" dirty="0"/>
              <a:t>2D patch</a:t>
            </a:r>
            <a:r>
              <a:rPr lang="zh-CN" altLang="en-US" dirty="0"/>
              <a:t>嘛，每一种都用一个</a:t>
            </a:r>
            <a:r>
              <a:rPr lang="en-US" altLang="zh-CN" dirty="0"/>
              <a:t>CNN</a:t>
            </a:r>
            <a:r>
              <a:rPr lang="zh-CN" altLang="en-US" dirty="0"/>
              <a:t>来提取特征，这叫一个</a:t>
            </a:r>
            <a:r>
              <a:rPr lang="en-US" altLang="zh-CN" dirty="0"/>
              <a:t>stream</a:t>
            </a:r>
            <a:r>
              <a:rPr lang="zh-CN" altLang="en-US" dirty="0"/>
              <a:t>，那要得到一个最终结果，就要把这</a:t>
            </a:r>
            <a:r>
              <a:rPr lang="en-US" altLang="zh-CN" dirty="0"/>
              <a:t>9</a:t>
            </a:r>
            <a:r>
              <a:rPr lang="zh-CN" altLang="en-US" dirty="0"/>
              <a:t>个</a:t>
            </a:r>
            <a:r>
              <a:rPr lang="en-US" altLang="zh-CN" dirty="0"/>
              <a:t>2D patch</a:t>
            </a:r>
            <a:r>
              <a:rPr lang="zh-CN" altLang="en-US" dirty="0"/>
              <a:t>的</a:t>
            </a:r>
            <a:r>
              <a:rPr lang="en-US" altLang="zh-CN" dirty="0"/>
              <a:t>CNN</a:t>
            </a:r>
            <a:r>
              <a:rPr lang="zh-CN" altLang="en-US" dirty="0"/>
              <a:t>结果给融合</a:t>
            </a:r>
            <a:r>
              <a:rPr lang="zh-CN" altLang="en-US" dirty="0" smtClean="0"/>
              <a:t>起来</a:t>
            </a:r>
            <a:endParaRPr lang="zh-CN" altLang="en-US" dirty="0"/>
          </a:p>
        </p:txBody>
      </p:sp>
      <p:pic>
        <p:nvPicPr>
          <p:cNvPr id="4" name="图片 3">
            <a:extLst>
              <a:ext uri="{FF2B5EF4-FFF2-40B4-BE49-F238E27FC236}">
                <a16:creationId xmlns:a16="http://schemas.microsoft.com/office/drawing/2014/main" xmlns="" id="{698DBED0-1274-4D34-A4BD-C8EBCC00C49A}"/>
              </a:ext>
            </a:extLst>
          </p:cNvPr>
          <p:cNvPicPr>
            <a:picLocks noChangeAspect="1"/>
          </p:cNvPicPr>
          <p:nvPr/>
        </p:nvPicPr>
        <p:blipFill>
          <a:blip r:embed="rId2"/>
          <a:stretch>
            <a:fillRect/>
          </a:stretch>
        </p:blipFill>
        <p:spPr>
          <a:xfrm>
            <a:off x="1246654" y="4418625"/>
            <a:ext cx="2942058" cy="1540526"/>
          </a:xfrm>
          <a:prstGeom prst="rect">
            <a:avLst/>
          </a:prstGeom>
        </p:spPr>
      </p:pic>
      <p:pic>
        <p:nvPicPr>
          <p:cNvPr id="5" name="图片 4">
            <a:extLst>
              <a:ext uri="{FF2B5EF4-FFF2-40B4-BE49-F238E27FC236}">
                <a16:creationId xmlns:a16="http://schemas.microsoft.com/office/drawing/2014/main" xmlns="" id="{5A198E7A-BCCC-404B-AD61-E60FBD4A4523}"/>
              </a:ext>
            </a:extLst>
          </p:cNvPr>
          <p:cNvPicPr>
            <a:picLocks noChangeAspect="1"/>
          </p:cNvPicPr>
          <p:nvPr/>
        </p:nvPicPr>
        <p:blipFill>
          <a:blip r:embed="rId3"/>
          <a:stretch>
            <a:fillRect/>
          </a:stretch>
        </p:blipFill>
        <p:spPr>
          <a:xfrm>
            <a:off x="4930352" y="4418625"/>
            <a:ext cx="2514600" cy="1266825"/>
          </a:xfrm>
          <a:prstGeom prst="rect">
            <a:avLst/>
          </a:prstGeom>
        </p:spPr>
      </p:pic>
      <p:pic>
        <p:nvPicPr>
          <p:cNvPr id="6" name="图片 5">
            <a:extLst>
              <a:ext uri="{FF2B5EF4-FFF2-40B4-BE49-F238E27FC236}">
                <a16:creationId xmlns:a16="http://schemas.microsoft.com/office/drawing/2014/main" xmlns="" id="{6FA64B23-3212-4A12-8B77-5C46858D7D81}"/>
              </a:ext>
            </a:extLst>
          </p:cNvPr>
          <p:cNvPicPr>
            <a:picLocks noChangeAspect="1"/>
          </p:cNvPicPr>
          <p:nvPr/>
        </p:nvPicPr>
        <p:blipFill>
          <a:blip r:embed="rId4"/>
          <a:stretch>
            <a:fillRect/>
          </a:stretch>
        </p:blipFill>
        <p:spPr>
          <a:xfrm>
            <a:off x="8186593" y="4315688"/>
            <a:ext cx="2793795" cy="1472698"/>
          </a:xfrm>
          <a:prstGeom prst="rect">
            <a:avLst/>
          </a:prstGeom>
        </p:spPr>
      </p:pic>
    </p:spTree>
    <p:extLst>
      <p:ext uri="{BB962C8B-B14F-4D97-AF65-F5344CB8AC3E}">
        <p14:creationId xmlns:p14="http://schemas.microsoft.com/office/powerpoint/2010/main" val="37715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336367"/>
            <a:ext cx="432000" cy="432000"/>
          </a:xfrm>
          <a:prstGeom prst="rect">
            <a:avLst/>
          </a:prstGeom>
          <a:noFill/>
          <a:ln>
            <a:solidFill>
              <a:schemeClr val="accent1"/>
            </a:solidFill>
          </a:ln>
          <a:extLst/>
        </p:spPr>
        <p:txBody>
          <a:bodyPr vert="horz" wrap="square" lIns="91440" tIns="45720" rIns="91440" bIns="45720" numCol="1" rtlCol="0" anchor="t" anchorCtr="0" compatLnSpc="1">
            <a:prstTxWarp prst="textNoShape">
              <a:avLst/>
            </a:prstTxWarp>
          </a:bodyPr>
          <a:lstStyle/>
          <a:p>
            <a:pPr algn="ctr"/>
            <a:endParaRPr lang="zh-CN" altLang="en-US">
              <a:solidFill>
                <a:srgbClr val="000000"/>
              </a:solidFill>
            </a:endParaRPr>
          </a:p>
        </p:txBody>
      </p:sp>
      <p:sp>
        <p:nvSpPr>
          <p:cNvPr id="24" name="矩形 23"/>
          <p:cNvSpPr/>
          <p:nvPr/>
        </p:nvSpPr>
        <p:spPr bwMode="auto">
          <a:xfrm>
            <a:off x="758757" y="573932"/>
            <a:ext cx="288000" cy="288000"/>
          </a:xfrm>
          <a:prstGeom prst="rect">
            <a:avLst/>
          </a:prstGeom>
          <a:solidFill>
            <a:schemeClr val="accent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solidFill>
                <a:srgbClr val="000000"/>
              </a:solidFill>
            </a:endParaRPr>
          </a:p>
        </p:txBody>
      </p:sp>
      <p:cxnSp>
        <p:nvCxnSpPr>
          <p:cNvPr id="25" name="直接连接符 24"/>
          <p:cNvCxnSpPr/>
          <p:nvPr/>
        </p:nvCxnSpPr>
        <p:spPr>
          <a:xfrm>
            <a:off x="1235414" y="865762"/>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294788" y="362339"/>
            <a:ext cx="5554746" cy="461665"/>
          </a:xfrm>
          <a:prstGeom prst="rect">
            <a:avLst/>
          </a:prstGeom>
          <a:noFill/>
        </p:spPr>
        <p:txBody>
          <a:bodyPr wrap="square" rtlCol="0">
            <a:spAutoFit/>
          </a:bodyPr>
          <a:lstStyle/>
          <a:p>
            <a:r>
              <a:rPr lang="zh-CN" altLang="en-US" sz="2400" dirty="0" smtClean="0">
                <a:solidFill>
                  <a:srgbClr val="000000"/>
                </a:solidFill>
              </a:rPr>
              <a:t>背景介绍</a:t>
            </a:r>
            <a:endParaRPr lang="zh-CN" altLang="en-US" sz="2400" dirty="0">
              <a:solidFill>
                <a:srgbClr val="000000"/>
              </a:solidFill>
            </a:endParaRPr>
          </a:p>
        </p:txBody>
      </p:sp>
      <p:grpSp>
        <p:nvGrpSpPr>
          <p:cNvPr id="64" name="组合 63"/>
          <p:cNvGrpSpPr>
            <a:grpSpLocks/>
          </p:cNvGrpSpPr>
          <p:nvPr/>
        </p:nvGrpSpPr>
        <p:grpSpPr bwMode="auto">
          <a:xfrm>
            <a:off x="5046134" y="1507067"/>
            <a:ext cx="2317751" cy="2269067"/>
            <a:chOff x="3784600" y="1130300"/>
            <a:chExt cx="1738313" cy="1701800"/>
          </a:xfrm>
        </p:grpSpPr>
        <p:sp>
          <p:nvSpPr>
            <p:cNvPr id="65" name="椭圆 64"/>
            <p:cNvSpPr/>
            <p:nvPr/>
          </p:nvSpPr>
          <p:spPr>
            <a:xfrm>
              <a:off x="3784600" y="1130300"/>
              <a:ext cx="1700213" cy="1701800"/>
            </a:xfrm>
            <a:prstGeom prst="ellipse">
              <a:avLst/>
            </a:prstGeom>
            <a:solidFill>
              <a:srgbClr val="093B5C">
                <a:alpha val="95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200" dirty="0">
                <a:solidFill>
                  <a:srgbClr val="FFFFFF"/>
                </a:solidFill>
                <a:latin typeface="微软雅黑 Light"/>
              </a:endParaRPr>
            </a:p>
          </p:txBody>
        </p:sp>
        <p:sp>
          <p:nvSpPr>
            <p:cNvPr id="66" name="文本框 1"/>
            <p:cNvSpPr txBox="1">
              <a:spLocks noChangeArrowheads="1"/>
            </p:cNvSpPr>
            <p:nvPr/>
          </p:nvSpPr>
          <p:spPr bwMode="auto">
            <a:xfrm>
              <a:off x="3784600" y="1469693"/>
              <a:ext cx="1738313" cy="108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zh-CN" altLang="en-US" sz="4400" b="1" dirty="0" smtClean="0">
                  <a:solidFill>
                    <a:srgbClr val="FFFFFF"/>
                  </a:solidFill>
                  <a:latin typeface="微软雅黑 Light"/>
                  <a:ea typeface="微软雅黑 Light"/>
                </a:rPr>
                <a:t>深度学习</a:t>
              </a:r>
              <a:endParaRPr lang="zh-CN" altLang="en-US" sz="4400" b="1" dirty="0">
                <a:solidFill>
                  <a:srgbClr val="FFFFFF"/>
                </a:solidFill>
                <a:latin typeface="微软雅黑 Light"/>
                <a:ea typeface="微软雅黑 Light"/>
              </a:endParaRPr>
            </a:p>
          </p:txBody>
        </p:sp>
      </p:grpSp>
      <p:grpSp>
        <p:nvGrpSpPr>
          <p:cNvPr id="67" name="组合 66"/>
          <p:cNvGrpSpPr>
            <a:grpSpLocks/>
          </p:cNvGrpSpPr>
          <p:nvPr/>
        </p:nvGrpSpPr>
        <p:grpSpPr bwMode="auto">
          <a:xfrm>
            <a:off x="7389577" y="1377950"/>
            <a:ext cx="1377951" cy="1282700"/>
            <a:chOff x="5459567" y="1298575"/>
            <a:chExt cx="1033463" cy="962025"/>
          </a:xfrm>
        </p:grpSpPr>
        <p:sp>
          <p:nvSpPr>
            <p:cNvPr id="68" name="椭圆 67"/>
            <p:cNvSpPr>
              <a:spLocks noChangeAspect="1"/>
            </p:cNvSpPr>
            <p:nvPr/>
          </p:nvSpPr>
          <p:spPr>
            <a:xfrm>
              <a:off x="5484813" y="1298575"/>
              <a:ext cx="963612" cy="962025"/>
            </a:xfrm>
            <a:prstGeom prst="ellipse">
              <a:avLst/>
            </a:prstGeom>
            <a:solidFill>
              <a:srgbClr val="093B5C">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solidFill>
                  <a:srgbClr val="FFFFFF"/>
                </a:solidFill>
                <a:latin typeface="微软雅黑 Light"/>
              </a:endParaRPr>
            </a:p>
          </p:txBody>
        </p:sp>
        <p:sp>
          <p:nvSpPr>
            <p:cNvPr id="69" name="文本框 18"/>
            <p:cNvSpPr txBox="1">
              <a:spLocks noChangeArrowheads="1"/>
            </p:cNvSpPr>
            <p:nvPr/>
          </p:nvSpPr>
          <p:spPr bwMode="auto">
            <a:xfrm>
              <a:off x="5459567" y="1535676"/>
              <a:ext cx="1033463" cy="530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2000" b="1" dirty="0" smtClean="0">
                  <a:solidFill>
                    <a:srgbClr val="FFFFFF"/>
                  </a:solidFill>
                  <a:latin typeface="微软雅黑 Light"/>
                  <a:ea typeface="微软雅黑 Light"/>
                </a:rPr>
                <a:t>Transaction</a:t>
              </a:r>
              <a:endParaRPr lang="zh-CN" altLang="en-US" sz="2000" b="1" dirty="0">
                <a:solidFill>
                  <a:srgbClr val="FFFFFF"/>
                </a:solidFill>
                <a:latin typeface="微软雅黑 Light"/>
                <a:ea typeface="微软雅黑 Light"/>
              </a:endParaRPr>
            </a:p>
          </p:txBody>
        </p:sp>
      </p:grpSp>
      <p:sp>
        <p:nvSpPr>
          <p:cNvPr id="71" name="椭圆 70"/>
          <p:cNvSpPr/>
          <p:nvPr/>
        </p:nvSpPr>
        <p:spPr bwMode="auto">
          <a:xfrm>
            <a:off x="3473013" y="2759077"/>
            <a:ext cx="1845733" cy="1847850"/>
          </a:xfrm>
          <a:prstGeom prst="ellipse">
            <a:avLst/>
          </a:prstGeom>
          <a:solidFill>
            <a:srgbClr val="093B5C">
              <a:alpha val="8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351" dirty="0">
              <a:solidFill>
                <a:srgbClr val="FFFFFF"/>
              </a:solidFill>
              <a:latin typeface="微软雅黑 Light"/>
            </a:endParaRPr>
          </a:p>
        </p:txBody>
      </p:sp>
      <p:grpSp>
        <p:nvGrpSpPr>
          <p:cNvPr id="73" name="组合 72"/>
          <p:cNvGrpSpPr>
            <a:grpSpLocks/>
          </p:cNvGrpSpPr>
          <p:nvPr/>
        </p:nvGrpSpPr>
        <p:grpSpPr bwMode="auto">
          <a:xfrm>
            <a:off x="5147734" y="3761321"/>
            <a:ext cx="1805517" cy="1718206"/>
            <a:chOff x="3860800" y="2820988"/>
            <a:chExt cx="1354138" cy="1288654"/>
          </a:xfrm>
        </p:grpSpPr>
        <p:sp>
          <p:nvSpPr>
            <p:cNvPr id="74" name="椭圆 73"/>
            <p:cNvSpPr>
              <a:spLocks noChangeAspect="1"/>
            </p:cNvSpPr>
            <p:nvPr/>
          </p:nvSpPr>
          <p:spPr>
            <a:xfrm>
              <a:off x="3903663" y="2820988"/>
              <a:ext cx="1268412" cy="1268412"/>
            </a:xfrm>
            <a:prstGeom prst="ellipse">
              <a:avLst/>
            </a:prstGeom>
            <a:solidFill>
              <a:srgbClr val="093B5C">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1600" dirty="0">
                <a:solidFill>
                  <a:srgbClr val="FFFFFF"/>
                </a:solidFill>
                <a:latin typeface="微软雅黑 Light"/>
              </a:endParaRPr>
            </a:p>
          </p:txBody>
        </p:sp>
        <p:sp>
          <p:nvSpPr>
            <p:cNvPr id="75" name="文本框 20"/>
            <p:cNvSpPr txBox="1">
              <a:spLocks noChangeArrowheads="1"/>
            </p:cNvSpPr>
            <p:nvPr/>
          </p:nvSpPr>
          <p:spPr bwMode="auto">
            <a:xfrm>
              <a:off x="3860800" y="3116918"/>
              <a:ext cx="1354138" cy="99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2667" b="1" dirty="0" smtClean="0">
                  <a:solidFill>
                    <a:srgbClr val="FFFFFF"/>
                  </a:solidFill>
                  <a:latin typeface="微软雅黑 Light"/>
                  <a:ea typeface="微软雅黑 Light"/>
                </a:rPr>
                <a:t>Multi-view</a:t>
              </a:r>
            </a:p>
            <a:p>
              <a:pPr algn="ctr">
                <a:defRPr/>
              </a:pPr>
              <a:r>
                <a:rPr lang="en-US" altLang="zh-CN" sz="2667" b="1" dirty="0" smtClean="0">
                  <a:solidFill>
                    <a:srgbClr val="FFFFFF"/>
                  </a:solidFill>
                  <a:latin typeface="微软雅黑 Light"/>
                  <a:ea typeface="微软雅黑 Light"/>
                </a:rPr>
                <a:t>CNN</a:t>
              </a:r>
            </a:p>
            <a:p>
              <a:pPr algn="ctr">
                <a:defRPr/>
              </a:pPr>
              <a:endParaRPr lang="zh-CN" altLang="en-US" sz="2667" b="1" dirty="0">
                <a:solidFill>
                  <a:srgbClr val="FFFFFF"/>
                </a:solidFill>
                <a:latin typeface="微软雅黑 Light"/>
                <a:ea typeface="微软雅黑 Light"/>
              </a:endParaRPr>
            </a:p>
          </p:txBody>
        </p:sp>
      </p:grpSp>
      <p:grpSp>
        <p:nvGrpSpPr>
          <p:cNvPr id="76" name="组合 75"/>
          <p:cNvGrpSpPr>
            <a:grpSpLocks/>
          </p:cNvGrpSpPr>
          <p:nvPr/>
        </p:nvGrpSpPr>
        <p:grpSpPr bwMode="auto">
          <a:xfrm>
            <a:off x="7151714" y="3043647"/>
            <a:ext cx="2015933" cy="1892996"/>
            <a:chOff x="5116513" y="2271713"/>
            <a:chExt cx="1458912" cy="1457325"/>
          </a:xfrm>
        </p:grpSpPr>
        <p:sp>
          <p:nvSpPr>
            <p:cNvPr id="77" name="椭圆 76"/>
            <p:cNvSpPr/>
            <p:nvPr/>
          </p:nvSpPr>
          <p:spPr>
            <a:xfrm>
              <a:off x="5116513" y="2271713"/>
              <a:ext cx="1458912" cy="1457325"/>
            </a:xfrm>
            <a:prstGeom prst="ellipse">
              <a:avLst/>
            </a:prstGeom>
            <a:solidFill>
              <a:srgbClr val="093B5C">
                <a:alpha val="9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400" dirty="0">
                <a:solidFill>
                  <a:srgbClr val="FFFFFF"/>
                </a:solidFill>
                <a:latin typeface="微软雅黑 Light"/>
              </a:endParaRPr>
            </a:p>
          </p:txBody>
        </p:sp>
        <p:sp>
          <p:nvSpPr>
            <p:cNvPr id="78" name="文本框 21"/>
            <p:cNvSpPr txBox="1">
              <a:spLocks noChangeArrowheads="1"/>
            </p:cNvSpPr>
            <p:nvPr/>
          </p:nvSpPr>
          <p:spPr bwMode="auto">
            <a:xfrm>
              <a:off x="5121275" y="2520517"/>
              <a:ext cx="1454150" cy="829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3200" b="1" dirty="0" smtClean="0">
                  <a:solidFill>
                    <a:srgbClr val="FFFFFF"/>
                  </a:solidFill>
                  <a:latin typeface="微软雅黑 Light"/>
                  <a:ea typeface="微软雅黑 Light"/>
                </a:rPr>
                <a:t>Medical</a:t>
              </a:r>
            </a:p>
            <a:p>
              <a:pPr algn="ctr">
                <a:defRPr/>
              </a:pPr>
              <a:r>
                <a:rPr lang="en-US" altLang="zh-CN" sz="3200" b="1" dirty="0" smtClean="0">
                  <a:solidFill>
                    <a:srgbClr val="FFFFFF"/>
                  </a:solidFill>
                  <a:latin typeface="微软雅黑 Light"/>
                  <a:ea typeface="微软雅黑 Light"/>
                </a:rPr>
                <a:t>imaging</a:t>
              </a:r>
              <a:endParaRPr lang="zh-CN" altLang="en-US" sz="3200" b="1" dirty="0">
                <a:solidFill>
                  <a:srgbClr val="FFFFFF"/>
                </a:solidFill>
                <a:latin typeface="微软雅黑 Light"/>
                <a:ea typeface="微软雅黑 Light"/>
              </a:endParaRPr>
            </a:p>
          </p:txBody>
        </p:sp>
      </p:grpSp>
      <p:grpSp>
        <p:nvGrpSpPr>
          <p:cNvPr id="79" name="组合 78"/>
          <p:cNvGrpSpPr>
            <a:grpSpLocks/>
          </p:cNvGrpSpPr>
          <p:nvPr/>
        </p:nvGrpSpPr>
        <p:grpSpPr bwMode="auto">
          <a:xfrm>
            <a:off x="1573160" y="3161917"/>
            <a:ext cx="1815431" cy="1796724"/>
            <a:chOff x="1820863" y="2665413"/>
            <a:chExt cx="865187" cy="865187"/>
          </a:xfrm>
        </p:grpSpPr>
        <p:sp>
          <p:nvSpPr>
            <p:cNvPr id="80" name="椭圆 79"/>
            <p:cNvSpPr>
              <a:spLocks noChangeAspect="1"/>
            </p:cNvSpPr>
            <p:nvPr/>
          </p:nvSpPr>
          <p:spPr>
            <a:xfrm>
              <a:off x="1820863" y="2665413"/>
              <a:ext cx="865187" cy="865187"/>
            </a:xfrm>
            <a:prstGeom prst="ellipse">
              <a:avLst/>
            </a:prstGeom>
            <a:solidFill>
              <a:schemeClr val="accent1">
                <a:alpha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000" dirty="0">
                <a:solidFill>
                  <a:srgbClr val="FFFFFF"/>
                </a:solidFill>
                <a:latin typeface="微软雅黑 Light"/>
              </a:endParaRPr>
            </a:p>
          </p:txBody>
        </p:sp>
        <p:sp>
          <p:nvSpPr>
            <p:cNvPr id="81" name="文本框 22"/>
            <p:cNvSpPr txBox="1">
              <a:spLocks noChangeArrowheads="1"/>
            </p:cNvSpPr>
            <p:nvPr/>
          </p:nvSpPr>
          <p:spPr bwMode="auto">
            <a:xfrm>
              <a:off x="1885581" y="2900081"/>
              <a:ext cx="760152" cy="40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2400" b="1" dirty="0" smtClean="0">
                  <a:solidFill>
                    <a:srgbClr val="FFFFFF"/>
                  </a:solidFill>
                  <a:latin typeface="微软雅黑 Light"/>
                  <a:ea typeface="微软雅黑 Light"/>
                </a:rPr>
                <a:t>Pulmonary</a:t>
              </a:r>
              <a:endParaRPr lang="zh-CN" altLang="en-US" sz="2400" b="1" dirty="0">
                <a:solidFill>
                  <a:srgbClr val="FFFFFF"/>
                </a:solidFill>
                <a:latin typeface="微软雅黑 Light"/>
                <a:ea typeface="微软雅黑 Light"/>
              </a:endParaRPr>
            </a:p>
          </p:txBody>
        </p:sp>
      </p:grpSp>
      <p:grpSp>
        <p:nvGrpSpPr>
          <p:cNvPr id="82" name="组合 81"/>
          <p:cNvGrpSpPr>
            <a:grpSpLocks/>
          </p:cNvGrpSpPr>
          <p:nvPr/>
        </p:nvGrpSpPr>
        <p:grpSpPr bwMode="auto">
          <a:xfrm>
            <a:off x="8544418" y="1849650"/>
            <a:ext cx="2578154" cy="1610338"/>
            <a:chOff x="6107906" y="1922463"/>
            <a:chExt cx="1031875" cy="676275"/>
          </a:xfrm>
        </p:grpSpPr>
        <p:sp>
          <p:nvSpPr>
            <p:cNvPr id="83" name="椭圆 82"/>
            <p:cNvSpPr>
              <a:spLocks noChangeAspect="1"/>
            </p:cNvSpPr>
            <p:nvPr/>
          </p:nvSpPr>
          <p:spPr>
            <a:xfrm>
              <a:off x="6286500" y="1922463"/>
              <a:ext cx="674688" cy="676275"/>
            </a:xfrm>
            <a:prstGeom prst="ellipse">
              <a:avLst/>
            </a:prstGeom>
            <a:solidFill>
              <a:srgbClr val="093B5C">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solidFill>
                  <a:srgbClr val="FFFFFF"/>
                </a:solidFill>
                <a:latin typeface="微软雅黑 Light"/>
              </a:endParaRPr>
            </a:p>
          </p:txBody>
        </p:sp>
        <p:sp>
          <p:nvSpPr>
            <p:cNvPr id="84" name="文本框 23"/>
            <p:cNvSpPr txBox="1">
              <a:spLocks noChangeArrowheads="1"/>
            </p:cNvSpPr>
            <p:nvPr/>
          </p:nvSpPr>
          <p:spPr bwMode="auto">
            <a:xfrm>
              <a:off x="6107906" y="2135270"/>
              <a:ext cx="1031875" cy="17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2133" b="1" dirty="0" smtClean="0">
                  <a:solidFill>
                    <a:srgbClr val="FFFFFF"/>
                  </a:solidFill>
                  <a:latin typeface="微软雅黑 Light"/>
                  <a:ea typeface="微软雅黑 Light"/>
                </a:rPr>
                <a:t>CNN</a:t>
              </a:r>
            </a:p>
          </p:txBody>
        </p:sp>
      </p:grpSp>
      <p:sp>
        <p:nvSpPr>
          <p:cNvPr id="85" name="Text Box 4"/>
          <p:cNvSpPr txBox="1">
            <a:spLocks noChangeArrowheads="1"/>
          </p:cNvSpPr>
          <p:nvPr/>
        </p:nvSpPr>
        <p:spPr bwMode="auto">
          <a:xfrm>
            <a:off x="626976" y="5553355"/>
            <a:ext cx="10917767" cy="954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defRPr/>
            </a:pPr>
            <a:r>
              <a:rPr lang="zh-CN" altLang="en-US" sz="1867" dirty="0">
                <a:solidFill>
                  <a:srgbClr val="000000">
                    <a:lumMod val="85000"/>
                    <a:lumOff val="15000"/>
                  </a:srgbClr>
                </a:solidFill>
                <a:latin typeface="Adobe 黑体 Std R" panose="020B0400000000000000" pitchFamily="34" charset="-122"/>
                <a:ea typeface="Adobe 黑体 Std R" panose="020B0400000000000000" pitchFamily="34" charset="-122"/>
              </a:rPr>
              <a:t>这</a:t>
            </a:r>
            <a:r>
              <a:rPr lang="zh-CN" altLang="en-US"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篇文章是发表在</a:t>
            </a:r>
            <a:r>
              <a:rPr lang="en-US" altLang="zh-CN"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2016</a:t>
            </a:r>
            <a:r>
              <a:rPr lang="zh-CN" altLang="en-US"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年发表在</a:t>
            </a:r>
            <a:r>
              <a:rPr lang="en-US" altLang="zh-CN"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IEEE </a:t>
            </a:r>
            <a:r>
              <a:rPr lang="en-US" altLang="zh-CN" sz="1867" dirty="0">
                <a:solidFill>
                  <a:srgbClr val="000000">
                    <a:lumMod val="85000"/>
                    <a:lumOff val="15000"/>
                  </a:srgbClr>
                </a:solidFill>
                <a:latin typeface="Adobe 黑体 Std R" panose="020B0400000000000000" pitchFamily="34" charset="-122"/>
                <a:ea typeface="Adobe 黑体 Std R" panose="020B0400000000000000" pitchFamily="34" charset="-122"/>
              </a:rPr>
              <a:t>Transactions on Medical </a:t>
            </a:r>
            <a:r>
              <a:rPr lang="en-US" altLang="zh-CN"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Imaging</a:t>
            </a:r>
            <a:r>
              <a:rPr lang="zh-CN" altLang="en-US"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的一篇文章，发表的作家来自荷兰的一个专门研究深度学习医疗的实验室</a:t>
            </a:r>
            <a:r>
              <a:rPr lang="en-US" altLang="zh-CN" sz="1867" dirty="0" smtClean="0">
                <a:solidFill>
                  <a:srgbClr val="000000">
                    <a:lumMod val="85000"/>
                    <a:lumOff val="15000"/>
                  </a:srgbClr>
                </a:solidFill>
                <a:latin typeface="Adobe 黑体 Std R" panose="020B0400000000000000" pitchFamily="34" charset="-122"/>
                <a:ea typeface="Adobe 黑体 Std R" panose="020B0400000000000000" pitchFamily="34" charset="-122"/>
              </a:rPr>
              <a:t> </a:t>
            </a:r>
            <a:endParaRPr lang="zh-CN" altLang="en-US" sz="1867" dirty="0" smtClean="0">
              <a:solidFill>
                <a:srgbClr val="000000">
                  <a:lumMod val="85000"/>
                  <a:lumOff val="15000"/>
                </a:srgbClr>
              </a:solidFill>
              <a:latin typeface="Adobe 黑体 Std R" panose="020B0400000000000000" pitchFamily="34" charset="-122"/>
              <a:ea typeface="Adobe 黑体 Std R" panose="020B0400000000000000" pitchFamily="34" charset="-122"/>
            </a:endParaRPr>
          </a:p>
        </p:txBody>
      </p:sp>
      <p:grpSp>
        <p:nvGrpSpPr>
          <p:cNvPr id="28" name="组合 27"/>
          <p:cNvGrpSpPr>
            <a:grpSpLocks/>
          </p:cNvGrpSpPr>
          <p:nvPr/>
        </p:nvGrpSpPr>
        <p:grpSpPr bwMode="auto">
          <a:xfrm>
            <a:off x="3276407" y="1507067"/>
            <a:ext cx="1377949" cy="1153583"/>
            <a:chOff x="1736725" y="2665413"/>
            <a:chExt cx="1033462" cy="865187"/>
          </a:xfrm>
        </p:grpSpPr>
        <p:sp>
          <p:nvSpPr>
            <p:cNvPr id="29" name="椭圆 28"/>
            <p:cNvSpPr>
              <a:spLocks noChangeAspect="1"/>
            </p:cNvSpPr>
            <p:nvPr/>
          </p:nvSpPr>
          <p:spPr>
            <a:xfrm>
              <a:off x="1820863" y="2665413"/>
              <a:ext cx="865187" cy="865187"/>
            </a:xfrm>
            <a:prstGeom prst="ellipse">
              <a:avLst/>
            </a:prstGeom>
            <a:solidFill>
              <a:schemeClr val="accent1">
                <a:alpha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2000" dirty="0">
                <a:solidFill>
                  <a:srgbClr val="FFFFFF"/>
                </a:solidFill>
                <a:latin typeface="微软雅黑 Light"/>
              </a:endParaRPr>
            </a:p>
          </p:txBody>
        </p:sp>
        <p:sp>
          <p:nvSpPr>
            <p:cNvPr id="30" name="文本框 22"/>
            <p:cNvSpPr txBox="1">
              <a:spLocks noChangeArrowheads="1"/>
            </p:cNvSpPr>
            <p:nvPr/>
          </p:nvSpPr>
          <p:spPr bwMode="auto">
            <a:xfrm>
              <a:off x="1736725" y="2850481"/>
              <a:ext cx="103346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a:defRPr/>
              </a:pPr>
              <a:r>
                <a:rPr lang="en-US" altLang="zh-CN" sz="2400" b="1" dirty="0" smtClean="0">
                  <a:solidFill>
                    <a:srgbClr val="FFFFFF"/>
                  </a:solidFill>
                  <a:latin typeface="微软雅黑 Light"/>
                  <a:ea typeface="微软雅黑 Light"/>
                </a:rPr>
                <a:t>CT</a:t>
              </a:r>
              <a:endParaRPr lang="zh-CN" altLang="en-US" sz="2400" b="1" dirty="0">
                <a:solidFill>
                  <a:srgbClr val="FFFFFF"/>
                </a:solidFill>
                <a:latin typeface="微软雅黑 Light"/>
                <a:ea typeface="微软雅黑 Light"/>
              </a:endParaRPr>
            </a:p>
          </p:txBody>
        </p:sp>
      </p:grpSp>
      <p:sp>
        <p:nvSpPr>
          <p:cNvPr id="2" name="文本框 1"/>
          <p:cNvSpPr txBox="1"/>
          <p:nvPr/>
        </p:nvSpPr>
        <p:spPr>
          <a:xfrm>
            <a:off x="3747014" y="3061375"/>
            <a:ext cx="1612481" cy="1200329"/>
          </a:xfrm>
          <a:prstGeom prst="rect">
            <a:avLst/>
          </a:prstGeom>
          <a:noFill/>
        </p:spPr>
        <p:txBody>
          <a:bodyPr wrap="square" rtlCol="0">
            <a:spAutoFit/>
          </a:bodyPr>
          <a:lstStyle/>
          <a:p>
            <a:r>
              <a:rPr lang="en-US" altLang="zh-CN" sz="2400" dirty="0">
                <a:solidFill>
                  <a:schemeClr val="bg1"/>
                </a:solidFill>
              </a:rPr>
              <a:t>False Positive Reduction</a:t>
            </a:r>
            <a:endParaRPr lang="zh-CN" altLang="en-US" sz="2400" dirty="0">
              <a:solidFill>
                <a:schemeClr val="bg1"/>
              </a:solidFill>
            </a:endParaRPr>
          </a:p>
        </p:txBody>
      </p:sp>
    </p:spTree>
    <p:extLst>
      <p:ext uri="{BB962C8B-B14F-4D97-AF65-F5344CB8AC3E}">
        <p14:creationId xmlns:p14="http://schemas.microsoft.com/office/powerpoint/2010/main" val="377360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xmlns="" id="{E4B8679B-8508-4EC7-BABD-EB15C4939DAC}"/>
              </a:ext>
            </a:extLst>
          </p:cNvPr>
          <p:cNvSpPr>
            <a:spLocks noGrp="1"/>
          </p:cNvSpPr>
          <p:nvPr>
            <p:ph idx="1"/>
          </p:nvPr>
        </p:nvSpPr>
        <p:spPr>
          <a:xfrm>
            <a:off x="757518" y="911225"/>
            <a:ext cx="10515600" cy="4964642"/>
          </a:xfrm>
        </p:spPr>
        <p:txBody>
          <a:bodyPr>
            <a:normAutofit/>
          </a:bodyPr>
          <a:lstStyle/>
          <a:p>
            <a:r>
              <a:rPr lang="en-US" altLang="zh-CN" dirty="0">
                <a:solidFill>
                  <a:srgbClr val="FF0000"/>
                </a:solidFill>
              </a:rPr>
              <a:t>E. Training </a:t>
            </a:r>
            <a:r>
              <a:rPr lang="zh-CN" altLang="en-US" dirty="0">
                <a:solidFill>
                  <a:srgbClr val="FF0000"/>
                </a:solidFill>
              </a:rPr>
              <a:t>（训练</a:t>
            </a:r>
            <a:r>
              <a:rPr lang="zh-CN" altLang="en-US" dirty="0"/>
              <a:t>）</a:t>
            </a:r>
            <a:endParaRPr lang="en-US" altLang="zh-CN" dirty="0"/>
          </a:p>
          <a:p>
            <a:r>
              <a:rPr lang="zh-CN" altLang="en-US" dirty="0"/>
              <a:t>讲完了模型框架，要讲一下训练细节了，也就是训练模型时的具体操作（这里比较细节，也跟实验相关，其实不是特别重要，自己大致看看了解一下就行了）</a:t>
            </a:r>
            <a:endParaRPr lang="en-US" altLang="zh-CN" dirty="0"/>
          </a:p>
          <a:p>
            <a:r>
              <a:rPr lang="zh-CN" altLang="en-US" dirty="0"/>
              <a:t>文章使用了</a:t>
            </a:r>
            <a:r>
              <a:rPr lang="en-US" altLang="zh-CN" dirty="0">
                <a:solidFill>
                  <a:srgbClr val="FF0000"/>
                </a:solidFill>
              </a:rPr>
              <a:t>5</a:t>
            </a:r>
            <a:r>
              <a:rPr lang="zh-CN" altLang="en-US" dirty="0">
                <a:solidFill>
                  <a:srgbClr val="FF0000"/>
                </a:solidFill>
              </a:rPr>
              <a:t>折交叉验证</a:t>
            </a:r>
            <a:r>
              <a:rPr lang="zh-CN" altLang="en-US" dirty="0"/>
              <a:t>，每一折都是</a:t>
            </a:r>
            <a:r>
              <a:rPr lang="en-US" altLang="zh-CN" dirty="0"/>
              <a:t>3</a:t>
            </a:r>
            <a:r>
              <a:rPr lang="zh-CN" altLang="en-US" dirty="0"/>
              <a:t>个子集用来训练，</a:t>
            </a:r>
            <a:r>
              <a:rPr lang="en-US" altLang="zh-CN" dirty="0"/>
              <a:t>1</a:t>
            </a:r>
            <a:r>
              <a:rPr lang="zh-CN" altLang="en-US" dirty="0"/>
              <a:t>个子集用来验证，</a:t>
            </a:r>
            <a:r>
              <a:rPr lang="en-US" altLang="zh-CN" dirty="0"/>
              <a:t>1</a:t>
            </a:r>
            <a:r>
              <a:rPr lang="zh-CN" altLang="en-US" dirty="0"/>
              <a:t>个子集用来训练</a:t>
            </a:r>
            <a:endParaRPr lang="en-US" altLang="zh-CN" dirty="0"/>
          </a:p>
          <a:p>
            <a:r>
              <a:rPr lang="zh-CN" altLang="en-US" dirty="0"/>
              <a:t>使用</a:t>
            </a:r>
            <a:r>
              <a:rPr lang="en-US" altLang="zh-CN" dirty="0" err="1">
                <a:solidFill>
                  <a:srgbClr val="FF0000"/>
                </a:solidFill>
              </a:rPr>
              <a:t>RMSProp</a:t>
            </a:r>
            <a:r>
              <a:rPr lang="zh-CN" altLang="en-US" dirty="0">
                <a:solidFill>
                  <a:srgbClr val="FF0000"/>
                </a:solidFill>
              </a:rPr>
              <a:t>优化算法</a:t>
            </a:r>
            <a:r>
              <a:rPr lang="zh-CN" altLang="en-US" dirty="0"/>
              <a:t>，</a:t>
            </a:r>
            <a:r>
              <a:rPr lang="zh-CN" altLang="en-US" dirty="0">
                <a:solidFill>
                  <a:srgbClr val="FF0000"/>
                </a:solidFill>
              </a:rPr>
              <a:t>交叉熵损失函数</a:t>
            </a:r>
            <a:r>
              <a:rPr lang="zh-CN" altLang="en-US" dirty="0"/>
              <a:t>，每次训练的</a:t>
            </a:r>
            <a:r>
              <a:rPr lang="en-US" altLang="zh-CN" dirty="0"/>
              <a:t>batch</a:t>
            </a:r>
            <a:r>
              <a:rPr lang="zh-CN" altLang="en-US" dirty="0"/>
              <a:t>大小是</a:t>
            </a:r>
            <a:r>
              <a:rPr lang="en-US" altLang="zh-CN" dirty="0"/>
              <a:t>128</a:t>
            </a:r>
          </a:p>
          <a:p>
            <a:r>
              <a:rPr lang="en-US" altLang="zh-CN" dirty="0"/>
              <a:t>Dropout</a:t>
            </a:r>
            <a:r>
              <a:rPr lang="zh-CN" altLang="en-US" dirty="0"/>
              <a:t>在训练时的丢弃概率是</a:t>
            </a:r>
            <a:r>
              <a:rPr lang="en-US" altLang="zh-CN" dirty="0"/>
              <a:t>0.5</a:t>
            </a:r>
            <a:r>
              <a:rPr lang="zh-CN" altLang="en-US" dirty="0"/>
              <a:t>，只用在</a:t>
            </a:r>
            <a:r>
              <a:rPr lang="en-US" altLang="zh-CN" dirty="0"/>
              <a:t>FC1</a:t>
            </a:r>
            <a:r>
              <a:rPr lang="zh-CN" altLang="en-US" dirty="0"/>
              <a:t>之后哈</a:t>
            </a:r>
            <a:r>
              <a:rPr lang="en-US" altLang="zh-CN" dirty="0"/>
              <a:t>~</a:t>
            </a:r>
          </a:p>
          <a:p>
            <a:r>
              <a:rPr lang="zh-CN" altLang="en-US" dirty="0">
                <a:solidFill>
                  <a:srgbClr val="FF0000"/>
                </a:solidFill>
              </a:rPr>
              <a:t>网络的权重是随机初始化的，在验证集上的正确率连续</a:t>
            </a:r>
            <a:r>
              <a:rPr lang="en-US" altLang="zh-CN" dirty="0">
                <a:solidFill>
                  <a:srgbClr val="FF0000"/>
                </a:solidFill>
              </a:rPr>
              <a:t>3</a:t>
            </a:r>
            <a:r>
              <a:rPr lang="zh-CN" altLang="en-US" dirty="0">
                <a:solidFill>
                  <a:srgbClr val="FF0000"/>
                </a:solidFill>
              </a:rPr>
              <a:t>次迭代不增加时就停止训练</a:t>
            </a:r>
          </a:p>
        </p:txBody>
      </p:sp>
    </p:spTree>
    <p:extLst>
      <p:ext uri="{BB962C8B-B14F-4D97-AF65-F5344CB8AC3E}">
        <p14:creationId xmlns:p14="http://schemas.microsoft.com/office/powerpoint/2010/main" val="2273463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6FC8149-9ECE-4DA6-B3FF-511C68FA7773}"/>
              </a:ext>
            </a:extLst>
          </p:cNvPr>
          <p:cNvSpPr>
            <a:spLocks noGrp="1"/>
          </p:cNvSpPr>
          <p:nvPr>
            <p:ph type="title"/>
          </p:nvPr>
        </p:nvSpPr>
        <p:spPr/>
        <p:txBody>
          <a:bodyPr/>
          <a:lstStyle/>
          <a:p>
            <a:r>
              <a:rPr lang="en-US" altLang="zh-CN" dirty="0"/>
              <a:t>Methods </a:t>
            </a:r>
            <a:r>
              <a:rPr lang="zh-CN" altLang="en-US" dirty="0"/>
              <a:t>方法</a:t>
            </a:r>
          </a:p>
        </p:txBody>
      </p:sp>
      <p:sp>
        <p:nvSpPr>
          <p:cNvPr id="3" name="内容占位符 2">
            <a:extLst>
              <a:ext uri="{FF2B5EF4-FFF2-40B4-BE49-F238E27FC236}">
                <a16:creationId xmlns:a16="http://schemas.microsoft.com/office/drawing/2014/main" xmlns="" id="{16B8F5B4-D727-49C4-99EF-D9026B059835}"/>
              </a:ext>
            </a:extLst>
          </p:cNvPr>
          <p:cNvSpPr>
            <a:spLocks noGrp="1"/>
          </p:cNvSpPr>
          <p:nvPr>
            <p:ph idx="1"/>
          </p:nvPr>
        </p:nvSpPr>
        <p:spPr/>
        <p:txBody>
          <a:bodyPr/>
          <a:lstStyle/>
          <a:p>
            <a:r>
              <a:rPr lang="en-US" altLang="zh-CN" dirty="0">
                <a:solidFill>
                  <a:srgbClr val="FF0000"/>
                </a:solidFill>
              </a:rPr>
              <a:t>F. Data Augmentation</a:t>
            </a:r>
            <a:r>
              <a:rPr lang="zh-CN" altLang="en-US" dirty="0">
                <a:solidFill>
                  <a:srgbClr val="FF0000"/>
                </a:solidFill>
              </a:rPr>
              <a:t>（数据扩大）</a:t>
            </a:r>
            <a:endParaRPr lang="en-US" altLang="zh-CN" dirty="0">
              <a:solidFill>
                <a:srgbClr val="FF0000"/>
              </a:solidFill>
            </a:endParaRPr>
          </a:p>
          <a:p>
            <a:r>
              <a:rPr lang="zh-CN" altLang="en-US" dirty="0"/>
              <a:t>数据扩大是一种用来防止过拟合的比较有效的方法，另外还是解决数据不均衡导致的模型收敛到数据分布上的最简单粗暴的方法</a:t>
            </a:r>
            <a:endParaRPr lang="en-US" altLang="zh-CN" dirty="0"/>
          </a:p>
          <a:p>
            <a:r>
              <a:rPr lang="zh-CN" altLang="en-US" dirty="0"/>
              <a:t>训练时：在本例中，因为本来假阳性就多，所以我就对那些真阳性，也就是本来就是结节的样例进行数据扩大，具体操作包括</a:t>
            </a:r>
            <a:r>
              <a:rPr lang="en-US" altLang="zh-CN" dirty="0"/>
              <a:t>1mm</a:t>
            </a:r>
            <a:r>
              <a:rPr lang="zh-CN" altLang="en-US" dirty="0"/>
              <a:t>的偏移和不同尺度的缩放</a:t>
            </a:r>
            <a:endParaRPr lang="en-US" altLang="zh-CN" dirty="0"/>
          </a:p>
          <a:p>
            <a:r>
              <a:rPr lang="zh-CN" altLang="en-US" dirty="0"/>
              <a:t>测试时：在是结节和不是结节的样例上都做了扩大，具体操作就是做了多尺度处理，然后对于每一个尺度，我都用</a:t>
            </a:r>
            <a:r>
              <a:rPr lang="en-US" altLang="zh-CN" dirty="0"/>
              <a:t>CNN</a:t>
            </a:r>
            <a:r>
              <a:rPr lang="zh-CN" altLang="en-US" dirty="0"/>
              <a:t>计算结果，最后把不同尺度的</a:t>
            </a:r>
            <a:r>
              <a:rPr lang="en-US" altLang="zh-CN" dirty="0"/>
              <a:t>CNN</a:t>
            </a:r>
            <a:r>
              <a:rPr lang="zh-CN" altLang="en-US" dirty="0"/>
              <a:t>的结果做一个平均作为最后的输出结果</a:t>
            </a:r>
          </a:p>
        </p:txBody>
      </p:sp>
    </p:spTree>
    <p:extLst>
      <p:ext uri="{BB962C8B-B14F-4D97-AF65-F5344CB8AC3E}">
        <p14:creationId xmlns:p14="http://schemas.microsoft.com/office/powerpoint/2010/main" val="2665113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CCDDA04-7AFC-4A76-8B80-F80D66E815D0}"/>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2B74884A-EA02-4DC3-BDC8-19313E6BC3F8}"/>
              </a:ext>
            </a:extLst>
          </p:cNvPr>
          <p:cNvSpPr>
            <a:spLocks noGrp="1"/>
          </p:cNvSpPr>
          <p:nvPr>
            <p:ph idx="1"/>
          </p:nvPr>
        </p:nvSpPr>
        <p:spPr>
          <a:xfrm>
            <a:off x="694266" y="1554692"/>
            <a:ext cx="10515600" cy="4888442"/>
          </a:xfrm>
        </p:spPr>
        <p:txBody>
          <a:bodyPr>
            <a:normAutofit lnSpcReduction="10000"/>
          </a:bodyPr>
          <a:lstStyle/>
          <a:p>
            <a:r>
              <a:rPr lang="en-US" altLang="zh-CN" dirty="0">
                <a:solidFill>
                  <a:srgbClr val="FF0000"/>
                </a:solidFill>
              </a:rPr>
              <a:t>A. Candidates Detection </a:t>
            </a:r>
            <a:r>
              <a:rPr lang="zh-CN" altLang="en-US" dirty="0">
                <a:solidFill>
                  <a:srgbClr val="FF0000"/>
                </a:solidFill>
              </a:rPr>
              <a:t>候选检测</a:t>
            </a:r>
            <a:endParaRPr lang="en-US" altLang="zh-CN" dirty="0">
              <a:solidFill>
                <a:srgbClr val="FF0000"/>
              </a:solidFill>
            </a:endParaRPr>
          </a:p>
          <a:p>
            <a:r>
              <a:rPr lang="zh-CN" altLang="en-US" dirty="0"/>
              <a:t>候选检测算法的结果在表</a:t>
            </a:r>
            <a:r>
              <a:rPr lang="en-US" altLang="zh-CN" dirty="0"/>
              <a:t>1</a:t>
            </a:r>
            <a:r>
              <a:rPr lang="zh-CN" altLang="en-US" dirty="0"/>
              <a:t>中进行了展示</a:t>
            </a:r>
            <a:endParaRPr lang="en-US" altLang="zh-CN" dirty="0"/>
          </a:p>
          <a:p>
            <a:r>
              <a:rPr lang="zh-CN" altLang="en-US" dirty="0"/>
              <a:t>先说列的含义：第一列表示不同的肺部结节类型，对应着不同的检测</a:t>
            </a:r>
            <a:r>
              <a:rPr lang="en-US" altLang="zh-CN" dirty="0"/>
              <a:t>detector</a:t>
            </a:r>
            <a:r>
              <a:rPr lang="zh-CN" altLang="en-US" dirty="0"/>
              <a:t>，第二列表示检测到的结节个数，第三列表示</a:t>
            </a:r>
            <a:r>
              <a:rPr lang="en-US" altLang="zh-CN" dirty="0"/>
              <a:t>sensitivity</a:t>
            </a:r>
            <a:r>
              <a:rPr lang="zh-CN" altLang="en-US" dirty="0"/>
              <a:t>，就是检测到的这些结节里真正是结节的比例（用第二列的值除以</a:t>
            </a:r>
            <a:r>
              <a:rPr lang="en-US" altLang="zh-CN" dirty="0"/>
              <a:t>1186</a:t>
            </a:r>
            <a:r>
              <a:rPr lang="zh-CN" altLang="en-US" dirty="0"/>
              <a:t>），第四列表示假阳性的个数，可以看到还是很多的，第五列是平均每一张扫描得到的假阳性个数，是用第四列的值除以对应</a:t>
            </a:r>
            <a:r>
              <a:rPr lang="en-US" altLang="zh-CN" dirty="0"/>
              <a:t>scan</a:t>
            </a:r>
            <a:r>
              <a:rPr lang="zh-CN" altLang="en-US" dirty="0"/>
              <a:t>的个数</a:t>
            </a:r>
            <a:endParaRPr lang="en-US" altLang="zh-CN" dirty="0"/>
          </a:p>
          <a:p>
            <a:r>
              <a:rPr lang="zh-CN" altLang="en-US" dirty="0"/>
              <a:t>再说行的含义：前四行顾名思义，后面的</a:t>
            </a:r>
            <a:r>
              <a:rPr lang="en-US" altLang="zh-CN" dirty="0"/>
              <a:t>solid</a:t>
            </a:r>
            <a:r>
              <a:rPr lang="zh-CN" altLang="en-US" dirty="0"/>
              <a:t>、</a:t>
            </a:r>
            <a:r>
              <a:rPr lang="en-US" altLang="zh-CN" dirty="0"/>
              <a:t>subsolid</a:t>
            </a:r>
            <a:r>
              <a:rPr lang="zh-CN" altLang="en-US" dirty="0"/>
              <a:t>、</a:t>
            </a:r>
            <a:r>
              <a:rPr lang="en-US" altLang="zh-CN" dirty="0"/>
              <a:t>large solid</a:t>
            </a:r>
            <a:r>
              <a:rPr lang="zh-CN" altLang="en-US" dirty="0"/>
              <a:t>分别表示了三种类型的</a:t>
            </a:r>
            <a:r>
              <a:rPr lang="en-US" altLang="zh-CN" dirty="0"/>
              <a:t>detector</a:t>
            </a:r>
            <a:r>
              <a:rPr lang="zh-CN" altLang="en-US" dirty="0"/>
              <a:t>得到的结果，</a:t>
            </a:r>
            <a:r>
              <a:rPr lang="en-US" altLang="zh-CN" dirty="0"/>
              <a:t>combined set</a:t>
            </a:r>
            <a:r>
              <a:rPr lang="zh-CN" altLang="en-US" dirty="0"/>
              <a:t>指的是把这三种融合起来（前三行结果的集合然后减去相距</a:t>
            </a:r>
            <a:r>
              <a:rPr lang="en-US" altLang="zh-CN" dirty="0"/>
              <a:t>&lt;5mm</a:t>
            </a:r>
            <a:r>
              <a:rPr lang="zh-CN" altLang="en-US" dirty="0"/>
              <a:t>的），</a:t>
            </a:r>
            <a:r>
              <a:rPr lang="en-US" altLang="zh-CN" dirty="0"/>
              <a:t>reduced set</a:t>
            </a:r>
            <a:r>
              <a:rPr lang="zh-CN" altLang="en-US" dirty="0"/>
              <a:t>指的是把</a:t>
            </a:r>
            <a:r>
              <a:rPr lang="en-US" altLang="zh-CN" dirty="0"/>
              <a:t>probability</a:t>
            </a:r>
            <a:r>
              <a:rPr lang="zh-CN" altLang="en-US" dirty="0"/>
              <a:t>比较低的去掉后的结果</a:t>
            </a:r>
            <a:r>
              <a:rPr lang="zh-CN" altLang="en-US" dirty="0" smtClean="0"/>
              <a:t>。</a:t>
            </a:r>
            <a:endParaRPr lang="en-US" altLang="zh-CN" dirty="0"/>
          </a:p>
        </p:txBody>
      </p:sp>
    </p:spTree>
    <p:extLst>
      <p:ext uri="{BB962C8B-B14F-4D97-AF65-F5344CB8AC3E}">
        <p14:creationId xmlns:p14="http://schemas.microsoft.com/office/powerpoint/2010/main" val="289312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p:txBody>
          <a:bodyPr/>
          <a:lstStyle/>
          <a:p>
            <a:r>
              <a:rPr lang="en-US" altLang="zh-CN" dirty="0">
                <a:solidFill>
                  <a:srgbClr val="FF0000"/>
                </a:solidFill>
              </a:rPr>
              <a:t>B. False Positive Reduction</a:t>
            </a:r>
            <a:r>
              <a:rPr lang="zh-CN" altLang="en-US" dirty="0">
                <a:solidFill>
                  <a:srgbClr val="FF0000"/>
                </a:solidFill>
              </a:rPr>
              <a:t>（假阳性去除的实验结果）</a:t>
            </a:r>
            <a:endParaRPr lang="en-US" altLang="zh-CN" dirty="0">
              <a:solidFill>
                <a:srgbClr val="FF0000"/>
              </a:solidFill>
            </a:endParaRPr>
          </a:p>
          <a:p>
            <a:r>
              <a:rPr lang="zh-CN" altLang="en-US" dirty="0"/>
              <a:t>表</a:t>
            </a:r>
            <a:r>
              <a:rPr lang="en-US" altLang="zh-CN" dirty="0"/>
              <a:t>2</a:t>
            </a:r>
            <a:r>
              <a:rPr lang="zh-CN" altLang="en-US" dirty="0"/>
              <a:t>指的是进行五折交叉验证时的训练集情况，第一列表示不同的训练集统计指标，后五列表示分成的</a:t>
            </a:r>
            <a:r>
              <a:rPr lang="en-US" altLang="zh-CN" dirty="0"/>
              <a:t>5</a:t>
            </a:r>
            <a:r>
              <a:rPr lang="zh-CN" altLang="en-US" dirty="0"/>
              <a:t>折</a:t>
            </a:r>
            <a:endParaRPr lang="en-US" altLang="zh-CN" dirty="0"/>
          </a:p>
          <a:p>
            <a:r>
              <a:rPr lang="zh-CN" altLang="en-US" dirty="0"/>
              <a:t>第一行表示每一个数据集里面包含的</a:t>
            </a:r>
            <a:r>
              <a:rPr lang="en-US" altLang="zh-CN" dirty="0"/>
              <a:t>scan</a:t>
            </a:r>
            <a:r>
              <a:rPr lang="zh-CN" altLang="en-US" dirty="0"/>
              <a:t>数目，第二行表示包含的结节数目，第三行表示加入了数据扩大方法后的结节数目，第四行时加入了数据扩大方法后，再对是结节的样例进行上采样之后的结节数目，第五行是对应数据集里的非结节样例（可以看到第四行的上采样其实就是为了让数据集里面是结节的和不是结节的样例个数一样）</a:t>
            </a:r>
          </a:p>
        </p:txBody>
      </p:sp>
    </p:spTree>
    <p:extLst>
      <p:ext uri="{BB962C8B-B14F-4D97-AF65-F5344CB8AC3E}">
        <p14:creationId xmlns:p14="http://schemas.microsoft.com/office/powerpoint/2010/main" val="161077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a:xfrm>
            <a:off x="838200" y="1825624"/>
            <a:ext cx="10515600" cy="5032375"/>
          </a:xfrm>
        </p:spPr>
        <p:txBody>
          <a:bodyPr>
            <a:normAutofit/>
          </a:bodyPr>
          <a:lstStyle/>
          <a:p>
            <a:r>
              <a:rPr lang="zh-CN" altLang="en-US" dirty="0"/>
              <a:t>表</a:t>
            </a:r>
            <a:r>
              <a:rPr lang="en-US" altLang="zh-CN" dirty="0"/>
              <a:t>3</a:t>
            </a:r>
            <a:r>
              <a:rPr lang="zh-CN" altLang="en-US" dirty="0"/>
              <a:t>就是把不同</a:t>
            </a:r>
            <a:r>
              <a:rPr lang="en-US" altLang="zh-CN" dirty="0"/>
              <a:t>CNN</a:t>
            </a:r>
            <a:r>
              <a:rPr lang="zh-CN" altLang="en-US" dirty="0"/>
              <a:t>网络结构的实验结果进行了展示</a:t>
            </a:r>
            <a:endParaRPr lang="en-US" altLang="zh-CN" dirty="0"/>
          </a:p>
          <a:p>
            <a:r>
              <a:rPr lang="zh-CN" altLang="en-US" dirty="0"/>
              <a:t>第一列表示不同的网络结构，第二列表示视角数量，第三列和第四列分别表示</a:t>
            </a:r>
            <a:r>
              <a:rPr lang="en-US" altLang="zh-CN" dirty="0"/>
              <a:t>AUC</a:t>
            </a:r>
            <a:r>
              <a:rPr lang="zh-CN" altLang="en-US" dirty="0"/>
              <a:t>和</a:t>
            </a:r>
            <a:r>
              <a:rPr lang="en-US" altLang="zh-CN" dirty="0"/>
              <a:t>CPM</a:t>
            </a:r>
            <a:r>
              <a:rPr lang="zh-CN" altLang="en-US" dirty="0"/>
              <a:t>这两个评价标准的值，其中</a:t>
            </a:r>
            <a:r>
              <a:rPr lang="en-US" altLang="zh-CN" dirty="0"/>
              <a:t>CPM</a:t>
            </a:r>
            <a:r>
              <a:rPr lang="zh-CN" altLang="en-US" dirty="0"/>
              <a:t>值是把前面作者提到的</a:t>
            </a:r>
            <a:r>
              <a:rPr lang="en-US" altLang="zh-CN" dirty="0"/>
              <a:t>7</a:t>
            </a:r>
            <a:r>
              <a:rPr lang="zh-CN" altLang="en-US" dirty="0"/>
              <a:t>个点（</a:t>
            </a:r>
            <a:r>
              <a:rPr lang="en-US" altLang="zh-CN" dirty="0"/>
              <a:t>1/8</a:t>
            </a:r>
            <a:r>
              <a:rPr lang="zh-CN" altLang="en-US" dirty="0"/>
              <a:t>，</a:t>
            </a:r>
            <a:r>
              <a:rPr lang="en-US" altLang="zh-CN" dirty="0"/>
              <a:t>1/4</a:t>
            </a:r>
            <a:r>
              <a:rPr lang="zh-CN" altLang="en-US" dirty="0"/>
              <a:t>，</a:t>
            </a:r>
            <a:r>
              <a:rPr lang="en-US" altLang="zh-CN" dirty="0"/>
              <a:t>1/2</a:t>
            </a:r>
            <a:r>
              <a:rPr lang="zh-CN" altLang="en-US" dirty="0"/>
              <a:t>，</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8 FPs/scan</a:t>
            </a:r>
            <a:r>
              <a:rPr lang="zh-CN" altLang="en-US" dirty="0"/>
              <a:t>）的测试结果做了一个平均</a:t>
            </a:r>
            <a:endParaRPr lang="en-US" altLang="zh-CN" dirty="0"/>
          </a:p>
          <a:p>
            <a:r>
              <a:rPr lang="zh-CN" altLang="en-US" dirty="0"/>
              <a:t>第一行指的是直接把前面三种候选检测算法结合起来的结果（所以没有视角数目），第二行指的是</a:t>
            </a:r>
            <a:r>
              <a:rPr lang="en-US" altLang="zh-CN" dirty="0"/>
              <a:t>single-view</a:t>
            </a:r>
            <a:r>
              <a:rPr lang="zh-CN" altLang="en-US" dirty="0"/>
              <a:t>，也就是直接把每一个视角直接连到分类层（这里可能做了个平均，也可能是和图</a:t>
            </a:r>
            <a:r>
              <a:rPr lang="en-US" altLang="zh-CN" dirty="0"/>
              <a:t>2</a:t>
            </a:r>
            <a:r>
              <a:rPr lang="zh-CN" altLang="en-US" dirty="0"/>
              <a:t>里画的一样只用了</a:t>
            </a:r>
            <a:r>
              <a:rPr lang="en-US" altLang="zh-CN" dirty="0"/>
              <a:t>v1</a:t>
            </a:r>
            <a:r>
              <a:rPr lang="zh-CN" altLang="en-US" dirty="0"/>
              <a:t>）的结果，第三第四行指的是用</a:t>
            </a:r>
            <a:r>
              <a:rPr lang="en-US" altLang="zh-CN" dirty="0"/>
              <a:t>committee-fusion</a:t>
            </a:r>
            <a:r>
              <a:rPr lang="zh-CN" altLang="en-US" dirty="0"/>
              <a:t>方法，不过用不同视角个数时的结果，第五第六行类似，用的是</a:t>
            </a:r>
            <a:r>
              <a:rPr lang="en-US" altLang="zh-CN" dirty="0"/>
              <a:t>late-fusion</a:t>
            </a:r>
            <a:r>
              <a:rPr lang="zh-CN" altLang="en-US" dirty="0"/>
              <a:t>方法，最后一行用的是</a:t>
            </a:r>
            <a:r>
              <a:rPr lang="en-US" altLang="zh-CN" dirty="0"/>
              <a:t>mixed-fusion</a:t>
            </a:r>
            <a:r>
              <a:rPr lang="zh-CN" altLang="en-US" dirty="0"/>
              <a:t>方法</a:t>
            </a:r>
          </a:p>
        </p:txBody>
      </p:sp>
    </p:spTree>
    <p:extLst>
      <p:ext uri="{BB962C8B-B14F-4D97-AF65-F5344CB8AC3E}">
        <p14:creationId xmlns:p14="http://schemas.microsoft.com/office/powerpoint/2010/main" val="580001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a:xfrm>
            <a:off x="838200" y="1825624"/>
            <a:ext cx="10515600" cy="5032375"/>
          </a:xfrm>
        </p:spPr>
        <p:txBody>
          <a:bodyPr>
            <a:normAutofit fontScale="92500"/>
          </a:bodyPr>
          <a:lstStyle/>
          <a:p>
            <a:r>
              <a:rPr lang="zh-CN" altLang="en-US" dirty="0"/>
              <a:t>看完表</a:t>
            </a:r>
            <a:r>
              <a:rPr lang="en-US" altLang="zh-CN" dirty="0"/>
              <a:t>3</a:t>
            </a:r>
            <a:r>
              <a:rPr lang="zh-CN" altLang="en-US" dirty="0"/>
              <a:t>看图</a:t>
            </a:r>
            <a:r>
              <a:rPr lang="en-US" altLang="zh-CN" dirty="0"/>
              <a:t>3</a:t>
            </a:r>
            <a:r>
              <a:rPr lang="zh-CN" altLang="en-US" dirty="0"/>
              <a:t>，图</a:t>
            </a:r>
            <a:r>
              <a:rPr lang="en-US" altLang="zh-CN" dirty="0"/>
              <a:t>3</a:t>
            </a:r>
            <a:r>
              <a:rPr lang="zh-CN" altLang="en-US" dirty="0"/>
              <a:t>画的就是</a:t>
            </a:r>
            <a:r>
              <a:rPr lang="en-US" altLang="zh-CN" dirty="0"/>
              <a:t>FROC</a:t>
            </a:r>
            <a:r>
              <a:rPr lang="zh-CN" altLang="en-US" dirty="0"/>
              <a:t>曲线</a:t>
            </a:r>
            <a:endParaRPr lang="en-US" altLang="zh-CN" dirty="0"/>
          </a:p>
          <a:p>
            <a:r>
              <a:rPr lang="zh-CN" altLang="en-US" dirty="0"/>
              <a:t>说明一下</a:t>
            </a:r>
            <a:r>
              <a:rPr lang="en-US" altLang="zh-CN" dirty="0"/>
              <a:t>FROC</a:t>
            </a:r>
            <a:r>
              <a:rPr lang="zh-CN" altLang="en-US" dirty="0"/>
              <a:t>曲线，横坐标是平均每一张</a:t>
            </a:r>
            <a:r>
              <a:rPr lang="en-US" altLang="zh-CN" dirty="0"/>
              <a:t>scan</a:t>
            </a:r>
            <a:r>
              <a:rPr lang="zh-CN" altLang="en-US" dirty="0"/>
              <a:t>上的</a:t>
            </a:r>
            <a:r>
              <a:rPr lang="en-US" altLang="zh-CN" dirty="0"/>
              <a:t>FP</a:t>
            </a:r>
            <a:r>
              <a:rPr lang="zh-CN" altLang="en-US" dirty="0"/>
              <a:t>个数（也就是刚才说的那些</a:t>
            </a:r>
            <a:r>
              <a:rPr lang="en-US" altLang="zh-CN" dirty="0"/>
              <a:t>FP/scan</a:t>
            </a:r>
            <a:r>
              <a:rPr lang="zh-CN" altLang="en-US" dirty="0"/>
              <a:t>），纵坐标是</a:t>
            </a:r>
            <a:r>
              <a:rPr lang="en-US" altLang="zh-CN" dirty="0"/>
              <a:t>sensitivity</a:t>
            </a:r>
            <a:r>
              <a:rPr lang="zh-CN" altLang="en-US" dirty="0"/>
              <a:t>，所以刚才说到的那七个</a:t>
            </a:r>
            <a:r>
              <a:rPr lang="en-US" altLang="zh-CN" dirty="0"/>
              <a:t>FP/scan</a:t>
            </a:r>
            <a:r>
              <a:rPr lang="zh-CN" altLang="en-US" dirty="0"/>
              <a:t>的点其实就是我找到相应的横坐标，比如</a:t>
            </a:r>
            <a:r>
              <a:rPr lang="en-US" altLang="zh-CN" dirty="0"/>
              <a:t>4FPs/scan</a:t>
            </a:r>
            <a:r>
              <a:rPr lang="zh-CN" altLang="en-US" dirty="0"/>
              <a:t>，然后从曲线上找到对应点的纵坐标，就是我想看的</a:t>
            </a:r>
            <a:r>
              <a:rPr lang="en-US" altLang="zh-CN" dirty="0"/>
              <a:t>sensitivity~</a:t>
            </a:r>
          </a:p>
          <a:p>
            <a:r>
              <a:rPr lang="zh-CN" altLang="en-US" dirty="0"/>
              <a:t>（</a:t>
            </a:r>
            <a:r>
              <a:rPr lang="en-US" altLang="zh-CN" dirty="0"/>
              <a:t>a</a:t>
            </a:r>
            <a:r>
              <a:rPr lang="zh-CN" altLang="en-US" dirty="0"/>
              <a:t>）对比了不同的</a:t>
            </a:r>
            <a:r>
              <a:rPr lang="en-US" altLang="zh-CN" dirty="0"/>
              <a:t>fusion</a:t>
            </a:r>
            <a:r>
              <a:rPr lang="zh-CN" altLang="en-US" dirty="0"/>
              <a:t>方法，和表</a:t>
            </a:r>
            <a:r>
              <a:rPr lang="en-US" altLang="zh-CN" dirty="0"/>
              <a:t>3</a:t>
            </a:r>
            <a:r>
              <a:rPr lang="zh-CN" altLang="en-US" dirty="0"/>
              <a:t>其实一样，不过用的都是</a:t>
            </a:r>
            <a:r>
              <a:rPr lang="en-US" altLang="zh-CN" dirty="0"/>
              <a:t>9</a:t>
            </a:r>
            <a:r>
              <a:rPr lang="zh-CN" altLang="en-US" dirty="0"/>
              <a:t>个视角时的结果</a:t>
            </a:r>
            <a:endParaRPr lang="en-US" altLang="zh-CN" dirty="0"/>
          </a:p>
          <a:p>
            <a:r>
              <a:rPr lang="zh-CN" altLang="en-US" dirty="0"/>
              <a:t>（</a:t>
            </a:r>
            <a:r>
              <a:rPr lang="en-US" altLang="zh-CN" dirty="0"/>
              <a:t>b</a:t>
            </a:r>
            <a:r>
              <a:rPr lang="zh-CN" altLang="en-US" dirty="0"/>
              <a:t>）主要是对比看看测试集的数据扩大会不会对结果有影响，结果是果然没啥影响（呵呵，这特么本来就不会有什么明显影响的好嘛，关键还是看训练）</a:t>
            </a:r>
            <a:endParaRPr lang="en-US" altLang="zh-CN" dirty="0"/>
          </a:p>
          <a:p>
            <a:r>
              <a:rPr lang="zh-CN" altLang="en-US" dirty="0"/>
              <a:t>（</a:t>
            </a:r>
            <a:r>
              <a:rPr lang="en-US" altLang="zh-CN" dirty="0"/>
              <a:t>c</a:t>
            </a:r>
            <a:r>
              <a:rPr lang="zh-CN" altLang="en-US" dirty="0"/>
              <a:t>）对比了不同视角个数的实验结果，结果很明显是视角越多效果越好啊，视角越多，网络学习到的东西也就越多。</a:t>
            </a:r>
          </a:p>
        </p:txBody>
      </p:sp>
    </p:spTree>
    <p:extLst>
      <p:ext uri="{BB962C8B-B14F-4D97-AF65-F5344CB8AC3E}">
        <p14:creationId xmlns:p14="http://schemas.microsoft.com/office/powerpoint/2010/main" val="150596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p:txBody>
          <a:bodyPr/>
          <a:lstStyle/>
          <a:p>
            <a:r>
              <a:rPr lang="zh-CN" altLang="en-US" dirty="0"/>
              <a:t>为了进一步的评价这个模型的性能，作者又把数据集分成了增强扫描（</a:t>
            </a:r>
            <a:r>
              <a:rPr lang="en-US" altLang="zh-CN" dirty="0"/>
              <a:t>contrast scan 242</a:t>
            </a:r>
            <a:r>
              <a:rPr lang="zh-CN" altLang="en-US" dirty="0"/>
              <a:t>个）和平扫（</a:t>
            </a:r>
            <a:r>
              <a:rPr lang="en-US" altLang="zh-CN" dirty="0"/>
              <a:t>non-contrast scan 646</a:t>
            </a:r>
            <a:r>
              <a:rPr lang="zh-CN" altLang="en-US" dirty="0"/>
              <a:t>个）两个子集，分别做了实验，结果如表</a:t>
            </a:r>
            <a:r>
              <a:rPr lang="en-US" altLang="zh-CN" dirty="0"/>
              <a:t>4</a:t>
            </a:r>
            <a:r>
              <a:rPr lang="zh-CN" altLang="en-US" dirty="0"/>
              <a:t>所示</a:t>
            </a:r>
            <a:endParaRPr lang="en-US" altLang="zh-CN" dirty="0"/>
          </a:p>
          <a:p>
            <a:r>
              <a:rPr lang="zh-CN" altLang="en-US" dirty="0"/>
              <a:t>第一列表示训练集使用的数据来源，第二、三列表示测试集的数据来源</a:t>
            </a:r>
            <a:endParaRPr lang="en-US" altLang="zh-CN" dirty="0"/>
          </a:p>
          <a:p>
            <a:r>
              <a:rPr lang="zh-CN" altLang="en-US" dirty="0"/>
              <a:t>第一行表示用合并的扫描集合进行训练，然后分别在增强和不增强的数据上进行测试</a:t>
            </a:r>
            <a:endParaRPr lang="en-US" altLang="zh-CN" dirty="0"/>
          </a:p>
          <a:p>
            <a:r>
              <a:rPr lang="zh-CN" altLang="en-US" dirty="0"/>
              <a:t>第二行表示用平扫的数据集进行训练，然后再测试</a:t>
            </a:r>
            <a:endParaRPr lang="en-US" altLang="zh-CN" dirty="0"/>
          </a:p>
          <a:p>
            <a:r>
              <a:rPr lang="zh-CN" altLang="en-US" dirty="0"/>
              <a:t>结果就是合到一起的肯定高，情理之中</a:t>
            </a:r>
            <a:endParaRPr lang="en-US" altLang="zh-CN" dirty="0"/>
          </a:p>
          <a:p>
            <a:endParaRPr lang="zh-CN" altLang="en-US" dirty="0"/>
          </a:p>
        </p:txBody>
      </p:sp>
    </p:spTree>
    <p:extLst>
      <p:ext uri="{BB962C8B-B14F-4D97-AF65-F5344CB8AC3E}">
        <p14:creationId xmlns:p14="http://schemas.microsoft.com/office/powerpoint/2010/main" val="100841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a:xfrm>
            <a:off x="948266" y="1478491"/>
            <a:ext cx="10515600" cy="5032375"/>
          </a:xfrm>
        </p:spPr>
        <p:txBody>
          <a:bodyPr>
            <a:normAutofit/>
          </a:bodyPr>
          <a:lstStyle/>
          <a:p>
            <a:r>
              <a:rPr lang="en-US" altLang="zh-CN" dirty="0">
                <a:solidFill>
                  <a:srgbClr val="FF0000"/>
                </a:solidFill>
              </a:rPr>
              <a:t>C. Comparison With Existing CAD</a:t>
            </a:r>
            <a:r>
              <a:rPr lang="zh-CN" altLang="en-US" dirty="0">
                <a:solidFill>
                  <a:srgbClr val="FF0000"/>
                </a:solidFill>
              </a:rPr>
              <a:t>（与现有</a:t>
            </a:r>
            <a:r>
              <a:rPr lang="en-US" altLang="zh-CN" dirty="0">
                <a:solidFill>
                  <a:srgbClr val="FF0000"/>
                </a:solidFill>
              </a:rPr>
              <a:t>CAD</a:t>
            </a:r>
            <a:r>
              <a:rPr lang="zh-CN" altLang="en-US" dirty="0">
                <a:solidFill>
                  <a:srgbClr val="FF0000"/>
                </a:solidFill>
              </a:rPr>
              <a:t>模型的比较）</a:t>
            </a:r>
            <a:endParaRPr lang="en-US" altLang="zh-CN" dirty="0">
              <a:solidFill>
                <a:srgbClr val="FF0000"/>
              </a:solidFill>
            </a:endParaRPr>
          </a:p>
          <a:p>
            <a:r>
              <a:rPr lang="zh-CN" altLang="en-US" dirty="0"/>
              <a:t>表</a:t>
            </a:r>
            <a:r>
              <a:rPr lang="en-US" altLang="zh-CN" dirty="0"/>
              <a:t>5</a:t>
            </a:r>
            <a:r>
              <a:rPr lang="zh-CN" altLang="en-US" dirty="0"/>
              <a:t>就是与现有</a:t>
            </a:r>
            <a:r>
              <a:rPr lang="en-US" altLang="zh-CN" dirty="0"/>
              <a:t>CAD</a:t>
            </a:r>
            <a:r>
              <a:rPr lang="zh-CN" altLang="en-US" dirty="0"/>
              <a:t>模型的比较结果，这里用的测试数据集是</a:t>
            </a:r>
            <a:r>
              <a:rPr lang="en-US" altLang="zh-CN" dirty="0"/>
              <a:t>ANODE 09</a:t>
            </a:r>
            <a:r>
              <a:rPr lang="zh-CN" altLang="en-US" dirty="0"/>
              <a:t>，评价标准是</a:t>
            </a:r>
            <a:r>
              <a:rPr lang="en-US" altLang="zh-CN" dirty="0"/>
              <a:t>CPM</a:t>
            </a:r>
          </a:p>
          <a:p>
            <a:r>
              <a:rPr lang="zh-CN" altLang="en-US" dirty="0"/>
              <a:t>不过这里文章只展示了使用</a:t>
            </a:r>
            <a:r>
              <a:rPr lang="en-US" altLang="zh-CN" dirty="0"/>
              <a:t>solid set </a:t>
            </a:r>
            <a:r>
              <a:rPr lang="zh-CN" altLang="en-US" dirty="0"/>
              <a:t>和</a:t>
            </a:r>
            <a:r>
              <a:rPr lang="en-US" altLang="zh-CN" dirty="0"/>
              <a:t>reduced set </a:t>
            </a:r>
            <a:r>
              <a:rPr lang="zh-CN" altLang="en-US" dirty="0"/>
              <a:t>的结果，不知道是不是因为别的结果太差了还是怎么样，而且结果最好的竟然是</a:t>
            </a:r>
            <a:r>
              <a:rPr lang="en-US" altLang="zh-CN" dirty="0"/>
              <a:t>solid set</a:t>
            </a:r>
            <a:r>
              <a:rPr lang="zh-CN" altLang="en-US" dirty="0"/>
              <a:t>。对了，这里用的</a:t>
            </a:r>
            <a:r>
              <a:rPr lang="en-US" altLang="zh-CN" dirty="0"/>
              <a:t>fusion</a:t>
            </a:r>
            <a:r>
              <a:rPr lang="zh-CN" altLang="en-US" dirty="0"/>
              <a:t>是</a:t>
            </a:r>
            <a:r>
              <a:rPr lang="en-US" altLang="zh-CN" dirty="0"/>
              <a:t>late-fusion</a:t>
            </a:r>
            <a:r>
              <a:rPr lang="zh-CN" altLang="en-US" dirty="0"/>
              <a:t>。文章提到，在</a:t>
            </a:r>
            <a:r>
              <a:rPr lang="en-US" altLang="zh-CN" dirty="0"/>
              <a:t>ANODE09</a:t>
            </a:r>
            <a:r>
              <a:rPr lang="zh-CN" altLang="en-US" dirty="0"/>
              <a:t>数据集上，做测试集的数据扩大是有积极效果的（但是其实感觉意义不是特别大）</a:t>
            </a:r>
            <a:endParaRPr lang="en-US" altLang="zh-CN" dirty="0"/>
          </a:p>
          <a:p>
            <a:r>
              <a:rPr lang="zh-CN" altLang="en-US" dirty="0"/>
              <a:t>表</a:t>
            </a:r>
            <a:r>
              <a:rPr lang="en-US" altLang="zh-CN" dirty="0"/>
              <a:t>6</a:t>
            </a:r>
            <a:r>
              <a:rPr lang="zh-CN" altLang="en-US" dirty="0"/>
              <a:t>展示了在</a:t>
            </a:r>
            <a:r>
              <a:rPr lang="en-US" altLang="zh-CN" dirty="0"/>
              <a:t>LIDC-IDRI</a:t>
            </a:r>
            <a:r>
              <a:rPr lang="zh-CN" altLang="en-US" dirty="0"/>
              <a:t>数据集上的测试结果，但是从这个结果可以看出本文提出的方法其实并不是最优秀的。表</a:t>
            </a:r>
            <a:r>
              <a:rPr lang="en-US" altLang="zh-CN" dirty="0"/>
              <a:t>6</a:t>
            </a:r>
            <a:r>
              <a:rPr lang="zh-CN" altLang="en-US" dirty="0"/>
              <a:t>的各列表示的主要是不同方法所使用的</a:t>
            </a:r>
            <a:r>
              <a:rPr lang="zh-CN" altLang="en-US" dirty="0" smtClean="0"/>
              <a:t>配置</a:t>
            </a:r>
            <a:endParaRPr lang="zh-CN" altLang="en-US" dirty="0"/>
          </a:p>
        </p:txBody>
      </p:sp>
    </p:spTree>
    <p:extLst>
      <p:ext uri="{BB962C8B-B14F-4D97-AF65-F5344CB8AC3E}">
        <p14:creationId xmlns:p14="http://schemas.microsoft.com/office/powerpoint/2010/main" val="3797091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Experimental Results </a:t>
            </a:r>
            <a:r>
              <a:rPr lang="zh-CN" altLang="en-US" dirty="0"/>
              <a:t>实验结果</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p:txBody>
          <a:bodyPr/>
          <a:lstStyle/>
          <a:p>
            <a:r>
              <a:rPr lang="zh-CN" altLang="en-US" dirty="0"/>
              <a:t>在图</a:t>
            </a:r>
            <a:r>
              <a:rPr lang="en-US" altLang="zh-CN" dirty="0"/>
              <a:t>4</a:t>
            </a:r>
            <a:r>
              <a:rPr lang="zh-CN" altLang="en-US" dirty="0"/>
              <a:t>中，作者又比较了自己的方法，和在</a:t>
            </a:r>
            <a:r>
              <a:rPr lang="en-US" altLang="zh-CN" dirty="0"/>
              <a:t>ANODE09</a:t>
            </a:r>
            <a:r>
              <a:rPr lang="zh-CN" altLang="en-US" dirty="0"/>
              <a:t>里面表现最好的方法，在</a:t>
            </a:r>
            <a:r>
              <a:rPr lang="en-US" altLang="zh-CN" dirty="0"/>
              <a:t>DLCST</a:t>
            </a:r>
            <a:r>
              <a:rPr lang="zh-CN" altLang="en-US" dirty="0"/>
              <a:t>数据集上的结果，显示出自己的方法可以</a:t>
            </a:r>
            <a:r>
              <a:rPr lang="en-US" altLang="zh-CN" dirty="0"/>
              <a:t>outperform</a:t>
            </a:r>
            <a:r>
              <a:rPr lang="zh-CN" altLang="en-US" dirty="0"/>
              <a:t>别人的方法</a:t>
            </a:r>
            <a:endParaRPr lang="en-US" altLang="zh-CN" dirty="0"/>
          </a:p>
          <a:p>
            <a:r>
              <a:rPr lang="zh-CN" altLang="en-US" dirty="0"/>
              <a:t>在图</a:t>
            </a:r>
            <a:r>
              <a:rPr lang="en-US" altLang="zh-CN" dirty="0"/>
              <a:t>5</a:t>
            </a:r>
            <a:r>
              <a:rPr lang="zh-CN" altLang="en-US" dirty="0"/>
              <a:t>中，作者将模型的结果做了一个</a:t>
            </a:r>
            <a:r>
              <a:rPr lang="zh-CN" altLang="en-US" dirty="0">
                <a:solidFill>
                  <a:srgbClr val="FF0000"/>
                </a:solidFill>
              </a:rPr>
              <a:t>可视化</a:t>
            </a:r>
            <a:r>
              <a:rPr lang="zh-CN" altLang="en-US" dirty="0"/>
              <a:t>，就是把找了一些模型分对的、分错的案例来展示，每一行对应着不同的视角，从左往右第一块展示的是模型分类正确的正例，第二块展示的是模型分类正确的假阳性样例，第三块展示的是模型分类错误的，也就是假阴性的，即本来是阳性，被模型分成阴性的案例</a:t>
            </a:r>
            <a:endParaRPr lang="en-US" altLang="zh-CN" dirty="0"/>
          </a:p>
          <a:p>
            <a:endParaRPr lang="zh-CN" altLang="en-US" dirty="0"/>
          </a:p>
        </p:txBody>
      </p:sp>
    </p:spTree>
    <p:extLst>
      <p:ext uri="{BB962C8B-B14F-4D97-AF65-F5344CB8AC3E}">
        <p14:creationId xmlns:p14="http://schemas.microsoft.com/office/powerpoint/2010/main" val="344808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AE2BAE-68B2-483F-8592-77DE371A9FB6}"/>
              </a:ext>
            </a:extLst>
          </p:cNvPr>
          <p:cNvSpPr>
            <a:spLocks noGrp="1"/>
          </p:cNvSpPr>
          <p:nvPr>
            <p:ph type="title"/>
          </p:nvPr>
        </p:nvSpPr>
        <p:spPr/>
        <p:txBody>
          <a:bodyPr/>
          <a:lstStyle/>
          <a:p>
            <a:r>
              <a:rPr lang="en-US" altLang="zh-CN" dirty="0"/>
              <a:t>Discussion </a:t>
            </a:r>
            <a:r>
              <a:rPr lang="zh-CN" altLang="en-US" dirty="0"/>
              <a:t>讨论与总结</a:t>
            </a:r>
          </a:p>
        </p:txBody>
      </p:sp>
      <p:sp>
        <p:nvSpPr>
          <p:cNvPr id="3" name="内容占位符 2">
            <a:extLst>
              <a:ext uri="{FF2B5EF4-FFF2-40B4-BE49-F238E27FC236}">
                <a16:creationId xmlns:a16="http://schemas.microsoft.com/office/drawing/2014/main" xmlns="" id="{B8873591-837B-411A-87B0-064AE95EB6FA}"/>
              </a:ext>
            </a:extLst>
          </p:cNvPr>
          <p:cNvSpPr>
            <a:spLocks noGrp="1"/>
          </p:cNvSpPr>
          <p:nvPr>
            <p:ph idx="1"/>
          </p:nvPr>
        </p:nvSpPr>
        <p:spPr>
          <a:xfrm>
            <a:off x="634999" y="1427692"/>
            <a:ext cx="10884647" cy="3700120"/>
          </a:xfrm>
        </p:spPr>
        <p:txBody>
          <a:bodyPr>
            <a:normAutofit/>
          </a:bodyPr>
          <a:lstStyle/>
          <a:p>
            <a:r>
              <a:rPr lang="zh-CN" altLang="en-US" dirty="0" smtClean="0"/>
              <a:t>关键</a:t>
            </a:r>
            <a:r>
              <a:rPr lang="zh-CN" altLang="en-US" dirty="0"/>
              <a:t>点：</a:t>
            </a:r>
            <a:endParaRPr lang="en-US" altLang="zh-CN" dirty="0"/>
          </a:p>
          <a:p>
            <a:pPr lvl="1"/>
            <a:r>
              <a:rPr lang="zh-CN" altLang="en-US" dirty="0"/>
              <a:t>将</a:t>
            </a:r>
            <a:r>
              <a:rPr lang="en-US" altLang="zh-CN" dirty="0"/>
              <a:t>CNN</a:t>
            </a:r>
            <a:r>
              <a:rPr lang="zh-CN" altLang="en-US" dirty="0"/>
              <a:t>应用在肺部结节检测任务当中，不过其实还是做了一个分类任务，不要被“检测”两个字给蒙蔽了双眼，</a:t>
            </a:r>
            <a:r>
              <a:rPr lang="zh-CN" altLang="en-US" dirty="0">
                <a:solidFill>
                  <a:srgbClr val="FF0000"/>
                </a:solidFill>
              </a:rPr>
              <a:t>本文提出的是通过分类来区分假阳性样例进而对整个结节检测任务产生积极影响的模型</a:t>
            </a:r>
            <a:endParaRPr lang="en-US" altLang="zh-CN" dirty="0">
              <a:solidFill>
                <a:srgbClr val="FF0000"/>
              </a:solidFill>
            </a:endParaRPr>
          </a:p>
          <a:p>
            <a:pPr lvl="1"/>
            <a:r>
              <a:rPr lang="zh-CN" altLang="en-US" dirty="0"/>
              <a:t>把</a:t>
            </a:r>
            <a:r>
              <a:rPr lang="en-US" altLang="zh-CN" dirty="0"/>
              <a:t>3D</a:t>
            </a:r>
            <a:r>
              <a:rPr lang="zh-CN" altLang="en-US" dirty="0"/>
              <a:t>的数据转化成</a:t>
            </a:r>
            <a:r>
              <a:rPr lang="en-US" altLang="zh-CN" dirty="0"/>
              <a:t>2D</a:t>
            </a:r>
            <a:r>
              <a:rPr lang="zh-CN" altLang="en-US" dirty="0"/>
              <a:t>的</a:t>
            </a:r>
            <a:r>
              <a:rPr lang="en-US" altLang="zh-CN" dirty="0"/>
              <a:t>patch</a:t>
            </a:r>
            <a:r>
              <a:rPr lang="zh-CN" altLang="en-US" dirty="0"/>
              <a:t>，是一个值得借鉴的思路，特别是在不好做</a:t>
            </a:r>
            <a:r>
              <a:rPr lang="en-US" altLang="zh-CN" dirty="0"/>
              <a:t>3D CNN</a:t>
            </a:r>
            <a:r>
              <a:rPr lang="zh-CN" altLang="en-US" dirty="0"/>
              <a:t>的情况下（不过其实现在来说</a:t>
            </a:r>
            <a:r>
              <a:rPr lang="en-US" altLang="zh-CN" dirty="0"/>
              <a:t>3D CNN</a:t>
            </a:r>
            <a:r>
              <a:rPr lang="zh-CN" altLang="en-US" dirty="0"/>
              <a:t>并不难），注意这里的关键意义是</a:t>
            </a:r>
            <a:r>
              <a:rPr lang="en-US" altLang="zh-CN" dirty="0"/>
              <a:t>Multi-view</a:t>
            </a:r>
            <a:r>
              <a:rPr lang="zh-CN" altLang="en-US" dirty="0"/>
              <a:t>，多视角的提取物体特征</a:t>
            </a:r>
            <a:endParaRPr lang="en-US" altLang="zh-CN" dirty="0"/>
          </a:p>
          <a:p>
            <a:pPr lvl="1"/>
            <a:r>
              <a:rPr lang="en-US" altLang="zh-CN" dirty="0"/>
              <a:t>Multi-stream</a:t>
            </a:r>
            <a:r>
              <a:rPr lang="zh-CN" altLang="en-US" dirty="0"/>
              <a:t>的融合，既然做了</a:t>
            </a:r>
            <a:r>
              <a:rPr lang="en-US" altLang="zh-CN" dirty="0"/>
              <a:t>multi-stream</a:t>
            </a:r>
            <a:r>
              <a:rPr lang="zh-CN" altLang="en-US" dirty="0"/>
              <a:t>就一定要融合，所以融合方法肯定也是文章的重点</a:t>
            </a:r>
            <a:endParaRPr lang="en-US" altLang="zh-CN" dirty="0"/>
          </a:p>
          <a:p>
            <a:pPr lvl="1"/>
            <a:r>
              <a:rPr lang="zh-CN" altLang="en-US" dirty="0"/>
              <a:t>数据处理，前期的数据处理和实验中的数据扩大也需要很大的工作量</a:t>
            </a:r>
          </a:p>
        </p:txBody>
      </p:sp>
    </p:spTree>
    <p:extLst>
      <p:ext uri="{BB962C8B-B14F-4D97-AF65-F5344CB8AC3E}">
        <p14:creationId xmlns:p14="http://schemas.microsoft.com/office/powerpoint/2010/main" val="174826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43354" y="-80682"/>
            <a:ext cx="7199258" cy="3026820"/>
          </a:xfrm>
          <a:prstGeom prst="rect">
            <a:avLst/>
          </a:prstGeom>
        </p:spPr>
      </p:pic>
      <p:pic>
        <p:nvPicPr>
          <p:cNvPr id="5" name="图片 4"/>
          <p:cNvPicPr>
            <a:picLocks noChangeAspect="1"/>
          </p:cNvPicPr>
          <p:nvPr/>
        </p:nvPicPr>
        <p:blipFill>
          <a:blip r:embed="rId3"/>
          <a:stretch>
            <a:fillRect/>
          </a:stretch>
        </p:blipFill>
        <p:spPr>
          <a:xfrm>
            <a:off x="1828201" y="2946138"/>
            <a:ext cx="7073752" cy="3595442"/>
          </a:xfrm>
          <a:prstGeom prst="rect">
            <a:avLst/>
          </a:prstGeom>
        </p:spPr>
      </p:pic>
    </p:spTree>
    <p:extLst>
      <p:ext uri="{BB962C8B-B14F-4D97-AF65-F5344CB8AC3E}">
        <p14:creationId xmlns:p14="http://schemas.microsoft.com/office/powerpoint/2010/main" val="928193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90AEE38-9301-4F2A-9102-86F41D167E0A}"/>
              </a:ext>
            </a:extLst>
          </p:cNvPr>
          <p:cNvSpPr>
            <a:spLocks noGrp="1"/>
          </p:cNvSpPr>
          <p:nvPr>
            <p:ph type="title"/>
          </p:nvPr>
        </p:nvSpPr>
        <p:spPr/>
        <p:txBody>
          <a:bodyPr/>
          <a:lstStyle/>
          <a:p>
            <a:r>
              <a:rPr lang="zh-CN" altLang="en-US" dirty="0" smtClean="0"/>
              <a:t>阅读体会</a:t>
            </a:r>
            <a:endParaRPr lang="zh-CN" altLang="en-US" dirty="0"/>
          </a:p>
        </p:txBody>
      </p:sp>
      <p:sp>
        <p:nvSpPr>
          <p:cNvPr id="3" name="内容占位符 2">
            <a:extLst>
              <a:ext uri="{FF2B5EF4-FFF2-40B4-BE49-F238E27FC236}">
                <a16:creationId xmlns:a16="http://schemas.microsoft.com/office/drawing/2014/main" xmlns="" id="{FF2073B4-CD67-4EEE-A403-616A0034F897}"/>
              </a:ext>
            </a:extLst>
          </p:cNvPr>
          <p:cNvSpPr>
            <a:spLocks noGrp="1"/>
          </p:cNvSpPr>
          <p:nvPr>
            <p:ph idx="1"/>
          </p:nvPr>
        </p:nvSpPr>
        <p:spPr/>
        <p:txBody>
          <a:bodyPr/>
          <a:lstStyle/>
          <a:p>
            <a:r>
              <a:rPr lang="zh-CN" altLang="en-US" dirty="0"/>
              <a:t>模型的</a:t>
            </a:r>
            <a:r>
              <a:rPr lang="zh-CN" altLang="en-US" dirty="0">
                <a:solidFill>
                  <a:srgbClr val="FF0000"/>
                </a:solidFill>
              </a:rPr>
              <a:t>几个潜在优势</a:t>
            </a:r>
            <a:endParaRPr lang="en-US" altLang="zh-CN" dirty="0">
              <a:solidFill>
                <a:srgbClr val="FF0000"/>
              </a:solidFill>
            </a:endParaRPr>
          </a:p>
          <a:p>
            <a:pPr lvl="1"/>
            <a:r>
              <a:rPr lang="zh-CN" altLang="en-US" dirty="0"/>
              <a:t>模型使用了</a:t>
            </a:r>
            <a:r>
              <a:rPr lang="en-US" altLang="zh-CN" dirty="0">
                <a:solidFill>
                  <a:srgbClr val="FF0000"/>
                </a:solidFill>
              </a:rPr>
              <a:t>2D CNN </a:t>
            </a:r>
            <a:r>
              <a:rPr lang="zh-CN" altLang="en-US" dirty="0">
                <a:solidFill>
                  <a:srgbClr val="FF0000"/>
                </a:solidFill>
              </a:rPr>
              <a:t>在实现上比较简单，思路也比较好理解</a:t>
            </a:r>
            <a:endParaRPr lang="en-US" altLang="zh-CN" dirty="0">
              <a:solidFill>
                <a:srgbClr val="FF0000"/>
              </a:solidFill>
            </a:endParaRPr>
          </a:p>
          <a:p>
            <a:pPr lvl="1"/>
            <a:r>
              <a:rPr lang="zh-CN" altLang="en-US" dirty="0">
                <a:solidFill>
                  <a:srgbClr val="FF0000"/>
                </a:solidFill>
              </a:rPr>
              <a:t>模型有很多可以继续扩展和延伸的点</a:t>
            </a:r>
            <a:r>
              <a:rPr lang="zh-CN" altLang="en-US" dirty="0"/>
              <a:t>，比如是否可以引入更好的视角，是否可以设计更好的网络，是否可以在初始化时引入一些先验知识，是否可以对</a:t>
            </a:r>
            <a:r>
              <a:rPr lang="en-US" altLang="zh-CN" dirty="0"/>
              <a:t>fusion</a:t>
            </a:r>
            <a:r>
              <a:rPr lang="zh-CN" altLang="en-US" dirty="0"/>
              <a:t>的方式进行更精细的研究，以及是否可以尝试不依靠</a:t>
            </a:r>
            <a:r>
              <a:rPr lang="en-US" altLang="zh-CN" dirty="0"/>
              <a:t>candidate detector</a:t>
            </a:r>
            <a:r>
              <a:rPr lang="zh-CN" altLang="en-US" dirty="0"/>
              <a:t>等等，这些问题都是可以去思考的</a:t>
            </a:r>
            <a:endParaRPr lang="en-US" altLang="zh-CN" dirty="0"/>
          </a:p>
          <a:p>
            <a:pPr lvl="1"/>
            <a:r>
              <a:rPr lang="zh-CN" altLang="en-US" dirty="0">
                <a:solidFill>
                  <a:srgbClr val="FF0000"/>
                </a:solidFill>
              </a:rPr>
              <a:t>思路明确</a:t>
            </a:r>
            <a:r>
              <a:rPr lang="zh-CN" altLang="en-US" dirty="0"/>
              <a:t>，首先</a:t>
            </a:r>
            <a:r>
              <a:rPr lang="en-US" altLang="zh-CN" dirty="0"/>
              <a:t>FP reduction</a:t>
            </a:r>
            <a:r>
              <a:rPr lang="zh-CN" altLang="en-US" dirty="0"/>
              <a:t>的思路就是检测问题中比较主流的思路（参考</a:t>
            </a:r>
            <a:r>
              <a:rPr lang="en-US" altLang="zh-CN" dirty="0"/>
              <a:t>faster </a:t>
            </a:r>
            <a:r>
              <a:rPr lang="en-US" altLang="zh-CN" dirty="0" err="1"/>
              <a:t>rcnn</a:t>
            </a:r>
            <a:r>
              <a:rPr lang="zh-CN" altLang="en-US" dirty="0"/>
              <a:t>系列的</a:t>
            </a:r>
            <a:r>
              <a:rPr lang="en-US" altLang="zh-CN" dirty="0"/>
              <a:t>region proposal</a:t>
            </a:r>
            <a:r>
              <a:rPr lang="zh-CN" altLang="en-US" dirty="0"/>
              <a:t>），其次作者提出的用</a:t>
            </a:r>
            <a:r>
              <a:rPr lang="en-US" altLang="zh-CN" dirty="0"/>
              <a:t>multi-view</a:t>
            </a:r>
            <a:r>
              <a:rPr lang="zh-CN" altLang="en-US" dirty="0"/>
              <a:t>去简化</a:t>
            </a:r>
            <a:r>
              <a:rPr lang="en-US" altLang="zh-CN" dirty="0"/>
              <a:t>3D</a:t>
            </a:r>
            <a:r>
              <a:rPr lang="zh-CN" altLang="en-US" dirty="0"/>
              <a:t>数据的方式在意义和情理上也都非常优秀，最后在融合中的几种方式也很值得去做出更好的研究和实验</a:t>
            </a:r>
            <a:endParaRPr lang="en-US" altLang="zh-CN" dirty="0"/>
          </a:p>
          <a:p>
            <a:pPr lvl="1"/>
            <a:endParaRPr lang="zh-CN" altLang="en-US" dirty="0"/>
          </a:p>
        </p:txBody>
      </p:sp>
    </p:spTree>
    <p:extLst>
      <p:ext uri="{BB962C8B-B14F-4D97-AF65-F5344CB8AC3E}">
        <p14:creationId xmlns:p14="http://schemas.microsoft.com/office/powerpoint/2010/main" val="277266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bwMode="auto">
          <a:xfrm>
            <a:off x="507999" y="336367"/>
            <a:ext cx="432000" cy="432000"/>
          </a:xfrm>
          <a:prstGeom prst="rect">
            <a:avLst/>
          </a:prstGeom>
          <a:noFill/>
          <a:ln>
            <a:solidFill>
              <a:schemeClr val="accent1"/>
            </a:solid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24" name="矩形 23"/>
          <p:cNvSpPr/>
          <p:nvPr/>
        </p:nvSpPr>
        <p:spPr bwMode="auto">
          <a:xfrm>
            <a:off x="758757" y="573932"/>
            <a:ext cx="288000" cy="288000"/>
          </a:xfrm>
          <a:prstGeom prst="rect">
            <a:avLst/>
          </a:prstGeom>
          <a:solidFill>
            <a:schemeClr val="accent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25" name="直接连接符 24"/>
          <p:cNvCxnSpPr/>
          <p:nvPr/>
        </p:nvCxnSpPr>
        <p:spPr>
          <a:xfrm>
            <a:off x="1235414" y="865762"/>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40646" y="351716"/>
            <a:ext cx="3628417" cy="461665"/>
          </a:xfrm>
          <a:prstGeom prst="rect">
            <a:avLst/>
          </a:prstGeom>
          <a:noFill/>
        </p:spPr>
        <p:txBody>
          <a:bodyPr wrap="square" rtlCol="0">
            <a:spAutoFit/>
          </a:bodyPr>
          <a:lstStyle/>
          <a:p>
            <a:r>
              <a:rPr lang="zh-CN" altLang="en-US" sz="2400" dirty="0" smtClean="0"/>
              <a:t>一些思考</a:t>
            </a:r>
            <a:endParaRPr lang="zh-CN" altLang="en-US" sz="2400" dirty="0"/>
          </a:p>
        </p:txBody>
      </p:sp>
      <p:sp>
        <p:nvSpPr>
          <p:cNvPr id="27" name="Freeform 5"/>
          <p:cNvSpPr>
            <a:spLocks noEditPoints="1"/>
          </p:cNvSpPr>
          <p:nvPr/>
        </p:nvSpPr>
        <p:spPr bwMode="auto">
          <a:xfrm>
            <a:off x="1236327" y="1884217"/>
            <a:ext cx="858492" cy="1082812"/>
          </a:xfrm>
          <a:custGeom>
            <a:avLst/>
            <a:gdLst>
              <a:gd name="T0" fmla="*/ 306 w 344"/>
              <a:gd name="T1" fmla="*/ 250 h 434"/>
              <a:gd name="T2" fmla="*/ 296 w 344"/>
              <a:gd name="T3" fmla="*/ 78 h 434"/>
              <a:gd name="T4" fmla="*/ 133 w 344"/>
              <a:gd name="T5" fmla="*/ 21 h 434"/>
              <a:gd name="T6" fmla="*/ 18 w 344"/>
              <a:gd name="T7" fmla="*/ 151 h 434"/>
              <a:gd name="T8" fmla="*/ 78 w 344"/>
              <a:gd name="T9" fmla="*/ 304 h 434"/>
              <a:gd name="T10" fmla="*/ 86 w 344"/>
              <a:gd name="T11" fmla="*/ 287 h 434"/>
              <a:gd name="T12" fmla="*/ 85 w 344"/>
              <a:gd name="T13" fmla="*/ 286 h 434"/>
              <a:gd name="T14" fmla="*/ 84 w 344"/>
              <a:gd name="T15" fmla="*/ 285 h 434"/>
              <a:gd name="T16" fmla="*/ 28 w 344"/>
              <a:gd name="T17" fmla="*/ 179 h 434"/>
              <a:gd name="T18" fmla="*/ 262 w 344"/>
              <a:gd name="T19" fmla="*/ 283 h 434"/>
              <a:gd name="T20" fmla="*/ 262 w 344"/>
              <a:gd name="T21" fmla="*/ 283 h 434"/>
              <a:gd name="T22" fmla="*/ 260 w 344"/>
              <a:gd name="T23" fmla="*/ 285 h 434"/>
              <a:gd name="T24" fmla="*/ 310 w 344"/>
              <a:gd name="T25" fmla="*/ 160 h 434"/>
              <a:gd name="T26" fmla="*/ 31 w 344"/>
              <a:gd name="T27" fmla="*/ 162 h 434"/>
              <a:gd name="T28" fmla="*/ 146 w 344"/>
              <a:gd name="T29" fmla="*/ 35 h 434"/>
              <a:gd name="T30" fmla="*/ 111 w 344"/>
              <a:gd name="T31" fmla="*/ 49 h 434"/>
              <a:gd name="T32" fmla="*/ 78 w 344"/>
              <a:gd name="T33" fmla="*/ 68 h 434"/>
              <a:gd name="T34" fmla="*/ 40 w 344"/>
              <a:gd name="T35" fmla="*/ 128 h 434"/>
              <a:gd name="T36" fmla="*/ 33 w 344"/>
              <a:gd name="T37" fmla="*/ 143 h 434"/>
              <a:gd name="T38" fmla="*/ 130 w 344"/>
              <a:gd name="T39" fmla="*/ 39 h 434"/>
              <a:gd name="T40" fmla="*/ 96 w 344"/>
              <a:gd name="T41" fmla="*/ 57 h 434"/>
              <a:gd name="T42" fmla="*/ 46 w 344"/>
              <a:gd name="T43" fmla="*/ 111 h 434"/>
              <a:gd name="T44" fmla="*/ 34 w 344"/>
              <a:gd name="T45" fmla="*/ 182 h 434"/>
              <a:gd name="T46" fmla="*/ 163 w 344"/>
              <a:gd name="T47" fmla="*/ 312 h 434"/>
              <a:gd name="T48" fmla="*/ 35 w 344"/>
              <a:gd name="T49" fmla="*/ 197 h 434"/>
              <a:gd name="T50" fmla="*/ 50 w 344"/>
              <a:gd name="T51" fmla="*/ 232 h 434"/>
              <a:gd name="T52" fmla="*/ 69 w 344"/>
              <a:gd name="T53" fmla="*/ 264 h 434"/>
              <a:gd name="T54" fmla="*/ 129 w 344"/>
              <a:gd name="T55" fmla="*/ 303 h 434"/>
              <a:gd name="T56" fmla="*/ 144 w 344"/>
              <a:gd name="T57" fmla="*/ 309 h 434"/>
              <a:gd name="T58" fmla="*/ 40 w 344"/>
              <a:gd name="T59" fmla="*/ 213 h 434"/>
              <a:gd name="T60" fmla="*/ 58 w 344"/>
              <a:gd name="T61" fmla="*/ 247 h 434"/>
              <a:gd name="T62" fmla="*/ 112 w 344"/>
              <a:gd name="T63" fmla="*/ 296 h 434"/>
              <a:gd name="T64" fmla="*/ 182 w 344"/>
              <a:gd name="T65" fmla="*/ 309 h 434"/>
              <a:gd name="T66" fmla="*/ 312 w 344"/>
              <a:gd name="T67" fmla="*/ 180 h 434"/>
              <a:gd name="T68" fmla="*/ 197 w 344"/>
              <a:gd name="T69" fmla="*/ 307 h 434"/>
              <a:gd name="T70" fmla="*/ 232 w 344"/>
              <a:gd name="T71" fmla="*/ 293 h 434"/>
              <a:gd name="T72" fmla="*/ 265 w 344"/>
              <a:gd name="T73" fmla="*/ 274 h 434"/>
              <a:gd name="T74" fmla="*/ 303 w 344"/>
              <a:gd name="T75" fmla="*/ 214 h 434"/>
              <a:gd name="T76" fmla="*/ 310 w 344"/>
              <a:gd name="T77" fmla="*/ 199 h 434"/>
              <a:gd name="T78" fmla="*/ 213 w 344"/>
              <a:gd name="T79" fmla="*/ 303 h 434"/>
              <a:gd name="T80" fmla="*/ 247 w 344"/>
              <a:gd name="T81" fmla="*/ 285 h 434"/>
              <a:gd name="T82" fmla="*/ 297 w 344"/>
              <a:gd name="T83" fmla="*/ 231 h 434"/>
              <a:gd name="T84" fmla="*/ 178 w 344"/>
              <a:gd name="T85" fmla="*/ 32 h 434"/>
              <a:gd name="T86" fmla="*/ 310 w 344"/>
              <a:gd name="T87" fmla="*/ 143 h 434"/>
              <a:gd name="T88" fmla="*/ 297 w 344"/>
              <a:gd name="T89" fmla="*/ 111 h 434"/>
              <a:gd name="T90" fmla="*/ 274 w 344"/>
              <a:gd name="T91" fmla="*/ 81 h 434"/>
              <a:gd name="T92" fmla="*/ 247 w 344"/>
              <a:gd name="T93" fmla="*/ 55 h 434"/>
              <a:gd name="T94" fmla="*/ 197 w 344"/>
              <a:gd name="T95" fmla="*/ 35 h 434"/>
              <a:gd name="T96" fmla="*/ 305 w 344"/>
              <a:gd name="T97" fmla="*/ 126 h 434"/>
              <a:gd name="T98" fmla="*/ 288 w 344"/>
              <a:gd name="T99" fmla="*/ 96 h 434"/>
              <a:gd name="T100" fmla="*/ 232 w 344"/>
              <a:gd name="T101" fmla="*/ 49 h 434"/>
              <a:gd name="T102" fmla="*/ 261 w 344"/>
              <a:gd name="T103" fmla="*/ 65 h 434"/>
              <a:gd name="T104" fmla="*/ 166 w 344"/>
              <a:gd name="T105" fmla="*/ 80 h 434"/>
              <a:gd name="T106" fmla="*/ 140 w 344"/>
              <a:gd name="T107" fmla="*/ 419 h 434"/>
              <a:gd name="T108" fmla="*/ 174 w 344"/>
              <a:gd name="T109" fmla="*/ 315 h 434"/>
              <a:gd name="T110" fmla="*/ 179 w 344"/>
              <a:gd name="T111" fmla="*/ 315 h 434"/>
              <a:gd name="T112" fmla="*/ 179 w 344"/>
              <a:gd name="T113" fmla="*/ 315 h 434"/>
              <a:gd name="T114" fmla="*/ 203 w 344"/>
              <a:gd name="T115" fmla="*/ 394 h 434"/>
              <a:gd name="T116" fmla="*/ 147 w 344"/>
              <a:gd name="T117"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434">
                <a:moveTo>
                  <a:pt x="257" y="287"/>
                </a:moveTo>
                <a:cubicBezTo>
                  <a:pt x="285" y="378"/>
                  <a:pt x="285" y="378"/>
                  <a:pt x="285" y="378"/>
                </a:cubicBezTo>
                <a:cubicBezTo>
                  <a:pt x="292" y="379"/>
                  <a:pt x="292" y="379"/>
                  <a:pt x="292" y="379"/>
                </a:cubicBezTo>
                <a:cubicBezTo>
                  <a:pt x="267" y="296"/>
                  <a:pt x="267" y="296"/>
                  <a:pt x="267" y="296"/>
                </a:cubicBezTo>
                <a:cubicBezTo>
                  <a:pt x="301" y="286"/>
                  <a:pt x="301" y="286"/>
                  <a:pt x="301" y="286"/>
                </a:cubicBezTo>
                <a:cubicBezTo>
                  <a:pt x="306" y="250"/>
                  <a:pt x="306" y="250"/>
                  <a:pt x="306" y="250"/>
                </a:cubicBezTo>
                <a:cubicBezTo>
                  <a:pt x="335" y="228"/>
                  <a:pt x="335" y="228"/>
                  <a:pt x="335" y="228"/>
                </a:cubicBezTo>
                <a:cubicBezTo>
                  <a:pt x="326" y="193"/>
                  <a:pt x="326" y="193"/>
                  <a:pt x="326" y="193"/>
                </a:cubicBezTo>
                <a:cubicBezTo>
                  <a:pt x="344" y="162"/>
                  <a:pt x="344" y="162"/>
                  <a:pt x="344" y="162"/>
                </a:cubicBezTo>
                <a:cubicBezTo>
                  <a:pt x="322" y="132"/>
                  <a:pt x="322" y="132"/>
                  <a:pt x="322" y="132"/>
                </a:cubicBezTo>
                <a:cubicBezTo>
                  <a:pt x="327" y="97"/>
                  <a:pt x="327" y="97"/>
                  <a:pt x="327" y="97"/>
                </a:cubicBezTo>
                <a:cubicBezTo>
                  <a:pt x="296" y="78"/>
                  <a:pt x="296" y="78"/>
                  <a:pt x="296" y="78"/>
                </a:cubicBezTo>
                <a:cubicBezTo>
                  <a:pt x="287" y="43"/>
                  <a:pt x="287" y="43"/>
                  <a:pt x="287" y="43"/>
                </a:cubicBezTo>
                <a:cubicBezTo>
                  <a:pt x="251" y="38"/>
                  <a:pt x="251" y="38"/>
                  <a:pt x="251" y="38"/>
                </a:cubicBezTo>
                <a:cubicBezTo>
                  <a:pt x="229" y="9"/>
                  <a:pt x="229" y="9"/>
                  <a:pt x="229" y="9"/>
                </a:cubicBezTo>
                <a:cubicBezTo>
                  <a:pt x="193" y="18"/>
                  <a:pt x="193" y="18"/>
                  <a:pt x="193" y="18"/>
                </a:cubicBezTo>
                <a:cubicBezTo>
                  <a:pt x="162" y="0"/>
                  <a:pt x="162" y="0"/>
                  <a:pt x="162" y="0"/>
                </a:cubicBezTo>
                <a:cubicBezTo>
                  <a:pt x="133" y="21"/>
                  <a:pt x="133" y="21"/>
                  <a:pt x="133" y="21"/>
                </a:cubicBezTo>
                <a:cubicBezTo>
                  <a:pt x="97" y="17"/>
                  <a:pt x="97" y="17"/>
                  <a:pt x="97" y="17"/>
                </a:cubicBezTo>
                <a:cubicBezTo>
                  <a:pt x="78" y="48"/>
                  <a:pt x="78" y="48"/>
                  <a:pt x="78" y="48"/>
                </a:cubicBezTo>
                <a:cubicBezTo>
                  <a:pt x="43" y="57"/>
                  <a:pt x="43" y="57"/>
                  <a:pt x="43" y="57"/>
                </a:cubicBezTo>
                <a:cubicBezTo>
                  <a:pt x="38" y="93"/>
                  <a:pt x="38" y="93"/>
                  <a:pt x="38" y="93"/>
                </a:cubicBezTo>
                <a:cubicBezTo>
                  <a:pt x="9" y="115"/>
                  <a:pt x="9" y="115"/>
                  <a:pt x="9" y="115"/>
                </a:cubicBezTo>
                <a:cubicBezTo>
                  <a:pt x="18" y="151"/>
                  <a:pt x="18" y="151"/>
                  <a:pt x="18" y="151"/>
                </a:cubicBezTo>
                <a:cubicBezTo>
                  <a:pt x="0" y="182"/>
                  <a:pt x="0" y="182"/>
                  <a:pt x="0" y="182"/>
                </a:cubicBezTo>
                <a:cubicBezTo>
                  <a:pt x="21" y="211"/>
                  <a:pt x="21" y="211"/>
                  <a:pt x="21" y="211"/>
                </a:cubicBezTo>
                <a:cubicBezTo>
                  <a:pt x="17" y="247"/>
                  <a:pt x="17" y="247"/>
                  <a:pt x="17" y="247"/>
                </a:cubicBezTo>
                <a:cubicBezTo>
                  <a:pt x="48" y="266"/>
                  <a:pt x="48" y="266"/>
                  <a:pt x="48" y="266"/>
                </a:cubicBezTo>
                <a:cubicBezTo>
                  <a:pt x="57" y="301"/>
                  <a:pt x="57" y="301"/>
                  <a:pt x="57" y="301"/>
                </a:cubicBezTo>
                <a:cubicBezTo>
                  <a:pt x="78" y="304"/>
                  <a:pt x="78" y="304"/>
                  <a:pt x="78" y="304"/>
                </a:cubicBezTo>
                <a:cubicBezTo>
                  <a:pt x="50" y="407"/>
                  <a:pt x="50" y="407"/>
                  <a:pt x="50" y="407"/>
                </a:cubicBezTo>
                <a:cubicBezTo>
                  <a:pt x="58" y="406"/>
                  <a:pt x="58" y="406"/>
                  <a:pt x="58" y="406"/>
                </a:cubicBezTo>
                <a:cubicBezTo>
                  <a:pt x="89" y="289"/>
                  <a:pt x="89" y="289"/>
                  <a:pt x="89" y="289"/>
                </a:cubicBezTo>
                <a:cubicBezTo>
                  <a:pt x="88" y="288"/>
                  <a:pt x="87" y="288"/>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6"/>
                  <a:pt x="86" y="286"/>
                  <a:pt x="86" y="286"/>
                </a:cubicBezTo>
                <a:cubicBezTo>
                  <a:pt x="85" y="286"/>
                  <a:pt x="85" y="286"/>
                  <a:pt x="85" y="286"/>
                </a:cubicBezTo>
                <a:cubicBezTo>
                  <a:pt x="85" y="286"/>
                  <a:pt x="85" y="286"/>
                  <a:pt x="85" y="286"/>
                </a:cubicBezTo>
                <a:cubicBezTo>
                  <a:pt x="85" y="286"/>
                  <a:pt x="85" y="286"/>
                  <a:pt x="85" y="286"/>
                </a:cubicBezTo>
                <a:cubicBezTo>
                  <a:pt x="85" y="286"/>
                  <a:pt x="85" y="286"/>
                  <a:pt x="85" y="286"/>
                </a:cubicBezTo>
                <a:cubicBezTo>
                  <a:pt x="84" y="286"/>
                  <a:pt x="84" y="286"/>
                  <a:pt x="84" y="286"/>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3" y="285"/>
                  <a:pt x="83" y="285"/>
                  <a:pt x="83" y="285"/>
                </a:cubicBezTo>
                <a:cubicBezTo>
                  <a:pt x="83" y="285"/>
                  <a:pt x="83" y="285"/>
                  <a:pt x="83" y="285"/>
                </a:cubicBezTo>
                <a:cubicBezTo>
                  <a:pt x="51" y="260"/>
                  <a:pt x="30" y="222"/>
                  <a:pt x="28" y="179"/>
                </a:cubicBezTo>
                <a:cubicBezTo>
                  <a:pt x="23" y="99"/>
                  <a:pt x="84" y="31"/>
                  <a:pt x="163" y="26"/>
                </a:cubicBezTo>
                <a:cubicBezTo>
                  <a:pt x="243" y="22"/>
                  <a:pt x="311" y="83"/>
                  <a:pt x="316" y="162"/>
                </a:cubicBezTo>
                <a:cubicBezTo>
                  <a:pt x="319" y="210"/>
                  <a:pt x="298" y="254"/>
                  <a:pt x="263" y="283"/>
                </a:cubicBezTo>
                <a:cubicBezTo>
                  <a:pt x="263" y="283"/>
                  <a:pt x="263" y="283"/>
                  <a:pt x="263"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1" y="284"/>
                  <a:pt x="261" y="284"/>
                  <a:pt x="261" y="284"/>
                </a:cubicBezTo>
                <a:cubicBezTo>
                  <a:pt x="261" y="284"/>
                  <a:pt x="261" y="284"/>
                  <a:pt x="261" y="284"/>
                </a:cubicBezTo>
                <a:cubicBezTo>
                  <a:pt x="261" y="284"/>
                  <a:pt x="261" y="284"/>
                  <a:pt x="261" y="284"/>
                </a:cubicBezTo>
                <a:cubicBezTo>
                  <a:pt x="261" y="284"/>
                  <a:pt x="261" y="284"/>
                  <a:pt x="261" y="284"/>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59" y="286"/>
                  <a:pt x="258" y="286"/>
                  <a:pt x="257" y="287"/>
                </a:cubicBezTo>
                <a:close/>
                <a:moveTo>
                  <a:pt x="310" y="160"/>
                </a:moveTo>
                <a:cubicBezTo>
                  <a:pt x="311" y="160"/>
                  <a:pt x="312" y="161"/>
                  <a:pt x="312" y="162"/>
                </a:cubicBezTo>
                <a:cubicBezTo>
                  <a:pt x="312" y="163"/>
                  <a:pt x="311" y="164"/>
                  <a:pt x="310" y="164"/>
                </a:cubicBezTo>
                <a:cubicBezTo>
                  <a:pt x="309" y="164"/>
                  <a:pt x="308" y="164"/>
                  <a:pt x="307" y="162"/>
                </a:cubicBezTo>
                <a:cubicBezTo>
                  <a:pt x="307" y="161"/>
                  <a:pt x="308" y="160"/>
                  <a:pt x="310" y="160"/>
                </a:cubicBezTo>
                <a:close/>
                <a:moveTo>
                  <a:pt x="33" y="164"/>
                </a:moveTo>
                <a:cubicBezTo>
                  <a:pt x="32" y="164"/>
                  <a:pt x="31" y="163"/>
                  <a:pt x="31" y="162"/>
                </a:cubicBezTo>
                <a:cubicBezTo>
                  <a:pt x="31" y="160"/>
                  <a:pt x="32" y="159"/>
                  <a:pt x="33" y="159"/>
                </a:cubicBezTo>
                <a:cubicBezTo>
                  <a:pt x="35" y="160"/>
                  <a:pt x="36" y="161"/>
                  <a:pt x="36" y="162"/>
                </a:cubicBezTo>
                <a:cubicBezTo>
                  <a:pt x="36" y="163"/>
                  <a:pt x="34" y="164"/>
                  <a:pt x="33" y="164"/>
                </a:cubicBezTo>
                <a:close/>
                <a:moveTo>
                  <a:pt x="142" y="36"/>
                </a:moveTo>
                <a:cubicBezTo>
                  <a:pt x="142" y="34"/>
                  <a:pt x="142" y="33"/>
                  <a:pt x="144" y="33"/>
                </a:cubicBezTo>
                <a:cubicBezTo>
                  <a:pt x="145" y="33"/>
                  <a:pt x="146" y="33"/>
                  <a:pt x="146" y="35"/>
                </a:cubicBezTo>
                <a:cubicBezTo>
                  <a:pt x="147" y="36"/>
                  <a:pt x="146" y="37"/>
                  <a:pt x="145" y="37"/>
                </a:cubicBezTo>
                <a:cubicBezTo>
                  <a:pt x="143" y="38"/>
                  <a:pt x="142" y="37"/>
                  <a:pt x="142" y="36"/>
                </a:cubicBezTo>
                <a:close/>
                <a:moveTo>
                  <a:pt x="108" y="48"/>
                </a:moveTo>
                <a:cubicBezTo>
                  <a:pt x="107" y="47"/>
                  <a:pt x="107" y="45"/>
                  <a:pt x="109" y="45"/>
                </a:cubicBezTo>
                <a:cubicBezTo>
                  <a:pt x="110" y="44"/>
                  <a:pt x="111" y="45"/>
                  <a:pt x="112" y="46"/>
                </a:cubicBezTo>
                <a:cubicBezTo>
                  <a:pt x="112" y="47"/>
                  <a:pt x="112" y="48"/>
                  <a:pt x="111" y="49"/>
                </a:cubicBezTo>
                <a:cubicBezTo>
                  <a:pt x="110" y="50"/>
                  <a:pt x="108" y="49"/>
                  <a:pt x="108" y="48"/>
                </a:cubicBezTo>
                <a:close/>
                <a:moveTo>
                  <a:pt x="78" y="68"/>
                </a:moveTo>
                <a:cubicBezTo>
                  <a:pt x="78" y="67"/>
                  <a:pt x="78" y="66"/>
                  <a:pt x="79" y="65"/>
                </a:cubicBezTo>
                <a:cubicBezTo>
                  <a:pt x="80" y="64"/>
                  <a:pt x="81" y="64"/>
                  <a:pt x="82" y="65"/>
                </a:cubicBezTo>
                <a:cubicBezTo>
                  <a:pt x="83" y="66"/>
                  <a:pt x="83" y="68"/>
                  <a:pt x="82" y="68"/>
                </a:cubicBezTo>
                <a:cubicBezTo>
                  <a:pt x="81" y="69"/>
                  <a:pt x="79" y="69"/>
                  <a:pt x="78" y="68"/>
                </a:cubicBezTo>
                <a:close/>
                <a:moveTo>
                  <a:pt x="55" y="95"/>
                </a:moveTo>
                <a:cubicBezTo>
                  <a:pt x="54" y="95"/>
                  <a:pt x="54" y="93"/>
                  <a:pt x="55" y="92"/>
                </a:cubicBezTo>
                <a:cubicBezTo>
                  <a:pt x="55" y="91"/>
                  <a:pt x="57" y="91"/>
                  <a:pt x="58" y="91"/>
                </a:cubicBezTo>
                <a:cubicBezTo>
                  <a:pt x="59" y="92"/>
                  <a:pt x="59" y="94"/>
                  <a:pt x="59" y="95"/>
                </a:cubicBezTo>
                <a:cubicBezTo>
                  <a:pt x="58" y="96"/>
                  <a:pt x="57" y="96"/>
                  <a:pt x="55" y="95"/>
                </a:cubicBezTo>
                <a:close/>
                <a:moveTo>
                  <a:pt x="40" y="128"/>
                </a:moveTo>
                <a:cubicBezTo>
                  <a:pt x="38" y="128"/>
                  <a:pt x="38" y="127"/>
                  <a:pt x="38" y="125"/>
                </a:cubicBezTo>
                <a:cubicBezTo>
                  <a:pt x="39" y="124"/>
                  <a:pt x="40" y="124"/>
                  <a:pt x="41" y="124"/>
                </a:cubicBezTo>
                <a:cubicBezTo>
                  <a:pt x="42" y="124"/>
                  <a:pt x="43" y="126"/>
                  <a:pt x="43" y="127"/>
                </a:cubicBezTo>
                <a:cubicBezTo>
                  <a:pt x="42" y="128"/>
                  <a:pt x="41" y="129"/>
                  <a:pt x="40" y="128"/>
                </a:cubicBezTo>
                <a:close/>
                <a:moveTo>
                  <a:pt x="35" y="146"/>
                </a:moveTo>
                <a:cubicBezTo>
                  <a:pt x="34" y="146"/>
                  <a:pt x="33" y="144"/>
                  <a:pt x="33" y="143"/>
                </a:cubicBezTo>
                <a:cubicBezTo>
                  <a:pt x="34" y="142"/>
                  <a:pt x="35" y="141"/>
                  <a:pt x="36" y="141"/>
                </a:cubicBezTo>
                <a:cubicBezTo>
                  <a:pt x="37" y="141"/>
                  <a:pt x="38" y="143"/>
                  <a:pt x="38" y="144"/>
                </a:cubicBezTo>
                <a:cubicBezTo>
                  <a:pt x="38" y="145"/>
                  <a:pt x="37" y="146"/>
                  <a:pt x="35" y="146"/>
                </a:cubicBezTo>
                <a:close/>
                <a:moveTo>
                  <a:pt x="125" y="40"/>
                </a:moveTo>
                <a:cubicBezTo>
                  <a:pt x="125" y="39"/>
                  <a:pt x="125" y="38"/>
                  <a:pt x="127" y="37"/>
                </a:cubicBezTo>
                <a:cubicBezTo>
                  <a:pt x="128" y="37"/>
                  <a:pt x="129" y="38"/>
                  <a:pt x="130" y="39"/>
                </a:cubicBezTo>
                <a:cubicBezTo>
                  <a:pt x="130" y="40"/>
                  <a:pt x="129" y="41"/>
                  <a:pt x="128" y="42"/>
                </a:cubicBezTo>
                <a:cubicBezTo>
                  <a:pt x="127" y="42"/>
                  <a:pt x="126" y="42"/>
                  <a:pt x="125" y="40"/>
                </a:cubicBezTo>
                <a:close/>
                <a:moveTo>
                  <a:pt x="93" y="57"/>
                </a:moveTo>
                <a:cubicBezTo>
                  <a:pt x="92" y="56"/>
                  <a:pt x="93" y="54"/>
                  <a:pt x="94" y="54"/>
                </a:cubicBezTo>
                <a:cubicBezTo>
                  <a:pt x="95" y="53"/>
                  <a:pt x="96" y="53"/>
                  <a:pt x="97" y="54"/>
                </a:cubicBezTo>
                <a:cubicBezTo>
                  <a:pt x="98" y="55"/>
                  <a:pt x="97" y="57"/>
                  <a:pt x="96" y="57"/>
                </a:cubicBezTo>
                <a:cubicBezTo>
                  <a:pt x="95" y="58"/>
                  <a:pt x="94" y="58"/>
                  <a:pt x="93" y="57"/>
                </a:cubicBezTo>
                <a:close/>
                <a:moveTo>
                  <a:pt x="46" y="111"/>
                </a:moveTo>
                <a:cubicBezTo>
                  <a:pt x="45" y="111"/>
                  <a:pt x="45" y="109"/>
                  <a:pt x="45" y="108"/>
                </a:cubicBezTo>
                <a:cubicBezTo>
                  <a:pt x="46" y="107"/>
                  <a:pt x="47" y="107"/>
                  <a:pt x="48" y="107"/>
                </a:cubicBezTo>
                <a:cubicBezTo>
                  <a:pt x="50" y="108"/>
                  <a:pt x="50" y="109"/>
                  <a:pt x="50" y="110"/>
                </a:cubicBezTo>
                <a:cubicBezTo>
                  <a:pt x="49" y="111"/>
                  <a:pt x="48" y="112"/>
                  <a:pt x="46" y="111"/>
                </a:cubicBezTo>
                <a:close/>
                <a:moveTo>
                  <a:pt x="66" y="81"/>
                </a:moveTo>
                <a:cubicBezTo>
                  <a:pt x="65" y="80"/>
                  <a:pt x="65" y="79"/>
                  <a:pt x="66" y="78"/>
                </a:cubicBezTo>
                <a:cubicBezTo>
                  <a:pt x="67" y="77"/>
                  <a:pt x="68" y="77"/>
                  <a:pt x="69" y="77"/>
                </a:cubicBezTo>
                <a:cubicBezTo>
                  <a:pt x="70" y="78"/>
                  <a:pt x="70" y="80"/>
                  <a:pt x="69" y="81"/>
                </a:cubicBezTo>
                <a:cubicBezTo>
                  <a:pt x="69" y="82"/>
                  <a:pt x="67" y="82"/>
                  <a:pt x="66" y="81"/>
                </a:cubicBezTo>
                <a:close/>
                <a:moveTo>
                  <a:pt x="34" y="182"/>
                </a:moveTo>
                <a:cubicBezTo>
                  <a:pt x="32" y="182"/>
                  <a:pt x="31" y="181"/>
                  <a:pt x="31" y="180"/>
                </a:cubicBezTo>
                <a:cubicBezTo>
                  <a:pt x="31" y="179"/>
                  <a:pt x="32" y="178"/>
                  <a:pt x="33" y="178"/>
                </a:cubicBezTo>
                <a:cubicBezTo>
                  <a:pt x="34" y="178"/>
                  <a:pt x="36" y="179"/>
                  <a:pt x="36" y="180"/>
                </a:cubicBezTo>
                <a:cubicBezTo>
                  <a:pt x="36" y="181"/>
                  <a:pt x="35" y="182"/>
                  <a:pt x="34" y="182"/>
                </a:cubicBezTo>
                <a:close/>
                <a:moveTo>
                  <a:pt x="165" y="309"/>
                </a:moveTo>
                <a:cubicBezTo>
                  <a:pt x="165" y="311"/>
                  <a:pt x="164" y="312"/>
                  <a:pt x="163" y="312"/>
                </a:cubicBezTo>
                <a:cubicBezTo>
                  <a:pt x="161" y="312"/>
                  <a:pt x="160" y="310"/>
                  <a:pt x="161" y="309"/>
                </a:cubicBezTo>
                <a:cubicBezTo>
                  <a:pt x="161" y="308"/>
                  <a:pt x="162" y="307"/>
                  <a:pt x="163" y="307"/>
                </a:cubicBezTo>
                <a:cubicBezTo>
                  <a:pt x="164" y="307"/>
                  <a:pt x="165" y="308"/>
                  <a:pt x="165" y="309"/>
                </a:cubicBezTo>
                <a:close/>
                <a:moveTo>
                  <a:pt x="36" y="201"/>
                </a:moveTo>
                <a:cubicBezTo>
                  <a:pt x="35" y="201"/>
                  <a:pt x="34" y="201"/>
                  <a:pt x="34" y="199"/>
                </a:cubicBezTo>
                <a:cubicBezTo>
                  <a:pt x="33" y="198"/>
                  <a:pt x="34" y="197"/>
                  <a:pt x="35" y="197"/>
                </a:cubicBezTo>
                <a:cubicBezTo>
                  <a:pt x="37" y="196"/>
                  <a:pt x="38" y="197"/>
                  <a:pt x="38" y="198"/>
                </a:cubicBezTo>
                <a:cubicBezTo>
                  <a:pt x="38" y="200"/>
                  <a:pt x="38" y="201"/>
                  <a:pt x="36" y="201"/>
                </a:cubicBezTo>
                <a:close/>
                <a:moveTo>
                  <a:pt x="49" y="235"/>
                </a:moveTo>
                <a:cubicBezTo>
                  <a:pt x="48" y="236"/>
                  <a:pt x="46" y="235"/>
                  <a:pt x="46" y="234"/>
                </a:cubicBezTo>
                <a:cubicBezTo>
                  <a:pt x="45" y="233"/>
                  <a:pt x="46" y="232"/>
                  <a:pt x="47" y="231"/>
                </a:cubicBezTo>
                <a:cubicBezTo>
                  <a:pt x="48" y="231"/>
                  <a:pt x="49" y="231"/>
                  <a:pt x="50" y="232"/>
                </a:cubicBezTo>
                <a:cubicBezTo>
                  <a:pt x="50" y="233"/>
                  <a:pt x="50" y="235"/>
                  <a:pt x="49" y="235"/>
                </a:cubicBezTo>
                <a:close/>
                <a:moveTo>
                  <a:pt x="69" y="264"/>
                </a:moveTo>
                <a:cubicBezTo>
                  <a:pt x="68" y="265"/>
                  <a:pt x="67" y="265"/>
                  <a:pt x="66" y="264"/>
                </a:cubicBezTo>
                <a:cubicBezTo>
                  <a:pt x="65" y="263"/>
                  <a:pt x="65" y="262"/>
                  <a:pt x="66" y="261"/>
                </a:cubicBezTo>
                <a:cubicBezTo>
                  <a:pt x="67" y="260"/>
                  <a:pt x="68" y="260"/>
                  <a:pt x="69" y="261"/>
                </a:cubicBezTo>
                <a:cubicBezTo>
                  <a:pt x="70" y="262"/>
                  <a:pt x="70" y="264"/>
                  <a:pt x="69" y="264"/>
                </a:cubicBezTo>
                <a:close/>
                <a:moveTo>
                  <a:pt x="96" y="287"/>
                </a:moveTo>
                <a:cubicBezTo>
                  <a:pt x="96" y="288"/>
                  <a:pt x="94" y="289"/>
                  <a:pt x="93" y="288"/>
                </a:cubicBezTo>
                <a:cubicBezTo>
                  <a:pt x="92" y="287"/>
                  <a:pt x="92" y="286"/>
                  <a:pt x="92" y="285"/>
                </a:cubicBezTo>
                <a:cubicBezTo>
                  <a:pt x="93" y="284"/>
                  <a:pt x="95" y="283"/>
                  <a:pt x="96" y="284"/>
                </a:cubicBezTo>
                <a:cubicBezTo>
                  <a:pt x="97" y="285"/>
                  <a:pt x="97" y="286"/>
                  <a:pt x="96" y="287"/>
                </a:cubicBezTo>
                <a:close/>
                <a:moveTo>
                  <a:pt x="129" y="303"/>
                </a:moveTo>
                <a:cubicBezTo>
                  <a:pt x="129" y="304"/>
                  <a:pt x="128" y="305"/>
                  <a:pt x="126" y="304"/>
                </a:cubicBezTo>
                <a:cubicBezTo>
                  <a:pt x="125" y="304"/>
                  <a:pt x="125" y="303"/>
                  <a:pt x="125" y="302"/>
                </a:cubicBezTo>
                <a:cubicBezTo>
                  <a:pt x="125" y="300"/>
                  <a:pt x="127" y="300"/>
                  <a:pt x="128" y="300"/>
                </a:cubicBezTo>
                <a:cubicBezTo>
                  <a:pt x="129" y="300"/>
                  <a:pt x="130" y="302"/>
                  <a:pt x="129" y="303"/>
                </a:cubicBezTo>
                <a:close/>
                <a:moveTo>
                  <a:pt x="147" y="307"/>
                </a:moveTo>
                <a:cubicBezTo>
                  <a:pt x="147" y="309"/>
                  <a:pt x="145" y="309"/>
                  <a:pt x="144" y="309"/>
                </a:cubicBezTo>
                <a:cubicBezTo>
                  <a:pt x="143" y="309"/>
                  <a:pt x="142" y="308"/>
                  <a:pt x="142" y="306"/>
                </a:cubicBezTo>
                <a:cubicBezTo>
                  <a:pt x="143" y="305"/>
                  <a:pt x="144" y="304"/>
                  <a:pt x="145" y="305"/>
                </a:cubicBezTo>
                <a:cubicBezTo>
                  <a:pt x="146" y="305"/>
                  <a:pt x="147" y="306"/>
                  <a:pt x="147" y="307"/>
                </a:cubicBezTo>
                <a:close/>
                <a:moveTo>
                  <a:pt x="41" y="218"/>
                </a:moveTo>
                <a:cubicBezTo>
                  <a:pt x="40" y="218"/>
                  <a:pt x="39" y="217"/>
                  <a:pt x="38" y="216"/>
                </a:cubicBezTo>
                <a:cubicBezTo>
                  <a:pt x="38" y="215"/>
                  <a:pt x="38" y="214"/>
                  <a:pt x="40" y="213"/>
                </a:cubicBezTo>
                <a:cubicBezTo>
                  <a:pt x="41" y="213"/>
                  <a:pt x="42" y="214"/>
                  <a:pt x="42" y="215"/>
                </a:cubicBezTo>
                <a:cubicBezTo>
                  <a:pt x="43" y="216"/>
                  <a:pt x="42" y="217"/>
                  <a:pt x="41" y="218"/>
                </a:cubicBezTo>
                <a:close/>
                <a:moveTo>
                  <a:pt x="58" y="250"/>
                </a:moveTo>
                <a:cubicBezTo>
                  <a:pt x="57" y="251"/>
                  <a:pt x="55" y="250"/>
                  <a:pt x="54" y="249"/>
                </a:cubicBezTo>
                <a:cubicBezTo>
                  <a:pt x="54" y="248"/>
                  <a:pt x="54" y="247"/>
                  <a:pt x="55" y="246"/>
                </a:cubicBezTo>
                <a:cubicBezTo>
                  <a:pt x="56" y="245"/>
                  <a:pt x="58" y="246"/>
                  <a:pt x="58" y="247"/>
                </a:cubicBezTo>
                <a:cubicBezTo>
                  <a:pt x="59" y="248"/>
                  <a:pt x="59" y="249"/>
                  <a:pt x="58" y="250"/>
                </a:cubicBezTo>
                <a:close/>
                <a:moveTo>
                  <a:pt x="112" y="296"/>
                </a:moveTo>
                <a:cubicBezTo>
                  <a:pt x="112" y="297"/>
                  <a:pt x="110" y="298"/>
                  <a:pt x="109" y="297"/>
                </a:cubicBezTo>
                <a:cubicBezTo>
                  <a:pt x="108" y="297"/>
                  <a:pt x="108" y="295"/>
                  <a:pt x="108" y="294"/>
                </a:cubicBezTo>
                <a:cubicBezTo>
                  <a:pt x="109" y="293"/>
                  <a:pt x="110" y="293"/>
                  <a:pt x="111" y="293"/>
                </a:cubicBezTo>
                <a:cubicBezTo>
                  <a:pt x="112" y="294"/>
                  <a:pt x="113" y="295"/>
                  <a:pt x="112" y="296"/>
                </a:cubicBezTo>
                <a:close/>
                <a:moveTo>
                  <a:pt x="82" y="277"/>
                </a:moveTo>
                <a:cubicBezTo>
                  <a:pt x="81" y="278"/>
                  <a:pt x="80" y="278"/>
                  <a:pt x="79" y="277"/>
                </a:cubicBezTo>
                <a:cubicBezTo>
                  <a:pt x="78" y="276"/>
                  <a:pt x="78" y="275"/>
                  <a:pt x="78" y="274"/>
                </a:cubicBezTo>
                <a:cubicBezTo>
                  <a:pt x="79" y="273"/>
                  <a:pt x="81" y="273"/>
                  <a:pt x="82" y="273"/>
                </a:cubicBezTo>
                <a:cubicBezTo>
                  <a:pt x="83" y="274"/>
                  <a:pt x="83" y="276"/>
                  <a:pt x="82" y="277"/>
                </a:cubicBezTo>
                <a:close/>
                <a:moveTo>
                  <a:pt x="182" y="309"/>
                </a:moveTo>
                <a:cubicBezTo>
                  <a:pt x="182" y="310"/>
                  <a:pt x="182" y="311"/>
                  <a:pt x="180" y="311"/>
                </a:cubicBezTo>
                <a:cubicBezTo>
                  <a:pt x="179" y="312"/>
                  <a:pt x="178" y="311"/>
                  <a:pt x="178" y="309"/>
                </a:cubicBezTo>
                <a:cubicBezTo>
                  <a:pt x="178" y="308"/>
                  <a:pt x="179" y="307"/>
                  <a:pt x="180" y="307"/>
                </a:cubicBezTo>
                <a:cubicBezTo>
                  <a:pt x="181" y="307"/>
                  <a:pt x="182" y="308"/>
                  <a:pt x="182" y="309"/>
                </a:cubicBezTo>
                <a:close/>
                <a:moveTo>
                  <a:pt x="310" y="178"/>
                </a:moveTo>
                <a:cubicBezTo>
                  <a:pt x="311" y="178"/>
                  <a:pt x="312" y="179"/>
                  <a:pt x="312" y="180"/>
                </a:cubicBezTo>
                <a:cubicBezTo>
                  <a:pt x="312" y="182"/>
                  <a:pt x="311" y="183"/>
                  <a:pt x="310" y="183"/>
                </a:cubicBezTo>
                <a:cubicBezTo>
                  <a:pt x="309" y="183"/>
                  <a:pt x="308" y="181"/>
                  <a:pt x="308" y="180"/>
                </a:cubicBezTo>
                <a:cubicBezTo>
                  <a:pt x="308" y="179"/>
                  <a:pt x="309" y="178"/>
                  <a:pt x="310" y="178"/>
                </a:cubicBezTo>
                <a:close/>
                <a:moveTo>
                  <a:pt x="201" y="306"/>
                </a:moveTo>
                <a:cubicBezTo>
                  <a:pt x="201" y="308"/>
                  <a:pt x="201" y="309"/>
                  <a:pt x="199" y="309"/>
                </a:cubicBezTo>
                <a:cubicBezTo>
                  <a:pt x="198" y="309"/>
                  <a:pt x="197" y="309"/>
                  <a:pt x="197" y="307"/>
                </a:cubicBezTo>
                <a:cubicBezTo>
                  <a:pt x="196" y="306"/>
                  <a:pt x="197" y="305"/>
                  <a:pt x="198" y="305"/>
                </a:cubicBezTo>
                <a:cubicBezTo>
                  <a:pt x="200" y="304"/>
                  <a:pt x="201" y="305"/>
                  <a:pt x="201" y="306"/>
                </a:cubicBezTo>
                <a:close/>
                <a:moveTo>
                  <a:pt x="235" y="294"/>
                </a:moveTo>
                <a:cubicBezTo>
                  <a:pt x="236" y="295"/>
                  <a:pt x="236" y="296"/>
                  <a:pt x="234" y="297"/>
                </a:cubicBezTo>
                <a:cubicBezTo>
                  <a:pt x="233" y="298"/>
                  <a:pt x="232" y="297"/>
                  <a:pt x="231" y="296"/>
                </a:cubicBezTo>
                <a:cubicBezTo>
                  <a:pt x="231" y="295"/>
                  <a:pt x="231" y="294"/>
                  <a:pt x="232" y="293"/>
                </a:cubicBezTo>
                <a:cubicBezTo>
                  <a:pt x="233" y="292"/>
                  <a:pt x="235" y="293"/>
                  <a:pt x="235" y="294"/>
                </a:cubicBezTo>
                <a:close/>
                <a:moveTo>
                  <a:pt x="265" y="274"/>
                </a:moveTo>
                <a:cubicBezTo>
                  <a:pt x="265" y="275"/>
                  <a:pt x="265" y="276"/>
                  <a:pt x="264" y="277"/>
                </a:cubicBezTo>
                <a:cubicBezTo>
                  <a:pt x="263" y="278"/>
                  <a:pt x="262" y="278"/>
                  <a:pt x="261" y="277"/>
                </a:cubicBezTo>
                <a:cubicBezTo>
                  <a:pt x="260" y="276"/>
                  <a:pt x="260" y="274"/>
                  <a:pt x="261" y="274"/>
                </a:cubicBezTo>
                <a:cubicBezTo>
                  <a:pt x="262" y="273"/>
                  <a:pt x="264" y="273"/>
                  <a:pt x="265" y="274"/>
                </a:cubicBezTo>
                <a:close/>
                <a:moveTo>
                  <a:pt x="288" y="247"/>
                </a:moveTo>
                <a:cubicBezTo>
                  <a:pt x="289" y="247"/>
                  <a:pt x="289" y="249"/>
                  <a:pt x="288" y="250"/>
                </a:cubicBezTo>
                <a:cubicBezTo>
                  <a:pt x="288" y="251"/>
                  <a:pt x="286" y="251"/>
                  <a:pt x="285" y="251"/>
                </a:cubicBezTo>
                <a:cubicBezTo>
                  <a:pt x="284" y="250"/>
                  <a:pt x="284" y="248"/>
                  <a:pt x="284" y="247"/>
                </a:cubicBezTo>
                <a:cubicBezTo>
                  <a:pt x="285" y="246"/>
                  <a:pt x="287" y="246"/>
                  <a:pt x="288" y="247"/>
                </a:cubicBezTo>
                <a:close/>
                <a:moveTo>
                  <a:pt x="303" y="214"/>
                </a:moveTo>
                <a:cubicBezTo>
                  <a:pt x="305" y="214"/>
                  <a:pt x="305" y="215"/>
                  <a:pt x="305" y="217"/>
                </a:cubicBezTo>
                <a:cubicBezTo>
                  <a:pt x="305" y="218"/>
                  <a:pt x="303" y="219"/>
                  <a:pt x="302" y="218"/>
                </a:cubicBezTo>
                <a:cubicBezTo>
                  <a:pt x="301" y="218"/>
                  <a:pt x="300" y="216"/>
                  <a:pt x="301" y="215"/>
                </a:cubicBezTo>
                <a:cubicBezTo>
                  <a:pt x="301" y="214"/>
                  <a:pt x="302" y="213"/>
                  <a:pt x="303" y="214"/>
                </a:cubicBezTo>
                <a:close/>
                <a:moveTo>
                  <a:pt x="308" y="196"/>
                </a:moveTo>
                <a:cubicBezTo>
                  <a:pt x="309" y="197"/>
                  <a:pt x="310" y="198"/>
                  <a:pt x="310" y="199"/>
                </a:cubicBezTo>
                <a:cubicBezTo>
                  <a:pt x="309" y="200"/>
                  <a:pt x="308" y="201"/>
                  <a:pt x="307" y="201"/>
                </a:cubicBezTo>
                <a:cubicBezTo>
                  <a:pt x="306" y="201"/>
                  <a:pt x="305" y="199"/>
                  <a:pt x="305" y="198"/>
                </a:cubicBezTo>
                <a:cubicBezTo>
                  <a:pt x="305" y="197"/>
                  <a:pt x="307" y="196"/>
                  <a:pt x="308" y="196"/>
                </a:cubicBezTo>
                <a:close/>
                <a:moveTo>
                  <a:pt x="218" y="302"/>
                </a:moveTo>
                <a:cubicBezTo>
                  <a:pt x="218" y="303"/>
                  <a:pt x="218" y="304"/>
                  <a:pt x="216" y="305"/>
                </a:cubicBezTo>
                <a:cubicBezTo>
                  <a:pt x="215" y="305"/>
                  <a:pt x="214" y="304"/>
                  <a:pt x="213" y="303"/>
                </a:cubicBezTo>
                <a:cubicBezTo>
                  <a:pt x="213" y="302"/>
                  <a:pt x="214" y="301"/>
                  <a:pt x="215" y="300"/>
                </a:cubicBezTo>
                <a:cubicBezTo>
                  <a:pt x="216" y="300"/>
                  <a:pt x="217" y="300"/>
                  <a:pt x="218" y="302"/>
                </a:cubicBezTo>
                <a:close/>
                <a:moveTo>
                  <a:pt x="250" y="285"/>
                </a:moveTo>
                <a:cubicBezTo>
                  <a:pt x="251" y="286"/>
                  <a:pt x="250" y="288"/>
                  <a:pt x="249" y="288"/>
                </a:cubicBezTo>
                <a:cubicBezTo>
                  <a:pt x="248" y="289"/>
                  <a:pt x="247" y="289"/>
                  <a:pt x="246" y="288"/>
                </a:cubicBezTo>
                <a:cubicBezTo>
                  <a:pt x="245" y="287"/>
                  <a:pt x="246" y="285"/>
                  <a:pt x="247" y="285"/>
                </a:cubicBezTo>
                <a:cubicBezTo>
                  <a:pt x="248" y="284"/>
                  <a:pt x="249" y="284"/>
                  <a:pt x="250" y="285"/>
                </a:cubicBezTo>
                <a:close/>
                <a:moveTo>
                  <a:pt x="297" y="231"/>
                </a:moveTo>
                <a:cubicBezTo>
                  <a:pt x="298" y="231"/>
                  <a:pt x="298" y="233"/>
                  <a:pt x="298" y="234"/>
                </a:cubicBezTo>
                <a:cubicBezTo>
                  <a:pt x="297" y="235"/>
                  <a:pt x="296" y="235"/>
                  <a:pt x="295" y="235"/>
                </a:cubicBezTo>
                <a:cubicBezTo>
                  <a:pt x="294" y="234"/>
                  <a:pt x="293" y="233"/>
                  <a:pt x="294" y="232"/>
                </a:cubicBezTo>
                <a:cubicBezTo>
                  <a:pt x="294" y="231"/>
                  <a:pt x="296" y="230"/>
                  <a:pt x="297" y="231"/>
                </a:cubicBezTo>
                <a:close/>
                <a:moveTo>
                  <a:pt x="277" y="261"/>
                </a:moveTo>
                <a:cubicBezTo>
                  <a:pt x="278" y="262"/>
                  <a:pt x="278" y="263"/>
                  <a:pt x="277" y="264"/>
                </a:cubicBezTo>
                <a:cubicBezTo>
                  <a:pt x="276" y="265"/>
                  <a:pt x="275" y="265"/>
                  <a:pt x="274" y="265"/>
                </a:cubicBezTo>
                <a:cubicBezTo>
                  <a:pt x="273" y="264"/>
                  <a:pt x="273" y="262"/>
                  <a:pt x="274" y="261"/>
                </a:cubicBezTo>
                <a:cubicBezTo>
                  <a:pt x="274" y="260"/>
                  <a:pt x="276" y="260"/>
                  <a:pt x="277" y="261"/>
                </a:cubicBezTo>
                <a:close/>
                <a:moveTo>
                  <a:pt x="178" y="32"/>
                </a:moveTo>
                <a:cubicBezTo>
                  <a:pt x="178" y="31"/>
                  <a:pt x="179" y="30"/>
                  <a:pt x="181" y="30"/>
                </a:cubicBezTo>
                <a:cubicBezTo>
                  <a:pt x="182" y="30"/>
                  <a:pt x="183" y="31"/>
                  <a:pt x="183" y="33"/>
                </a:cubicBezTo>
                <a:cubicBezTo>
                  <a:pt x="183" y="34"/>
                  <a:pt x="182" y="35"/>
                  <a:pt x="180" y="35"/>
                </a:cubicBezTo>
                <a:cubicBezTo>
                  <a:pt x="179" y="35"/>
                  <a:pt x="178" y="34"/>
                  <a:pt x="178" y="32"/>
                </a:cubicBezTo>
                <a:close/>
                <a:moveTo>
                  <a:pt x="307" y="141"/>
                </a:moveTo>
                <a:cubicBezTo>
                  <a:pt x="308" y="141"/>
                  <a:pt x="309" y="142"/>
                  <a:pt x="310" y="143"/>
                </a:cubicBezTo>
                <a:cubicBezTo>
                  <a:pt x="310" y="144"/>
                  <a:pt x="309" y="145"/>
                  <a:pt x="308" y="146"/>
                </a:cubicBezTo>
                <a:cubicBezTo>
                  <a:pt x="307" y="146"/>
                  <a:pt x="305" y="145"/>
                  <a:pt x="305" y="144"/>
                </a:cubicBezTo>
                <a:cubicBezTo>
                  <a:pt x="305" y="143"/>
                  <a:pt x="306" y="141"/>
                  <a:pt x="307" y="141"/>
                </a:cubicBezTo>
                <a:close/>
                <a:moveTo>
                  <a:pt x="294" y="107"/>
                </a:moveTo>
                <a:cubicBezTo>
                  <a:pt x="296" y="106"/>
                  <a:pt x="297" y="107"/>
                  <a:pt x="298" y="108"/>
                </a:cubicBezTo>
                <a:cubicBezTo>
                  <a:pt x="298" y="109"/>
                  <a:pt x="298" y="110"/>
                  <a:pt x="297" y="111"/>
                </a:cubicBezTo>
                <a:cubicBezTo>
                  <a:pt x="295" y="111"/>
                  <a:pt x="294" y="111"/>
                  <a:pt x="293" y="110"/>
                </a:cubicBezTo>
                <a:cubicBezTo>
                  <a:pt x="293" y="109"/>
                  <a:pt x="293" y="107"/>
                  <a:pt x="294" y="107"/>
                </a:cubicBezTo>
                <a:close/>
                <a:moveTo>
                  <a:pt x="274" y="78"/>
                </a:moveTo>
                <a:cubicBezTo>
                  <a:pt x="275" y="77"/>
                  <a:pt x="277" y="77"/>
                  <a:pt x="277" y="78"/>
                </a:cubicBezTo>
                <a:cubicBezTo>
                  <a:pt x="278" y="79"/>
                  <a:pt x="278" y="80"/>
                  <a:pt x="277" y="81"/>
                </a:cubicBezTo>
                <a:cubicBezTo>
                  <a:pt x="276" y="82"/>
                  <a:pt x="275" y="82"/>
                  <a:pt x="274" y="81"/>
                </a:cubicBezTo>
                <a:cubicBezTo>
                  <a:pt x="273" y="80"/>
                  <a:pt x="273" y="79"/>
                  <a:pt x="274" y="78"/>
                </a:cubicBezTo>
                <a:close/>
                <a:moveTo>
                  <a:pt x="247" y="55"/>
                </a:moveTo>
                <a:cubicBezTo>
                  <a:pt x="248" y="54"/>
                  <a:pt x="249" y="53"/>
                  <a:pt x="250" y="54"/>
                </a:cubicBezTo>
                <a:cubicBezTo>
                  <a:pt x="251" y="55"/>
                  <a:pt x="252" y="56"/>
                  <a:pt x="251" y="57"/>
                </a:cubicBezTo>
                <a:cubicBezTo>
                  <a:pt x="250" y="58"/>
                  <a:pt x="249" y="59"/>
                  <a:pt x="248" y="58"/>
                </a:cubicBezTo>
                <a:cubicBezTo>
                  <a:pt x="247" y="57"/>
                  <a:pt x="246" y="56"/>
                  <a:pt x="247" y="55"/>
                </a:cubicBezTo>
                <a:close/>
                <a:moveTo>
                  <a:pt x="214" y="39"/>
                </a:moveTo>
                <a:cubicBezTo>
                  <a:pt x="214" y="38"/>
                  <a:pt x="216" y="37"/>
                  <a:pt x="217" y="37"/>
                </a:cubicBezTo>
                <a:cubicBezTo>
                  <a:pt x="218" y="38"/>
                  <a:pt x="219" y="39"/>
                  <a:pt x="218" y="40"/>
                </a:cubicBezTo>
                <a:cubicBezTo>
                  <a:pt x="218" y="42"/>
                  <a:pt x="217" y="42"/>
                  <a:pt x="215" y="42"/>
                </a:cubicBezTo>
                <a:cubicBezTo>
                  <a:pt x="214" y="41"/>
                  <a:pt x="214" y="40"/>
                  <a:pt x="214" y="39"/>
                </a:cubicBezTo>
                <a:close/>
                <a:moveTo>
                  <a:pt x="197" y="35"/>
                </a:moveTo>
                <a:cubicBezTo>
                  <a:pt x="197" y="33"/>
                  <a:pt x="198" y="33"/>
                  <a:pt x="199" y="33"/>
                </a:cubicBezTo>
                <a:cubicBezTo>
                  <a:pt x="200" y="33"/>
                  <a:pt x="201" y="34"/>
                  <a:pt x="201" y="35"/>
                </a:cubicBezTo>
                <a:cubicBezTo>
                  <a:pt x="201" y="37"/>
                  <a:pt x="200" y="38"/>
                  <a:pt x="198" y="37"/>
                </a:cubicBezTo>
                <a:cubicBezTo>
                  <a:pt x="197" y="37"/>
                  <a:pt x="196" y="36"/>
                  <a:pt x="197" y="35"/>
                </a:cubicBezTo>
                <a:close/>
                <a:moveTo>
                  <a:pt x="302" y="124"/>
                </a:moveTo>
                <a:cubicBezTo>
                  <a:pt x="303" y="124"/>
                  <a:pt x="305" y="125"/>
                  <a:pt x="305" y="126"/>
                </a:cubicBezTo>
                <a:cubicBezTo>
                  <a:pt x="306" y="127"/>
                  <a:pt x="305" y="128"/>
                  <a:pt x="304" y="129"/>
                </a:cubicBezTo>
                <a:cubicBezTo>
                  <a:pt x="302" y="129"/>
                  <a:pt x="301" y="129"/>
                  <a:pt x="301" y="127"/>
                </a:cubicBezTo>
                <a:cubicBezTo>
                  <a:pt x="300" y="126"/>
                  <a:pt x="301" y="125"/>
                  <a:pt x="302" y="124"/>
                </a:cubicBezTo>
                <a:close/>
                <a:moveTo>
                  <a:pt x="286" y="92"/>
                </a:moveTo>
                <a:cubicBezTo>
                  <a:pt x="287" y="91"/>
                  <a:pt x="288" y="92"/>
                  <a:pt x="289" y="93"/>
                </a:cubicBezTo>
                <a:cubicBezTo>
                  <a:pt x="290" y="94"/>
                  <a:pt x="289" y="95"/>
                  <a:pt x="288" y="96"/>
                </a:cubicBezTo>
                <a:cubicBezTo>
                  <a:pt x="287" y="97"/>
                  <a:pt x="286" y="96"/>
                  <a:pt x="285" y="95"/>
                </a:cubicBezTo>
                <a:cubicBezTo>
                  <a:pt x="284" y="94"/>
                  <a:pt x="285" y="93"/>
                  <a:pt x="286" y="92"/>
                </a:cubicBezTo>
                <a:close/>
                <a:moveTo>
                  <a:pt x="231" y="46"/>
                </a:moveTo>
                <a:cubicBezTo>
                  <a:pt x="232" y="45"/>
                  <a:pt x="233" y="44"/>
                  <a:pt x="234" y="45"/>
                </a:cubicBezTo>
                <a:cubicBezTo>
                  <a:pt x="235" y="45"/>
                  <a:pt x="236" y="47"/>
                  <a:pt x="235" y="48"/>
                </a:cubicBezTo>
                <a:cubicBezTo>
                  <a:pt x="235" y="49"/>
                  <a:pt x="233" y="49"/>
                  <a:pt x="232" y="49"/>
                </a:cubicBezTo>
                <a:cubicBezTo>
                  <a:pt x="231" y="48"/>
                  <a:pt x="230" y="47"/>
                  <a:pt x="231" y="46"/>
                </a:cubicBezTo>
                <a:close/>
                <a:moveTo>
                  <a:pt x="261" y="65"/>
                </a:moveTo>
                <a:cubicBezTo>
                  <a:pt x="262" y="64"/>
                  <a:pt x="264" y="64"/>
                  <a:pt x="265" y="65"/>
                </a:cubicBezTo>
                <a:cubicBezTo>
                  <a:pt x="266" y="66"/>
                  <a:pt x="266" y="67"/>
                  <a:pt x="265" y="68"/>
                </a:cubicBezTo>
                <a:cubicBezTo>
                  <a:pt x="264" y="69"/>
                  <a:pt x="263" y="69"/>
                  <a:pt x="262" y="69"/>
                </a:cubicBezTo>
                <a:cubicBezTo>
                  <a:pt x="261" y="68"/>
                  <a:pt x="261" y="66"/>
                  <a:pt x="261" y="65"/>
                </a:cubicBezTo>
                <a:close/>
                <a:moveTo>
                  <a:pt x="166" y="70"/>
                </a:moveTo>
                <a:cubicBezTo>
                  <a:pt x="222" y="66"/>
                  <a:pt x="269" y="109"/>
                  <a:pt x="273" y="165"/>
                </a:cubicBezTo>
                <a:cubicBezTo>
                  <a:pt x="276" y="220"/>
                  <a:pt x="233" y="268"/>
                  <a:pt x="178" y="271"/>
                </a:cubicBezTo>
                <a:cubicBezTo>
                  <a:pt x="122" y="275"/>
                  <a:pt x="74" y="232"/>
                  <a:pt x="71" y="176"/>
                </a:cubicBezTo>
                <a:cubicBezTo>
                  <a:pt x="68" y="121"/>
                  <a:pt x="110" y="73"/>
                  <a:pt x="166" y="70"/>
                </a:cubicBezTo>
                <a:close/>
                <a:moveTo>
                  <a:pt x="166" y="80"/>
                </a:moveTo>
                <a:cubicBezTo>
                  <a:pt x="216" y="77"/>
                  <a:pt x="259" y="115"/>
                  <a:pt x="262" y="165"/>
                </a:cubicBezTo>
                <a:cubicBezTo>
                  <a:pt x="265" y="215"/>
                  <a:pt x="227" y="258"/>
                  <a:pt x="177" y="261"/>
                </a:cubicBezTo>
                <a:cubicBezTo>
                  <a:pt x="127" y="264"/>
                  <a:pt x="84" y="226"/>
                  <a:pt x="82" y="176"/>
                </a:cubicBezTo>
                <a:cubicBezTo>
                  <a:pt x="79" y="126"/>
                  <a:pt x="117" y="83"/>
                  <a:pt x="166" y="80"/>
                </a:cubicBezTo>
                <a:close/>
                <a:moveTo>
                  <a:pt x="168" y="316"/>
                </a:moveTo>
                <a:cubicBezTo>
                  <a:pt x="140" y="419"/>
                  <a:pt x="140" y="419"/>
                  <a:pt x="140" y="419"/>
                </a:cubicBezTo>
                <a:cubicBezTo>
                  <a:pt x="129" y="396"/>
                  <a:pt x="129" y="396"/>
                  <a:pt x="129" y="396"/>
                </a:cubicBezTo>
                <a:cubicBezTo>
                  <a:pt x="62" y="406"/>
                  <a:pt x="62" y="406"/>
                  <a:pt x="62" y="406"/>
                </a:cubicBezTo>
                <a:cubicBezTo>
                  <a:pt x="93" y="292"/>
                  <a:pt x="93" y="292"/>
                  <a:pt x="93" y="292"/>
                </a:cubicBezTo>
                <a:cubicBezTo>
                  <a:pt x="115" y="306"/>
                  <a:pt x="141" y="314"/>
                  <a:pt x="168" y="315"/>
                </a:cubicBezTo>
                <a:cubicBezTo>
                  <a:pt x="168" y="315"/>
                  <a:pt x="168" y="315"/>
                  <a:pt x="168" y="315"/>
                </a:cubicBezTo>
                <a:cubicBezTo>
                  <a:pt x="170" y="315"/>
                  <a:pt x="172" y="315"/>
                  <a:pt x="174" y="315"/>
                </a:cubicBezTo>
                <a:cubicBezTo>
                  <a:pt x="174" y="315"/>
                  <a:pt x="174" y="315"/>
                  <a:pt x="174" y="315"/>
                </a:cubicBezTo>
                <a:cubicBezTo>
                  <a:pt x="175" y="315"/>
                  <a:pt x="177"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80" y="315"/>
                  <a:pt x="180" y="315"/>
                </a:cubicBezTo>
                <a:cubicBezTo>
                  <a:pt x="207" y="313"/>
                  <a:pt x="232" y="304"/>
                  <a:pt x="253" y="290"/>
                </a:cubicBezTo>
                <a:cubicBezTo>
                  <a:pt x="280" y="377"/>
                  <a:pt x="280" y="377"/>
                  <a:pt x="280" y="377"/>
                </a:cubicBezTo>
                <a:cubicBezTo>
                  <a:pt x="213" y="370"/>
                  <a:pt x="213" y="370"/>
                  <a:pt x="213" y="370"/>
                </a:cubicBezTo>
                <a:cubicBezTo>
                  <a:pt x="203" y="394"/>
                  <a:pt x="203" y="394"/>
                  <a:pt x="203" y="394"/>
                </a:cubicBezTo>
                <a:cubicBezTo>
                  <a:pt x="179" y="316"/>
                  <a:pt x="179" y="316"/>
                  <a:pt x="179" y="316"/>
                </a:cubicBezTo>
                <a:cubicBezTo>
                  <a:pt x="177" y="324"/>
                  <a:pt x="177" y="324"/>
                  <a:pt x="177" y="324"/>
                </a:cubicBezTo>
                <a:cubicBezTo>
                  <a:pt x="200" y="400"/>
                  <a:pt x="200" y="400"/>
                  <a:pt x="200" y="400"/>
                </a:cubicBezTo>
                <a:cubicBezTo>
                  <a:pt x="196" y="408"/>
                  <a:pt x="196" y="408"/>
                  <a:pt x="196" y="408"/>
                </a:cubicBezTo>
                <a:cubicBezTo>
                  <a:pt x="174" y="334"/>
                  <a:pt x="174" y="334"/>
                  <a:pt x="174" y="334"/>
                </a:cubicBezTo>
                <a:cubicBezTo>
                  <a:pt x="147" y="434"/>
                  <a:pt x="147" y="434"/>
                  <a:pt x="147" y="434"/>
                </a:cubicBezTo>
                <a:cubicBezTo>
                  <a:pt x="143" y="426"/>
                  <a:pt x="143" y="426"/>
                  <a:pt x="143" y="426"/>
                </a:cubicBezTo>
                <a:cubicBezTo>
                  <a:pt x="171" y="324"/>
                  <a:pt x="171" y="324"/>
                  <a:pt x="171" y="324"/>
                </a:cubicBezTo>
                <a:lnTo>
                  <a:pt x="168" y="316"/>
                </a:lnTo>
                <a:close/>
              </a:path>
            </a:pathLst>
          </a:custGeom>
          <a:solidFill>
            <a:srgbClr val="093B5C"/>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endParaRPr>
          </a:p>
        </p:txBody>
      </p:sp>
      <p:grpSp>
        <p:nvGrpSpPr>
          <p:cNvPr id="37" name="组合 36"/>
          <p:cNvGrpSpPr/>
          <p:nvPr/>
        </p:nvGrpSpPr>
        <p:grpSpPr>
          <a:xfrm>
            <a:off x="2367674" y="1862464"/>
            <a:ext cx="3508001" cy="1200329"/>
            <a:chOff x="3397955" y="2844244"/>
            <a:chExt cx="3088828" cy="1200324"/>
          </a:xfrm>
        </p:grpSpPr>
        <p:sp>
          <p:nvSpPr>
            <p:cNvPr id="38" name="TextBox 19"/>
            <p:cNvSpPr txBox="1"/>
            <p:nvPr/>
          </p:nvSpPr>
          <p:spPr>
            <a:xfrm>
              <a:off x="3428630" y="2844244"/>
              <a:ext cx="2874952" cy="1200324"/>
            </a:xfrm>
            <a:prstGeom prst="rect">
              <a:avLst/>
            </a:prstGeom>
            <a:noFill/>
          </p:spPr>
          <p:txBody>
            <a:bodyPr wrap="square" rtlCol="0">
              <a:spAutoFit/>
            </a:bodyPr>
            <a:lstStyle/>
            <a:p>
              <a:r>
                <a:rPr lang="zh-CN" altLang="en-US" dirty="0" smtClean="0">
                  <a:solidFill>
                    <a:schemeClr val="tx1">
                      <a:lumMod val="85000"/>
                      <a:lumOff val="15000"/>
                    </a:schemeClr>
                  </a:solidFill>
                  <a:latin typeface="+mn-ea"/>
                  <a:cs typeface="Open Sans" panose="020B0606030504020204" pitchFamily="34" charset="0"/>
                </a:rPr>
                <a:t>论文被接受的原因：</a:t>
              </a:r>
              <a:endParaRPr lang="en-US" altLang="zh-CN" dirty="0" smtClean="0">
                <a:solidFill>
                  <a:schemeClr val="tx1">
                    <a:lumMod val="85000"/>
                    <a:lumOff val="15000"/>
                  </a:schemeClr>
                </a:solidFill>
                <a:latin typeface="+mn-ea"/>
                <a:cs typeface="Open Sans" panose="020B0606030504020204" pitchFamily="34" charset="0"/>
              </a:endParaRPr>
            </a:p>
            <a:p>
              <a:r>
                <a:rPr lang="en-US" dirty="0" smtClean="0">
                  <a:solidFill>
                    <a:schemeClr val="tx1">
                      <a:lumMod val="85000"/>
                      <a:lumOff val="15000"/>
                    </a:schemeClr>
                  </a:solidFill>
                  <a:latin typeface="+mn-ea"/>
                  <a:cs typeface="Open Sans" panose="020B0606030504020204" pitchFamily="34" charset="0"/>
                </a:rPr>
                <a:t>1</a:t>
              </a:r>
              <a:r>
                <a:rPr lang="zh-CN" altLang="en-US" dirty="0" smtClean="0">
                  <a:solidFill>
                    <a:schemeClr val="tx1">
                      <a:lumMod val="85000"/>
                      <a:lumOff val="15000"/>
                    </a:schemeClr>
                  </a:solidFill>
                  <a:latin typeface="+mn-ea"/>
                  <a:cs typeface="Open Sans" panose="020B0606030504020204" pitchFamily="34" charset="0"/>
                </a:rPr>
                <a:t>、具体应用</a:t>
              </a:r>
              <a:endParaRPr lang="en-US" altLang="zh-CN" dirty="0" smtClean="0">
                <a:solidFill>
                  <a:schemeClr val="tx1">
                    <a:lumMod val="85000"/>
                    <a:lumOff val="15000"/>
                  </a:schemeClr>
                </a:solidFill>
                <a:latin typeface="+mn-ea"/>
                <a:cs typeface="Open Sans" panose="020B0606030504020204" pitchFamily="34" charset="0"/>
              </a:endParaRPr>
            </a:p>
            <a:p>
              <a:r>
                <a:rPr lang="en-US" dirty="0" smtClean="0">
                  <a:solidFill>
                    <a:schemeClr val="tx1">
                      <a:lumMod val="85000"/>
                      <a:lumOff val="15000"/>
                    </a:schemeClr>
                  </a:solidFill>
                  <a:latin typeface="+mn-ea"/>
                  <a:cs typeface="Open Sans" panose="020B0606030504020204" pitchFamily="34" charset="0"/>
                </a:rPr>
                <a:t>2</a:t>
              </a:r>
              <a:r>
                <a:rPr lang="zh-CN" altLang="en-US" dirty="0" smtClean="0">
                  <a:solidFill>
                    <a:schemeClr val="tx1">
                      <a:lumMod val="85000"/>
                      <a:lumOff val="15000"/>
                    </a:schemeClr>
                  </a:solidFill>
                  <a:latin typeface="+mn-ea"/>
                  <a:cs typeface="Open Sans" panose="020B0606030504020204" pitchFamily="34" charset="0"/>
                </a:rPr>
                <a:t>、使用背景</a:t>
              </a:r>
              <a:endParaRPr lang="en-US" altLang="zh-CN" dirty="0">
                <a:solidFill>
                  <a:schemeClr val="tx1">
                    <a:lumMod val="85000"/>
                    <a:lumOff val="15000"/>
                  </a:schemeClr>
                </a:solidFill>
                <a:latin typeface="+mn-ea"/>
                <a:cs typeface="Open Sans" panose="020B0606030504020204" pitchFamily="34" charset="0"/>
              </a:endParaRPr>
            </a:p>
            <a:p>
              <a:r>
                <a:rPr lang="en-US" altLang="zh-CN" dirty="0" smtClean="0">
                  <a:solidFill>
                    <a:srgbClr val="FF0000"/>
                  </a:solidFill>
                  <a:latin typeface="+mn-ea"/>
                  <a:cs typeface="Open Sans" panose="020B0606030504020204" pitchFamily="34" charset="0"/>
                </a:rPr>
                <a:t>3</a:t>
              </a:r>
              <a:r>
                <a:rPr lang="zh-CN" altLang="en-US" dirty="0" smtClean="0">
                  <a:solidFill>
                    <a:srgbClr val="FF0000"/>
                  </a:solidFill>
                  <a:latin typeface="+mn-ea"/>
                  <a:cs typeface="Open Sans" panose="020B0606030504020204" pitchFamily="34" charset="0"/>
                </a:rPr>
                <a:t>、工作量</a:t>
              </a:r>
              <a:endParaRPr lang="en-US" altLang="zh-CN" dirty="0" smtClean="0">
                <a:solidFill>
                  <a:srgbClr val="FF0000"/>
                </a:solidFill>
                <a:latin typeface="+mn-ea"/>
                <a:cs typeface="Open Sans" panose="020B0606030504020204" pitchFamily="34" charset="0"/>
              </a:endParaRPr>
            </a:p>
          </p:txBody>
        </p:sp>
        <p:sp>
          <p:nvSpPr>
            <p:cNvPr id="39" name="Text Placeholder 5"/>
            <p:cNvSpPr txBox="1">
              <a:spLocks/>
            </p:cNvSpPr>
            <p:nvPr/>
          </p:nvSpPr>
          <p:spPr>
            <a:xfrm>
              <a:off x="3397955" y="3075915"/>
              <a:ext cx="3088828" cy="6259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endParaRPr lang="en-US" altLang="zh-CN" sz="1600" dirty="0">
                <a:solidFill>
                  <a:schemeClr val="tx1">
                    <a:lumMod val="85000"/>
                    <a:lumOff val="15000"/>
                  </a:schemeClr>
                </a:solidFill>
                <a:latin typeface="+mn-ea"/>
              </a:endParaRPr>
            </a:p>
          </p:txBody>
        </p:sp>
      </p:grpSp>
      <p:sp>
        <p:nvSpPr>
          <p:cNvPr id="40" name="Freeform 5"/>
          <p:cNvSpPr>
            <a:spLocks noEditPoints="1"/>
          </p:cNvSpPr>
          <p:nvPr/>
        </p:nvSpPr>
        <p:spPr bwMode="auto">
          <a:xfrm>
            <a:off x="6320221" y="1879601"/>
            <a:ext cx="858492" cy="1082812"/>
          </a:xfrm>
          <a:custGeom>
            <a:avLst/>
            <a:gdLst>
              <a:gd name="T0" fmla="*/ 306 w 344"/>
              <a:gd name="T1" fmla="*/ 250 h 434"/>
              <a:gd name="T2" fmla="*/ 296 w 344"/>
              <a:gd name="T3" fmla="*/ 78 h 434"/>
              <a:gd name="T4" fmla="*/ 133 w 344"/>
              <a:gd name="T5" fmla="*/ 21 h 434"/>
              <a:gd name="T6" fmla="*/ 18 w 344"/>
              <a:gd name="T7" fmla="*/ 151 h 434"/>
              <a:gd name="T8" fmla="*/ 78 w 344"/>
              <a:gd name="T9" fmla="*/ 304 h 434"/>
              <a:gd name="T10" fmla="*/ 86 w 344"/>
              <a:gd name="T11" fmla="*/ 287 h 434"/>
              <a:gd name="T12" fmla="*/ 85 w 344"/>
              <a:gd name="T13" fmla="*/ 286 h 434"/>
              <a:gd name="T14" fmla="*/ 84 w 344"/>
              <a:gd name="T15" fmla="*/ 285 h 434"/>
              <a:gd name="T16" fmla="*/ 28 w 344"/>
              <a:gd name="T17" fmla="*/ 179 h 434"/>
              <a:gd name="T18" fmla="*/ 262 w 344"/>
              <a:gd name="T19" fmla="*/ 283 h 434"/>
              <a:gd name="T20" fmla="*/ 262 w 344"/>
              <a:gd name="T21" fmla="*/ 283 h 434"/>
              <a:gd name="T22" fmla="*/ 260 w 344"/>
              <a:gd name="T23" fmla="*/ 285 h 434"/>
              <a:gd name="T24" fmla="*/ 310 w 344"/>
              <a:gd name="T25" fmla="*/ 160 h 434"/>
              <a:gd name="T26" fmla="*/ 31 w 344"/>
              <a:gd name="T27" fmla="*/ 162 h 434"/>
              <a:gd name="T28" fmla="*/ 146 w 344"/>
              <a:gd name="T29" fmla="*/ 35 h 434"/>
              <a:gd name="T30" fmla="*/ 111 w 344"/>
              <a:gd name="T31" fmla="*/ 49 h 434"/>
              <a:gd name="T32" fmla="*/ 78 w 344"/>
              <a:gd name="T33" fmla="*/ 68 h 434"/>
              <a:gd name="T34" fmla="*/ 40 w 344"/>
              <a:gd name="T35" fmla="*/ 128 h 434"/>
              <a:gd name="T36" fmla="*/ 33 w 344"/>
              <a:gd name="T37" fmla="*/ 143 h 434"/>
              <a:gd name="T38" fmla="*/ 130 w 344"/>
              <a:gd name="T39" fmla="*/ 39 h 434"/>
              <a:gd name="T40" fmla="*/ 96 w 344"/>
              <a:gd name="T41" fmla="*/ 57 h 434"/>
              <a:gd name="T42" fmla="*/ 46 w 344"/>
              <a:gd name="T43" fmla="*/ 111 h 434"/>
              <a:gd name="T44" fmla="*/ 34 w 344"/>
              <a:gd name="T45" fmla="*/ 182 h 434"/>
              <a:gd name="T46" fmla="*/ 163 w 344"/>
              <a:gd name="T47" fmla="*/ 312 h 434"/>
              <a:gd name="T48" fmla="*/ 35 w 344"/>
              <a:gd name="T49" fmla="*/ 197 h 434"/>
              <a:gd name="T50" fmla="*/ 50 w 344"/>
              <a:gd name="T51" fmla="*/ 232 h 434"/>
              <a:gd name="T52" fmla="*/ 69 w 344"/>
              <a:gd name="T53" fmla="*/ 264 h 434"/>
              <a:gd name="T54" fmla="*/ 129 w 344"/>
              <a:gd name="T55" fmla="*/ 303 h 434"/>
              <a:gd name="T56" fmla="*/ 144 w 344"/>
              <a:gd name="T57" fmla="*/ 309 h 434"/>
              <a:gd name="T58" fmla="*/ 40 w 344"/>
              <a:gd name="T59" fmla="*/ 213 h 434"/>
              <a:gd name="T60" fmla="*/ 58 w 344"/>
              <a:gd name="T61" fmla="*/ 247 h 434"/>
              <a:gd name="T62" fmla="*/ 112 w 344"/>
              <a:gd name="T63" fmla="*/ 296 h 434"/>
              <a:gd name="T64" fmla="*/ 182 w 344"/>
              <a:gd name="T65" fmla="*/ 309 h 434"/>
              <a:gd name="T66" fmla="*/ 312 w 344"/>
              <a:gd name="T67" fmla="*/ 180 h 434"/>
              <a:gd name="T68" fmla="*/ 197 w 344"/>
              <a:gd name="T69" fmla="*/ 307 h 434"/>
              <a:gd name="T70" fmla="*/ 232 w 344"/>
              <a:gd name="T71" fmla="*/ 293 h 434"/>
              <a:gd name="T72" fmla="*/ 265 w 344"/>
              <a:gd name="T73" fmla="*/ 274 h 434"/>
              <a:gd name="T74" fmla="*/ 303 w 344"/>
              <a:gd name="T75" fmla="*/ 214 h 434"/>
              <a:gd name="T76" fmla="*/ 310 w 344"/>
              <a:gd name="T77" fmla="*/ 199 h 434"/>
              <a:gd name="T78" fmla="*/ 213 w 344"/>
              <a:gd name="T79" fmla="*/ 303 h 434"/>
              <a:gd name="T80" fmla="*/ 247 w 344"/>
              <a:gd name="T81" fmla="*/ 285 h 434"/>
              <a:gd name="T82" fmla="*/ 297 w 344"/>
              <a:gd name="T83" fmla="*/ 231 h 434"/>
              <a:gd name="T84" fmla="*/ 178 w 344"/>
              <a:gd name="T85" fmla="*/ 32 h 434"/>
              <a:gd name="T86" fmla="*/ 310 w 344"/>
              <a:gd name="T87" fmla="*/ 143 h 434"/>
              <a:gd name="T88" fmla="*/ 297 w 344"/>
              <a:gd name="T89" fmla="*/ 111 h 434"/>
              <a:gd name="T90" fmla="*/ 274 w 344"/>
              <a:gd name="T91" fmla="*/ 81 h 434"/>
              <a:gd name="T92" fmla="*/ 247 w 344"/>
              <a:gd name="T93" fmla="*/ 55 h 434"/>
              <a:gd name="T94" fmla="*/ 197 w 344"/>
              <a:gd name="T95" fmla="*/ 35 h 434"/>
              <a:gd name="T96" fmla="*/ 305 w 344"/>
              <a:gd name="T97" fmla="*/ 126 h 434"/>
              <a:gd name="T98" fmla="*/ 288 w 344"/>
              <a:gd name="T99" fmla="*/ 96 h 434"/>
              <a:gd name="T100" fmla="*/ 232 w 344"/>
              <a:gd name="T101" fmla="*/ 49 h 434"/>
              <a:gd name="T102" fmla="*/ 261 w 344"/>
              <a:gd name="T103" fmla="*/ 65 h 434"/>
              <a:gd name="T104" fmla="*/ 166 w 344"/>
              <a:gd name="T105" fmla="*/ 80 h 434"/>
              <a:gd name="T106" fmla="*/ 140 w 344"/>
              <a:gd name="T107" fmla="*/ 419 h 434"/>
              <a:gd name="T108" fmla="*/ 174 w 344"/>
              <a:gd name="T109" fmla="*/ 315 h 434"/>
              <a:gd name="T110" fmla="*/ 179 w 344"/>
              <a:gd name="T111" fmla="*/ 315 h 434"/>
              <a:gd name="T112" fmla="*/ 179 w 344"/>
              <a:gd name="T113" fmla="*/ 315 h 434"/>
              <a:gd name="T114" fmla="*/ 203 w 344"/>
              <a:gd name="T115" fmla="*/ 394 h 434"/>
              <a:gd name="T116" fmla="*/ 147 w 344"/>
              <a:gd name="T117"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434">
                <a:moveTo>
                  <a:pt x="257" y="287"/>
                </a:moveTo>
                <a:cubicBezTo>
                  <a:pt x="285" y="378"/>
                  <a:pt x="285" y="378"/>
                  <a:pt x="285" y="378"/>
                </a:cubicBezTo>
                <a:cubicBezTo>
                  <a:pt x="292" y="379"/>
                  <a:pt x="292" y="379"/>
                  <a:pt x="292" y="379"/>
                </a:cubicBezTo>
                <a:cubicBezTo>
                  <a:pt x="267" y="296"/>
                  <a:pt x="267" y="296"/>
                  <a:pt x="267" y="296"/>
                </a:cubicBezTo>
                <a:cubicBezTo>
                  <a:pt x="301" y="286"/>
                  <a:pt x="301" y="286"/>
                  <a:pt x="301" y="286"/>
                </a:cubicBezTo>
                <a:cubicBezTo>
                  <a:pt x="306" y="250"/>
                  <a:pt x="306" y="250"/>
                  <a:pt x="306" y="250"/>
                </a:cubicBezTo>
                <a:cubicBezTo>
                  <a:pt x="335" y="228"/>
                  <a:pt x="335" y="228"/>
                  <a:pt x="335" y="228"/>
                </a:cubicBezTo>
                <a:cubicBezTo>
                  <a:pt x="326" y="193"/>
                  <a:pt x="326" y="193"/>
                  <a:pt x="326" y="193"/>
                </a:cubicBezTo>
                <a:cubicBezTo>
                  <a:pt x="344" y="162"/>
                  <a:pt x="344" y="162"/>
                  <a:pt x="344" y="162"/>
                </a:cubicBezTo>
                <a:cubicBezTo>
                  <a:pt x="322" y="132"/>
                  <a:pt x="322" y="132"/>
                  <a:pt x="322" y="132"/>
                </a:cubicBezTo>
                <a:cubicBezTo>
                  <a:pt x="327" y="97"/>
                  <a:pt x="327" y="97"/>
                  <a:pt x="327" y="97"/>
                </a:cubicBezTo>
                <a:cubicBezTo>
                  <a:pt x="296" y="78"/>
                  <a:pt x="296" y="78"/>
                  <a:pt x="296" y="78"/>
                </a:cubicBezTo>
                <a:cubicBezTo>
                  <a:pt x="287" y="43"/>
                  <a:pt x="287" y="43"/>
                  <a:pt x="287" y="43"/>
                </a:cubicBezTo>
                <a:cubicBezTo>
                  <a:pt x="251" y="38"/>
                  <a:pt x="251" y="38"/>
                  <a:pt x="251" y="38"/>
                </a:cubicBezTo>
                <a:cubicBezTo>
                  <a:pt x="229" y="9"/>
                  <a:pt x="229" y="9"/>
                  <a:pt x="229" y="9"/>
                </a:cubicBezTo>
                <a:cubicBezTo>
                  <a:pt x="193" y="18"/>
                  <a:pt x="193" y="18"/>
                  <a:pt x="193" y="18"/>
                </a:cubicBezTo>
                <a:cubicBezTo>
                  <a:pt x="162" y="0"/>
                  <a:pt x="162" y="0"/>
                  <a:pt x="162" y="0"/>
                </a:cubicBezTo>
                <a:cubicBezTo>
                  <a:pt x="133" y="21"/>
                  <a:pt x="133" y="21"/>
                  <a:pt x="133" y="21"/>
                </a:cubicBezTo>
                <a:cubicBezTo>
                  <a:pt x="97" y="17"/>
                  <a:pt x="97" y="17"/>
                  <a:pt x="97" y="17"/>
                </a:cubicBezTo>
                <a:cubicBezTo>
                  <a:pt x="78" y="48"/>
                  <a:pt x="78" y="48"/>
                  <a:pt x="78" y="48"/>
                </a:cubicBezTo>
                <a:cubicBezTo>
                  <a:pt x="43" y="57"/>
                  <a:pt x="43" y="57"/>
                  <a:pt x="43" y="57"/>
                </a:cubicBezTo>
                <a:cubicBezTo>
                  <a:pt x="38" y="93"/>
                  <a:pt x="38" y="93"/>
                  <a:pt x="38" y="93"/>
                </a:cubicBezTo>
                <a:cubicBezTo>
                  <a:pt x="9" y="115"/>
                  <a:pt x="9" y="115"/>
                  <a:pt x="9" y="115"/>
                </a:cubicBezTo>
                <a:cubicBezTo>
                  <a:pt x="18" y="151"/>
                  <a:pt x="18" y="151"/>
                  <a:pt x="18" y="151"/>
                </a:cubicBezTo>
                <a:cubicBezTo>
                  <a:pt x="0" y="182"/>
                  <a:pt x="0" y="182"/>
                  <a:pt x="0" y="182"/>
                </a:cubicBezTo>
                <a:cubicBezTo>
                  <a:pt x="21" y="211"/>
                  <a:pt x="21" y="211"/>
                  <a:pt x="21" y="211"/>
                </a:cubicBezTo>
                <a:cubicBezTo>
                  <a:pt x="17" y="247"/>
                  <a:pt x="17" y="247"/>
                  <a:pt x="17" y="247"/>
                </a:cubicBezTo>
                <a:cubicBezTo>
                  <a:pt x="48" y="266"/>
                  <a:pt x="48" y="266"/>
                  <a:pt x="48" y="266"/>
                </a:cubicBezTo>
                <a:cubicBezTo>
                  <a:pt x="57" y="301"/>
                  <a:pt x="57" y="301"/>
                  <a:pt x="57" y="301"/>
                </a:cubicBezTo>
                <a:cubicBezTo>
                  <a:pt x="78" y="304"/>
                  <a:pt x="78" y="304"/>
                  <a:pt x="78" y="304"/>
                </a:cubicBezTo>
                <a:cubicBezTo>
                  <a:pt x="50" y="407"/>
                  <a:pt x="50" y="407"/>
                  <a:pt x="50" y="407"/>
                </a:cubicBezTo>
                <a:cubicBezTo>
                  <a:pt x="58" y="406"/>
                  <a:pt x="58" y="406"/>
                  <a:pt x="58" y="406"/>
                </a:cubicBezTo>
                <a:cubicBezTo>
                  <a:pt x="89" y="289"/>
                  <a:pt x="89" y="289"/>
                  <a:pt x="89" y="289"/>
                </a:cubicBezTo>
                <a:cubicBezTo>
                  <a:pt x="88" y="288"/>
                  <a:pt x="87" y="288"/>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6"/>
                  <a:pt x="86" y="286"/>
                  <a:pt x="86" y="286"/>
                </a:cubicBezTo>
                <a:cubicBezTo>
                  <a:pt x="85" y="286"/>
                  <a:pt x="85" y="286"/>
                  <a:pt x="85" y="286"/>
                </a:cubicBezTo>
                <a:cubicBezTo>
                  <a:pt x="85" y="286"/>
                  <a:pt x="85" y="286"/>
                  <a:pt x="85" y="286"/>
                </a:cubicBezTo>
                <a:cubicBezTo>
                  <a:pt x="85" y="286"/>
                  <a:pt x="85" y="286"/>
                  <a:pt x="85" y="286"/>
                </a:cubicBezTo>
                <a:cubicBezTo>
                  <a:pt x="85" y="286"/>
                  <a:pt x="85" y="286"/>
                  <a:pt x="85" y="286"/>
                </a:cubicBezTo>
                <a:cubicBezTo>
                  <a:pt x="84" y="286"/>
                  <a:pt x="84" y="286"/>
                  <a:pt x="84" y="286"/>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3" y="285"/>
                  <a:pt x="83" y="285"/>
                  <a:pt x="83" y="285"/>
                </a:cubicBezTo>
                <a:cubicBezTo>
                  <a:pt x="83" y="285"/>
                  <a:pt x="83" y="285"/>
                  <a:pt x="83" y="285"/>
                </a:cubicBezTo>
                <a:cubicBezTo>
                  <a:pt x="51" y="260"/>
                  <a:pt x="30" y="222"/>
                  <a:pt x="28" y="179"/>
                </a:cubicBezTo>
                <a:cubicBezTo>
                  <a:pt x="23" y="99"/>
                  <a:pt x="84" y="31"/>
                  <a:pt x="163" y="26"/>
                </a:cubicBezTo>
                <a:cubicBezTo>
                  <a:pt x="243" y="22"/>
                  <a:pt x="311" y="83"/>
                  <a:pt x="316" y="162"/>
                </a:cubicBezTo>
                <a:cubicBezTo>
                  <a:pt x="319" y="210"/>
                  <a:pt x="298" y="254"/>
                  <a:pt x="263" y="283"/>
                </a:cubicBezTo>
                <a:cubicBezTo>
                  <a:pt x="263" y="283"/>
                  <a:pt x="263" y="283"/>
                  <a:pt x="263"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1" y="284"/>
                  <a:pt x="261" y="284"/>
                  <a:pt x="261" y="284"/>
                </a:cubicBezTo>
                <a:cubicBezTo>
                  <a:pt x="261" y="284"/>
                  <a:pt x="261" y="284"/>
                  <a:pt x="261" y="284"/>
                </a:cubicBezTo>
                <a:cubicBezTo>
                  <a:pt x="261" y="284"/>
                  <a:pt x="261" y="284"/>
                  <a:pt x="261" y="284"/>
                </a:cubicBezTo>
                <a:cubicBezTo>
                  <a:pt x="261" y="284"/>
                  <a:pt x="261" y="284"/>
                  <a:pt x="261" y="284"/>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59" y="286"/>
                  <a:pt x="258" y="286"/>
                  <a:pt x="257" y="287"/>
                </a:cubicBezTo>
                <a:close/>
                <a:moveTo>
                  <a:pt x="310" y="160"/>
                </a:moveTo>
                <a:cubicBezTo>
                  <a:pt x="311" y="160"/>
                  <a:pt x="312" y="161"/>
                  <a:pt x="312" y="162"/>
                </a:cubicBezTo>
                <a:cubicBezTo>
                  <a:pt x="312" y="163"/>
                  <a:pt x="311" y="164"/>
                  <a:pt x="310" y="164"/>
                </a:cubicBezTo>
                <a:cubicBezTo>
                  <a:pt x="309" y="164"/>
                  <a:pt x="308" y="164"/>
                  <a:pt x="307" y="162"/>
                </a:cubicBezTo>
                <a:cubicBezTo>
                  <a:pt x="307" y="161"/>
                  <a:pt x="308" y="160"/>
                  <a:pt x="310" y="160"/>
                </a:cubicBezTo>
                <a:close/>
                <a:moveTo>
                  <a:pt x="33" y="164"/>
                </a:moveTo>
                <a:cubicBezTo>
                  <a:pt x="32" y="164"/>
                  <a:pt x="31" y="163"/>
                  <a:pt x="31" y="162"/>
                </a:cubicBezTo>
                <a:cubicBezTo>
                  <a:pt x="31" y="160"/>
                  <a:pt x="32" y="159"/>
                  <a:pt x="33" y="159"/>
                </a:cubicBezTo>
                <a:cubicBezTo>
                  <a:pt x="35" y="160"/>
                  <a:pt x="36" y="161"/>
                  <a:pt x="36" y="162"/>
                </a:cubicBezTo>
                <a:cubicBezTo>
                  <a:pt x="36" y="163"/>
                  <a:pt x="34" y="164"/>
                  <a:pt x="33" y="164"/>
                </a:cubicBezTo>
                <a:close/>
                <a:moveTo>
                  <a:pt x="142" y="36"/>
                </a:moveTo>
                <a:cubicBezTo>
                  <a:pt x="142" y="34"/>
                  <a:pt x="142" y="33"/>
                  <a:pt x="144" y="33"/>
                </a:cubicBezTo>
                <a:cubicBezTo>
                  <a:pt x="145" y="33"/>
                  <a:pt x="146" y="33"/>
                  <a:pt x="146" y="35"/>
                </a:cubicBezTo>
                <a:cubicBezTo>
                  <a:pt x="147" y="36"/>
                  <a:pt x="146" y="37"/>
                  <a:pt x="145" y="37"/>
                </a:cubicBezTo>
                <a:cubicBezTo>
                  <a:pt x="143" y="38"/>
                  <a:pt x="142" y="37"/>
                  <a:pt x="142" y="36"/>
                </a:cubicBezTo>
                <a:close/>
                <a:moveTo>
                  <a:pt x="108" y="48"/>
                </a:moveTo>
                <a:cubicBezTo>
                  <a:pt x="107" y="47"/>
                  <a:pt x="107" y="45"/>
                  <a:pt x="109" y="45"/>
                </a:cubicBezTo>
                <a:cubicBezTo>
                  <a:pt x="110" y="44"/>
                  <a:pt x="111" y="45"/>
                  <a:pt x="112" y="46"/>
                </a:cubicBezTo>
                <a:cubicBezTo>
                  <a:pt x="112" y="47"/>
                  <a:pt x="112" y="48"/>
                  <a:pt x="111" y="49"/>
                </a:cubicBezTo>
                <a:cubicBezTo>
                  <a:pt x="110" y="50"/>
                  <a:pt x="108" y="49"/>
                  <a:pt x="108" y="48"/>
                </a:cubicBezTo>
                <a:close/>
                <a:moveTo>
                  <a:pt x="78" y="68"/>
                </a:moveTo>
                <a:cubicBezTo>
                  <a:pt x="78" y="67"/>
                  <a:pt x="78" y="66"/>
                  <a:pt x="79" y="65"/>
                </a:cubicBezTo>
                <a:cubicBezTo>
                  <a:pt x="80" y="64"/>
                  <a:pt x="81" y="64"/>
                  <a:pt x="82" y="65"/>
                </a:cubicBezTo>
                <a:cubicBezTo>
                  <a:pt x="83" y="66"/>
                  <a:pt x="83" y="68"/>
                  <a:pt x="82" y="68"/>
                </a:cubicBezTo>
                <a:cubicBezTo>
                  <a:pt x="81" y="69"/>
                  <a:pt x="79" y="69"/>
                  <a:pt x="78" y="68"/>
                </a:cubicBezTo>
                <a:close/>
                <a:moveTo>
                  <a:pt x="55" y="95"/>
                </a:moveTo>
                <a:cubicBezTo>
                  <a:pt x="54" y="95"/>
                  <a:pt x="54" y="93"/>
                  <a:pt x="55" y="92"/>
                </a:cubicBezTo>
                <a:cubicBezTo>
                  <a:pt x="55" y="91"/>
                  <a:pt x="57" y="91"/>
                  <a:pt x="58" y="91"/>
                </a:cubicBezTo>
                <a:cubicBezTo>
                  <a:pt x="59" y="92"/>
                  <a:pt x="59" y="94"/>
                  <a:pt x="59" y="95"/>
                </a:cubicBezTo>
                <a:cubicBezTo>
                  <a:pt x="58" y="96"/>
                  <a:pt x="57" y="96"/>
                  <a:pt x="55" y="95"/>
                </a:cubicBezTo>
                <a:close/>
                <a:moveTo>
                  <a:pt x="40" y="128"/>
                </a:moveTo>
                <a:cubicBezTo>
                  <a:pt x="38" y="128"/>
                  <a:pt x="38" y="127"/>
                  <a:pt x="38" y="125"/>
                </a:cubicBezTo>
                <a:cubicBezTo>
                  <a:pt x="39" y="124"/>
                  <a:pt x="40" y="124"/>
                  <a:pt x="41" y="124"/>
                </a:cubicBezTo>
                <a:cubicBezTo>
                  <a:pt x="42" y="124"/>
                  <a:pt x="43" y="126"/>
                  <a:pt x="43" y="127"/>
                </a:cubicBezTo>
                <a:cubicBezTo>
                  <a:pt x="42" y="128"/>
                  <a:pt x="41" y="129"/>
                  <a:pt x="40" y="128"/>
                </a:cubicBezTo>
                <a:close/>
                <a:moveTo>
                  <a:pt x="35" y="146"/>
                </a:moveTo>
                <a:cubicBezTo>
                  <a:pt x="34" y="146"/>
                  <a:pt x="33" y="144"/>
                  <a:pt x="33" y="143"/>
                </a:cubicBezTo>
                <a:cubicBezTo>
                  <a:pt x="34" y="142"/>
                  <a:pt x="35" y="141"/>
                  <a:pt x="36" y="141"/>
                </a:cubicBezTo>
                <a:cubicBezTo>
                  <a:pt x="37" y="141"/>
                  <a:pt x="38" y="143"/>
                  <a:pt x="38" y="144"/>
                </a:cubicBezTo>
                <a:cubicBezTo>
                  <a:pt x="38" y="145"/>
                  <a:pt x="37" y="146"/>
                  <a:pt x="35" y="146"/>
                </a:cubicBezTo>
                <a:close/>
                <a:moveTo>
                  <a:pt x="125" y="40"/>
                </a:moveTo>
                <a:cubicBezTo>
                  <a:pt x="125" y="39"/>
                  <a:pt x="125" y="38"/>
                  <a:pt x="127" y="37"/>
                </a:cubicBezTo>
                <a:cubicBezTo>
                  <a:pt x="128" y="37"/>
                  <a:pt x="129" y="38"/>
                  <a:pt x="130" y="39"/>
                </a:cubicBezTo>
                <a:cubicBezTo>
                  <a:pt x="130" y="40"/>
                  <a:pt x="129" y="41"/>
                  <a:pt x="128" y="42"/>
                </a:cubicBezTo>
                <a:cubicBezTo>
                  <a:pt x="127" y="42"/>
                  <a:pt x="126" y="42"/>
                  <a:pt x="125" y="40"/>
                </a:cubicBezTo>
                <a:close/>
                <a:moveTo>
                  <a:pt x="93" y="57"/>
                </a:moveTo>
                <a:cubicBezTo>
                  <a:pt x="92" y="56"/>
                  <a:pt x="93" y="54"/>
                  <a:pt x="94" y="54"/>
                </a:cubicBezTo>
                <a:cubicBezTo>
                  <a:pt x="95" y="53"/>
                  <a:pt x="96" y="53"/>
                  <a:pt x="97" y="54"/>
                </a:cubicBezTo>
                <a:cubicBezTo>
                  <a:pt x="98" y="55"/>
                  <a:pt x="97" y="57"/>
                  <a:pt x="96" y="57"/>
                </a:cubicBezTo>
                <a:cubicBezTo>
                  <a:pt x="95" y="58"/>
                  <a:pt x="94" y="58"/>
                  <a:pt x="93" y="57"/>
                </a:cubicBezTo>
                <a:close/>
                <a:moveTo>
                  <a:pt x="46" y="111"/>
                </a:moveTo>
                <a:cubicBezTo>
                  <a:pt x="45" y="111"/>
                  <a:pt x="45" y="109"/>
                  <a:pt x="45" y="108"/>
                </a:cubicBezTo>
                <a:cubicBezTo>
                  <a:pt x="46" y="107"/>
                  <a:pt x="47" y="107"/>
                  <a:pt x="48" y="107"/>
                </a:cubicBezTo>
                <a:cubicBezTo>
                  <a:pt x="50" y="108"/>
                  <a:pt x="50" y="109"/>
                  <a:pt x="50" y="110"/>
                </a:cubicBezTo>
                <a:cubicBezTo>
                  <a:pt x="49" y="111"/>
                  <a:pt x="48" y="112"/>
                  <a:pt x="46" y="111"/>
                </a:cubicBezTo>
                <a:close/>
                <a:moveTo>
                  <a:pt x="66" y="81"/>
                </a:moveTo>
                <a:cubicBezTo>
                  <a:pt x="65" y="80"/>
                  <a:pt x="65" y="79"/>
                  <a:pt x="66" y="78"/>
                </a:cubicBezTo>
                <a:cubicBezTo>
                  <a:pt x="67" y="77"/>
                  <a:pt x="68" y="77"/>
                  <a:pt x="69" y="77"/>
                </a:cubicBezTo>
                <a:cubicBezTo>
                  <a:pt x="70" y="78"/>
                  <a:pt x="70" y="80"/>
                  <a:pt x="69" y="81"/>
                </a:cubicBezTo>
                <a:cubicBezTo>
                  <a:pt x="69" y="82"/>
                  <a:pt x="67" y="82"/>
                  <a:pt x="66" y="81"/>
                </a:cubicBezTo>
                <a:close/>
                <a:moveTo>
                  <a:pt x="34" y="182"/>
                </a:moveTo>
                <a:cubicBezTo>
                  <a:pt x="32" y="182"/>
                  <a:pt x="31" y="181"/>
                  <a:pt x="31" y="180"/>
                </a:cubicBezTo>
                <a:cubicBezTo>
                  <a:pt x="31" y="179"/>
                  <a:pt x="32" y="178"/>
                  <a:pt x="33" y="178"/>
                </a:cubicBezTo>
                <a:cubicBezTo>
                  <a:pt x="34" y="178"/>
                  <a:pt x="36" y="179"/>
                  <a:pt x="36" y="180"/>
                </a:cubicBezTo>
                <a:cubicBezTo>
                  <a:pt x="36" y="181"/>
                  <a:pt x="35" y="182"/>
                  <a:pt x="34" y="182"/>
                </a:cubicBezTo>
                <a:close/>
                <a:moveTo>
                  <a:pt x="165" y="309"/>
                </a:moveTo>
                <a:cubicBezTo>
                  <a:pt x="165" y="311"/>
                  <a:pt x="164" y="312"/>
                  <a:pt x="163" y="312"/>
                </a:cubicBezTo>
                <a:cubicBezTo>
                  <a:pt x="161" y="312"/>
                  <a:pt x="160" y="310"/>
                  <a:pt x="161" y="309"/>
                </a:cubicBezTo>
                <a:cubicBezTo>
                  <a:pt x="161" y="308"/>
                  <a:pt x="162" y="307"/>
                  <a:pt x="163" y="307"/>
                </a:cubicBezTo>
                <a:cubicBezTo>
                  <a:pt x="164" y="307"/>
                  <a:pt x="165" y="308"/>
                  <a:pt x="165" y="309"/>
                </a:cubicBezTo>
                <a:close/>
                <a:moveTo>
                  <a:pt x="36" y="201"/>
                </a:moveTo>
                <a:cubicBezTo>
                  <a:pt x="35" y="201"/>
                  <a:pt x="34" y="201"/>
                  <a:pt x="34" y="199"/>
                </a:cubicBezTo>
                <a:cubicBezTo>
                  <a:pt x="33" y="198"/>
                  <a:pt x="34" y="197"/>
                  <a:pt x="35" y="197"/>
                </a:cubicBezTo>
                <a:cubicBezTo>
                  <a:pt x="37" y="196"/>
                  <a:pt x="38" y="197"/>
                  <a:pt x="38" y="198"/>
                </a:cubicBezTo>
                <a:cubicBezTo>
                  <a:pt x="38" y="200"/>
                  <a:pt x="38" y="201"/>
                  <a:pt x="36" y="201"/>
                </a:cubicBezTo>
                <a:close/>
                <a:moveTo>
                  <a:pt x="49" y="235"/>
                </a:moveTo>
                <a:cubicBezTo>
                  <a:pt x="48" y="236"/>
                  <a:pt x="46" y="235"/>
                  <a:pt x="46" y="234"/>
                </a:cubicBezTo>
                <a:cubicBezTo>
                  <a:pt x="45" y="233"/>
                  <a:pt x="46" y="232"/>
                  <a:pt x="47" y="231"/>
                </a:cubicBezTo>
                <a:cubicBezTo>
                  <a:pt x="48" y="231"/>
                  <a:pt x="49" y="231"/>
                  <a:pt x="50" y="232"/>
                </a:cubicBezTo>
                <a:cubicBezTo>
                  <a:pt x="50" y="233"/>
                  <a:pt x="50" y="235"/>
                  <a:pt x="49" y="235"/>
                </a:cubicBezTo>
                <a:close/>
                <a:moveTo>
                  <a:pt x="69" y="264"/>
                </a:moveTo>
                <a:cubicBezTo>
                  <a:pt x="68" y="265"/>
                  <a:pt x="67" y="265"/>
                  <a:pt x="66" y="264"/>
                </a:cubicBezTo>
                <a:cubicBezTo>
                  <a:pt x="65" y="263"/>
                  <a:pt x="65" y="262"/>
                  <a:pt x="66" y="261"/>
                </a:cubicBezTo>
                <a:cubicBezTo>
                  <a:pt x="67" y="260"/>
                  <a:pt x="68" y="260"/>
                  <a:pt x="69" y="261"/>
                </a:cubicBezTo>
                <a:cubicBezTo>
                  <a:pt x="70" y="262"/>
                  <a:pt x="70" y="264"/>
                  <a:pt x="69" y="264"/>
                </a:cubicBezTo>
                <a:close/>
                <a:moveTo>
                  <a:pt x="96" y="287"/>
                </a:moveTo>
                <a:cubicBezTo>
                  <a:pt x="96" y="288"/>
                  <a:pt x="94" y="289"/>
                  <a:pt x="93" y="288"/>
                </a:cubicBezTo>
                <a:cubicBezTo>
                  <a:pt x="92" y="287"/>
                  <a:pt x="92" y="286"/>
                  <a:pt x="92" y="285"/>
                </a:cubicBezTo>
                <a:cubicBezTo>
                  <a:pt x="93" y="284"/>
                  <a:pt x="95" y="283"/>
                  <a:pt x="96" y="284"/>
                </a:cubicBezTo>
                <a:cubicBezTo>
                  <a:pt x="97" y="285"/>
                  <a:pt x="97" y="286"/>
                  <a:pt x="96" y="287"/>
                </a:cubicBezTo>
                <a:close/>
                <a:moveTo>
                  <a:pt x="129" y="303"/>
                </a:moveTo>
                <a:cubicBezTo>
                  <a:pt x="129" y="304"/>
                  <a:pt x="128" y="305"/>
                  <a:pt x="126" y="304"/>
                </a:cubicBezTo>
                <a:cubicBezTo>
                  <a:pt x="125" y="304"/>
                  <a:pt x="125" y="303"/>
                  <a:pt x="125" y="302"/>
                </a:cubicBezTo>
                <a:cubicBezTo>
                  <a:pt x="125" y="300"/>
                  <a:pt x="127" y="300"/>
                  <a:pt x="128" y="300"/>
                </a:cubicBezTo>
                <a:cubicBezTo>
                  <a:pt x="129" y="300"/>
                  <a:pt x="130" y="302"/>
                  <a:pt x="129" y="303"/>
                </a:cubicBezTo>
                <a:close/>
                <a:moveTo>
                  <a:pt x="147" y="307"/>
                </a:moveTo>
                <a:cubicBezTo>
                  <a:pt x="147" y="309"/>
                  <a:pt x="145" y="309"/>
                  <a:pt x="144" y="309"/>
                </a:cubicBezTo>
                <a:cubicBezTo>
                  <a:pt x="143" y="309"/>
                  <a:pt x="142" y="308"/>
                  <a:pt x="142" y="306"/>
                </a:cubicBezTo>
                <a:cubicBezTo>
                  <a:pt x="143" y="305"/>
                  <a:pt x="144" y="304"/>
                  <a:pt x="145" y="305"/>
                </a:cubicBezTo>
                <a:cubicBezTo>
                  <a:pt x="146" y="305"/>
                  <a:pt x="147" y="306"/>
                  <a:pt x="147" y="307"/>
                </a:cubicBezTo>
                <a:close/>
                <a:moveTo>
                  <a:pt x="41" y="218"/>
                </a:moveTo>
                <a:cubicBezTo>
                  <a:pt x="40" y="218"/>
                  <a:pt x="39" y="217"/>
                  <a:pt x="38" y="216"/>
                </a:cubicBezTo>
                <a:cubicBezTo>
                  <a:pt x="38" y="215"/>
                  <a:pt x="38" y="214"/>
                  <a:pt x="40" y="213"/>
                </a:cubicBezTo>
                <a:cubicBezTo>
                  <a:pt x="41" y="213"/>
                  <a:pt x="42" y="214"/>
                  <a:pt x="42" y="215"/>
                </a:cubicBezTo>
                <a:cubicBezTo>
                  <a:pt x="43" y="216"/>
                  <a:pt x="42" y="217"/>
                  <a:pt x="41" y="218"/>
                </a:cubicBezTo>
                <a:close/>
                <a:moveTo>
                  <a:pt x="58" y="250"/>
                </a:moveTo>
                <a:cubicBezTo>
                  <a:pt x="57" y="251"/>
                  <a:pt x="55" y="250"/>
                  <a:pt x="54" y="249"/>
                </a:cubicBezTo>
                <a:cubicBezTo>
                  <a:pt x="54" y="248"/>
                  <a:pt x="54" y="247"/>
                  <a:pt x="55" y="246"/>
                </a:cubicBezTo>
                <a:cubicBezTo>
                  <a:pt x="56" y="245"/>
                  <a:pt x="58" y="246"/>
                  <a:pt x="58" y="247"/>
                </a:cubicBezTo>
                <a:cubicBezTo>
                  <a:pt x="59" y="248"/>
                  <a:pt x="59" y="249"/>
                  <a:pt x="58" y="250"/>
                </a:cubicBezTo>
                <a:close/>
                <a:moveTo>
                  <a:pt x="112" y="296"/>
                </a:moveTo>
                <a:cubicBezTo>
                  <a:pt x="112" y="297"/>
                  <a:pt x="110" y="298"/>
                  <a:pt x="109" y="297"/>
                </a:cubicBezTo>
                <a:cubicBezTo>
                  <a:pt x="108" y="297"/>
                  <a:pt x="108" y="295"/>
                  <a:pt x="108" y="294"/>
                </a:cubicBezTo>
                <a:cubicBezTo>
                  <a:pt x="109" y="293"/>
                  <a:pt x="110" y="293"/>
                  <a:pt x="111" y="293"/>
                </a:cubicBezTo>
                <a:cubicBezTo>
                  <a:pt x="112" y="294"/>
                  <a:pt x="113" y="295"/>
                  <a:pt x="112" y="296"/>
                </a:cubicBezTo>
                <a:close/>
                <a:moveTo>
                  <a:pt x="82" y="277"/>
                </a:moveTo>
                <a:cubicBezTo>
                  <a:pt x="81" y="278"/>
                  <a:pt x="80" y="278"/>
                  <a:pt x="79" y="277"/>
                </a:cubicBezTo>
                <a:cubicBezTo>
                  <a:pt x="78" y="276"/>
                  <a:pt x="78" y="275"/>
                  <a:pt x="78" y="274"/>
                </a:cubicBezTo>
                <a:cubicBezTo>
                  <a:pt x="79" y="273"/>
                  <a:pt x="81" y="273"/>
                  <a:pt x="82" y="273"/>
                </a:cubicBezTo>
                <a:cubicBezTo>
                  <a:pt x="83" y="274"/>
                  <a:pt x="83" y="276"/>
                  <a:pt x="82" y="277"/>
                </a:cubicBezTo>
                <a:close/>
                <a:moveTo>
                  <a:pt x="182" y="309"/>
                </a:moveTo>
                <a:cubicBezTo>
                  <a:pt x="182" y="310"/>
                  <a:pt x="182" y="311"/>
                  <a:pt x="180" y="311"/>
                </a:cubicBezTo>
                <a:cubicBezTo>
                  <a:pt x="179" y="312"/>
                  <a:pt x="178" y="311"/>
                  <a:pt x="178" y="309"/>
                </a:cubicBezTo>
                <a:cubicBezTo>
                  <a:pt x="178" y="308"/>
                  <a:pt x="179" y="307"/>
                  <a:pt x="180" y="307"/>
                </a:cubicBezTo>
                <a:cubicBezTo>
                  <a:pt x="181" y="307"/>
                  <a:pt x="182" y="308"/>
                  <a:pt x="182" y="309"/>
                </a:cubicBezTo>
                <a:close/>
                <a:moveTo>
                  <a:pt x="310" y="178"/>
                </a:moveTo>
                <a:cubicBezTo>
                  <a:pt x="311" y="178"/>
                  <a:pt x="312" y="179"/>
                  <a:pt x="312" y="180"/>
                </a:cubicBezTo>
                <a:cubicBezTo>
                  <a:pt x="312" y="182"/>
                  <a:pt x="311" y="183"/>
                  <a:pt x="310" y="183"/>
                </a:cubicBezTo>
                <a:cubicBezTo>
                  <a:pt x="309" y="183"/>
                  <a:pt x="308" y="181"/>
                  <a:pt x="308" y="180"/>
                </a:cubicBezTo>
                <a:cubicBezTo>
                  <a:pt x="308" y="179"/>
                  <a:pt x="309" y="178"/>
                  <a:pt x="310" y="178"/>
                </a:cubicBezTo>
                <a:close/>
                <a:moveTo>
                  <a:pt x="201" y="306"/>
                </a:moveTo>
                <a:cubicBezTo>
                  <a:pt x="201" y="308"/>
                  <a:pt x="201" y="309"/>
                  <a:pt x="199" y="309"/>
                </a:cubicBezTo>
                <a:cubicBezTo>
                  <a:pt x="198" y="309"/>
                  <a:pt x="197" y="309"/>
                  <a:pt x="197" y="307"/>
                </a:cubicBezTo>
                <a:cubicBezTo>
                  <a:pt x="196" y="306"/>
                  <a:pt x="197" y="305"/>
                  <a:pt x="198" y="305"/>
                </a:cubicBezTo>
                <a:cubicBezTo>
                  <a:pt x="200" y="304"/>
                  <a:pt x="201" y="305"/>
                  <a:pt x="201" y="306"/>
                </a:cubicBezTo>
                <a:close/>
                <a:moveTo>
                  <a:pt x="235" y="294"/>
                </a:moveTo>
                <a:cubicBezTo>
                  <a:pt x="236" y="295"/>
                  <a:pt x="236" y="296"/>
                  <a:pt x="234" y="297"/>
                </a:cubicBezTo>
                <a:cubicBezTo>
                  <a:pt x="233" y="298"/>
                  <a:pt x="232" y="297"/>
                  <a:pt x="231" y="296"/>
                </a:cubicBezTo>
                <a:cubicBezTo>
                  <a:pt x="231" y="295"/>
                  <a:pt x="231" y="294"/>
                  <a:pt x="232" y="293"/>
                </a:cubicBezTo>
                <a:cubicBezTo>
                  <a:pt x="233" y="292"/>
                  <a:pt x="235" y="293"/>
                  <a:pt x="235" y="294"/>
                </a:cubicBezTo>
                <a:close/>
                <a:moveTo>
                  <a:pt x="265" y="274"/>
                </a:moveTo>
                <a:cubicBezTo>
                  <a:pt x="265" y="275"/>
                  <a:pt x="265" y="276"/>
                  <a:pt x="264" y="277"/>
                </a:cubicBezTo>
                <a:cubicBezTo>
                  <a:pt x="263" y="278"/>
                  <a:pt x="262" y="278"/>
                  <a:pt x="261" y="277"/>
                </a:cubicBezTo>
                <a:cubicBezTo>
                  <a:pt x="260" y="276"/>
                  <a:pt x="260" y="274"/>
                  <a:pt x="261" y="274"/>
                </a:cubicBezTo>
                <a:cubicBezTo>
                  <a:pt x="262" y="273"/>
                  <a:pt x="264" y="273"/>
                  <a:pt x="265" y="274"/>
                </a:cubicBezTo>
                <a:close/>
                <a:moveTo>
                  <a:pt x="288" y="247"/>
                </a:moveTo>
                <a:cubicBezTo>
                  <a:pt x="289" y="247"/>
                  <a:pt x="289" y="249"/>
                  <a:pt x="288" y="250"/>
                </a:cubicBezTo>
                <a:cubicBezTo>
                  <a:pt x="288" y="251"/>
                  <a:pt x="286" y="251"/>
                  <a:pt x="285" y="251"/>
                </a:cubicBezTo>
                <a:cubicBezTo>
                  <a:pt x="284" y="250"/>
                  <a:pt x="284" y="248"/>
                  <a:pt x="284" y="247"/>
                </a:cubicBezTo>
                <a:cubicBezTo>
                  <a:pt x="285" y="246"/>
                  <a:pt x="287" y="246"/>
                  <a:pt x="288" y="247"/>
                </a:cubicBezTo>
                <a:close/>
                <a:moveTo>
                  <a:pt x="303" y="214"/>
                </a:moveTo>
                <a:cubicBezTo>
                  <a:pt x="305" y="214"/>
                  <a:pt x="305" y="215"/>
                  <a:pt x="305" y="217"/>
                </a:cubicBezTo>
                <a:cubicBezTo>
                  <a:pt x="305" y="218"/>
                  <a:pt x="303" y="219"/>
                  <a:pt x="302" y="218"/>
                </a:cubicBezTo>
                <a:cubicBezTo>
                  <a:pt x="301" y="218"/>
                  <a:pt x="300" y="216"/>
                  <a:pt x="301" y="215"/>
                </a:cubicBezTo>
                <a:cubicBezTo>
                  <a:pt x="301" y="214"/>
                  <a:pt x="302" y="213"/>
                  <a:pt x="303" y="214"/>
                </a:cubicBezTo>
                <a:close/>
                <a:moveTo>
                  <a:pt x="308" y="196"/>
                </a:moveTo>
                <a:cubicBezTo>
                  <a:pt x="309" y="197"/>
                  <a:pt x="310" y="198"/>
                  <a:pt x="310" y="199"/>
                </a:cubicBezTo>
                <a:cubicBezTo>
                  <a:pt x="309" y="200"/>
                  <a:pt x="308" y="201"/>
                  <a:pt x="307" y="201"/>
                </a:cubicBezTo>
                <a:cubicBezTo>
                  <a:pt x="306" y="201"/>
                  <a:pt x="305" y="199"/>
                  <a:pt x="305" y="198"/>
                </a:cubicBezTo>
                <a:cubicBezTo>
                  <a:pt x="305" y="197"/>
                  <a:pt x="307" y="196"/>
                  <a:pt x="308" y="196"/>
                </a:cubicBezTo>
                <a:close/>
                <a:moveTo>
                  <a:pt x="218" y="302"/>
                </a:moveTo>
                <a:cubicBezTo>
                  <a:pt x="218" y="303"/>
                  <a:pt x="218" y="304"/>
                  <a:pt x="216" y="305"/>
                </a:cubicBezTo>
                <a:cubicBezTo>
                  <a:pt x="215" y="305"/>
                  <a:pt x="214" y="304"/>
                  <a:pt x="213" y="303"/>
                </a:cubicBezTo>
                <a:cubicBezTo>
                  <a:pt x="213" y="302"/>
                  <a:pt x="214" y="301"/>
                  <a:pt x="215" y="300"/>
                </a:cubicBezTo>
                <a:cubicBezTo>
                  <a:pt x="216" y="300"/>
                  <a:pt x="217" y="300"/>
                  <a:pt x="218" y="302"/>
                </a:cubicBezTo>
                <a:close/>
                <a:moveTo>
                  <a:pt x="250" y="285"/>
                </a:moveTo>
                <a:cubicBezTo>
                  <a:pt x="251" y="286"/>
                  <a:pt x="250" y="288"/>
                  <a:pt x="249" y="288"/>
                </a:cubicBezTo>
                <a:cubicBezTo>
                  <a:pt x="248" y="289"/>
                  <a:pt x="247" y="289"/>
                  <a:pt x="246" y="288"/>
                </a:cubicBezTo>
                <a:cubicBezTo>
                  <a:pt x="245" y="287"/>
                  <a:pt x="246" y="285"/>
                  <a:pt x="247" y="285"/>
                </a:cubicBezTo>
                <a:cubicBezTo>
                  <a:pt x="248" y="284"/>
                  <a:pt x="249" y="284"/>
                  <a:pt x="250" y="285"/>
                </a:cubicBezTo>
                <a:close/>
                <a:moveTo>
                  <a:pt x="297" y="231"/>
                </a:moveTo>
                <a:cubicBezTo>
                  <a:pt x="298" y="231"/>
                  <a:pt x="298" y="233"/>
                  <a:pt x="298" y="234"/>
                </a:cubicBezTo>
                <a:cubicBezTo>
                  <a:pt x="297" y="235"/>
                  <a:pt x="296" y="235"/>
                  <a:pt x="295" y="235"/>
                </a:cubicBezTo>
                <a:cubicBezTo>
                  <a:pt x="294" y="234"/>
                  <a:pt x="293" y="233"/>
                  <a:pt x="294" y="232"/>
                </a:cubicBezTo>
                <a:cubicBezTo>
                  <a:pt x="294" y="231"/>
                  <a:pt x="296" y="230"/>
                  <a:pt x="297" y="231"/>
                </a:cubicBezTo>
                <a:close/>
                <a:moveTo>
                  <a:pt x="277" y="261"/>
                </a:moveTo>
                <a:cubicBezTo>
                  <a:pt x="278" y="262"/>
                  <a:pt x="278" y="263"/>
                  <a:pt x="277" y="264"/>
                </a:cubicBezTo>
                <a:cubicBezTo>
                  <a:pt x="276" y="265"/>
                  <a:pt x="275" y="265"/>
                  <a:pt x="274" y="265"/>
                </a:cubicBezTo>
                <a:cubicBezTo>
                  <a:pt x="273" y="264"/>
                  <a:pt x="273" y="262"/>
                  <a:pt x="274" y="261"/>
                </a:cubicBezTo>
                <a:cubicBezTo>
                  <a:pt x="274" y="260"/>
                  <a:pt x="276" y="260"/>
                  <a:pt x="277" y="261"/>
                </a:cubicBezTo>
                <a:close/>
                <a:moveTo>
                  <a:pt x="178" y="32"/>
                </a:moveTo>
                <a:cubicBezTo>
                  <a:pt x="178" y="31"/>
                  <a:pt x="179" y="30"/>
                  <a:pt x="181" y="30"/>
                </a:cubicBezTo>
                <a:cubicBezTo>
                  <a:pt x="182" y="30"/>
                  <a:pt x="183" y="31"/>
                  <a:pt x="183" y="33"/>
                </a:cubicBezTo>
                <a:cubicBezTo>
                  <a:pt x="183" y="34"/>
                  <a:pt x="182" y="35"/>
                  <a:pt x="180" y="35"/>
                </a:cubicBezTo>
                <a:cubicBezTo>
                  <a:pt x="179" y="35"/>
                  <a:pt x="178" y="34"/>
                  <a:pt x="178" y="32"/>
                </a:cubicBezTo>
                <a:close/>
                <a:moveTo>
                  <a:pt x="307" y="141"/>
                </a:moveTo>
                <a:cubicBezTo>
                  <a:pt x="308" y="141"/>
                  <a:pt x="309" y="142"/>
                  <a:pt x="310" y="143"/>
                </a:cubicBezTo>
                <a:cubicBezTo>
                  <a:pt x="310" y="144"/>
                  <a:pt x="309" y="145"/>
                  <a:pt x="308" y="146"/>
                </a:cubicBezTo>
                <a:cubicBezTo>
                  <a:pt x="307" y="146"/>
                  <a:pt x="305" y="145"/>
                  <a:pt x="305" y="144"/>
                </a:cubicBezTo>
                <a:cubicBezTo>
                  <a:pt x="305" y="143"/>
                  <a:pt x="306" y="141"/>
                  <a:pt x="307" y="141"/>
                </a:cubicBezTo>
                <a:close/>
                <a:moveTo>
                  <a:pt x="294" y="107"/>
                </a:moveTo>
                <a:cubicBezTo>
                  <a:pt x="296" y="106"/>
                  <a:pt x="297" y="107"/>
                  <a:pt x="298" y="108"/>
                </a:cubicBezTo>
                <a:cubicBezTo>
                  <a:pt x="298" y="109"/>
                  <a:pt x="298" y="110"/>
                  <a:pt x="297" y="111"/>
                </a:cubicBezTo>
                <a:cubicBezTo>
                  <a:pt x="295" y="111"/>
                  <a:pt x="294" y="111"/>
                  <a:pt x="293" y="110"/>
                </a:cubicBezTo>
                <a:cubicBezTo>
                  <a:pt x="293" y="109"/>
                  <a:pt x="293" y="107"/>
                  <a:pt x="294" y="107"/>
                </a:cubicBezTo>
                <a:close/>
                <a:moveTo>
                  <a:pt x="274" y="78"/>
                </a:moveTo>
                <a:cubicBezTo>
                  <a:pt x="275" y="77"/>
                  <a:pt x="277" y="77"/>
                  <a:pt x="277" y="78"/>
                </a:cubicBezTo>
                <a:cubicBezTo>
                  <a:pt x="278" y="79"/>
                  <a:pt x="278" y="80"/>
                  <a:pt x="277" y="81"/>
                </a:cubicBezTo>
                <a:cubicBezTo>
                  <a:pt x="276" y="82"/>
                  <a:pt x="275" y="82"/>
                  <a:pt x="274" y="81"/>
                </a:cubicBezTo>
                <a:cubicBezTo>
                  <a:pt x="273" y="80"/>
                  <a:pt x="273" y="79"/>
                  <a:pt x="274" y="78"/>
                </a:cubicBezTo>
                <a:close/>
                <a:moveTo>
                  <a:pt x="247" y="55"/>
                </a:moveTo>
                <a:cubicBezTo>
                  <a:pt x="248" y="54"/>
                  <a:pt x="249" y="53"/>
                  <a:pt x="250" y="54"/>
                </a:cubicBezTo>
                <a:cubicBezTo>
                  <a:pt x="251" y="55"/>
                  <a:pt x="252" y="56"/>
                  <a:pt x="251" y="57"/>
                </a:cubicBezTo>
                <a:cubicBezTo>
                  <a:pt x="250" y="58"/>
                  <a:pt x="249" y="59"/>
                  <a:pt x="248" y="58"/>
                </a:cubicBezTo>
                <a:cubicBezTo>
                  <a:pt x="247" y="57"/>
                  <a:pt x="246" y="56"/>
                  <a:pt x="247" y="55"/>
                </a:cubicBezTo>
                <a:close/>
                <a:moveTo>
                  <a:pt x="214" y="39"/>
                </a:moveTo>
                <a:cubicBezTo>
                  <a:pt x="214" y="38"/>
                  <a:pt x="216" y="37"/>
                  <a:pt x="217" y="37"/>
                </a:cubicBezTo>
                <a:cubicBezTo>
                  <a:pt x="218" y="38"/>
                  <a:pt x="219" y="39"/>
                  <a:pt x="218" y="40"/>
                </a:cubicBezTo>
                <a:cubicBezTo>
                  <a:pt x="218" y="42"/>
                  <a:pt x="217" y="42"/>
                  <a:pt x="215" y="42"/>
                </a:cubicBezTo>
                <a:cubicBezTo>
                  <a:pt x="214" y="41"/>
                  <a:pt x="214" y="40"/>
                  <a:pt x="214" y="39"/>
                </a:cubicBezTo>
                <a:close/>
                <a:moveTo>
                  <a:pt x="197" y="35"/>
                </a:moveTo>
                <a:cubicBezTo>
                  <a:pt x="197" y="33"/>
                  <a:pt x="198" y="33"/>
                  <a:pt x="199" y="33"/>
                </a:cubicBezTo>
                <a:cubicBezTo>
                  <a:pt x="200" y="33"/>
                  <a:pt x="201" y="34"/>
                  <a:pt x="201" y="35"/>
                </a:cubicBezTo>
                <a:cubicBezTo>
                  <a:pt x="201" y="37"/>
                  <a:pt x="200" y="38"/>
                  <a:pt x="198" y="37"/>
                </a:cubicBezTo>
                <a:cubicBezTo>
                  <a:pt x="197" y="37"/>
                  <a:pt x="196" y="36"/>
                  <a:pt x="197" y="35"/>
                </a:cubicBezTo>
                <a:close/>
                <a:moveTo>
                  <a:pt x="302" y="124"/>
                </a:moveTo>
                <a:cubicBezTo>
                  <a:pt x="303" y="124"/>
                  <a:pt x="305" y="125"/>
                  <a:pt x="305" y="126"/>
                </a:cubicBezTo>
                <a:cubicBezTo>
                  <a:pt x="306" y="127"/>
                  <a:pt x="305" y="128"/>
                  <a:pt x="304" y="129"/>
                </a:cubicBezTo>
                <a:cubicBezTo>
                  <a:pt x="302" y="129"/>
                  <a:pt x="301" y="129"/>
                  <a:pt x="301" y="127"/>
                </a:cubicBezTo>
                <a:cubicBezTo>
                  <a:pt x="300" y="126"/>
                  <a:pt x="301" y="125"/>
                  <a:pt x="302" y="124"/>
                </a:cubicBezTo>
                <a:close/>
                <a:moveTo>
                  <a:pt x="286" y="92"/>
                </a:moveTo>
                <a:cubicBezTo>
                  <a:pt x="287" y="91"/>
                  <a:pt x="288" y="92"/>
                  <a:pt x="289" y="93"/>
                </a:cubicBezTo>
                <a:cubicBezTo>
                  <a:pt x="290" y="94"/>
                  <a:pt x="289" y="95"/>
                  <a:pt x="288" y="96"/>
                </a:cubicBezTo>
                <a:cubicBezTo>
                  <a:pt x="287" y="97"/>
                  <a:pt x="286" y="96"/>
                  <a:pt x="285" y="95"/>
                </a:cubicBezTo>
                <a:cubicBezTo>
                  <a:pt x="284" y="94"/>
                  <a:pt x="285" y="93"/>
                  <a:pt x="286" y="92"/>
                </a:cubicBezTo>
                <a:close/>
                <a:moveTo>
                  <a:pt x="231" y="46"/>
                </a:moveTo>
                <a:cubicBezTo>
                  <a:pt x="232" y="45"/>
                  <a:pt x="233" y="44"/>
                  <a:pt x="234" y="45"/>
                </a:cubicBezTo>
                <a:cubicBezTo>
                  <a:pt x="235" y="45"/>
                  <a:pt x="236" y="47"/>
                  <a:pt x="235" y="48"/>
                </a:cubicBezTo>
                <a:cubicBezTo>
                  <a:pt x="235" y="49"/>
                  <a:pt x="233" y="49"/>
                  <a:pt x="232" y="49"/>
                </a:cubicBezTo>
                <a:cubicBezTo>
                  <a:pt x="231" y="48"/>
                  <a:pt x="230" y="47"/>
                  <a:pt x="231" y="46"/>
                </a:cubicBezTo>
                <a:close/>
                <a:moveTo>
                  <a:pt x="261" y="65"/>
                </a:moveTo>
                <a:cubicBezTo>
                  <a:pt x="262" y="64"/>
                  <a:pt x="264" y="64"/>
                  <a:pt x="265" y="65"/>
                </a:cubicBezTo>
                <a:cubicBezTo>
                  <a:pt x="266" y="66"/>
                  <a:pt x="266" y="67"/>
                  <a:pt x="265" y="68"/>
                </a:cubicBezTo>
                <a:cubicBezTo>
                  <a:pt x="264" y="69"/>
                  <a:pt x="263" y="69"/>
                  <a:pt x="262" y="69"/>
                </a:cubicBezTo>
                <a:cubicBezTo>
                  <a:pt x="261" y="68"/>
                  <a:pt x="261" y="66"/>
                  <a:pt x="261" y="65"/>
                </a:cubicBezTo>
                <a:close/>
                <a:moveTo>
                  <a:pt x="166" y="70"/>
                </a:moveTo>
                <a:cubicBezTo>
                  <a:pt x="222" y="66"/>
                  <a:pt x="269" y="109"/>
                  <a:pt x="273" y="165"/>
                </a:cubicBezTo>
                <a:cubicBezTo>
                  <a:pt x="276" y="220"/>
                  <a:pt x="233" y="268"/>
                  <a:pt x="178" y="271"/>
                </a:cubicBezTo>
                <a:cubicBezTo>
                  <a:pt x="122" y="275"/>
                  <a:pt x="74" y="232"/>
                  <a:pt x="71" y="176"/>
                </a:cubicBezTo>
                <a:cubicBezTo>
                  <a:pt x="68" y="121"/>
                  <a:pt x="110" y="73"/>
                  <a:pt x="166" y="70"/>
                </a:cubicBezTo>
                <a:close/>
                <a:moveTo>
                  <a:pt x="166" y="80"/>
                </a:moveTo>
                <a:cubicBezTo>
                  <a:pt x="216" y="77"/>
                  <a:pt x="259" y="115"/>
                  <a:pt x="262" y="165"/>
                </a:cubicBezTo>
                <a:cubicBezTo>
                  <a:pt x="265" y="215"/>
                  <a:pt x="227" y="258"/>
                  <a:pt x="177" y="261"/>
                </a:cubicBezTo>
                <a:cubicBezTo>
                  <a:pt x="127" y="264"/>
                  <a:pt x="84" y="226"/>
                  <a:pt x="82" y="176"/>
                </a:cubicBezTo>
                <a:cubicBezTo>
                  <a:pt x="79" y="126"/>
                  <a:pt x="117" y="83"/>
                  <a:pt x="166" y="80"/>
                </a:cubicBezTo>
                <a:close/>
                <a:moveTo>
                  <a:pt x="168" y="316"/>
                </a:moveTo>
                <a:cubicBezTo>
                  <a:pt x="140" y="419"/>
                  <a:pt x="140" y="419"/>
                  <a:pt x="140" y="419"/>
                </a:cubicBezTo>
                <a:cubicBezTo>
                  <a:pt x="129" y="396"/>
                  <a:pt x="129" y="396"/>
                  <a:pt x="129" y="396"/>
                </a:cubicBezTo>
                <a:cubicBezTo>
                  <a:pt x="62" y="406"/>
                  <a:pt x="62" y="406"/>
                  <a:pt x="62" y="406"/>
                </a:cubicBezTo>
                <a:cubicBezTo>
                  <a:pt x="93" y="292"/>
                  <a:pt x="93" y="292"/>
                  <a:pt x="93" y="292"/>
                </a:cubicBezTo>
                <a:cubicBezTo>
                  <a:pt x="115" y="306"/>
                  <a:pt x="141" y="314"/>
                  <a:pt x="168" y="315"/>
                </a:cubicBezTo>
                <a:cubicBezTo>
                  <a:pt x="168" y="315"/>
                  <a:pt x="168" y="315"/>
                  <a:pt x="168" y="315"/>
                </a:cubicBezTo>
                <a:cubicBezTo>
                  <a:pt x="170" y="315"/>
                  <a:pt x="172" y="315"/>
                  <a:pt x="174" y="315"/>
                </a:cubicBezTo>
                <a:cubicBezTo>
                  <a:pt x="174" y="315"/>
                  <a:pt x="174" y="315"/>
                  <a:pt x="174" y="315"/>
                </a:cubicBezTo>
                <a:cubicBezTo>
                  <a:pt x="175" y="315"/>
                  <a:pt x="177"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80" y="315"/>
                  <a:pt x="180" y="315"/>
                </a:cubicBezTo>
                <a:cubicBezTo>
                  <a:pt x="207" y="313"/>
                  <a:pt x="232" y="304"/>
                  <a:pt x="253" y="290"/>
                </a:cubicBezTo>
                <a:cubicBezTo>
                  <a:pt x="280" y="377"/>
                  <a:pt x="280" y="377"/>
                  <a:pt x="280" y="377"/>
                </a:cubicBezTo>
                <a:cubicBezTo>
                  <a:pt x="213" y="370"/>
                  <a:pt x="213" y="370"/>
                  <a:pt x="213" y="370"/>
                </a:cubicBezTo>
                <a:cubicBezTo>
                  <a:pt x="203" y="394"/>
                  <a:pt x="203" y="394"/>
                  <a:pt x="203" y="394"/>
                </a:cubicBezTo>
                <a:cubicBezTo>
                  <a:pt x="179" y="316"/>
                  <a:pt x="179" y="316"/>
                  <a:pt x="179" y="316"/>
                </a:cubicBezTo>
                <a:cubicBezTo>
                  <a:pt x="177" y="324"/>
                  <a:pt x="177" y="324"/>
                  <a:pt x="177" y="324"/>
                </a:cubicBezTo>
                <a:cubicBezTo>
                  <a:pt x="200" y="400"/>
                  <a:pt x="200" y="400"/>
                  <a:pt x="200" y="400"/>
                </a:cubicBezTo>
                <a:cubicBezTo>
                  <a:pt x="196" y="408"/>
                  <a:pt x="196" y="408"/>
                  <a:pt x="196" y="408"/>
                </a:cubicBezTo>
                <a:cubicBezTo>
                  <a:pt x="174" y="334"/>
                  <a:pt x="174" y="334"/>
                  <a:pt x="174" y="334"/>
                </a:cubicBezTo>
                <a:cubicBezTo>
                  <a:pt x="147" y="434"/>
                  <a:pt x="147" y="434"/>
                  <a:pt x="147" y="434"/>
                </a:cubicBezTo>
                <a:cubicBezTo>
                  <a:pt x="143" y="426"/>
                  <a:pt x="143" y="426"/>
                  <a:pt x="143" y="426"/>
                </a:cubicBezTo>
                <a:cubicBezTo>
                  <a:pt x="171" y="324"/>
                  <a:pt x="171" y="324"/>
                  <a:pt x="171" y="324"/>
                </a:cubicBezTo>
                <a:lnTo>
                  <a:pt x="168" y="316"/>
                </a:lnTo>
                <a:close/>
              </a:path>
            </a:pathLst>
          </a:custGeom>
          <a:solidFill>
            <a:srgbClr val="093B5C"/>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endParaRPr>
          </a:p>
        </p:txBody>
      </p:sp>
      <p:grpSp>
        <p:nvGrpSpPr>
          <p:cNvPr id="41" name="组合 40"/>
          <p:cNvGrpSpPr/>
          <p:nvPr/>
        </p:nvGrpSpPr>
        <p:grpSpPr>
          <a:xfrm>
            <a:off x="7447672" y="1858944"/>
            <a:ext cx="3508001" cy="1477328"/>
            <a:chOff x="3397955" y="2790056"/>
            <a:chExt cx="3088828" cy="1477322"/>
          </a:xfrm>
        </p:grpSpPr>
        <p:sp>
          <p:nvSpPr>
            <p:cNvPr id="42" name="TextBox 19"/>
            <p:cNvSpPr txBox="1"/>
            <p:nvPr/>
          </p:nvSpPr>
          <p:spPr>
            <a:xfrm>
              <a:off x="3397955" y="2790056"/>
              <a:ext cx="2874952" cy="1477322"/>
            </a:xfrm>
            <a:prstGeom prst="rect">
              <a:avLst/>
            </a:prstGeom>
            <a:noFill/>
          </p:spPr>
          <p:txBody>
            <a:bodyPr wrap="square" rtlCol="0">
              <a:spAutoFit/>
            </a:bodyPr>
            <a:lstStyle/>
            <a:p>
              <a:r>
                <a:rPr lang="zh-CN" altLang="en-US" dirty="0" smtClean="0">
                  <a:solidFill>
                    <a:schemeClr val="tx1">
                      <a:lumMod val="85000"/>
                      <a:lumOff val="15000"/>
                    </a:schemeClr>
                  </a:solidFill>
                  <a:latin typeface="+mn-ea"/>
                  <a:cs typeface="Open Sans" panose="020B0606030504020204" pitchFamily="34" charset="0"/>
                </a:rPr>
                <a:t>论文改进的方向和领域内新成果：</a:t>
              </a:r>
              <a:endParaRPr lang="en-US" altLang="zh-CN" dirty="0" smtClean="0">
                <a:solidFill>
                  <a:schemeClr val="tx1">
                    <a:lumMod val="85000"/>
                    <a:lumOff val="15000"/>
                  </a:schemeClr>
                </a:solidFill>
                <a:latin typeface="+mn-ea"/>
                <a:cs typeface="Open Sans" panose="020B0606030504020204" pitchFamily="34" charset="0"/>
              </a:endParaRPr>
            </a:p>
            <a:p>
              <a:r>
                <a:rPr lang="en-US" dirty="0" smtClean="0">
                  <a:solidFill>
                    <a:schemeClr val="tx1">
                      <a:lumMod val="85000"/>
                      <a:lumOff val="15000"/>
                    </a:schemeClr>
                  </a:solidFill>
                  <a:latin typeface="+mn-ea"/>
                  <a:cs typeface="Open Sans" panose="020B0606030504020204" pitchFamily="34" charset="0"/>
                </a:rPr>
                <a:t>3</a:t>
              </a:r>
              <a:r>
                <a:rPr lang="en-US" altLang="zh-CN" dirty="0" smtClean="0">
                  <a:solidFill>
                    <a:schemeClr val="tx1">
                      <a:lumMod val="85000"/>
                      <a:lumOff val="15000"/>
                    </a:schemeClr>
                  </a:solidFill>
                  <a:latin typeface="+mn-ea"/>
                  <a:cs typeface="Open Sans" panose="020B0606030504020204" pitchFamily="34" charset="0"/>
                </a:rPr>
                <a:t>dcnn</a:t>
              </a:r>
            </a:p>
            <a:p>
              <a:r>
                <a:rPr lang="en-US" dirty="0" err="1" smtClean="0">
                  <a:solidFill>
                    <a:schemeClr val="tx1">
                      <a:lumMod val="85000"/>
                      <a:lumOff val="15000"/>
                    </a:schemeClr>
                  </a:solidFill>
                  <a:latin typeface="+mn-ea"/>
                  <a:cs typeface="Open Sans" panose="020B0606030504020204" pitchFamily="34" charset="0"/>
                </a:rPr>
                <a:t>Multisize</a:t>
              </a:r>
              <a:r>
                <a:rPr lang="en-US" dirty="0" smtClean="0">
                  <a:solidFill>
                    <a:schemeClr val="tx1">
                      <a:lumMod val="85000"/>
                      <a:lumOff val="15000"/>
                    </a:schemeClr>
                  </a:solidFill>
                  <a:latin typeface="+mn-ea"/>
                  <a:cs typeface="Open Sans" panose="020B0606030504020204" pitchFamily="34" charset="0"/>
                </a:rPr>
                <a:t> 3</a:t>
              </a:r>
              <a:r>
                <a:rPr lang="en-US" altLang="zh-CN" dirty="0" smtClean="0">
                  <a:solidFill>
                    <a:schemeClr val="tx1">
                      <a:lumMod val="85000"/>
                      <a:lumOff val="15000"/>
                    </a:schemeClr>
                  </a:solidFill>
                  <a:latin typeface="+mn-ea"/>
                  <a:cs typeface="Open Sans" panose="020B0606030504020204" pitchFamily="34" charset="0"/>
                </a:rPr>
                <a:t>dcnn</a:t>
              </a:r>
            </a:p>
            <a:p>
              <a:endParaRPr lang="en-US" dirty="0">
                <a:solidFill>
                  <a:schemeClr val="tx1">
                    <a:lumMod val="85000"/>
                    <a:lumOff val="15000"/>
                  </a:schemeClr>
                </a:solidFill>
                <a:latin typeface="+mn-ea"/>
                <a:cs typeface="Open Sans" panose="020B0606030504020204" pitchFamily="34" charset="0"/>
              </a:endParaRPr>
            </a:p>
          </p:txBody>
        </p:sp>
        <p:sp>
          <p:nvSpPr>
            <p:cNvPr id="43" name="Text Placeholder 5"/>
            <p:cNvSpPr txBox="1">
              <a:spLocks/>
            </p:cNvSpPr>
            <p:nvPr/>
          </p:nvSpPr>
          <p:spPr>
            <a:xfrm>
              <a:off x="3397955" y="3075915"/>
              <a:ext cx="3088828" cy="630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endParaRPr lang="en-US" altLang="zh-CN" sz="1600" dirty="0">
                <a:solidFill>
                  <a:schemeClr val="tx1">
                    <a:lumMod val="85000"/>
                    <a:lumOff val="15000"/>
                  </a:schemeClr>
                </a:solidFill>
                <a:latin typeface="+mn-ea"/>
              </a:endParaRPr>
            </a:p>
          </p:txBody>
        </p:sp>
      </p:grpSp>
      <p:sp>
        <p:nvSpPr>
          <p:cNvPr id="44" name="Freeform 5"/>
          <p:cNvSpPr>
            <a:spLocks noEditPoints="1"/>
          </p:cNvSpPr>
          <p:nvPr/>
        </p:nvSpPr>
        <p:spPr bwMode="auto">
          <a:xfrm>
            <a:off x="1240221" y="4215233"/>
            <a:ext cx="858492" cy="1082812"/>
          </a:xfrm>
          <a:custGeom>
            <a:avLst/>
            <a:gdLst>
              <a:gd name="T0" fmla="*/ 306 w 344"/>
              <a:gd name="T1" fmla="*/ 250 h 434"/>
              <a:gd name="T2" fmla="*/ 296 w 344"/>
              <a:gd name="T3" fmla="*/ 78 h 434"/>
              <a:gd name="T4" fmla="*/ 133 w 344"/>
              <a:gd name="T5" fmla="*/ 21 h 434"/>
              <a:gd name="T6" fmla="*/ 18 w 344"/>
              <a:gd name="T7" fmla="*/ 151 h 434"/>
              <a:gd name="T8" fmla="*/ 78 w 344"/>
              <a:gd name="T9" fmla="*/ 304 h 434"/>
              <a:gd name="T10" fmla="*/ 86 w 344"/>
              <a:gd name="T11" fmla="*/ 287 h 434"/>
              <a:gd name="T12" fmla="*/ 85 w 344"/>
              <a:gd name="T13" fmla="*/ 286 h 434"/>
              <a:gd name="T14" fmla="*/ 84 w 344"/>
              <a:gd name="T15" fmla="*/ 285 h 434"/>
              <a:gd name="T16" fmla="*/ 28 w 344"/>
              <a:gd name="T17" fmla="*/ 179 h 434"/>
              <a:gd name="T18" fmla="*/ 262 w 344"/>
              <a:gd name="T19" fmla="*/ 283 h 434"/>
              <a:gd name="T20" fmla="*/ 262 w 344"/>
              <a:gd name="T21" fmla="*/ 283 h 434"/>
              <a:gd name="T22" fmla="*/ 260 w 344"/>
              <a:gd name="T23" fmla="*/ 285 h 434"/>
              <a:gd name="T24" fmla="*/ 310 w 344"/>
              <a:gd name="T25" fmla="*/ 160 h 434"/>
              <a:gd name="T26" fmla="*/ 31 w 344"/>
              <a:gd name="T27" fmla="*/ 162 h 434"/>
              <a:gd name="T28" fmla="*/ 146 w 344"/>
              <a:gd name="T29" fmla="*/ 35 h 434"/>
              <a:gd name="T30" fmla="*/ 111 w 344"/>
              <a:gd name="T31" fmla="*/ 49 h 434"/>
              <a:gd name="T32" fmla="*/ 78 w 344"/>
              <a:gd name="T33" fmla="*/ 68 h 434"/>
              <a:gd name="T34" fmla="*/ 40 w 344"/>
              <a:gd name="T35" fmla="*/ 128 h 434"/>
              <a:gd name="T36" fmla="*/ 33 w 344"/>
              <a:gd name="T37" fmla="*/ 143 h 434"/>
              <a:gd name="T38" fmla="*/ 130 w 344"/>
              <a:gd name="T39" fmla="*/ 39 h 434"/>
              <a:gd name="T40" fmla="*/ 96 w 344"/>
              <a:gd name="T41" fmla="*/ 57 h 434"/>
              <a:gd name="T42" fmla="*/ 46 w 344"/>
              <a:gd name="T43" fmla="*/ 111 h 434"/>
              <a:gd name="T44" fmla="*/ 34 w 344"/>
              <a:gd name="T45" fmla="*/ 182 h 434"/>
              <a:gd name="T46" fmla="*/ 163 w 344"/>
              <a:gd name="T47" fmla="*/ 312 h 434"/>
              <a:gd name="T48" fmla="*/ 35 w 344"/>
              <a:gd name="T49" fmla="*/ 197 h 434"/>
              <a:gd name="T50" fmla="*/ 50 w 344"/>
              <a:gd name="T51" fmla="*/ 232 h 434"/>
              <a:gd name="T52" fmla="*/ 69 w 344"/>
              <a:gd name="T53" fmla="*/ 264 h 434"/>
              <a:gd name="T54" fmla="*/ 129 w 344"/>
              <a:gd name="T55" fmla="*/ 303 h 434"/>
              <a:gd name="T56" fmla="*/ 144 w 344"/>
              <a:gd name="T57" fmla="*/ 309 h 434"/>
              <a:gd name="T58" fmla="*/ 40 w 344"/>
              <a:gd name="T59" fmla="*/ 213 h 434"/>
              <a:gd name="T60" fmla="*/ 58 w 344"/>
              <a:gd name="T61" fmla="*/ 247 h 434"/>
              <a:gd name="T62" fmla="*/ 112 w 344"/>
              <a:gd name="T63" fmla="*/ 296 h 434"/>
              <a:gd name="T64" fmla="*/ 182 w 344"/>
              <a:gd name="T65" fmla="*/ 309 h 434"/>
              <a:gd name="T66" fmla="*/ 312 w 344"/>
              <a:gd name="T67" fmla="*/ 180 h 434"/>
              <a:gd name="T68" fmla="*/ 197 w 344"/>
              <a:gd name="T69" fmla="*/ 307 h 434"/>
              <a:gd name="T70" fmla="*/ 232 w 344"/>
              <a:gd name="T71" fmla="*/ 293 h 434"/>
              <a:gd name="T72" fmla="*/ 265 w 344"/>
              <a:gd name="T73" fmla="*/ 274 h 434"/>
              <a:gd name="T74" fmla="*/ 303 w 344"/>
              <a:gd name="T75" fmla="*/ 214 h 434"/>
              <a:gd name="T76" fmla="*/ 310 w 344"/>
              <a:gd name="T77" fmla="*/ 199 h 434"/>
              <a:gd name="T78" fmla="*/ 213 w 344"/>
              <a:gd name="T79" fmla="*/ 303 h 434"/>
              <a:gd name="T80" fmla="*/ 247 w 344"/>
              <a:gd name="T81" fmla="*/ 285 h 434"/>
              <a:gd name="T82" fmla="*/ 297 w 344"/>
              <a:gd name="T83" fmla="*/ 231 h 434"/>
              <a:gd name="T84" fmla="*/ 178 w 344"/>
              <a:gd name="T85" fmla="*/ 32 h 434"/>
              <a:gd name="T86" fmla="*/ 310 w 344"/>
              <a:gd name="T87" fmla="*/ 143 h 434"/>
              <a:gd name="T88" fmla="*/ 297 w 344"/>
              <a:gd name="T89" fmla="*/ 111 h 434"/>
              <a:gd name="T90" fmla="*/ 274 w 344"/>
              <a:gd name="T91" fmla="*/ 81 h 434"/>
              <a:gd name="T92" fmla="*/ 247 w 344"/>
              <a:gd name="T93" fmla="*/ 55 h 434"/>
              <a:gd name="T94" fmla="*/ 197 w 344"/>
              <a:gd name="T95" fmla="*/ 35 h 434"/>
              <a:gd name="T96" fmla="*/ 305 w 344"/>
              <a:gd name="T97" fmla="*/ 126 h 434"/>
              <a:gd name="T98" fmla="*/ 288 w 344"/>
              <a:gd name="T99" fmla="*/ 96 h 434"/>
              <a:gd name="T100" fmla="*/ 232 w 344"/>
              <a:gd name="T101" fmla="*/ 49 h 434"/>
              <a:gd name="T102" fmla="*/ 261 w 344"/>
              <a:gd name="T103" fmla="*/ 65 h 434"/>
              <a:gd name="T104" fmla="*/ 166 w 344"/>
              <a:gd name="T105" fmla="*/ 80 h 434"/>
              <a:gd name="T106" fmla="*/ 140 w 344"/>
              <a:gd name="T107" fmla="*/ 419 h 434"/>
              <a:gd name="T108" fmla="*/ 174 w 344"/>
              <a:gd name="T109" fmla="*/ 315 h 434"/>
              <a:gd name="T110" fmla="*/ 179 w 344"/>
              <a:gd name="T111" fmla="*/ 315 h 434"/>
              <a:gd name="T112" fmla="*/ 179 w 344"/>
              <a:gd name="T113" fmla="*/ 315 h 434"/>
              <a:gd name="T114" fmla="*/ 203 w 344"/>
              <a:gd name="T115" fmla="*/ 394 h 434"/>
              <a:gd name="T116" fmla="*/ 147 w 344"/>
              <a:gd name="T117"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434">
                <a:moveTo>
                  <a:pt x="257" y="287"/>
                </a:moveTo>
                <a:cubicBezTo>
                  <a:pt x="285" y="378"/>
                  <a:pt x="285" y="378"/>
                  <a:pt x="285" y="378"/>
                </a:cubicBezTo>
                <a:cubicBezTo>
                  <a:pt x="292" y="379"/>
                  <a:pt x="292" y="379"/>
                  <a:pt x="292" y="379"/>
                </a:cubicBezTo>
                <a:cubicBezTo>
                  <a:pt x="267" y="296"/>
                  <a:pt x="267" y="296"/>
                  <a:pt x="267" y="296"/>
                </a:cubicBezTo>
                <a:cubicBezTo>
                  <a:pt x="301" y="286"/>
                  <a:pt x="301" y="286"/>
                  <a:pt x="301" y="286"/>
                </a:cubicBezTo>
                <a:cubicBezTo>
                  <a:pt x="306" y="250"/>
                  <a:pt x="306" y="250"/>
                  <a:pt x="306" y="250"/>
                </a:cubicBezTo>
                <a:cubicBezTo>
                  <a:pt x="335" y="228"/>
                  <a:pt x="335" y="228"/>
                  <a:pt x="335" y="228"/>
                </a:cubicBezTo>
                <a:cubicBezTo>
                  <a:pt x="326" y="193"/>
                  <a:pt x="326" y="193"/>
                  <a:pt x="326" y="193"/>
                </a:cubicBezTo>
                <a:cubicBezTo>
                  <a:pt x="344" y="162"/>
                  <a:pt x="344" y="162"/>
                  <a:pt x="344" y="162"/>
                </a:cubicBezTo>
                <a:cubicBezTo>
                  <a:pt x="322" y="132"/>
                  <a:pt x="322" y="132"/>
                  <a:pt x="322" y="132"/>
                </a:cubicBezTo>
                <a:cubicBezTo>
                  <a:pt x="327" y="97"/>
                  <a:pt x="327" y="97"/>
                  <a:pt x="327" y="97"/>
                </a:cubicBezTo>
                <a:cubicBezTo>
                  <a:pt x="296" y="78"/>
                  <a:pt x="296" y="78"/>
                  <a:pt x="296" y="78"/>
                </a:cubicBezTo>
                <a:cubicBezTo>
                  <a:pt x="287" y="43"/>
                  <a:pt x="287" y="43"/>
                  <a:pt x="287" y="43"/>
                </a:cubicBezTo>
                <a:cubicBezTo>
                  <a:pt x="251" y="38"/>
                  <a:pt x="251" y="38"/>
                  <a:pt x="251" y="38"/>
                </a:cubicBezTo>
                <a:cubicBezTo>
                  <a:pt x="229" y="9"/>
                  <a:pt x="229" y="9"/>
                  <a:pt x="229" y="9"/>
                </a:cubicBezTo>
                <a:cubicBezTo>
                  <a:pt x="193" y="18"/>
                  <a:pt x="193" y="18"/>
                  <a:pt x="193" y="18"/>
                </a:cubicBezTo>
                <a:cubicBezTo>
                  <a:pt x="162" y="0"/>
                  <a:pt x="162" y="0"/>
                  <a:pt x="162" y="0"/>
                </a:cubicBezTo>
                <a:cubicBezTo>
                  <a:pt x="133" y="21"/>
                  <a:pt x="133" y="21"/>
                  <a:pt x="133" y="21"/>
                </a:cubicBezTo>
                <a:cubicBezTo>
                  <a:pt x="97" y="17"/>
                  <a:pt x="97" y="17"/>
                  <a:pt x="97" y="17"/>
                </a:cubicBezTo>
                <a:cubicBezTo>
                  <a:pt x="78" y="48"/>
                  <a:pt x="78" y="48"/>
                  <a:pt x="78" y="48"/>
                </a:cubicBezTo>
                <a:cubicBezTo>
                  <a:pt x="43" y="57"/>
                  <a:pt x="43" y="57"/>
                  <a:pt x="43" y="57"/>
                </a:cubicBezTo>
                <a:cubicBezTo>
                  <a:pt x="38" y="93"/>
                  <a:pt x="38" y="93"/>
                  <a:pt x="38" y="93"/>
                </a:cubicBezTo>
                <a:cubicBezTo>
                  <a:pt x="9" y="115"/>
                  <a:pt x="9" y="115"/>
                  <a:pt x="9" y="115"/>
                </a:cubicBezTo>
                <a:cubicBezTo>
                  <a:pt x="18" y="151"/>
                  <a:pt x="18" y="151"/>
                  <a:pt x="18" y="151"/>
                </a:cubicBezTo>
                <a:cubicBezTo>
                  <a:pt x="0" y="182"/>
                  <a:pt x="0" y="182"/>
                  <a:pt x="0" y="182"/>
                </a:cubicBezTo>
                <a:cubicBezTo>
                  <a:pt x="21" y="211"/>
                  <a:pt x="21" y="211"/>
                  <a:pt x="21" y="211"/>
                </a:cubicBezTo>
                <a:cubicBezTo>
                  <a:pt x="17" y="247"/>
                  <a:pt x="17" y="247"/>
                  <a:pt x="17" y="247"/>
                </a:cubicBezTo>
                <a:cubicBezTo>
                  <a:pt x="48" y="266"/>
                  <a:pt x="48" y="266"/>
                  <a:pt x="48" y="266"/>
                </a:cubicBezTo>
                <a:cubicBezTo>
                  <a:pt x="57" y="301"/>
                  <a:pt x="57" y="301"/>
                  <a:pt x="57" y="301"/>
                </a:cubicBezTo>
                <a:cubicBezTo>
                  <a:pt x="78" y="304"/>
                  <a:pt x="78" y="304"/>
                  <a:pt x="78" y="304"/>
                </a:cubicBezTo>
                <a:cubicBezTo>
                  <a:pt x="50" y="407"/>
                  <a:pt x="50" y="407"/>
                  <a:pt x="50" y="407"/>
                </a:cubicBezTo>
                <a:cubicBezTo>
                  <a:pt x="58" y="406"/>
                  <a:pt x="58" y="406"/>
                  <a:pt x="58" y="406"/>
                </a:cubicBezTo>
                <a:cubicBezTo>
                  <a:pt x="89" y="289"/>
                  <a:pt x="89" y="289"/>
                  <a:pt x="89" y="289"/>
                </a:cubicBezTo>
                <a:cubicBezTo>
                  <a:pt x="88" y="288"/>
                  <a:pt x="87" y="288"/>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6"/>
                  <a:pt x="86" y="286"/>
                  <a:pt x="86" y="286"/>
                </a:cubicBezTo>
                <a:cubicBezTo>
                  <a:pt x="85" y="286"/>
                  <a:pt x="85" y="286"/>
                  <a:pt x="85" y="286"/>
                </a:cubicBezTo>
                <a:cubicBezTo>
                  <a:pt x="85" y="286"/>
                  <a:pt x="85" y="286"/>
                  <a:pt x="85" y="286"/>
                </a:cubicBezTo>
                <a:cubicBezTo>
                  <a:pt x="85" y="286"/>
                  <a:pt x="85" y="286"/>
                  <a:pt x="85" y="286"/>
                </a:cubicBezTo>
                <a:cubicBezTo>
                  <a:pt x="85" y="286"/>
                  <a:pt x="85" y="286"/>
                  <a:pt x="85" y="286"/>
                </a:cubicBezTo>
                <a:cubicBezTo>
                  <a:pt x="84" y="286"/>
                  <a:pt x="84" y="286"/>
                  <a:pt x="84" y="286"/>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3" y="285"/>
                  <a:pt x="83" y="285"/>
                  <a:pt x="83" y="285"/>
                </a:cubicBezTo>
                <a:cubicBezTo>
                  <a:pt x="83" y="285"/>
                  <a:pt x="83" y="285"/>
                  <a:pt x="83" y="285"/>
                </a:cubicBezTo>
                <a:cubicBezTo>
                  <a:pt x="51" y="260"/>
                  <a:pt x="30" y="222"/>
                  <a:pt x="28" y="179"/>
                </a:cubicBezTo>
                <a:cubicBezTo>
                  <a:pt x="23" y="99"/>
                  <a:pt x="84" y="31"/>
                  <a:pt x="163" y="26"/>
                </a:cubicBezTo>
                <a:cubicBezTo>
                  <a:pt x="243" y="22"/>
                  <a:pt x="311" y="83"/>
                  <a:pt x="316" y="162"/>
                </a:cubicBezTo>
                <a:cubicBezTo>
                  <a:pt x="319" y="210"/>
                  <a:pt x="298" y="254"/>
                  <a:pt x="263" y="283"/>
                </a:cubicBezTo>
                <a:cubicBezTo>
                  <a:pt x="263" y="283"/>
                  <a:pt x="263" y="283"/>
                  <a:pt x="263"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1" y="284"/>
                  <a:pt x="261" y="284"/>
                  <a:pt x="261" y="284"/>
                </a:cubicBezTo>
                <a:cubicBezTo>
                  <a:pt x="261" y="284"/>
                  <a:pt x="261" y="284"/>
                  <a:pt x="261" y="284"/>
                </a:cubicBezTo>
                <a:cubicBezTo>
                  <a:pt x="261" y="284"/>
                  <a:pt x="261" y="284"/>
                  <a:pt x="261" y="284"/>
                </a:cubicBezTo>
                <a:cubicBezTo>
                  <a:pt x="261" y="284"/>
                  <a:pt x="261" y="284"/>
                  <a:pt x="261" y="284"/>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59" y="286"/>
                  <a:pt x="258" y="286"/>
                  <a:pt x="257" y="287"/>
                </a:cubicBezTo>
                <a:close/>
                <a:moveTo>
                  <a:pt x="310" y="160"/>
                </a:moveTo>
                <a:cubicBezTo>
                  <a:pt x="311" y="160"/>
                  <a:pt x="312" y="161"/>
                  <a:pt x="312" y="162"/>
                </a:cubicBezTo>
                <a:cubicBezTo>
                  <a:pt x="312" y="163"/>
                  <a:pt x="311" y="164"/>
                  <a:pt x="310" y="164"/>
                </a:cubicBezTo>
                <a:cubicBezTo>
                  <a:pt x="309" y="164"/>
                  <a:pt x="308" y="164"/>
                  <a:pt x="307" y="162"/>
                </a:cubicBezTo>
                <a:cubicBezTo>
                  <a:pt x="307" y="161"/>
                  <a:pt x="308" y="160"/>
                  <a:pt x="310" y="160"/>
                </a:cubicBezTo>
                <a:close/>
                <a:moveTo>
                  <a:pt x="33" y="164"/>
                </a:moveTo>
                <a:cubicBezTo>
                  <a:pt x="32" y="164"/>
                  <a:pt x="31" y="163"/>
                  <a:pt x="31" y="162"/>
                </a:cubicBezTo>
                <a:cubicBezTo>
                  <a:pt x="31" y="160"/>
                  <a:pt x="32" y="159"/>
                  <a:pt x="33" y="159"/>
                </a:cubicBezTo>
                <a:cubicBezTo>
                  <a:pt x="35" y="160"/>
                  <a:pt x="36" y="161"/>
                  <a:pt x="36" y="162"/>
                </a:cubicBezTo>
                <a:cubicBezTo>
                  <a:pt x="36" y="163"/>
                  <a:pt x="34" y="164"/>
                  <a:pt x="33" y="164"/>
                </a:cubicBezTo>
                <a:close/>
                <a:moveTo>
                  <a:pt x="142" y="36"/>
                </a:moveTo>
                <a:cubicBezTo>
                  <a:pt x="142" y="34"/>
                  <a:pt x="142" y="33"/>
                  <a:pt x="144" y="33"/>
                </a:cubicBezTo>
                <a:cubicBezTo>
                  <a:pt x="145" y="33"/>
                  <a:pt x="146" y="33"/>
                  <a:pt x="146" y="35"/>
                </a:cubicBezTo>
                <a:cubicBezTo>
                  <a:pt x="147" y="36"/>
                  <a:pt x="146" y="37"/>
                  <a:pt x="145" y="37"/>
                </a:cubicBezTo>
                <a:cubicBezTo>
                  <a:pt x="143" y="38"/>
                  <a:pt x="142" y="37"/>
                  <a:pt x="142" y="36"/>
                </a:cubicBezTo>
                <a:close/>
                <a:moveTo>
                  <a:pt x="108" y="48"/>
                </a:moveTo>
                <a:cubicBezTo>
                  <a:pt x="107" y="47"/>
                  <a:pt x="107" y="45"/>
                  <a:pt x="109" y="45"/>
                </a:cubicBezTo>
                <a:cubicBezTo>
                  <a:pt x="110" y="44"/>
                  <a:pt x="111" y="45"/>
                  <a:pt x="112" y="46"/>
                </a:cubicBezTo>
                <a:cubicBezTo>
                  <a:pt x="112" y="47"/>
                  <a:pt x="112" y="48"/>
                  <a:pt x="111" y="49"/>
                </a:cubicBezTo>
                <a:cubicBezTo>
                  <a:pt x="110" y="50"/>
                  <a:pt x="108" y="49"/>
                  <a:pt x="108" y="48"/>
                </a:cubicBezTo>
                <a:close/>
                <a:moveTo>
                  <a:pt x="78" y="68"/>
                </a:moveTo>
                <a:cubicBezTo>
                  <a:pt x="78" y="67"/>
                  <a:pt x="78" y="66"/>
                  <a:pt x="79" y="65"/>
                </a:cubicBezTo>
                <a:cubicBezTo>
                  <a:pt x="80" y="64"/>
                  <a:pt x="81" y="64"/>
                  <a:pt x="82" y="65"/>
                </a:cubicBezTo>
                <a:cubicBezTo>
                  <a:pt x="83" y="66"/>
                  <a:pt x="83" y="68"/>
                  <a:pt x="82" y="68"/>
                </a:cubicBezTo>
                <a:cubicBezTo>
                  <a:pt x="81" y="69"/>
                  <a:pt x="79" y="69"/>
                  <a:pt x="78" y="68"/>
                </a:cubicBezTo>
                <a:close/>
                <a:moveTo>
                  <a:pt x="55" y="95"/>
                </a:moveTo>
                <a:cubicBezTo>
                  <a:pt x="54" y="95"/>
                  <a:pt x="54" y="93"/>
                  <a:pt x="55" y="92"/>
                </a:cubicBezTo>
                <a:cubicBezTo>
                  <a:pt x="55" y="91"/>
                  <a:pt x="57" y="91"/>
                  <a:pt x="58" y="91"/>
                </a:cubicBezTo>
                <a:cubicBezTo>
                  <a:pt x="59" y="92"/>
                  <a:pt x="59" y="94"/>
                  <a:pt x="59" y="95"/>
                </a:cubicBezTo>
                <a:cubicBezTo>
                  <a:pt x="58" y="96"/>
                  <a:pt x="57" y="96"/>
                  <a:pt x="55" y="95"/>
                </a:cubicBezTo>
                <a:close/>
                <a:moveTo>
                  <a:pt x="40" y="128"/>
                </a:moveTo>
                <a:cubicBezTo>
                  <a:pt x="38" y="128"/>
                  <a:pt x="38" y="127"/>
                  <a:pt x="38" y="125"/>
                </a:cubicBezTo>
                <a:cubicBezTo>
                  <a:pt x="39" y="124"/>
                  <a:pt x="40" y="124"/>
                  <a:pt x="41" y="124"/>
                </a:cubicBezTo>
                <a:cubicBezTo>
                  <a:pt x="42" y="124"/>
                  <a:pt x="43" y="126"/>
                  <a:pt x="43" y="127"/>
                </a:cubicBezTo>
                <a:cubicBezTo>
                  <a:pt x="42" y="128"/>
                  <a:pt x="41" y="129"/>
                  <a:pt x="40" y="128"/>
                </a:cubicBezTo>
                <a:close/>
                <a:moveTo>
                  <a:pt x="35" y="146"/>
                </a:moveTo>
                <a:cubicBezTo>
                  <a:pt x="34" y="146"/>
                  <a:pt x="33" y="144"/>
                  <a:pt x="33" y="143"/>
                </a:cubicBezTo>
                <a:cubicBezTo>
                  <a:pt x="34" y="142"/>
                  <a:pt x="35" y="141"/>
                  <a:pt x="36" y="141"/>
                </a:cubicBezTo>
                <a:cubicBezTo>
                  <a:pt x="37" y="141"/>
                  <a:pt x="38" y="143"/>
                  <a:pt x="38" y="144"/>
                </a:cubicBezTo>
                <a:cubicBezTo>
                  <a:pt x="38" y="145"/>
                  <a:pt x="37" y="146"/>
                  <a:pt x="35" y="146"/>
                </a:cubicBezTo>
                <a:close/>
                <a:moveTo>
                  <a:pt x="125" y="40"/>
                </a:moveTo>
                <a:cubicBezTo>
                  <a:pt x="125" y="39"/>
                  <a:pt x="125" y="38"/>
                  <a:pt x="127" y="37"/>
                </a:cubicBezTo>
                <a:cubicBezTo>
                  <a:pt x="128" y="37"/>
                  <a:pt x="129" y="38"/>
                  <a:pt x="130" y="39"/>
                </a:cubicBezTo>
                <a:cubicBezTo>
                  <a:pt x="130" y="40"/>
                  <a:pt x="129" y="41"/>
                  <a:pt x="128" y="42"/>
                </a:cubicBezTo>
                <a:cubicBezTo>
                  <a:pt x="127" y="42"/>
                  <a:pt x="126" y="42"/>
                  <a:pt x="125" y="40"/>
                </a:cubicBezTo>
                <a:close/>
                <a:moveTo>
                  <a:pt x="93" y="57"/>
                </a:moveTo>
                <a:cubicBezTo>
                  <a:pt x="92" y="56"/>
                  <a:pt x="93" y="54"/>
                  <a:pt x="94" y="54"/>
                </a:cubicBezTo>
                <a:cubicBezTo>
                  <a:pt x="95" y="53"/>
                  <a:pt x="96" y="53"/>
                  <a:pt x="97" y="54"/>
                </a:cubicBezTo>
                <a:cubicBezTo>
                  <a:pt x="98" y="55"/>
                  <a:pt x="97" y="57"/>
                  <a:pt x="96" y="57"/>
                </a:cubicBezTo>
                <a:cubicBezTo>
                  <a:pt x="95" y="58"/>
                  <a:pt x="94" y="58"/>
                  <a:pt x="93" y="57"/>
                </a:cubicBezTo>
                <a:close/>
                <a:moveTo>
                  <a:pt x="46" y="111"/>
                </a:moveTo>
                <a:cubicBezTo>
                  <a:pt x="45" y="111"/>
                  <a:pt x="45" y="109"/>
                  <a:pt x="45" y="108"/>
                </a:cubicBezTo>
                <a:cubicBezTo>
                  <a:pt x="46" y="107"/>
                  <a:pt x="47" y="107"/>
                  <a:pt x="48" y="107"/>
                </a:cubicBezTo>
                <a:cubicBezTo>
                  <a:pt x="50" y="108"/>
                  <a:pt x="50" y="109"/>
                  <a:pt x="50" y="110"/>
                </a:cubicBezTo>
                <a:cubicBezTo>
                  <a:pt x="49" y="111"/>
                  <a:pt x="48" y="112"/>
                  <a:pt x="46" y="111"/>
                </a:cubicBezTo>
                <a:close/>
                <a:moveTo>
                  <a:pt x="66" y="81"/>
                </a:moveTo>
                <a:cubicBezTo>
                  <a:pt x="65" y="80"/>
                  <a:pt x="65" y="79"/>
                  <a:pt x="66" y="78"/>
                </a:cubicBezTo>
                <a:cubicBezTo>
                  <a:pt x="67" y="77"/>
                  <a:pt x="68" y="77"/>
                  <a:pt x="69" y="77"/>
                </a:cubicBezTo>
                <a:cubicBezTo>
                  <a:pt x="70" y="78"/>
                  <a:pt x="70" y="80"/>
                  <a:pt x="69" y="81"/>
                </a:cubicBezTo>
                <a:cubicBezTo>
                  <a:pt x="69" y="82"/>
                  <a:pt x="67" y="82"/>
                  <a:pt x="66" y="81"/>
                </a:cubicBezTo>
                <a:close/>
                <a:moveTo>
                  <a:pt x="34" y="182"/>
                </a:moveTo>
                <a:cubicBezTo>
                  <a:pt x="32" y="182"/>
                  <a:pt x="31" y="181"/>
                  <a:pt x="31" y="180"/>
                </a:cubicBezTo>
                <a:cubicBezTo>
                  <a:pt x="31" y="179"/>
                  <a:pt x="32" y="178"/>
                  <a:pt x="33" y="178"/>
                </a:cubicBezTo>
                <a:cubicBezTo>
                  <a:pt x="34" y="178"/>
                  <a:pt x="36" y="179"/>
                  <a:pt x="36" y="180"/>
                </a:cubicBezTo>
                <a:cubicBezTo>
                  <a:pt x="36" y="181"/>
                  <a:pt x="35" y="182"/>
                  <a:pt x="34" y="182"/>
                </a:cubicBezTo>
                <a:close/>
                <a:moveTo>
                  <a:pt x="165" y="309"/>
                </a:moveTo>
                <a:cubicBezTo>
                  <a:pt x="165" y="311"/>
                  <a:pt x="164" y="312"/>
                  <a:pt x="163" y="312"/>
                </a:cubicBezTo>
                <a:cubicBezTo>
                  <a:pt x="161" y="312"/>
                  <a:pt x="160" y="310"/>
                  <a:pt x="161" y="309"/>
                </a:cubicBezTo>
                <a:cubicBezTo>
                  <a:pt x="161" y="308"/>
                  <a:pt x="162" y="307"/>
                  <a:pt x="163" y="307"/>
                </a:cubicBezTo>
                <a:cubicBezTo>
                  <a:pt x="164" y="307"/>
                  <a:pt x="165" y="308"/>
                  <a:pt x="165" y="309"/>
                </a:cubicBezTo>
                <a:close/>
                <a:moveTo>
                  <a:pt x="36" y="201"/>
                </a:moveTo>
                <a:cubicBezTo>
                  <a:pt x="35" y="201"/>
                  <a:pt x="34" y="201"/>
                  <a:pt x="34" y="199"/>
                </a:cubicBezTo>
                <a:cubicBezTo>
                  <a:pt x="33" y="198"/>
                  <a:pt x="34" y="197"/>
                  <a:pt x="35" y="197"/>
                </a:cubicBezTo>
                <a:cubicBezTo>
                  <a:pt x="37" y="196"/>
                  <a:pt x="38" y="197"/>
                  <a:pt x="38" y="198"/>
                </a:cubicBezTo>
                <a:cubicBezTo>
                  <a:pt x="38" y="200"/>
                  <a:pt x="38" y="201"/>
                  <a:pt x="36" y="201"/>
                </a:cubicBezTo>
                <a:close/>
                <a:moveTo>
                  <a:pt x="49" y="235"/>
                </a:moveTo>
                <a:cubicBezTo>
                  <a:pt x="48" y="236"/>
                  <a:pt x="46" y="235"/>
                  <a:pt x="46" y="234"/>
                </a:cubicBezTo>
                <a:cubicBezTo>
                  <a:pt x="45" y="233"/>
                  <a:pt x="46" y="232"/>
                  <a:pt x="47" y="231"/>
                </a:cubicBezTo>
                <a:cubicBezTo>
                  <a:pt x="48" y="231"/>
                  <a:pt x="49" y="231"/>
                  <a:pt x="50" y="232"/>
                </a:cubicBezTo>
                <a:cubicBezTo>
                  <a:pt x="50" y="233"/>
                  <a:pt x="50" y="235"/>
                  <a:pt x="49" y="235"/>
                </a:cubicBezTo>
                <a:close/>
                <a:moveTo>
                  <a:pt x="69" y="264"/>
                </a:moveTo>
                <a:cubicBezTo>
                  <a:pt x="68" y="265"/>
                  <a:pt x="67" y="265"/>
                  <a:pt x="66" y="264"/>
                </a:cubicBezTo>
                <a:cubicBezTo>
                  <a:pt x="65" y="263"/>
                  <a:pt x="65" y="262"/>
                  <a:pt x="66" y="261"/>
                </a:cubicBezTo>
                <a:cubicBezTo>
                  <a:pt x="67" y="260"/>
                  <a:pt x="68" y="260"/>
                  <a:pt x="69" y="261"/>
                </a:cubicBezTo>
                <a:cubicBezTo>
                  <a:pt x="70" y="262"/>
                  <a:pt x="70" y="264"/>
                  <a:pt x="69" y="264"/>
                </a:cubicBezTo>
                <a:close/>
                <a:moveTo>
                  <a:pt x="96" y="287"/>
                </a:moveTo>
                <a:cubicBezTo>
                  <a:pt x="96" y="288"/>
                  <a:pt x="94" y="289"/>
                  <a:pt x="93" y="288"/>
                </a:cubicBezTo>
                <a:cubicBezTo>
                  <a:pt x="92" y="287"/>
                  <a:pt x="92" y="286"/>
                  <a:pt x="92" y="285"/>
                </a:cubicBezTo>
                <a:cubicBezTo>
                  <a:pt x="93" y="284"/>
                  <a:pt x="95" y="283"/>
                  <a:pt x="96" y="284"/>
                </a:cubicBezTo>
                <a:cubicBezTo>
                  <a:pt x="97" y="285"/>
                  <a:pt x="97" y="286"/>
                  <a:pt x="96" y="287"/>
                </a:cubicBezTo>
                <a:close/>
                <a:moveTo>
                  <a:pt x="129" y="303"/>
                </a:moveTo>
                <a:cubicBezTo>
                  <a:pt x="129" y="304"/>
                  <a:pt x="128" y="305"/>
                  <a:pt x="126" y="304"/>
                </a:cubicBezTo>
                <a:cubicBezTo>
                  <a:pt x="125" y="304"/>
                  <a:pt x="125" y="303"/>
                  <a:pt x="125" y="302"/>
                </a:cubicBezTo>
                <a:cubicBezTo>
                  <a:pt x="125" y="300"/>
                  <a:pt x="127" y="300"/>
                  <a:pt x="128" y="300"/>
                </a:cubicBezTo>
                <a:cubicBezTo>
                  <a:pt x="129" y="300"/>
                  <a:pt x="130" y="302"/>
                  <a:pt x="129" y="303"/>
                </a:cubicBezTo>
                <a:close/>
                <a:moveTo>
                  <a:pt x="147" y="307"/>
                </a:moveTo>
                <a:cubicBezTo>
                  <a:pt x="147" y="309"/>
                  <a:pt x="145" y="309"/>
                  <a:pt x="144" y="309"/>
                </a:cubicBezTo>
                <a:cubicBezTo>
                  <a:pt x="143" y="309"/>
                  <a:pt x="142" y="308"/>
                  <a:pt x="142" y="306"/>
                </a:cubicBezTo>
                <a:cubicBezTo>
                  <a:pt x="143" y="305"/>
                  <a:pt x="144" y="304"/>
                  <a:pt x="145" y="305"/>
                </a:cubicBezTo>
                <a:cubicBezTo>
                  <a:pt x="146" y="305"/>
                  <a:pt x="147" y="306"/>
                  <a:pt x="147" y="307"/>
                </a:cubicBezTo>
                <a:close/>
                <a:moveTo>
                  <a:pt x="41" y="218"/>
                </a:moveTo>
                <a:cubicBezTo>
                  <a:pt x="40" y="218"/>
                  <a:pt x="39" y="217"/>
                  <a:pt x="38" y="216"/>
                </a:cubicBezTo>
                <a:cubicBezTo>
                  <a:pt x="38" y="215"/>
                  <a:pt x="38" y="214"/>
                  <a:pt x="40" y="213"/>
                </a:cubicBezTo>
                <a:cubicBezTo>
                  <a:pt x="41" y="213"/>
                  <a:pt x="42" y="214"/>
                  <a:pt x="42" y="215"/>
                </a:cubicBezTo>
                <a:cubicBezTo>
                  <a:pt x="43" y="216"/>
                  <a:pt x="42" y="217"/>
                  <a:pt x="41" y="218"/>
                </a:cubicBezTo>
                <a:close/>
                <a:moveTo>
                  <a:pt x="58" y="250"/>
                </a:moveTo>
                <a:cubicBezTo>
                  <a:pt x="57" y="251"/>
                  <a:pt x="55" y="250"/>
                  <a:pt x="54" y="249"/>
                </a:cubicBezTo>
                <a:cubicBezTo>
                  <a:pt x="54" y="248"/>
                  <a:pt x="54" y="247"/>
                  <a:pt x="55" y="246"/>
                </a:cubicBezTo>
                <a:cubicBezTo>
                  <a:pt x="56" y="245"/>
                  <a:pt x="58" y="246"/>
                  <a:pt x="58" y="247"/>
                </a:cubicBezTo>
                <a:cubicBezTo>
                  <a:pt x="59" y="248"/>
                  <a:pt x="59" y="249"/>
                  <a:pt x="58" y="250"/>
                </a:cubicBezTo>
                <a:close/>
                <a:moveTo>
                  <a:pt x="112" y="296"/>
                </a:moveTo>
                <a:cubicBezTo>
                  <a:pt x="112" y="297"/>
                  <a:pt x="110" y="298"/>
                  <a:pt x="109" y="297"/>
                </a:cubicBezTo>
                <a:cubicBezTo>
                  <a:pt x="108" y="297"/>
                  <a:pt x="108" y="295"/>
                  <a:pt x="108" y="294"/>
                </a:cubicBezTo>
                <a:cubicBezTo>
                  <a:pt x="109" y="293"/>
                  <a:pt x="110" y="293"/>
                  <a:pt x="111" y="293"/>
                </a:cubicBezTo>
                <a:cubicBezTo>
                  <a:pt x="112" y="294"/>
                  <a:pt x="113" y="295"/>
                  <a:pt x="112" y="296"/>
                </a:cubicBezTo>
                <a:close/>
                <a:moveTo>
                  <a:pt x="82" y="277"/>
                </a:moveTo>
                <a:cubicBezTo>
                  <a:pt x="81" y="278"/>
                  <a:pt x="80" y="278"/>
                  <a:pt x="79" y="277"/>
                </a:cubicBezTo>
                <a:cubicBezTo>
                  <a:pt x="78" y="276"/>
                  <a:pt x="78" y="275"/>
                  <a:pt x="78" y="274"/>
                </a:cubicBezTo>
                <a:cubicBezTo>
                  <a:pt x="79" y="273"/>
                  <a:pt x="81" y="273"/>
                  <a:pt x="82" y="273"/>
                </a:cubicBezTo>
                <a:cubicBezTo>
                  <a:pt x="83" y="274"/>
                  <a:pt x="83" y="276"/>
                  <a:pt x="82" y="277"/>
                </a:cubicBezTo>
                <a:close/>
                <a:moveTo>
                  <a:pt x="182" y="309"/>
                </a:moveTo>
                <a:cubicBezTo>
                  <a:pt x="182" y="310"/>
                  <a:pt x="182" y="311"/>
                  <a:pt x="180" y="311"/>
                </a:cubicBezTo>
                <a:cubicBezTo>
                  <a:pt x="179" y="312"/>
                  <a:pt x="178" y="311"/>
                  <a:pt x="178" y="309"/>
                </a:cubicBezTo>
                <a:cubicBezTo>
                  <a:pt x="178" y="308"/>
                  <a:pt x="179" y="307"/>
                  <a:pt x="180" y="307"/>
                </a:cubicBezTo>
                <a:cubicBezTo>
                  <a:pt x="181" y="307"/>
                  <a:pt x="182" y="308"/>
                  <a:pt x="182" y="309"/>
                </a:cubicBezTo>
                <a:close/>
                <a:moveTo>
                  <a:pt x="310" y="178"/>
                </a:moveTo>
                <a:cubicBezTo>
                  <a:pt x="311" y="178"/>
                  <a:pt x="312" y="179"/>
                  <a:pt x="312" y="180"/>
                </a:cubicBezTo>
                <a:cubicBezTo>
                  <a:pt x="312" y="182"/>
                  <a:pt x="311" y="183"/>
                  <a:pt x="310" y="183"/>
                </a:cubicBezTo>
                <a:cubicBezTo>
                  <a:pt x="309" y="183"/>
                  <a:pt x="308" y="181"/>
                  <a:pt x="308" y="180"/>
                </a:cubicBezTo>
                <a:cubicBezTo>
                  <a:pt x="308" y="179"/>
                  <a:pt x="309" y="178"/>
                  <a:pt x="310" y="178"/>
                </a:cubicBezTo>
                <a:close/>
                <a:moveTo>
                  <a:pt x="201" y="306"/>
                </a:moveTo>
                <a:cubicBezTo>
                  <a:pt x="201" y="308"/>
                  <a:pt x="201" y="309"/>
                  <a:pt x="199" y="309"/>
                </a:cubicBezTo>
                <a:cubicBezTo>
                  <a:pt x="198" y="309"/>
                  <a:pt x="197" y="309"/>
                  <a:pt x="197" y="307"/>
                </a:cubicBezTo>
                <a:cubicBezTo>
                  <a:pt x="196" y="306"/>
                  <a:pt x="197" y="305"/>
                  <a:pt x="198" y="305"/>
                </a:cubicBezTo>
                <a:cubicBezTo>
                  <a:pt x="200" y="304"/>
                  <a:pt x="201" y="305"/>
                  <a:pt x="201" y="306"/>
                </a:cubicBezTo>
                <a:close/>
                <a:moveTo>
                  <a:pt x="235" y="294"/>
                </a:moveTo>
                <a:cubicBezTo>
                  <a:pt x="236" y="295"/>
                  <a:pt x="236" y="296"/>
                  <a:pt x="234" y="297"/>
                </a:cubicBezTo>
                <a:cubicBezTo>
                  <a:pt x="233" y="298"/>
                  <a:pt x="232" y="297"/>
                  <a:pt x="231" y="296"/>
                </a:cubicBezTo>
                <a:cubicBezTo>
                  <a:pt x="231" y="295"/>
                  <a:pt x="231" y="294"/>
                  <a:pt x="232" y="293"/>
                </a:cubicBezTo>
                <a:cubicBezTo>
                  <a:pt x="233" y="292"/>
                  <a:pt x="235" y="293"/>
                  <a:pt x="235" y="294"/>
                </a:cubicBezTo>
                <a:close/>
                <a:moveTo>
                  <a:pt x="265" y="274"/>
                </a:moveTo>
                <a:cubicBezTo>
                  <a:pt x="265" y="275"/>
                  <a:pt x="265" y="276"/>
                  <a:pt x="264" y="277"/>
                </a:cubicBezTo>
                <a:cubicBezTo>
                  <a:pt x="263" y="278"/>
                  <a:pt x="262" y="278"/>
                  <a:pt x="261" y="277"/>
                </a:cubicBezTo>
                <a:cubicBezTo>
                  <a:pt x="260" y="276"/>
                  <a:pt x="260" y="274"/>
                  <a:pt x="261" y="274"/>
                </a:cubicBezTo>
                <a:cubicBezTo>
                  <a:pt x="262" y="273"/>
                  <a:pt x="264" y="273"/>
                  <a:pt x="265" y="274"/>
                </a:cubicBezTo>
                <a:close/>
                <a:moveTo>
                  <a:pt x="288" y="247"/>
                </a:moveTo>
                <a:cubicBezTo>
                  <a:pt x="289" y="247"/>
                  <a:pt x="289" y="249"/>
                  <a:pt x="288" y="250"/>
                </a:cubicBezTo>
                <a:cubicBezTo>
                  <a:pt x="288" y="251"/>
                  <a:pt x="286" y="251"/>
                  <a:pt x="285" y="251"/>
                </a:cubicBezTo>
                <a:cubicBezTo>
                  <a:pt x="284" y="250"/>
                  <a:pt x="284" y="248"/>
                  <a:pt x="284" y="247"/>
                </a:cubicBezTo>
                <a:cubicBezTo>
                  <a:pt x="285" y="246"/>
                  <a:pt x="287" y="246"/>
                  <a:pt x="288" y="247"/>
                </a:cubicBezTo>
                <a:close/>
                <a:moveTo>
                  <a:pt x="303" y="214"/>
                </a:moveTo>
                <a:cubicBezTo>
                  <a:pt x="305" y="214"/>
                  <a:pt x="305" y="215"/>
                  <a:pt x="305" y="217"/>
                </a:cubicBezTo>
                <a:cubicBezTo>
                  <a:pt x="305" y="218"/>
                  <a:pt x="303" y="219"/>
                  <a:pt x="302" y="218"/>
                </a:cubicBezTo>
                <a:cubicBezTo>
                  <a:pt x="301" y="218"/>
                  <a:pt x="300" y="216"/>
                  <a:pt x="301" y="215"/>
                </a:cubicBezTo>
                <a:cubicBezTo>
                  <a:pt x="301" y="214"/>
                  <a:pt x="302" y="213"/>
                  <a:pt x="303" y="214"/>
                </a:cubicBezTo>
                <a:close/>
                <a:moveTo>
                  <a:pt x="308" y="196"/>
                </a:moveTo>
                <a:cubicBezTo>
                  <a:pt x="309" y="197"/>
                  <a:pt x="310" y="198"/>
                  <a:pt x="310" y="199"/>
                </a:cubicBezTo>
                <a:cubicBezTo>
                  <a:pt x="309" y="200"/>
                  <a:pt x="308" y="201"/>
                  <a:pt x="307" y="201"/>
                </a:cubicBezTo>
                <a:cubicBezTo>
                  <a:pt x="306" y="201"/>
                  <a:pt x="305" y="199"/>
                  <a:pt x="305" y="198"/>
                </a:cubicBezTo>
                <a:cubicBezTo>
                  <a:pt x="305" y="197"/>
                  <a:pt x="307" y="196"/>
                  <a:pt x="308" y="196"/>
                </a:cubicBezTo>
                <a:close/>
                <a:moveTo>
                  <a:pt x="218" y="302"/>
                </a:moveTo>
                <a:cubicBezTo>
                  <a:pt x="218" y="303"/>
                  <a:pt x="218" y="304"/>
                  <a:pt x="216" y="305"/>
                </a:cubicBezTo>
                <a:cubicBezTo>
                  <a:pt x="215" y="305"/>
                  <a:pt x="214" y="304"/>
                  <a:pt x="213" y="303"/>
                </a:cubicBezTo>
                <a:cubicBezTo>
                  <a:pt x="213" y="302"/>
                  <a:pt x="214" y="301"/>
                  <a:pt x="215" y="300"/>
                </a:cubicBezTo>
                <a:cubicBezTo>
                  <a:pt x="216" y="300"/>
                  <a:pt x="217" y="300"/>
                  <a:pt x="218" y="302"/>
                </a:cubicBezTo>
                <a:close/>
                <a:moveTo>
                  <a:pt x="250" y="285"/>
                </a:moveTo>
                <a:cubicBezTo>
                  <a:pt x="251" y="286"/>
                  <a:pt x="250" y="288"/>
                  <a:pt x="249" y="288"/>
                </a:cubicBezTo>
                <a:cubicBezTo>
                  <a:pt x="248" y="289"/>
                  <a:pt x="247" y="289"/>
                  <a:pt x="246" y="288"/>
                </a:cubicBezTo>
                <a:cubicBezTo>
                  <a:pt x="245" y="287"/>
                  <a:pt x="246" y="285"/>
                  <a:pt x="247" y="285"/>
                </a:cubicBezTo>
                <a:cubicBezTo>
                  <a:pt x="248" y="284"/>
                  <a:pt x="249" y="284"/>
                  <a:pt x="250" y="285"/>
                </a:cubicBezTo>
                <a:close/>
                <a:moveTo>
                  <a:pt x="297" y="231"/>
                </a:moveTo>
                <a:cubicBezTo>
                  <a:pt x="298" y="231"/>
                  <a:pt x="298" y="233"/>
                  <a:pt x="298" y="234"/>
                </a:cubicBezTo>
                <a:cubicBezTo>
                  <a:pt x="297" y="235"/>
                  <a:pt x="296" y="235"/>
                  <a:pt x="295" y="235"/>
                </a:cubicBezTo>
                <a:cubicBezTo>
                  <a:pt x="294" y="234"/>
                  <a:pt x="293" y="233"/>
                  <a:pt x="294" y="232"/>
                </a:cubicBezTo>
                <a:cubicBezTo>
                  <a:pt x="294" y="231"/>
                  <a:pt x="296" y="230"/>
                  <a:pt x="297" y="231"/>
                </a:cubicBezTo>
                <a:close/>
                <a:moveTo>
                  <a:pt x="277" y="261"/>
                </a:moveTo>
                <a:cubicBezTo>
                  <a:pt x="278" y="262"/>
                  <a:pt x="278" y="263"/>
                  <a:pt x="277" y="264"/>
                </a:cubicBezTo>
                <a:cubicBezTo>
                  <a:pt x="276" y="265"/>
                  <a:pt x="275" y="265"/>
                  <a:pt x="274" y="265"/>
                </a:cubicBezTo>
                <a:cubicBezTo>
                  <a:pt x="273" y="264"/>
                  <a:pt x="273" y="262"/>
                  <a:pt x="274" y="261"/>
                </a:cubicBezTo>
                <a:cubicBezTo>
                  <a:pt x="274" y="260"/>
                  <a:pt x="276" y="260"/>
                  <a:pt x="277" y="261"/>
                </a:cubicBezTo>
                <a:close/>
                <a:moveTo>
                  <a:pt x="178" y="32"/>
                </a:moveTo>
                <a:cubicBezTo>
                  <a:pt x="178" y="31"/>
                  <a:pt x="179" y="30"/>
                  <a:pt x="181" y="30"/>
                </a:cubicBezTo>
                <a:cubicBezTo>
                  <a:pt x="182" y="30"/>
                  <a:pt x="183" y="31"/>
                  <a:pt x="183" y="33"/>
                </a:cubicBezTo>
                <a:cubicBezTo>
                  <a:pt x="183" y="34"/>
                  <a:pt x="182" y="35"/>
                  <a:pt x="180" y="35"/>
                </a:cubicBezTo>
                <a:cubicBezTo>
                  <a:pt x="179" y="35"/>
                  <a:pt x="178" y="34"/>
                  <a:pt x="178" y="32"/>
                </a:cubicBezTo>
                <a:close/>
                <a:moveTo>
                  <a:pt x="307" y="141"/>
                </a:moveTo>
                <a:cubicBezTo>
                  <a:pt x="308" y="141"/>
                  <a:pt x="309" y="142"/>
                  <a:pt x="310" y="143"/>
                </a:cubicBezTo>
                <a:cubicBezTo>
                  <a:pt x="310" y="144"/>
                  <a:pt x="309" y="145"/>
                  <a:pt x="308" y="146"/>
                </a:cubicBezTo>
                <a:cubicBezTo>
                  <a:pt x="307" y="146"/>
                  <a:pt x="305" y="145"/>
                  <a:pt x="305" y="144"/>
                </a:cubicBezTo>
                <a:cubicBezTo>
                  <a:pt x="305" y="143"/>
                  <a:pt x="306" y="141"/>
                  <a:pt x="307" y="141"/>
                </a:cubicBezTo>
                <a:close/>
                <a:moveTo>
                  <a:pt x="294" y="107"/>
                </a:moveTo>
                <a:cubicBezTo>
                  <a:pt x="296" y="106"/>
                  <a:pt x="297" y="107"/>
                  <a:pt x="298" y="108"/>
                </a:cubicBezTo>
                <a:cubicBezTo>
                  <a:pt x="298" y="109"/>
                  <a:pt x="298" y="110"/>
                  <a:pt x="297" y="111"/>
                </a:cubicBezTo>
                <a:cubicBezTo>
                  <a:pt x="295" y="111"/>
                  <a:pt x="294" y="111"/>
                  <a:pt x="293" y="110"/>
                </a:cubicBezTo>
                <a:cubicBezTo>
                  <a:pt x="293" y="109"/>
                  <a:pt x="293" y="107"/>
                  <a:pt x="294" y="107"/>
                </a:cubicBezTo>
                <a:close/>
                <a:moveTo>
                  <a:pt x="274" y="78"/>
                </a:moveTo>
                <a:cubicBezTo>
                  <a:pt x="275" y="77"/>
                  <a:pt x="277" y="77"/>
                  <a:pt x="277" y="78"/>
                </a:cubicBezTo>
                <a:cubicBezTo>
                  <a:pt x="278" y="79"/>
                  <a:pt x="278" y="80"/>
                  <a:pt x="277" y="81"/>
                </a:cubicBezTo>
                <a:cubicBezTo>
                  <a:pt x="276" y="82"/>
                  <a:pt x="275" y="82"/>
                  <a:pt x="274" y="81"/>
                </a:cubicBezTo>
                <a:cubicBezTo>
                  <a:pt x="273" y="80"/>
                  <a:pt x="273" y="79"/>
                  <a:pt x="274" y="78"/>
                </a:cubicBezTo>
                <a:close/>
                <a:moveTo>
                  <a:pt x="247" y="55"/>
                </a:moveTo>
                <a:cubicBezTo>
                  <a:pt x="248" y="54"/>
                  <a:pt x="249" y="53"/>
                  <a:pt x="250" y="54"/>
                </a:cubicBezTo>
                <a:cubicBezTo>
                  <a:pt x="251" y="55"/>
                  <a:pt x="252" y="56"/>
                  <a:pt x="251" y="57"/>
                </a:cubicBezTo>
                <a:cubicBezTo>
                  <a:pt x="250" y="58"/>
                  <a:pt x="249" y="59"/>
                  <a:pt x="248" y="58"/>
                </a:cubicBezTo>
                <a:cubicBezTo>
                  <a:pt x="247" y="57"/>
                  <a:pt x="246" y="56"/>
                  <a:pt x="247" y="55"/>
                </a:cubicBezTo>
                <a:close/>
                <a:moveTo>
                  <a:pt x="214" y="39"/>
                </a:moveTo>
                <a:cubicBezTo>
                  <a:pt x="214" y="38"/>
                  <a:pt x="216" y="37"/>
                  <a:pt x="217" y="37"/>
                </a:cubicBezTo>
                <a:cubicBezTo>
                  <a:pt x="218" y="38"/>
                  <a:pt x="219" y="39"/>
                  <a:pt x="218" y="40"/>
                </a:cubicBezTo>
                <a:cubicBezTo>
                  <a:pt x="218" y="42"/>
                  <a:pt x="217" y="42"/>
                  <a:pt x="215" y="42"/>
                </a:cubicBezTo>
                <a:cubicBezTo>
                  <a:pt x="214" y="41"/>
                  <a:pt x="214" y="40"/>
                  <a:pt x="214" y="39"/>
                </a:cubicBezTo>
                <a:close/>
                <a:moveTo>
                  <a:pt x="197" y="35"/>
                </a:moveTo>
                <a:cubicBezTo>
                  <a:pt x="197" y="33"/>
                  <a:pt x="198" y="33"/>
                  <a:pt x="199" y="33"/>
                </a:cubicBezTo>
                <a:cubicBezTo>
                  <a:pt x="200" y="33"/>
                  <a:pt x="201" y="34"/>
                  <a:pt x="201" y="35"/>
                </a:cubicBezTo>
                <a:cubicBezTo>
                  <a:pt x="201" y="37"/>
                  <a:pt x="200" y="38"/>
                  <a:pt x="198" y="37"/>
                </a:cubicBezTo>
                <a:cubicBezTo>
                  <a:pt x="197" y="37"/>
                  <a:pt x="196" y="36"/>
                  <a:pt x="197" y="35"/>
                </a:cubicBezTo>
                <a:close/>
                <a:moveTo>
                  <a:pt x="302" y="124"/>
                </a:moveTo>
                <a:cubicBezTo>
                  <a:pt x="303" y="124"/>
                  <a:pt x="305" y="125"/>
                  <a:pt x="305" y="126"/>
                </a:cubicBezTo>
                <a:cubicBezTo>
                  <a:pt x="306" y="127"/>
                  <a:pt x="305" y="128"/>
                  <a:pt x="304" y="129"/>
                </a:cubicBezTo>
                <a:cubicBezTo>
                  <a:pt x="302" y="129"/>
                  <a:pt x="301" y="129"/>
                  <a:pt x="301" y="127"/>
                </a:cubicBezTo>
                <a:cubicBezTo>
                  <a:pt x="300" y="126"/>
                  <a:pt x="301" y="125"/>
                  <a:pt x="302" y="124"/>
                </a:cubicBezTo>
                <a:close/>
                <a:moveTo>
                  <a:pt x="286" y="92"/>
                </a:moveTo>
                <a:cubicBezTo>
                  <a:pt x="287" y="91"/>
                  <a:pt x="288" y="92"/>
                  <a:pt x="289" y="93"/>
                </a:cubicBezTo>
                <a:cubicBezTo>
                  <a:pt x="290" y="94"/>
                  <a:pt x="289" y="95"/>
                  <a:pt x="288" y="96"/>
                </a:cubicBezTo>
                <a:cubicBezTo>
                  <a:pt x="287" y="97"/>
                  <a:pt x="286" y="96"/>
                  <a:pt x="285" y="95"/>
                </a:cubicBezTo>
                <a:cubicBezTo>
                  <a:pt x="284" y="94"/>
                  <a:pt x="285" y="93"/>
                  <a:pt x="286" y="92"/>
                </a:cubicBezTo>
                <a:close/>
                <a:moveTo>
                  <a:pt x="231" y="46"/>
                </a:moveTo>
                <a:cubicBezTo>
                  <a:pt x="232" y="45"/>
                  <a:pt x="233" y="44"/>
                  <a:pt x="234" y="45"/>
                </a:cubicBezTo>
                <a:cubicBezTo>
                  <a:pt x="235" y="45"/>
                  <a:pt x="236" y="47"/>
                  <a:pt x="235" y="48"/>
                </a:cubicBezTo>
                <a:cubicBezTo>
                  <a:pt x="235" y="49"/>
                  <a:pt x="233" y="49"/>
                  <a:pt x="232" y="49"/>
                </a:cubicBezTo>
                <a:cubicBezTo>
                  <a:pt x="231" y="48"/>
                  <a:pt x="230" y="47"/>
                  <a:pt x="231" y="46"/>
                </a:cubicBezTo>
                <a:close/>
                <a:moveTo>
                  <a:pt x="261" y="65"/>
                </a:moveTo>
                <a:cubicBezTo>
                  <a:pt x="262" y="64"/>
                  <a:pt x="264" y="64"/>
                  <a:pt x="265" y="65"/>
                </a:cubicBezTo>
                <a:cubicBezTo>
                  <a:pt x="266" y="66"/>
                  <a:pt x="266" y="67"/>
                  <a:pt x="265" y="68"/>
                </a:cubicBezTo>
                <a:cubicBezTo>
                  <a:pt x="264" y="69"/>
                  <a:pt x="263" y="69"/>
                  <a:pt x="262" y="69"/>
                </a:cubicBezTo>
                <a:cubicBezTo>
                  <a:pt x="261" y="68"/>
                  <a:pt x="261" y="66"/>
                  <a:pt x="261" y="65"/>
                </a:cubicBezTo>
                <a:close/>
                <a:moveTo>
                  <a:pt x="166" y="70"/>
                </a:moveTo>
                <a:cubicBezTo>
                  <a:pt x="222" y="66"/>
                  <a:pt x="269" y="109"/>
                  <a:pt x="273" y="165"/>
                </a:cubicBezTo>
                <a:cubicBezTo>
                  <a:pt x="276" y="220"/>
                  <a:pt x="233" y="268"/>
                  <a:pt x="178" y="271"/>
                </a:cubicBezTo>
                <a:cubicBezTo>
                  <a:pt x="122" y="275"/>
                  <a:pt x="74" y="232"/>
                  <a:pt x="71" y="176"/>
                </a:cubicBezTo>
                <a:cubicBezTo>
                  <a:pt x="68" y="121"/>
                  <a:pt x="110" y="73"/>
                  <a:pt x="166" y="70"/>
                </a:cubicBezTo>
                <a:close/>
                <a:moveTo>
                  <a:pt x="166" y="80"/>
                </a:moveTo>
                <a:cubicBezTo>
                  <a:pt x="216" y="77"/>
                  <a:pt x="259" y="115"/>
                  <a:pt x="262" y="165"/>
                </a:cubicBezTo>
                <a:cubicBezTo>
                  <a:pt x="265" y="215"/>
                  <a:pt x="227" y="258"/>
                  <a:pt x="177" y="261"/>
                </a:cubicBezTo>
                <a:cubicBezTo>
                  <a:pt x="127" y="264"/>
                  <a:pt x="84" y="226"/>
                  <a:pt x="82" y="176"/>
                </a:cubicBezTo>
                <a:cubicBezTo>
                  <a:pt x="79" y="126"/>
                  <a:pt x="117" y="83"/>
                  <a:pt x="166" y="80"/>
                </a:cubicBezTo>
                <a:close/>
                <a:moveTo>
                  <a:pt x="168" y="316"/>
                </a:moveTo>
                <a:cubicBezTo>
                  <a:pt x="140" y="419"/>
                  <a:pt x="140" y="419"/>
                  <a:pt x="140" y="419"/>
                </a:cubicBezTo>
                <a:cubicBezTo>
                  <a:pt x="129" y="396"/>
                  <a:pt x="129" y="396"/>
                  <a:pt x="129" y="396"/>
                </a:cubicBezTo>
                <a:cubicBezTo>
                  <a:pt x="62" y="406"/>
                  <a:pt x="62" y="406"/>
                  <a:pt x="62" y="406"/>
                </a:cubicBezTo>
                <a:cubicBezTo>
                  <a:pt x="93" y="292"/>
                  <a:pt x="93" y="292"/>
                  <a:pt x="93" y="292"/>
                </a:cubicBezTo>
                <a:cubicBezTo>
                  <a:pt x="115" y="306"/>
                  <a:pt x="141" y="314"/>
                  <a:pt x="168" y="315"/>
                </a:cubicBezTo>
                <a:cubicBezTo>
                  <a:pt x="168" y="315"/>
                  <a:pt x="168" y="315"/>
                  <a:pt x="168" y="315"/>
                </a:cubicBezTo>
                <a:cubicBezTo>
                  <a:pt x="170" y="315"/>
                  <a:pt x="172" y="315"/>
                  <a:pt x="174" y="315"/>
                </a:cubicBezTo>
                <a:cubicBezTo>
                  <a:pt x="174" y="315"/>
                  <a:pt x="174" y="315"/>
                  <a:pt x="174" y="315"/>
                </a:cubicBezTo>
                <a:cubicBezTo>
                  <a:pt x="175" y="315"/>
                  <a:pt x="177"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80" y="315"/>
                  <a:pt x="180" y="315"/>
                </a:cubicBezTo>
                <a:cubicBezTo>
                  <a:pt x="207" y="313"/>
                  <a:pt x="232" y="304"/>
                  <a:pt x="253" y="290"/>
                </a:cubicBezTo>
                <a:cubicBezTo>
                  <a:pt x="280" y="377"/>
                  <a:pt x="280" y="377"/>
                  <a:pt x="280" y="377"/>
                </a:cubicBezTo>
                <a:cubicBezTo>
                  <a:pt x="213" y="370"/>
                  <a:pt x="213" y="370"/>
                  <a:pt x="213" y="370"/>
                </a:cubicBezTo>
                <a:cubicBezTo>
                  <a:pt x="203" y="394"/>
                  <a:pt x="203" y="394"/>
                  <a:pt x="203" y="394"/>
                </a:cubicBezTo>
                <a:cubicBezTo>
                  <a:pt x="179" y="316"/>
                  <a:pt x="179" y="316"/>
                  <a:pt x="179" y="316"/>
                </a:cubicBezTo>
                <a:cubicBezTo>
                  <a:pt x="177" y="324"/>
                  <a:pt x="177" y="324"/>
                  <a:pt x="177" y="324"/>
                </a:cubicBezTo>
                <a:cubicBezTo>
                  <a:pt x="200" y="400"/>
                  <a:pt x="200" y="400"/>
                  <a:pt x="200" y="400"/>
                </a:cubicBezTo>
                <a:cubicBezTo>
                  <a:pt x="196" y="408"/>
                  <a:pt x="196" y="408"/>
                  <a:pt x="196" y="408"/>
                </a:cubicBezTo>
                <a:cubicBezTo>
                  <a:pt x="174" y="334"/>
                  <a:pt x="174" y="334"/>
                  <a:pt x="174" y="334"/>
                </a:cubicBezTo>
                <a:cubicBezTo>
                  <a:pt x="147" y="434"/>
                  <a:pt x="147" y="434"/>
                  <a:pt x="147" y="434"/>
                </a:cubicBezTo>
                <a:cubicBezTo>
                  <a:pt x="143" y="426"/>
                  <a:pt x="143" y="426"/>
                  <a:pt x="143" y="426"/>
                </a:cubicBezTo>
                <a:cubicBezTo>
                  <a:pt x="171" y="324"/>
                  <a:pt x="171" y="324"/>
                  <a:pt x="171" y="324"/>
                </a:cubicBezTo>
                <a:lnTo>
                  <a:pt x="168" y="316"/>
                </a:lnTo>
                <a:close/>
              </a:path>
            </a:pathLst>
          </a:custGeom>
          <a:solidFill>
            <a:srgbClr val="093B5C"/>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endParaRPr>
          </a:p>
        </p:txBody>
      </p:sp>
      <p:grpSp>
        <p:nvGrpSpPr>
          <p:cNvPr id="45" name="组合 44"/>
          <p:cNvGrpSpPr/>
          <p:nvPr/>
        </p:nvGrpSpPr>
        <p:grpSpPr>
          <a:xfrm>
            <a:off x="2367674" y="4288650"/>
            <a:ext cx="3508001" cy="1477328"/>
            <a:chOff x="3397955" y="2790056"/>
            <a:chExt cx="3088828" cy="1477322"/>
          </a:xfrm>
        </p:grpSpPr>
        <p:sp>
          <p:nvSpPr>
            <p:cNvPr id="46" name="TextBox 19"/>
            <p:cNvSpPr txBox="1"/>
            <p:nvPr/>
          </p:nvSpPr>
          <p:spPr>
            <a:xfrm>
              <a:off x="3397955" y="2790056"/>
              <a:ext cx="2874952" cy="1477322"/>
            </a:xfrm>
            <a:prstGeom prst="rect">
              <a:avLst/>
            </a:prstGeom>
            <a:noFill/>
          </p:spPr>
          <p:txBody>
            <a:bodyPr wrap="square" rtlCol="0">
              <a:spAutoFit/>
            </a:bodyPr>
            <a:lstStyle/>
            <a:p>
              <a:r>
                <a:rPr lang="zh-CN" altLang="en-US" dirty="0" smtClean="0">
                  <a:solidFill>
                    <a:schemeClr val="tx1">
                      <a:lumMod val="85000"/>
                      <a:lumOff val="15000"/>
                    </a:schemeClr>
                  </a:solidFill>
                  <a:latin typeface="+mn-ea"/>
                  <a:cs typeface="Open Sans" panose="020B0606030504020204" pitchFamily="34" charset="0"/>
                </a:rPr>
                <a:t>相关竞赛：</a:t>
              </a:r>
              <a:endParaRPr lang="en-US" altLang="zh-CN" dirty="0" smtClean="0">
                <a:solidFill>
                  <a:schemeClr val="tx1">
                    <a:lumMod val="85000"/>
                    <a:lumOff val="15000"/>
                  </a:schemeClr>
                </a:solidFill>
                <a:latin typeface="+mn-ea"/>
                <a:cs typeface="Open Sans" panose="020B0606030504020204" pitchFamily="34" charset="0"/>
              </a:endParaRPr>
            </a:p>
            <a:p>
              <a:r>
                <a:rPr lang="en-US" altLang="zh-CN" dirty="0" err="1" smtClean="0">
                  <a:solidFill>
                    <a:schemeClr val="tx1">
                      <a:lumMod val="85000"/>
                      <a:lumOff val="15000"/>
                    </a:schemeClr>
                  </a:solidFill>
                  <a:latin typeface="+mn-ea"/>
                  <a:cs typeface="Open Sans" panose="020B0606030504020204" pitchFamily="34" charset="0"/>
                </a:rPr>
                <a:t>Kaggle</a:t>
              </a:r>
              <a:endParaRPr lang="en-US" altLang="zh-CN" dirty="0" smtClean="0">
                <a:solidFill>
                  <a:schemeClr val="tx1">
                    <a:lumMod val="85000"/>
                    <a:lumOff val="15000"/>
                  </a:schemeClr>
                </a:solidFill>
                <a:latin typeface="+mn-ea"/>
                <a:cs typeface="Open Sans" panose="020B0606030504020204" pitchFamily="34" charset="0"/>
              </a:endParaRPr>
            </a:p>
            <a:p>
              <a:r>
                <a:rPr lang="en-US" altLang="zh-CN" dirty="0" smtClean="0">
                  <a:solidFill>
                    <a:schemeClr val="tx1">
                      <a:lumMod val="85000"/>
                      <a:lumOff val="15000"/>
                    </a:schemeClr>
                  </a:solidFill>
                  <a:latin typeface="+mn-ea"/>
                  <a:cs typeface="Open Sans" panose="020B0606030504020204" pitchFamily="34" charset="0"/>
                </a:rPr>
                <a:t>Luna16</a:t>
              </a:r>
            </a:p>
            <a:p>
              <a:endParaRPr lang="en-US" altLang="zh-CN" dirty="0" smtClean="0">
                <a:solidFill>
                  <a:schemeClr val="tx1">
                    <a:lumMod val="85000"/>
                    <a:lumOff val="15000"/>
                  </a:schemeClr>
                </a:solidFill>
                <a:latin typeface="+mn-ea"/>
                <a:cs typeface="Open Sans" panose="020B0606030504020204" pitchFamily="34" charset="0"/>
              </a:endParaRPr>
            </a:p>
            <a:p>
              <a:endParaRPr lang="en-US" altLang="zh-CN" dirty="0" smtClean="0">
                <a:solidFill>
                  <a:schemeClr val="tx1">
                    <a:lumMod val="85000"/>
                    <a:lumOff val="15000"/>
                  </a:schemeClr>
                </a:solidFill>
                <a:latin typeface="+mn-ea"/>
                <a:cs typeface="Open Sans" panose="020B0606030504020204" pitchFamily="34" charset="0"/>
              </a:endParaRPr>
            </a:p>
          </p:txBody>
        </p:sp>
        <p:sp>
          <p:nvSpPr>
            <p:cNvPr id="47" name="Text Placeholder 5"/>
            <p:cNvSpPr txBox="1">
              <a:spLocks/>
            </p:cNvSpPr>
            <p:nvPr/>
          </p:nvSpPr>
          <p:spPr>
            <a:xfrm>
              <a:off x="3397955" y="3075915"/>
              <a:ext cx="3088828" cy="630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endParaRPr lang="en-US" altLang="zh-CN" sz="1600" dirty="0">
                <a:solidFill>
                  <a:schemeClr val="tx1">
                    <a:lumMod val="85000"/>
                    <a:lumOff val="15000"/>
                  </a:schemeClr>
                </a:solidFill>
                <a:latin typeface="+mn-ea"/>
              </a:endParaRPr>
            </a:p>
          </p:txBody>
        </p:sp>
      </p:grpSp>
      <p:sp>
        <p:nvSpPr>
          <p:cNvPr id="48" name="Freeform 5"/>
          <p:cNvSpPr>
            <a:spLocks noEditPoints="1"/>
          </p:cNvSpPr>
          <p:nvPr/>
        </p:nvSpPr>
        <p:spPr bwMode="auto">
          <a:xfrm>
            <a:off x="6320221" y="4215233"/>
            <a:ext cx="858492" cy="1082812"/>
          </a:xfrm>
          <a:custGeom>
            <a:avLst/>
            <a:gdLst>
              <a:gd name="T0" fmla="*/ 306 w 344"/>
              <a:gd name="T1" fmla="*/ 250 h 434"/>
              <a:gd name="T2" fmla="*/ 296 w 344"/>
              <a:gd name="T3" fmla="*/ 78 h 434"/>
              <a:gd name="T4" fmla="*/ 133 w 344"/>
              <a:gd name="T5" fmla="*/ 21 h 434"/>
              <a:gd name="T6" fmla="*/ 18 w 344"/>
              <a:gd name="T7" fmla="*/ 151 h 434"/>
              <a:gd name="T8" fmla="*/ 78 w 344"/>
              <a:gd name="T9" fmla="*/ 304 h 434"/>
              <a:gd name="T10" fmla="*/ 86 w 344"/>
              <a:gd name="T11" fmla="*/ 287 h 434"/>
              <a:gd name="T12" fmla="*/ 85 w 344"/>
              <a:gd name="T13" fmla="*/ 286 h 434"/>
              <a:gd name="T14" fmla="*/ 84 w 344"/>
              <a:gd name="T15" fmla="*/ 285 h 434"/>
              <a:gd name="T16" fmla="*/ 28 w 344"/>
              <a:gd name="T17" fmla="*/ 179 h 434"/>
              <a:gd name="T18" fmla="*/ 262 w 344"/>
              <a:gd name="T19" fmla="*/ 283 h 434"/>
              <a:gd name="T20" fmla="*/ 262 w 344"/>
              <a:gd name="T21" fmla="*/ 283 h 434"/>
              <a:gd name="T22" fmla="*/ 260 w 344"/>
              <a:gd name="T23" fmla="*/ 285 h 434"/>
              <a:gd name="T24" fmla="*/ 310 w 344"/>
              <a:gd name="T25" fmla="*/ 160 h 434"/>
              <a:gd name="T26" fmla="*/ 31 w 344"/>
              <a:gd name="T27" fmla="*/ 162 h 434"/>
              <a:gd name="T28" fmla="*/ 146 w 344"/>
              <a:gd name="T29" fmla="*/ 35 h 434"/>
              <a:gd name="T30" fmla="*/ 111 w 344"/>
              <a:gd name="T31" fmla="*/ 49 h 434"/>
              <a:gd name="T32" fmla="*/ 78 w 344"/>
              <a:gd name="T33" fmla="*/ 68 h 434"/>
              <a:gd name="T34" fmla="*/ 40 w 344"/>
              <a:gd name="T35" fmla="*/ 128 h 434"/>
              <a:gd name="T36" fmla="*/ 33 w 344"/>
              <a:gd name="T37" fmla="*/ 143 h 434"/>
              <a:gd name="T38" fmla="*/ 130 w 344"/>
              <a:gd name="T39" fmla="*/ 39 h 434"/>
              <a:gd name="T40" fmla="*/ 96 w 344"/>
              <a:gd name="T41" fmla="*/ 57 h 434"/>
              <a:gd name="T42" fmla="*/ 46 w 344"/>
              <a:gd name="T43" fmla="*/ 111 h 434"/>
              <a:gd name="T44" fmla="*/ 34 w 344"/>
              <a:gd name="T45" fmla="*/ 182 h 434"/>
              <a:gd name="T46" fmla="*/ 163 w 344"/>
              <a:gd name="T47" fmla="*/ 312 h 434"/>
              <a:gd name="T48" fmla="*/ 35 w 344"/>
              <a:gd name="T49" fmla="*/ 197 h 434"/>
              <a:gd name="T50" fmla="*/ 50 w 344"/>
              <a:gd name="T51" fmla="*/ 232 h 434"/>
              <a:gd name="T52" fmla="*/ 69 w 344"/>
              <a:gd name="T53" fmla="*/ 264 h 434"/>
              <a:gd name="T54" fmla="*/ 129 w 344"/>
              <a:gd name="T55" fmla="*/ 303 h 434"/>
              <a:gd name="T56" fmla="*/ 144 w 344"/>
              <a:gd name="T57" fmla="*/ 309 h 434"/>
              <a:gd name="T58" fmla="*/ 40 w 344"/>
              <a:gd name="T59" fmla="*/ 213 h 434"/>
              <a:gd name="T60" fmla="*/ 58 w 344"/>
              <a:gd name="T61" fmla="*/ 247 h 434"/>
              <a:gd name="T62" fmla="*/ 112 w 344"/>
              <a:gd name="T63" fmla="*/ 296 h 434"/>
              <a:gd name="T64" fmla="*/ 182 w 344"/>
              <a:gd name="T65" fmla="*/ 309 h 434"/>
              <a:gd name="T66" fmla="*/ 312 w 344"/>
              <a:gd name="T67" fmla="*/ 180 h 434"/>
              <a:gd name="T68" fmla="*/ 197 w 344"/>
              <a:gd name="T69" fmla="*/ 307 h 434"/>
              <a:gd name="T70" fmla="*/ 232 w 344"/>
              <a:gd name="T71" fmla="*/ 293 h 434"/>
              <a:gd name="T72" fmla="*/ 265 w 344"/>
              <a:gd name="T73" fmla="*/ 274 h 434"/>
              <a:gd name="T74" fmla="*/ 303 w 344"/>
              <a:gd name="T75" fmla="*/ 214 h 434"/>
              <a:gd name="T76" fmla="*/ 310 w 344"/>
              <a:gd name="T77" fmla="*/ 199 h 434"/>
              <a:gd name="T78" fmla="*/ 213 w 344"/>
              <a:gd name="T79" fmla="*/ 303 h 434"/>
              <a:gd name="T80" fmla="*/ 247 w 344"/>
              <a:gd name="T81" fmla="*/ 285 h 434"/>
              <a:gd name="T82" fmla="*/ 297 w 344"/>
              <a:gd name="T83" fmla="*/ 231 h 434"/>
              <a:gd name="T84" fmla="*/ 178 w 344"/>
              <a:gd name="T85" fmla="*/ 32 h 434"/>
              <a:gd name="T86" fmla="*/ 310 w 344"/>
              <a:gd name="T87" fmla="*/ 143 h 434"/>
              <a:gd name="T88" fmla="*/ 297 w 344"/>
              <a:gd name="T89" fmla="*/ 111 h 434"/>
              <a:gd name="T90" fmla="*/ 274 w 344"/>
              <a:gd name="T91" fmla="*/ 81 h 434"/>
              <a:gd name="T92" fmla="*/ 247 w 344"/>
              <a:gd name="T93" fmla="*/ 55 h 434"/>
              <a:gd name="T94" fmla="*/ 197 w 344"/>
              <a:gd name="T95" fmla="*/ 35 h 434"/>
              <a:gd name="T96" fmla="*/ 305 w 344"/>
              <a:gd name="T97" fmla="*/ 126 h 434"/>
              <a:gd name="T98" fmla="*/ 288 w 344"/>
              <a:gd name="T99" fmla="*/ 96 h 434"/>
              <a:gd name="T100" fmla="*/ 232 w 344"/>
              <a:gd name="T101" fmla="*/ 49 h 434"/>
              <a:gd name="T102" fmla="*/ 261 w 344"/>
              <a:gd name="T103" fmla="*/ 65 h 434"/>
              <a:gd name="T104" fmla="*/ 166 w 344"/>
              <a:gd name="T105" fmla="*/ 80 h 434"/>
              <a:gd name="T106" fmla="*/ 140 w 344"/>
              <a:gd name="T107" fmla="*/ 419 h 434"/>
              <a:gd name="T108" fmla="*/ 174 w 344"/>
              <a:gd name="T109" fmla="*/ 315 h 434"/>
              <a:gd name="T110" fmla="*/ 179 w 344"/>
              <a:gd name="T111" fmla="*/ 315 h 434"/>
              <a:gd name="T112" fmla="*/ 179 w 344"/>
              <a:gd name="T113" fmla="*/ 315 h 434"/>
              <a:gd name="T114" fmla="*/ 203 w 344"/>
              <a:gd name="T115" fmla="*/ 394 h 434"/>
              <a:gd name="T116" fmla="*/ 147 w 344"/>
              <a:gd name="T117" fmla="*/ 434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434">
                <a:moveTo>
                  <a:pt x="257" y="287"/>
                </a:moveTo>
                <a:cubicBezTo>
                  <a:pt x="285" y="378"/>
                  <a:pt x="285" y="378"/>
                  <a:pt x="285" y="378"/>
                </a:cubicBezTo>
                <a:cubicBezTo>
                  <a:pt x="292" y="379"/>
                  <a:pt x="292" y="379"/>
                  <a:pt x="292" y="379"/>
                </a:cubicBezTo>
                <a:cubicBezTo>
                  <a:pt x="267" y="296"/>
                  <a:pt x="267" y="296"/>
                  <a:pt x="267" y="296"/>
                </a:cubicBezTo>
                <a:cubicBezTo>
                  <a:pt x="301" y="286"/>
                  <a:pt x="301" y="286"/>
                  <a:pt x="301" y="286"/>
                </a:cubicBezTo>
                <a:cubicBezTo>
                  <a:pt x="306" y="250"/>
                  <a:pt x="306" y="250"/>
                  <a:pt x="306" y="250"/>
                </a:cubicBezTo>
                <a:cubicBezTo>
                  <a:pt x="335" y="228"/>
                  <a:pt x="335" y="228"/>
                  <a:pt x="335" y="228"/>
                </a:cubicBezTo>
                <a:cubicBezTo>
                  <a:pt x="326" y="193"/>
                  <a:pt x="326" y="193"/>
                  <a:pt x="326" y="193"/>
                </a:cubicBezTo>
                <a:cubicBezTo>
                  <a:pt x="344" y="162"/>
                  <a:pt x="344" y="162"/>
                  <a:pt x="344" y="162"/>
                </a:cubicBezTo>
                <a:cubicBezTo>
                  <a:pt x="322" y="132"/>
                  <a:pt x="322" y="132"/>
                  <a:pt x="322" y="132"/>
                </a:cubicBezTo>
                <a:cubicBezTo>
                  <a:pt x="327" y="97"/>
                  <a:pt x="327" y="97"/>
                  <a:pt x="327" y="97"/>
                </a:cubicBezTo>
                <a:cubicBezTo>
                  <a:pt x="296" y="78"/>
                  <a:pt x="296" y="78"/>
                  <a:pt x="296" y="78"/>
                </a:cubicBezTo>
                <a:cubicBezTo>
                  <a:pt x="287" y="43"/>
                  <a:pt x="287" y="43"/>
                  <a:pt x="287" y="43"/>
                </a:cubicBezTo>
                <a:cubicBezTo>
                  <a:pt x="251" y="38"/>
                  <a:pt x="251" y="38"/>
                  <a:pt x="251" y="38"/>
                </a:cubicBezTo>
                <a:cubicBezTo>
                  <a:pt x="229" y="9"/>
                  <a:pt x="229" y="9"/>
                  <a:pt x="229" y="9"/>
                </a:cubicBezTo>
                <a:cubicBezTo>
                  <a:pt x="193" y="18"/>
                  <a:pt x="193" y="18"/>
                  <a:pt x="193" y="18"/>
                </a:cubicBezTo>
                <a:cubicBezTo>
                  <a:pt x="162" y="0"/>
                  <a:pt x="162" y="0"/>
                  <a:pt x="162" y="0"/>
                </a:cubicBezTo>
                <a:cubicBezTo>
                  <a:pt x="133" y="21"/>
                  <a:pt x="133" y="21"/>
                  <a:pt x="133" y="21"/>
                </a:cubicBezTo>
                <a:cubicBezTo>
                  <a:pt x="97" y="17"/>
                  <a:pt x="97" y="17"/>
                  <a:pt x="97" y="17"/>
                </a:cubicBezTo>
                <a:cubicBezTo>
                  <a:pt x="78" y="48"/>
                  <a:pt x="78" y="48"/>
                  <a:pt x="78" y="48"/>
                </a:cubicBezTo>
                <a:cubicBezTo>
                  <a:pt x="43" y="57"/>
                  <a:pt x="43" y="57"/>
                  <a:pt x="43" y="57"/>
                </a:cubicBezTo>
                <a:cubicBezTo>
                  <a:pt x="38" y="93"/>
                  <a:pt x="38" y="93"/>
                  <a:pt x="38" y="93"/>
                </a:cubicBezTo>
                <a:cubicBezTo>
                  <a:pt x="9" y="115"/>
                  <a:pt x="9" y="115"/>
                  <a:pt x="9" y="115"/>
                </a:cubicBezTo>
                <a:cubicBezTo>
                  <a:pt x="18" y="151"/>
                  <a:pt x="18" y="151"/>
                  <a:pt x="18" y="151"/>
                </a:cubicBezTo>
                <a:cubicBezTo>
                  <a:pt x="0" y="182"/>
                  <a:pt x="0" y="182"/>
                  <a:pt x="0" y="182"/>
                </a:cubicBezTo>
                <a:cubicBezTo>
                  <a:pt x="21" y="211"/>
                  <a:pt x="21" y="211"/>
                  <a:pt x="21" y="211"/>
                </a:cubicBezTo>
                <a:cubicBezTo>
                  <a:pt x="17" y="247"/>
                  <a:pt x="17" y="247"/>
                  <a:pt x="17" y="247"/>
                </a:cubicBezTo>
                <a:cubicBezTo>
                  <a:pt x="48" y="266"/>
                  <a:pt x="48" y="266"/>
                  <a:pt x="48" y="266"/>
                </a:cubicBezTo>
                <a:cubicBezTo>
                  <a:pt x="57" y="301"/>
                  <a:pt x="57" y="301"/>
                  <a:pt x="57" y="301"/>
                </a:cubicBezTo>
                <a:cubicBezTo>
                  <a:pt x="78" y="304"/>
                  <a:pt x="78" y="304"/>
                  <a:pt x="78" y="304"/>
                </a:cubicBezTo>
                <a:cubicBezTo>
                  <a:pt x="50" y="407"/>
                  <a:pt x="50" y="407"/>
                  <a:pt x="50" y="407"/>
                </a:cubicBezTo>
                <a:cubicBezTo>
                  <a:pt x="58" y="406"/>
                  <a:pt x="58" y="406"/>
                  <a:pt x="58" y="406"/>
                </a:cubicBezTo>
                <a:cubicBezTo>
                  <a:pt x="89" y="289"/>
                  <a:pt x="89" y="289"/>
                  <a:pt x="89" y="289"/>
                </a:cubicBezTo>
                <a:cubicBezTo>
                  <a:pt x="88" y="288"/>
                  <a:pt x="87" y="288"/>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7"/>
                  <a:pt x="86" y="287"/>
                  <a:pt x="86" y="287"/>
                </a:cubicBezTo>
                <a:cubicBezTo>
                  <a:pt x="86" y="286"/>
                  <a:pt x="86" y="286"/>
                  <a:pt x="86" y="286"/>
                </a:cubicBezTo>
                <a:cubicBezTo>
                  <a:pt x="85" y="286"/>
                  <a:pt x="85" y="286"/>
                  <a:pt x="85" y="286"/>
                </a:cubicBezTo>
                <a:cubicBezTo>
                  <a:pt x="85" y="286"/>
                  <a:pt x="85" y="286"/>
                  <a:pt x="85" y="286"/>
                </a:cubicBezTo>
                <a:cubicBezTo>
                  <a:pt x="85" y="286"/>
                  <a:pt x="85" y="286"/>
                  <a:pt x="85" y="286"/>
                </a:cubicBezTo>
                <a:cubicBezTo>
                  <a:pt x="85" y="286"/>
                  <a:pt x="85" y="286"/>
                  <a:pt x="85" y="286"/>
                </a:cubicBezTo>
                <a:cubicBezTo>
                  <a:pt x="84" y="286"/>
                  <a:pt x="84" y="286"/>
                  <a:pt x="84" y="286"/>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4" y="285"/>
                  <a:pt x="84" y="285"/>
                  <a:pt x="84" y="285"/>
                </a:cubicBezTo>
                <a:cubicBezTo>
                  <a:pt x="83" y="285"/>
                  <a:pt x="83" y="285"/>
                  <a:pt x="83" y="285"/>
                </a:cubicBezTo>
                <a:cubicBezTo>
                  <a:pt x="83" y="285"/>
                  <a:pt x="83" y="285"/>
                  <a:pt x="83" y="285"/>
                </a:cubicBezTo>
                <a:cubicBezTo>
                  <a:pt x="51" y="260"/>
                  <a:pt x="30" y="222"/>
                  <a:pt x="28" y="179"/>
                </a:cubicBezTo>
                <a:cubicBezTo>
                  <a:pt x="23" y="99"/>
                  <a:pt x="84" y="31"/>
                  <a:pt x="163" y="26"/>
                </a:cubicBezTo>
                <a:cubicBezTo>
                  <a:pt x="243" y="22"/>
                  <a:pt x="311" y="83"/>
                  <a:pt x="316" y="162"/>
                </a:cubicBezTo>
                <a:cubicBezTo>
                  <a:pt x="319" y="210"/>
                  <a:pt x="298" y="254"/>
                  <a:pt x="263" y="283"/>
                </a:cubicBezTo>
                <a:cubicBezTo>
                  <a:pt x="263" y="283"/>
                  <a:pt x="263" y="283"/>
                  <a:pt x="263"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2" y="283"/>
                  <a:pt x="262" y="283"/>
                  <a:pt x="262" y="283"/>
                </a:cubicBezTo>
                <a:cubicBezTo>
                  <a:pt x="261" y="284"/>
                  <a:pt x="261" y="284"/>
                  <a:pt x="261" y="284"/>
                </a:cubicBezTo>
                <a:cubicBezTo>
                  <a:pt x="261" y="284"/>
                  <a:pt x="261" y="284"/>
                  <a:pt x="261" y="284"/>
                </a:cubicBezTo>
                <a:cubicBezTo>
                  <a:pt x="261" y="284"/>
                  <a:pt x="261" y="284"/>
                  <a:pt x="261" y="284"/>
                </a:cubicBezTo>
                <a:cubicBezTo>
                  <a:pt x="261" y="284"/>
                  <a:pt x="261" y="284"/>
                  <a:pt x="261" y="284"/>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60" y="285"/>
                  <a:pt x="260" y="285"/>
                  <a:pt x="260" y="285"/>
                </a:cubicBezTo>
                <a:cubicBezTo>
                  <a:pt x="259" y="286"/>
                  <a:pt x="258" y="286"/>
                  <a:pt x="257" y="287"/>
                </a:cubicBezTo>
                <a:close/>
                <a:moveTo>
                  <a:pt x="310" y="160"/>
                </a:moveTo>
                <a:cubicBezTo>
                  <a:pt x="311" y="160"/>
                  <a:pt x="312" y="161"/>
                  <a:pt x="312" y="162"/>
                </a:cubicBezTo>
                <a:cubicBezTo>
                  <a:pt x="312" y="163"/>
                  <a:pt x="311" y="164"/>
                  <a:pt x="310" y="164"/>
                </a:cubicBezTo>
                <a:cubicBezTo>
                  <a:pt x="309" y="164"/>
                  <a:pt x="308" y="164"/>
                  <a:pt x="307" y="162"/>
                </a:cubicBezTo>
                <a:cubicBezTo>
                  <a:pt x="307" y="161"/>
                  <a:pt x="308" y="160"/>
                  <a:pt x="310" y="160"/>
                </a:cubicBezTo>
                <a:close/>
                <a:moveTo>
                  <a:pt x="33" y="164"/>
                </a:moveTo>
                <a:cubicBezTo>
                  <a:pt x="32" y="164"/>
                  <a:pt x="31" y="163"/>
                  <a:pt x="31" y="162"/>
                </a:cubicBezTo>
                <a:cubicBezTo>
                  <a:pt x="31" y="160"/>
                  <a:pt x="32" y="159"/>
                  <a:pt x="33" y="159"/>
                </a:cubicBezTo>
                <a:cubicBezTo>
                  <a:pt x="35" y="160"/>
                  <a:pt x="36" y="161"/>
                  <a:pt x="36" y="162"/>
                </a:cubicBezTo>
                <a:cubicBezTo>
                  <a:pt x="36" y="163"/>
                  <a:pt x="34" y="164"/>
                  <a:pt x="33" y="164"/>
                </a:cubicBezTo>
                <a:close/>
                <a:moveTo>
                  <a:pt x="142" y="36"/>
                </a:moveTo>
                <a:cubicBezTo>
                  <a:pt x="142" y="34"/>
                  <a:pt x="142" y="33"/>
                  <a:pt x="144" y="33"/>
                </a:cubicBezTo>
                <a:cubicBezTo>
                  <a:pt x="145" y="33"/>
                  <a:pt x="146" y="33"/>
                  <a:pt x="146" y="35"/>
                </a:cubicBezTo>
                <a:cubicBezTo>
                  <a:pt x="147" y="36"/>
                  <a:pt x="146" y="37"/>
                  <a:pt x="145" y="37"/>
                </a:cubicBezTo>
                <a:cubicBezTo>
                  <a:pt x="143" y="38"/>
                  <a:pt x="142" y="37"/>
                  <a:pt x="142" y="36"/>
                </a:cubicBezTo>
                <a:close/>
                <a:moveTo>
                  <a:pt x="108" y="48"/>
                </a:moveTo>
                <a:cubicBezTo>
                  <a:pt x="107" y="47"/>
                  <a:pt x="107" y="45"/>
                  <a:pt x="109" y="45"/>
                </a:cubicBezTo>
                <a:cubicBezTo>
                  <a:pt x="110" y="44"/>
                  <a:pt x="111" y="45"/>
                  <a:pt x="112" y="46"/>
                </a:cubicBezTo>
                <a:cubicBezTo>
                  <a:pt x="112" y="47"/>
                  <a:pt x="112" y="48"/>
                  <a:pt x="111" y="49"/>
                </a:cubicBezTo>
                <a:cubicBezTo>
                  <a:pt x="110" y="50"/>
                  <a:pt x="108" y="49"/>
                  <a:pt x="108" y="48"/>
                </a:cubicBezTo>
                <a:close/>
                <a:moveTo>
                  <a:pt x="78" y="68"/>
                </a:moveTo>
                <a:cubicBezTo>
                  <a:pt x="78" y="67"/>
                  <a:pt x="78" y="66"/>
                  <a:pt x="79" y="65"/>
                </a:cubicBezTo>
                <a:cubicBezTo>
                  <a:pt x="80" y="64"/>
                  <a:pt x="81" y="64"/>
                  <a:pt x="82" y="65"/>
                </a:cubicBezTo>
                <a:cubicBezTo>
                  <a:pt x="83" y="66"/>
                  <a:pt x="83" y="68"/>
                  <a:pt x="82" y="68"/>
                </a:cubicBezTo>
                <a:cubicBezTo>
                  <a:pt x="81" y="69"/>
                  <a:pt x="79" y="69"/>
                  <a:pt x="78" y="68"/>
                </a:cubicBezTo>
                <a:close/>
                <a:moveTo>
                  <a:pt x="55" y="95"/>
                </a:moveTo>
                <a:cubicBezTo>
                  <a:pt x="54" y="95"/>
                  <a:pt x="54" y="93"/>
                  <a:pt x="55" y="92"/>
                </a:cubicBezTo>
                <a:cubicBezTo>
                  <a:pt x="55" y="91"/>
                  <a:pt x="57" y="91"/>
                  <a:pt x="58" y="91"/>
                </a:cubicBezTo>
                <a:cubicBezTo>
                  <a:pt x="59" y="92"/>
                  <a:pt x="59" y="94"/>
                  <a:pt x="59" y="95"/>
                </a:cubicBezTo>
                <a:cubicBezTo>
                  <a:pt x="58" y="96"/>
                  <a:pt x="57" y="96"/>
                  <a:pt x="55" y="95"/>
                </a:cubicBezTo>
                <a:close/>
                <a:moveTo>
                  <a:pt x="40" y="128"/>
                </a:moveTo>
                <a:cubicBezTo>
                  <a:pt x="38" y="128"/>
                  <a:pt x="38" y="127"/>
                  <a:pt x="38" y="125"/>
                </a:cubicBezTo>
                <a:cubicBezTo>
                  <a:pt x="39" y="124"/>
                  <a:pt x="40" y="124"/>
                  <a:pt x="41" y="124"/>
                </a:cubicBezTo>
                <a:cubicBezTo>
                  <a:pt x="42" y="124"/>
                  <a:pt x="43" y="126"/>
                  <a:pt x="43" y="127"/>
                </a:cubicBezTo>
                <a:cubicBezTo>
                  <a:pt x="42" y="128"/>
                  <a:pt x="41" y="129"/>
                  <a:pt x="40" y="128"/>
                </a:cubicBezTo>
                <a:close/>
                <a:moveTo>
                  <a:pt x="35" y="146"/>
                </a:moveTo>
                <a:cubicBezTo>
                  <a:pt x="34" y="146"/>
                  <a:pt x="33" y="144"/>
                  <a:pt x="33" y="143"/>
                </a:cubicBezTo>
                <a:cubicBezTo>
                  <a:pt x="34" y="142"/>
                  <a:pt x="35" y="141"/>
                  <a:pt x="36" y="141"/>
                </a:cubicBezTo>
                <a:cubicBezTo>
                  <a:pt x="37" y="141"/>
                  <a:pt x="38" y="143"/>
                  <a:pt x="38" y="144"/>
                </a:cubicBezTo>
                <a:cubicBezTo>
                  <a:pt x="38" y="145"/>
                  <a:pt x="37" y="146"/>
                  <a:pt x="35" y="146"/>
                </a:cubicBezTo>
                <a:close/>
                <a:moveTo>
                  <a:pt x="125" y="40"/>
                </a:moveTo>
                <a:cubicBezTo>
                  <a:pt x="125" y="39"/>
                  <a:pt x="125" y="38"/>
                  <a:pt x="127" y="37"/>
                </a:cubicBezTo>
                <a:cubicBezTo>
                  <a:pt x="128" y="37"/>
                  <a:pt x="129" y="38"/>
                  <a:pt x="130" y="39"/>
                </a:cubicBezTo>
                <a:cubicBezTo>
                  <a:pt x="130" y="40"/>
                  <a:pt x="129" y="41"/>
                  <a:pt x="128" y="42"/>
                </a:cubicBezTo>
                <a:cubicBezTo>
                  <a:pt x="127" y="42"/>
                  <a:pt x="126" y="42"/>
                  <a:pt x="125" y="40"/>
                </a:cubicBezTo>
                <a:close/>
                <a:moveTo>
                  <a:pt x="93" y="57"/>
                </a:moveTo>
                <a:cubicBezTo>
                  <a:pt x="92" y="56"/>
                  <a:pt x="93" y="54"/>
                  <a:pt x="94" y="54"/>
                </a:cubicBezTo>
                <a:cubicBezTo>
                  <a:pt x="95" y="53"/>
                  <a:pt x="96" y="53"/>
                  <a:pt x="97" y="54"/>
                </a:cubicBezTo>
                <a:cubicBezTo>
                  <a:pt x="98" y="55"/>
                  <a:pt x="97" y="57"/>
                  <a:pt x="96" y="57"/>
                </a:cubicBezTo>
                <a:cubicBezTo>
                  <a:pt x="95" y="58"/>
                  <a:pt x="94" y="58"/>
                  <a:pt x="93" y="57"/>
                </a:cubicBezTo>
                <a:close/>
                <a:moveTo>
                  <a:pt x="46" y="111"/>
                </a:moveTo>
                <a:cubicBezTo>
                  <a:pt x="45" y="111"/>
                  <a:pt x="45" y="109"/>
                  <a:pt x="45" y="108"/>
                </a:cubicBezTo>
                <a:cubicBezTo>
                  <a:pt x="46" y="107"/>
                  <a:pt x="47" y="107"/>
                  <a:pt x="48" y="107"/>
                </a:cubicBezTo>
                <a:cubicBezTo>
                  <a:pt x="50" y="108"/>
                  <a:pt x="50" y="109"/>
                  <a:pt x="50" y="110"/>
                </a:cubicBezTo>
                <a:cubicBezTo>
                  <a:pt x="49" y="111"/>
                  <a:pt x="48" y="112"/>
                  <a:pt x="46" y="111"/>
                </a:cubicBezTo>
                <a:close/>
                <a:moveTo>
                  <a:pt x="66" y="81"/>
                </a:moveTo>
                <a:cubicBezTo>
                  <a:pt x="65" y="80"/>
                  <a:pt x="65" y="79"/>
                  <a:pt x="66" y="78"/>
                </a:cubicBezTo>
                <a:cubicBezTo>
                  <a:pt x="67" y="77"/>
                  <a:pt x="68" y="77"/>
                  <a:pt x="69" y="77"/>
                </a:cubicBezTo>
                <a:cubicBezTo>
                  <a:pt x="70" y="78"/>
                  <a:pt x="70" y="80"/>
                  <a:pt x="69" y="81"/>
                </a:cubicBezTo>
                <a:cubicBezTo>
                  <a:pt x="69" y="82"/>
                  <a:pt x="67" y="82"/>
                  <a:pt x="66" y="81"/>
                </a:cubicBezTo>
                <a:close/>
                <a:moveTo>
                  <a:pt x="34" y="182"/>
                </a:moveTo>
                <a:cubicBezTo>
                  <a:pt x="32" y="182"/>
                  <a:pt x="31" y="181"/>
                  <a:pt x="31" y="180"/>
                </a:cubicBezTo>
                <a:cubicBezTo>
                  <a:pt x="31" y="179"/>
                  <a:pt x="32" y="178"/>
                  <a:pt x="33" y="178"/>
                </a:cubicBezTo>
                <a:cubicBezTo>
                  <a:pt x="34" y="178"/>
                  <a:pt x="36" y="179"/>
                  <a:pt x="36" y="180"/>
                </a:cubicBezTo>
                <a:cubicBezTo>
                  <a:pt x="36" y="181"/>
                  <a:pt x="35" y="182"/>
                  <a:pt x="34" y="182"/>
                </a:cubicBezTo>
                <a:close/>
                <a:moveTo>
                  <a:pt x="165" y="309"/>
                </a:moveTo>
                <a:cubicBezTo>
                  <a:pt x="165" y="311"/>
                  <a:pt x="164" y="312"/>
                  <a:pt x="163" y="312"/>
                </a:cubicBezTo>
                <a:cubicBezTo>
                  <a:pt x="161" y="312"/>
                  <a:pt x="160" y="310"/>
                  <a:pt x="161" y="309"/>
                </a:cubicBezTo>
                <a:cubicBezTo>
                  <a:pt x="161" y="308"/>
                  <a:pt x="162" y="307"/>
                  <a:pt x="163" y="307"/>
                </a:cubicBezTo>
                <a:cubicBezTo>
                  <a:pt x="164" y="307"/>
                  <a:pt x="165" y="308"/>
                  <a:pt x="165" y="309"/>
                </a:cubicBezTo>
                <a:close/>
                <a:moveTo>
                  <a:pt x="36" y="201"/>
                </a:moveTo>
                <a:cubicBezTo>
                  <a:pt x="35" y="201"/>
                  <a:pt x="34" y="201"/>
                  <a:pt x="34" y="199"/>
                </a:cubicBezTo>
                <a:cubicBezTo>
                  <a:pt x="33" y="198"/>
                  <a:pt x="34" y="197"/>
                  <a:pt x="35" y="197"/>
                </a:cubicBezTo>
                <a:cubicBezTo>
                  <a:pt x="37" y="196"/>
                  <a:pt x="38" y="197"/>
                  <a:pt x="38" y="198"/>
                </a:cubicBezTo>
                <a:cubicBezTo>
                  <a:pt x="38" y="200"/>
                  <a:pt x="38" y="201"/>
                  <a:pt x="36" y="201"/>
                </a:cubicBezTo>
                <a:close/>
                <a:moveTo>
                  <a:pt x="49" y="235"/>
                </a:moveTo>
                <a:cubicBezTo>
                  <a:pt x="48" y="236"/>
                  <a:pt x="46" y="235"/>
                  <a:pt x="46" y="234"/>
                </a:cubicBezTo>
                <a:cubicBezTo>
                  <a:pt x="45" y="233"/>
                  <a:pt x="46" y="232"/>
                  <a:pt x="47" y="231"/>
                </a:cubicBezTo>
                <a:cubicBezTo>
                  <a:pt x="48" y="231"/>
                  <a:pt x="49" y="231"/>
                  <a:pt x="50" y="232"/>
                </a:cubicBezTo>
                <a:cubicBezTo>
                  <a:pt x="50" y="233"/>
                  <a:pt x="50" y="235"/>
                  <a:pt x="49" y="235"/>
                </a:cubicBezTo>
                <a:close/>
                <a:moveTo>
                  <a:pt x="69" y="264"/>
                </a:moveTo>
                <a:cubicBezTo>
                  <a:pt x="68" y="265"/>
                  <a:pt x="67" y="265"/>
                  <a:pt x="66" y="264"/>
                </a:cubicBezTo>
                <a:cubicBezTo>
                  <a:pt x="65" y="263"/>
                  <a:pt x="65" y="262"/>
                  <a:pt x="66" y="261"/>
                </a:cubicBezTo>
                <a:cubicBezTo>
                  <a:pt x="67" y="260"/>
                  <a:pt x="68" y="260"/>
                  <a:pt x="69" y="261"/>
                </a:cubicBezTo>
                <a:cubicBezTo>
                  <a:pt x="70" y="262"/>
                  <a:pt x="70" y="264"/>
                  <a:pt x="69" y="264"/>
                </a:cubicBezTo>
                <a:close/>
                <a:moveTo>
                  <a:pt x="96" y="287"/>
                </a:moveTo>
                <a:cubicBezTo>
                  <a:pt x="96" y="288"/>
                  <a:pt x="94" y="289"/>
                  <a:pt x="93" y="288"/>
                </a:cubicBezTo>
                <a:cubicBezTo>
                  <a:pt x="92" y="287"/>
                  <a:pt x="92" y="286"/>
                  <a:pt x="92" y="285"/>
                </a:cubicBezTo>
                <a:cubicBezTo>
                  <a:pt x="93" y="284"/>
                  <a:pt x="95" y="283"/>
                  <a:pt x="96" y="284"/>
                </a:cubicBezTo>
                <a:cubicBezTo>
                  <a:pt x="97" y="285"/>
                  <a:pt x="97" y="286"/>
                  <a:pt x="96" y="287"/>
                </a:cubicBezTo>
                <a:close/>
                <a:moveTo>
                  <a:pt x="129" y="303"/>
                </a:moveTo>
                <a:cubicBezTo>
                  <a:pt x="129" y="304"/>
                  <a:pt x="128" y="305"/>
                  <a:pt x="126" y="304"/>
                </a:cubicBezTo>
                <a:cubicBezTo>
                  <a:pt x="125" y="304"/>
                  <a:pt x="125" y="303"/>
                  <a:pt x="125" y="302"/>
                </a:cubicBezTo>
                <a:cubicBezTo>
                  <a:pt x="125" y="300"/>
                  <a:pt x="127" y="300"/>
                  <a:pt x="128" y="300"/>
                </a:cubicBezTo>
                <a:cubicBezTo>
                  <a:pt x="129" y="300"/>
                  <a:pt x="130" y="302"/>
                  <a:pt x="129" y="303"/>
                </a:cubicBezTo>
                <a:close/>
                <a:moveTo>
                  <a:pt x="147" y="307"/>
                </a:moveTo>
                <a:cubicBezTo>
                  <a:pt x="147" y="309"/>
                  <a:pt x="145" y="309"/>
                  <a:pt x="144" y="309"/>
                </a:cubicBezTo>
                <a:cubicBezTo>
                  <a:pt x="143" y="309"/>
                  <a:pt x="142" y="308"/>
                  <a:pt x="142" y="306"/>
                </a:cubicBezTo>
                <a:cubicBezTo>
                  <a:pt x="143" y="305"/>
                  <a:pt x="144" y="304"/>
                  <a:pt x="145" y="305"/>
                </a:cubicBezTo>
                <a:cubicBezTo>
                  <a:pt x="146" y="305"/>
                  <a:pt x="147" y="306"/>
                  <a:pt x="147" y="307"/>
                </a:cubicBezTo>
                <a:close/>
                <a:moveTo>
                  <a:pt x="41" y="218"/>
                </a:moveTo>
                <a:cubicBezTo>
                  <a:pt x="40" y="218"/>
                  <a:pt x="39" y="217"/>
                  <a:pt x="38" y="216"/>
                </a:cubicBezTo>
                <a:cubicBezTo>
                  <a:pt x="38" y="215"/>
                  <a:pt x="38" y="214"/>
                  <a:pt x="40" y="213"/>
                </a:cubicBezTo>
                <a:cubicBezTo>
                  <a:pt x="41" y="213"/>
                  <a:pt x="42" y="214"/>
                  <a:pt x="42" y="215"/>
                </a:cubicBezTo>
                <a:cubicBezTo>
                  <a:pt x="43" y="216"/>
                  <a:pt x="42" y="217"/>
                  <a:pt x="41" y="218"/>
                </a:cubicBezTo>
                <a:close/>
                <a:moveTo>
                  <a:pt x="58" y="250"/>
                </a:moveTo>
                <a:cubicBezTo>
                  <a:pt x="57" y="251"/>
                  <a:pt x="55" y="250"/>
                  <a:pt x="54" y="249"/>
                </a:cubicBezTo>
                <a:cubicBezTo>
                  <a:pt x="54" y="248"/>
                  <a:pt x="54" y="247"/>
                  <a:pt x="55" y="246"/>
                </a:cubicBezTo>
                <a:cubicBezTo>
                  <a:pt x="56" y="245"/>
                  <a:pt x="58" y="246"/>
                  <a:pt x="58" y="247"/>
                </a:cubicBezTo>
                <a:cubicBezTo>
                  <a:pt x="59" y="248"/>
                  <a:pt x="59" y="249"/>
                  <a:pt x="58" y="250"/>
                </a:cubicBezTo>
                <a:close/>
                <a:moveTo>
                  <a:pt x="112" y="296"/>
                </a:moveTo>
                <a:cubicBezTo>
                  <a:pt x="112" y="297"/>
                  <a:pt x="110" y="298"/>
                  <a:pt x="109" y="297"/>
                </a:cubicBezTo>
                <a:cubicBezTo>
                  <a:pt x="108" y="297"/>
                  <a:pt x="108" y="295"/>
                  <a:pt x="108" y="294"/>
                </a:cubicBezTo>
                <a:cubicBezTo>
                  <a:pt x="109" y="293"/>
                  <a:pt x="110" y="293"/>
                  <a:pt x="111" y="293"/>
                </a:cubicBezTo>
                <a:cubicBezTo>
                  <a:pt x="112" y="294"/>
                  <a:pt x="113" y="295"/>
                  <a:pt x="112" y="296"/>
                </a:cubicBezTo>
                <a:close/>
                <a:moveTo>
                  <a:pt x="82" y="277"/>
                </a:moveTo>
                <a:cubicBezTo>
                  <a:pt x="81" y="278"/>
                  <a:pt x="80" y="278"/>
                  <a:pt x="79" y="277"/>
                </a:cubicBezTo>
                <a:cubicBezTo>
                  <a:pt x="78" y="276"/>
                  <a:pt x="78" y="275"/>
                  <a:pt x="78" y="274"/>
                </a:cubicBezTo>
                <a:cubicBezTo>
                  <a:pt x="79" y="273"/>
                  <a:pt x="81" y="273"/>
                  <a:pt x="82" y="273"/>
                </a:cubicBezTo>
                <a:cubicBezTo>
                  <a:pt x="83" y="274"/>
                  <a:pt x="83" y="276"/>
                  <a:pt x="82" y="277"/>
                </a:cubicBezTo>
                <a:close/>
                <a:moveTo>
                  <a:pt x="182" y="309"/>
                </a:moveTo>
                <a:cubicBezTo>
                  <a:pt x="182" y="310"/>
                  <a:pt x="182" y="311"/>
                  <a:pt x="180" y="311"/>
                </a:cubicBezTo>
                <a:cubicBezTo>
                  <a:pt x="179" y="312"/>
                  <a:pt x="178" y="311"/>
                  <a:pt x="178" y="309"/>
                </a:cubicBezTo>
                <a:cubicBezTo>
                  <a:pt x="178" y="308"/>
                  <a:pt x="179" y="307"/>
                  <a:pt x="180" y="307"/>
                </a:cubicBezTo>
                <a:cubicBezTo>
                  <a:pt x="181" y="307"/>
                  <a:pt x="182" y="308"/>
                  <a:pt x="182" y="309"/>
                </a:cubicBezTo>
                <a:close/>
                <a:moveTo>
                  <a:pt x="310" y="178"/>
                </a:moveTo>
                <a:cubicBezTo>
                  <a:pt x="311" y="178"/>
                  <a:pt x="312" y="179"/>
                  <a:pt x="312" y="180"/>
                </a:cubicBezTo>
                <a:cubicBezTo>
                  <a:pt x="312" y="182"/>
                  <a:pt x="311" y="183"/>
                  <a:pt x="310" y="183"/>
                </a:cubicBezTo>
                <a:cubicBezTo>
                  <a:pt x="309" y="183"/>
                  <a:pt x="308" y="181"/>
                  <a:pt x="308" y="180"/>
                </a:cubicBezTo>
                <a:cubicBezTo>
                  <a:pt x="308" y="179"/>
                  <a:pt x="309" y="178"/>
                  <a:pt x="310" y="178"/>
                </a:cubicBezTo>
                <a:close/>
                <a:moveTo>
                  <a:pt x="201" y="306"/>
                </a:moveTo>
                <a:cubicBezTo>
                  <a:pt x="201" y="308"/>
                  <a:pt x="201" y="309"/>
                  <a:pt x="199" y="309"/>
                </a:cubicBezTo>
                <a:cubicBezTo>
                  <a:pt x="198" y="309"/>
                  <a:pt x="197" y="309"/>
                  <a:pt x="197" y="307"/>
                </a:cubicBezTo>
                <a:cubicBezTo>
                  <a:pt x="196" y="306"/>
                  <a:pt x="197" y="305"/>
                  <a:pt x="198" y="305"/>
                </a:cubicBezTo>
                <a:cubicBezTo>
                  <a:pt x="200" y="304"/>
                  <a:pt x="201" y="305"/>
                  <a:pt x="201" y="306"/>
                </a:cubicBezTo>
                <a:close/>
                <a:moveTo>
                  <a:pt x="235" y="294"/>
                </a:moveTo>
                <a:cubicBezTo>
                  <a:pt x="236" y="295"/>
                  <a:pt x="236" y="296"/>
                  <a:pt x="234" y="297"/>
                </a:cubicBezTo>
                <a:cubicBezTo>
                  <a:pt x="233" y="298"/>
                  <a:pt x="232" y="297"/>
                  <a:pt x="231" y="296"/>
                </a:cubicBezTo>
                <a:cubicBezTo>
                  <a:pt x="231" y="295"/>
                  <a:pt x="231" y="294"/>
                  <a:pt x="232" y="293"/>
                </a:cubicBezTo>
                <a:cubicBezTo>
                  <a:pt x="233" y="292"/>
                  <a:pt x="235" y="293"/>
                  <a:pt x="235" y="294"/>
                </a:cubicBezTo>
                <a:close/>
                <a:moveTo>
                  <a:pt x="265" y="274"/>
                </a:moveTo>
                <a:cubicBezTo>
                  <a:pt x="265" y="275"/>
                  <a:pt x="265" y="276"/>
                  <a:pt x="264" y="277"/>
                </a:cubicBezTo>
                <a:cubicBezTo>
                  <a:pt x="263" y="278"/>
                  <a:pt x="262" y="278"/>
                  <a:pt x="261" y="277"/>
                </a:cubicBezTo>
                <a:cubicBezTo>
                  <a:pt x="260" y="276"/>
                  <a:pt x="260" y="274"/>
                  <a:pt x="261" y="274"/>
                </a:cubicBezTo>
                <a:cubicBezTo>
                  <a:pt x="262" y="273"/>
                  <a:pt x="264" y="273"/>
                  <a:pt x="265" y="274"/>
                </a:cubicBezTo>
                <a:close/>
                <a:moveTo>
                  <a:pt x="288" y="247"/>
                </a:moveTo>
                <a:cubicBezTo>
                  <a:pt x="289" y="247"/>
                  <a:pt x="289" y="249"/>
                  <a:pt x="288" y="250"/>
                </a:cubicBezTo>
                <a:cubicBezTo>
                  <a:pt x="288" y="251"/>
                  <a:pt x="286" y="251"/>
                  <a:pt x="285" y="251"/>
                </a:cubicBezTo>
                <a:cubicBezTo>
                  <a:pt x="284" y="250"/>
                  <a:pt x="284" y="248"/>
                  <a:pt x="284" y="247"/>
                </a:cubicBezTo>
                <a:cubicBezTo>
                  <a:pt x="285" y="246"/>
                  <a:pt x="287" y="246"/>
                  <a:pt x="288" y="247"/>
                </a:cubicBezTo>
                <a:close/>
                <a:moveTo>
                  <a:pt x="303" y="214"/>
                </a:moveTo>
                <a:cubicBezTo>
                  <a:pt x="305" y="214"/>
                  <a:pt x="305" y="215"/>
                  <a:pt x="305" y="217"/>
                </a:cubicBezTo>
                <a:cubicBezTo>
                  <a:pt x="305" y="218"/>
                  <a:pt x="303" y="219"/>
                  <a:pt x="302" y="218"/>
                </a:cubicBezTo>
                <a:cubicBezTo>
                  <a:pt x="301" y="218"/>
                  <a:pt x="300" y="216"/>
                  <a:pt x="301" y="215"/>
                </a:cubicBezTo>
                <a:cubicBezTo>
                  <a:pt x="301" y="214"/>
                  <a:pt x="302" y="213"/>
                  <a:pt x="303" y="214"/>
                </a:cubicBezTo>
                <a:close/>
                <a:moveTo>
                  <a:pt x="308" y="196"/>
                </a:moveTo>
                <a:cubicBezTo>
                  <a:pt x="309" y="197"/>
                  <a:pt x="310" y="198"/>
                  <a:pt x="310" y="199"/>
                </a:cubicBezTo>
                <a:cubicBezTo>
                  <a:pt x="309" y="200"/>
                  <a:pt x="308" y="201"/>
                  <a:pt x="307" y="201"/>
                </a:cubicBezTo>
                <a:cubicBezTo>
                  <a:pt x="306" y="201"/>
                  <a:pt x="305" y="199"/>
                  <a:pt x="305" y="198"/>
                </a:cubicBezTo>
                <a:cubicBezTo>
                  <a:pt x="305" y="197"/>
                  <a:pt x="307" y="196"/>
                  <a:pt x="308" y="196"/>
                </a:cubicBezTo>
                <a:close/>
                <a:moveTo>
                  <a:pt x="218" y="302"/>
                </a:moveTo>
                <a:cubicBezTo>
                  <a:pt x="218" y="303"/>
                  <a:pt x="218" y="304"/>
                  <a:pt x="216" y="305"/>
                </a:cubicBezTo>
                <a:cubicBezTo>
                  <a:pt x="215" y="305"/>
                  <a:pt x="214" y="304"/>
                  <a:pt x="213" y="303"/>
                </a:cubicBezTo>
                <a:cubicBezTo>
                  <a:pt x="213" y="302"/>
                  <a:pt x="214" y="301"/>
                  <a:pt x="215" y="300"/>
                </a:cubicBezTo>
                <a:cubicBezTo>
                  <a:pt x="216" y="300"/>
                  <a:pt x="217" y="300"/>
                  <a:pt x="218" y="302"/>
                </a:cubicBezTo>
                <a:close/>
                <a:moveTo>
                  <a:pt x="250" y="285"/>
                </a:moveTo>
                <a:cubicBezTo>
                  <a:pt x="251" y="286"/>
                  <a:pt x="250" y="288"/>
                  <a:pt x="249" y="288"/>
                </a:cubicBezTo>
                <a:cubicBezTo>
                  <a:pt x="248" y="289"/>
                  <a:pt x="247" y="289"/>
                  <a:pt x="246" y="288"/>
                </a:cubicBezTo>
                <a:cubicBezTo>
                  <a:pt x="245" y="287"/>
                  <a:pt x="246" y="285"/>
                  <a:pt x="247" y="285"/>
                </a:cubicBezTo>
                <a:cubicBezTo>
                  <a:pt x="248" y="284"/>
                  <a:pt x="249" y="284"/>
                  <a:pt x="250" y="285"/>
                </a:cubicBezTo>
                <a:close/>
                <a:moveTo>
                  <a:pt x="297" y="231"/>
                </a:moveTo>
                <a:cubicBezTo>
                  <a:pt x="298" y="231"/>
                  <a:pt x="298" y="233"/>
                  <a:pt x="298" y="234"/>
                </a:cubicBezTo>
                <a:cubicBezTo>
                  <a:pt x="297" y="235"/>
                  <a:pt x="296" y="235"/>
                  <a:pt x="295" y="235"/>
                </a:cubicBezTo>
                <a:cubicBezTo>
                  <a:pt x="294" y="234"/>
                  <a:pt x="293" y="233"/>
                  <a:pt x="294" y="232"/>
                </a:cubicBezTo>
                <a:cubicBezTo>
                  <a:pt x="294" y="231"/>
                  <a:pt x="296" y="230"/>
                  <a:pt x="297" y="231"/>
                </a:cubicBezTo>
                <a:close/>
                <a:moveTo>
                  <a:pt x="277" y="261"/>
                </a:moveTo>
                <a:cubicBezTo>
                  <a:pt x="278" y="262"/>
                  <a:pt x="278" y="263"/>
                  <a:pt x="277" y="264"/>
                </a:cubicBezTo>
                <a:cubicBezTo>
                  <a:pt x="276" y="265"/>
                  <a:pt x="275" y="265"/>
                  <a:pt x="274" y="265"/>
                </a:cubicBezTo>
                <a:cubicBezTo>
                  <a:pt x="273" y="264"/>
                  <a:pt x="273" y="262"/>
                  <a:pt x="274" y="261"/>
                </a:cubicBezTo>
                <a:cubicBezTo>
                  <a:pt x="274" y="260"/>
                  <a:pt x="276" y="260"/>
                  <a:pt x="277" y="261"/>
                </a:cubicBezTo>
                <a:close/>
                <a:moveTo>
                  <a:pt x="178" y="32"/>
                </a:moveTo>
                <a:cubicBezTo>
                  <a:pt x="178" y="31"/>
                  <a:pt x="179" y="30"/>
                  <a:pt x="181" y="30"/>
                </a:cubicBezTo>
                <a:cubicBezTo>
                  <a:pt x="182" y="30"/>
                  <a:pt x="183" y="31"/>
                  <a:pt x="183" y="33"/>
                </a:cubicBezTo>
                <a:cubicBezTo>
                  <a:pt x="183" y="34"/>
                  <a:pt x="182" y="35"/>
                  <a:pt x="180" y="35"/>
                </a:cubicBezTo>
                <a:cubicBezTo>
                  <a:pt x="179" y="35"/>
                  <a:pt x="178" y="34"/>
                  <a:pt x="178" y="32"/>
                </a:cubicBezTo>
                <a:close/>
                <a:moveTo>
                  <a:pt x="307" y="141"/>
                </a:moveTo>
                <a:cubicBezTo>
                  <a:pt x="308" y="141"/>
                  <a:pt x="309" y="142"/>
                  <a:pt x="310" y="143"/>
                </a:cubicBezTo>
                <a:cubicBezTo>
                  <a:pt x="310" y="144"/>
                  <a:pt x="309" y="145"/>
                  <a:pt x="308" y="146"/>
                </a:cubicBezTo>
                <a:cubicBezTo>
                  <a:pt x="307" y="146"/>
                  <a:pt x="305" y="145"/>
                  <a:pt x="305" y="144"/>
                </a:cubicBezTo>
                <a:cubicBezTo>
                  <a:pt x="305" y="143"/>
                  <a:pt x="306" y="141"/>
                  <a:pt x="307" y="141"/>
                </a:cubicBezTo>
                <a:close/>
                <a:moveTo>
                  <a:pt x="294" y="107"/>
                </a:moveTo>
                <a:cubicBezTo>
                  <a:pt x="296" y="106"/>
                  <a:pt x="297" y="107"/>
                  <a:pt x="298" y="108"/>
                </a:cubicBezTo>
                <a:cubicBezTo>
                  <a:pt x="298" y="109"/>
                  <a:pt x="298" y="110"/>
                  <a:pt x="297" y="111"/>
                </a:cubicBezTo>
                <a:cubicBezTo>
                  <a:pt x="295" y="111"/>
                  <a:pt x="294" y="111"/>
                  <a:pt x="293" y="110"/>
                </a:cubicBezTo>
                <a:cubicBezTo>
                  <a:pt x="293" y="109"/>
                  <a:pt x="293" y="107"/>
                  <a:pt x="294" y="107"/>
                </a:cubicBezTo>
                <a:close/>
                <a:moveTo>
                  <a:pt x="274" y="78"/>
                </a:moveTo>
                <a:cubicBezTo>
                  <a:pt x="275" y="77"/>
                  <a:pt x="277" y="77"/>
                  <a:pt x="277" y="78"/>
                </a:cubicBezTo>
                <a:cubicBezTo>
                  <a:pt x="278" y="79"/>
                  <a:pt x="278" y="80"/>
                  <a:pt x="277" y="81"/>
                </a:cubicBezTo>
                <a:cubicBezTo>
                  <a:pt x="276" y="82"/>
                  <a:pt x="275" y="82"/>
                  <a:pt x="274" y="81"/>
                </a:cubicBezTo>
                <a:cubicBezTo>
                  <a:pt x="273" y="80"/>
                  <a:pt x="273" y="79"/>
                  <a:pt x="274" y="78"/>
                </a:cubicBezTo>
                <a:close/>
                <a:moveTo>
                  <a:pt x="247" y="55"/>
                </a:moveTo>
                <a:cubicBezTo>
                  <a:pt x="248" y="54"/>
                  <a:pt x="249" y="53"/>
                  <a:pt x="250" y="54"/>
                </a:cubicBezTo>
                <a:cubicBezTo>
                  <a:pt x="251" y="55"/>
                  <a:pt x="252" y="56"/>
                  <a:pt x="251" y="57"/>
                </a:cubicBezTo>
                <a:cubicBezTo>
                  <a:pt x="250" y="58"/>
                  <a:pt x="249" y="59"/>
                  <a:pt x="248" y="58"/>
                </a:cubicBezTo>
                <a:cubicBezTo>
                  <a:pt x="247" y="57"/>
                  <a:pt x="246" y="56"/>
                  <a:pt x="247" y="55"/>
                </a:cubicBezTo>
                <a:close/>
                <a:moveTo>
                  <a:pt x="214" y="39"/>
                </a:moveTo>
                <a:cubicBezTo>
                  <a:pt x="214" y="38"/>
                  <a:pt x="216" y="37"/>
                  <a:pt x="217" y="37"/>
                </a:cubicBezTo>
                <a:cubicBezTo>
                  <a:pt x="218" y="38"/>
                  <a:pt x="219" y="39"/>
                  <a:pt x="218" y="40"/>
                </a:cubicBezTo>
                <a:cubicBezTo>
                  <a:pt x="218" y="42"/>
                  <a:pt x="217" y="42"/>
                  <a:pt x="215" y="42"/>
                </a:cubicBezTo>
                <a:cubicBezTo>
                  <a:pt x="214" y="41"/>
                  <a:pt x="214" y="40"/>
                  <a:pt x="214" y="39"/>
                </a:cubicBezTo>
                <a:close/>
                <a:moveTo>
                  <a:pt x="197" y="35"/>
                </a:moveTo>
                <a:cubicBezTo>
                  <a:pt x="197" y="33"/>
                  <a:pt x="198" y="33"/>
                  <a:pt x="199" y="33"/>
                </a:cubicBezTo>
                <a:cubicBezTo>
                  <a:pt x="200" y="33"/>
                  <a:pt x="201" y="34"/>
                  <a:pt x="201" y="35"/>
                </a:cubicBezTo>
                <a:cubicBezTo>
                  <a:pt x="201" y="37"/>
                  <a:pt x="200" y="38"/>
                  <a:pt x="198" y="37"/>
                </a:cubicBezTo>
                <a:cubicBezTo>
                  <a:pt x="197" y="37"/>
                  <a:pt x="196" y="36"/>
                  <a:pt x="197" y="35"/>
                </a:cubicBezTo>
                <a:close/>
                <a:moveTo>
                  <a:pt x="302" y="124"/>
                </a:moveTo>
                <a:cubicBezTo>
                  <a:pt x="303" y="124"/>
                  <a:pt x="305" y="125"/>
                  <a:pt x="305" y="126"/>
                </a:cubicBezTo>
                <a:cubicBezTo>
                  <a:pt x="306" y="127"/>
                  <a:pt x="305" y="128"/>
                  <a:pt x="304" y="129"/>
                </a:cubicBezTo>
                <a:cubicBezTo>
                  <a:pt x="302" y="129"/>
                  <a:pt x="301" y="129"/>
                  <a:pt x="301" y="127"/>
                </a:cubicBezTo>
                <a:cubicBezTo>
                  <a:pt x="300" y="126"/>
                  <a:pt x="301" y="125"/>
                  <a:pt x="302" y="124"/>
                </a:cubicBezTo>
                <a:close/>
                <a:moveTo>
                  <a:pt x="286" y="92"/>
                </a:moveTo>
                <a:cubicBezTo>
                  <a:pt x="287" y="91"/>
                  <a:pt x="288" y="92"/>
                  <a:pt x="289" y="93"/>
                </a:cubicBezTo>
                <a:cubicBezTo>
                  <a:pt x="290" y="94"/>
                  <a:pt x="289" y="95"/>
                  <a:pt x="288" y="96"/>
                </a:cubicBezTo>
                <a:cubicBezTo>
                  <a:pt x="287" y="97"/>
                  <a:pt x="286" y="96"/>
                  <a:pt x="285" y="95"/>
                </a:cubicBezTo>
                <a:cubicBezTo>
                  <a:pt x="284" y="94"/>
                  <a:pt x="285" y="93"/>
                  <a:pt x="286" y="92"/>
                </a:cubicBezTo>
                <a:close/>
                <a:moveTo>
                  <a:pt x="231" y="46"/>
                </a:moveTo>
                <a:cubicBezTo>
                  <a:pt x="232" y="45"/>
                  <a:pt x="233" y="44"/>
                  <a:pt x="234" y="45"/>
                </a:cubicBezTo>
                <a:cubicBezTo>
                  <a:pt x="235" y="45"/>
                  <a:pt x="236" y="47"/>
                  <a:pt x="235" y="48"/>
                </a:cubicBezTo>
                <a:cubicBezTo>
                  <a:pt x="235" y="49"/>
                  <a:pt x="233" y="49"/>
                  <a:pt x="232" y="49"/>
                </a:cubicBezTo>
                <a:cubicBezTo>
                  <a:pt x="231" y="48"/>
                  <a:pt x="230" y="47"/>
                  <a:pt x="231" y="46"/>
                </a:cubicBezTo>
                <a:close/>
                <a:moveTo>
                  <a:pt x="261" y="65"/>
                </a:moveTo>
                <a:cubicBezTo>
                  <a:pt x="262" y="64"/>
                  <a:pt x="264" y="64"/>
                  <a:pt x="265" y="65"/>
                </a:cubicBezTo>
                <a:cubicBezTo>
                  <a:pt x="266" y="66"/>
                  <a:pt x="266" y="67"/>
                  <a:pt x="265" y="68"/>
                </a:cubicBezTo>
                <a:cubicBezTo>
                  <a:pt x="264" y="69"/>
                  <a:pt x="263" y="69"/>
                  <a:pt x="262" y="69"/>
                </a:cubicBezTo>
                <a:cubicBezTo>
                  <a:pt x="261" y="68"/>
                  <a:pt x="261" y="66"/>
                  <a:pt x="261" y="65"/>
                </a:cubicBezTo>
                <a:close/>
                <a:moveTo>
                  <a:pt x="166" y="70"/>
                </a:moveTo>
                <a:cubicBezTo>
                  <a:pt x="222" y="66"/>
                  <a:pt x="269" y="109"/>
                  <a:pt x="273" y="165"/>
                </a:cubicBezTo>
                <a:cubicBezTo>
                  <a:pt x="276" y="220"/>
                  <a:pt x="233" y="268"/>
                  <a:pt x="178" y="271"/>
                </a:cubicBezTo>
                <a:cubicBezTo>
                  <a:pt x="122" y="275"/>
                  <a:pt x="74" y="232"/>
                  <a:pt x="71" y="176"/>
                </a:cubicBezTo>
                <a:cubicBezTo>
                  <a:pt x="68" y="121"/>
                  <a:pt x="110" y="73"/>
                  <a:pt x="166" y="70"/>
                </a:cubicBezTo>
                <a:close/>
                <a:moveTo>
                  <a:pt x="166" y="80"/>
                </a:moveTo>
                <a:cubicBezTo>
                  <a:pt x="216" y="77"/>
                  <a:pt x="259" y="115"/>
                  <a:pt x="262" y="165"/>
                </a:cubicBezTo>
                <a:cubicBezTo>
                  <a:pt x="265" y="215"/>
                  <a:pt x="227" y="258"/>
                  <a:pt x="177" y="261"/>
                </a:cubicBezTo>
                <a:cubicBezTo>
                  <a:pt x="127" y="264"/>
                  <a:pt x="84" y="226"/>
                  <a:pt x="82" y="176"/>
                </a:cubicBezTo>
                <a:cubicBezTo>
                  <a:pt x="79" y="126"/>
                  <a:pt x="117" y="83"/>
                  <a:pt x="166" y="80"/>
                </a:cubicBezTo>
                <a:close/>
                <a:moveTo>
                  <a:pt x="168" y="316"/>
                </a:moveTo>
                <a:cubicBezTo>
                  <a:pt x="140" y="419"/>
                  <a:pt x="140" y="419"/>
                  <a:pt x="140" y="419"/>
                </a:cubicBezTo>
                <a:cubicBezTo>
                  <a:pt x="129" y="396"/>
                  <a:pt x="129" y="396"/>
                  <a:pt x="129" y="396"/>
                </a:cubicBezTo>
                <a:cubicBezTo>
                  <a:pt x="62" y="406"/>
                  <a:pt x="62" y="406"/>
                  <a:pt x="62" y="406"/>
                </a:cubicBezTo>
                <a:cubicBezTo>
                  <a:pt x="93" y="292"/>
                  <a:pt x="93" y="292"/>
                  <a:pt x="93" y="292"/>
                </a:cubicBezTo>
                <a:cubicBezTo>
                  <a:pt x="115" y="306"/>
                  <a:pt x="141" y="314"/>
                  <a:pt x="168" y="315"/>
                </a:cubicBezTo>
                <a:cubicBezTo>
                  <a:pt x="168" y="315"/>
                  <a:pt x="168" y="315"/>
                  <a:pt x="168" y="315"/>
                </a:cubicBezTo>
                <a:cubicBezTo>
                  <a:pt x="170" y="315"/>
                  <a:pt x="172" y="315"/>
                  <a:pt x="174" y="315"/>
                </a:cubicBezTo>
                <a:cubicBezTo>
                  <a:pt x="174" y="315"/>
                  <a:pt x="174" y="315"/>
                  <a:pt x="174" y="315"/>
                </a:cubicBezTo>
                <a:cubicBezTo>
                  <a:pt x="175" y="315"/>
                  <a:pt x="177"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79" y="315"/>
                  <a:pt x="179" y="315"/>
                </a:cubicBezTo>
                <a:cubicBezTo>
                  <a:pt x="179" y="315"/>
                  <a:pt x="180" y="315"/>
                  <a:pt x="180" y="315"/>
                </a:cubicBezTo>
                <a:cubicBezTo>
                  <a:pt x="207" y="313"/>
                  <a:pt x="232" y="304"/>
                  <a:pt x="253" y="290"/>
                </a:cubicBezTo>
                <a:cubicBezTo>
                  <a:pt x="280" y="377"/>
                  <a:pt x="280" y="377"/>
                  <a:pt x="280" y="377"/>
                </a:cubicBezTo>
                <a:cubicBezTo>
                  <a:pt x="213" y="370"/>
                  <a:pt x="213" y="370"/>
                  <a:pt x="213" y="370"/>
                </a:cubicBezTo>
                <a:cubicBezTo>
                  <a:pt x="203" y="394"/>
                  <a:pt x="203" y="394"/>
                  <a:pt x="203" y="394"/>
                </a:cubicBezTo>
                <a:cubicBezTo>
                  <a:pt x="179" y="316"/>
                  <a:pt x="179" y="316"/>
                  <a:pt x="179" y="316"/>
                </a:cubicBezTo>
                <a:cubicBezTo>
                  <a:pt x="177" y="324"/>
                  <a:pt x="177" y="324"/>
                  <a:pt x="177" y="324"/>
                </a:cubicBezTo>
                <a:cubicBezTo>
                  <a:pt x="200" y="400"/>
                  <a:pt x="200" y="400"/>
                  <a:pt x="200" y="400"/>
                </a:cubicBezTo>
                <a:cubicBezTo>
                  <a:pt x="196" y="408"/>
                  <a:pt x="196" y="408"/>
                  <a:pt x="196" y="408"/>
                </a:cubicBezTo>
                <a:cubicBezTo>
                  <a:pt x="174" y="334"/>
                  <a:pt x="174" y="334"/>
                  <a:pt x="174" y="334"/>
                </a:cubicBezTo>
                <a:cubicBezTo>
                  <a:pt x="147" y="434"/>
                  <a:pt x="147" y="434"/>
                  <a:pt x="147" y="434"/>
                </a:cubicBezTo>
                <a:cubicBezTo>
                  <a:pt x="143" y="426"/>
                  <a:pt x="143" y="426"/>
                  <a:pt x="143" y="426"/>
                </a:cubicBezTo>
                <a:cubicBezTo>
                  <a:pt x="171" y="324"/>
                  <a:pt x="171" y="324"/>
                  <a:pt x="171" y="324"/>
                </a:cubicBezTo>
                <a:lnTo>
                  <a:pt x="168" y="316"/>
                </a:lnTo>
                <a:close/>
              </a:path>
            </a:pathLst>
          </a:custGeom>
          <a:solidFill>
            <a:srgbClr val="093B5C"/>
          </a:solidFill>
          <a:ln>
            <a:noFill/>
          </a:ln>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endParaRPr>
          </a:p>
        </p:txBody>
      </p:sp>
      <p:grpSp>
        <p:nvGrpSpPr>
          <p:cNvPr id="49" name="组合 48"/>
          <p:cNvGrpSpPr/>
          <p:nvPr/>
        </p:nvGrpSpPr>
        <p:grpSpPr>
          <a:xfrm>
            <a:off x="7447674" y="4215233"/>
            <a:ext cx="3508001" cy="989894"/>
            <a:chOff x="3397955" y="2716638"/>
            <a:chExt cx="3088828" cy="989890"/>
          </a:xfrm>
        </p:grpSpPr>
        <p:sp>
          <p:nvSpPr>
            <p:cNvPr id="50" name="TextBox 19"/>
            <p:cNvSpPr txBox="1"/>
            <p:nvPr/>
          </p:nvSpPr>
          <p:spPr>
            <a:xfrm>
              <a:off x="3504892" y="2716638"/>
              <a:ext cx="2874952" cy="923326"/>
            </a:xfrm>
            <a:prstGeom prst="rect">
              <a:avLst/>
            </a:prstGeom>
            <a:noFill/>
          </p:spPr>
          <p:txBody>
            <a:bodyPr wrap="square" rtlCol="0">
              <a:spAutoFit/>
            </a:bodyPr>
            <a:lstStyle/>
            <a:p>
              <a:r>
                <a:rPr lang="zh-CN" altLang="en-US" dirty="0" smtClean="0">
                  <a:solidFill>
                    <a:schemeClr val="tx1">
                      <a:lumMod val="85000"/>
                      <a:lumOff val="15000"/>
                    </a:schemeClr>
                  </a:solidFill>
                  <a:latin typeface="+mn-ea"/>
                  <a:cs typeface="Open Sans" panose="020B0606030504020204" pitchFamily="34" charset="0"/>
                </a:rPr>
                <a:t>具体应用：</a:t>
              </a:r>
              <a:endParaRPr lang="en-US" altLang="zh-CN" dirty="0" smtClean="0">
                <a:solidFill>
                  <a:schemeClr val="tx1">
                    <a:lumMod val="85000"/>
                    <a:lumOff val="15000"/>
                  </a:schemeClr>
                </a:solidFill>
                <a:latin typeface="+mn-ea"/>
                <a:cs typeface="Open Sans" panose="020B0606030504020204" pitchFamily="34" charset="0"/>
              </a:endParaRPr>
            </a:p>
            <a:p>
              <a:r>
                <a:rPr lang="zh-CN" altLang="en-US" dirty="0" smtClean="0">
                  <a:solidFill>
                    <a:schemeClr val="tx1">
                      <a:lumMod val="85000"/>
                      <a:lumOff val="15000"/>
                    </a:schemeClr>
                  </a:solidFill>
                  <a:latin typeface="+mn-ea"/>
                  <a:cs typeface="Open Sans" panose="020B0606030504020204" pitchFamily="34" charset="0"/>
                </a:rPr>
                <a:t>思想是否可以被借鉴？？？</a:t>
              </a:r>
              <a:endParaRPr lang="en-US" altLang="zh-CN" dirty="0" smtClean="0">
                <a:solidFill>
                  <a:schemeClr val="tx1">
                    <a:lumMod val="85000"/>
                    <a:lumOff val="15000"/>
                  </a:schemeClr>
                </a:solidFill>
                <a:latin typeface="+mn-ea"/>
                <a:cs typeface="Open Sans" panose="020B0606030504020204" pitchFamily="34" charset="0"/>
              </a:endParaRPr>
            </a:p>
            <a:p>
              <a:r>
                <a:rPr lang="zh-CN" altLang="en-US" dirty="0" smtClean="0">
                  <a:solidFill>
                    <a:schemeClr val="tx1">
                      <a:lumMod val="85000"/>
                      <a:lumOff val="15000"/>
                    </a:schemeClr>
                  </a:solidFill>
                  <a:latin typeface="+mn-ea"/>
                  <a:cs typeface="Open Sans" panose="020B0606030504020204" pitchFamily="34" charset="0"/>
                </a:rPr>
                <a:t>具体实验的效果</a:t>
              </a:r>
              <a:endParaRPr lang="en-US" altLang="zh-CN" dirty="0">
                <a:solidFill>
                  <a:schemeClr val="tx1">
                    <a:lumMod val="85000"/>
                    <a:lumOff val="15000"/>
                  </a:schemeClr>
                </a:solidFill>
                <a:latin typeface="+mn-ea"/>
                <a:cs typeface="Open Sans" panose="020B0606030504020204" pitchFamily="34" charset="0"/>
              </a:endParaRPr>
            </a:p>
          </p:txBody>
        </p:sp>
        <p:sp>
          <p:nvSpPr>
            <p:cNvPr id="51" name="Text Placeholder 5"/>
            <p:cNvSpPr txBox="1">
              <a:spLocks/>
            </p:cNvSpPr>
            <p:nvPr/>
          </p:nvSpPr>
          <p:spPr>
            <a:xfrm>
              <a:off x="3397955" y="3075915"/>
              <a:ext cx="3088828" cy="630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defRPr/>
              </a:pPr>
              <a:endParaRPr lang="en-US" altLang="zh-CN" sz="1600" dirty="0">
                <a:solidFill>
                  <a:schemeClr val="tx1">
                    <a:lumMod val="85000"/>
                    <a:lumOff val="15000"/>
                  </a:schemeClr>
                </a:solidFill>
                <a:latin typeface="+mn-ea"/>
              </a:endParaRPr>
            </a:p>
          </p:txBody>
        </p:sp>
      </p:grpSp>
    </p:spTree>
    <p:extLst>
      <p:ext uri="{BB962C8B-B14F-4D97-AF65-F5344CB8AC3E}">
        <p14:creationId xmlns:p14="http://schemas.microsoft.com/office/powerpoint/2010/main" val="250269340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 calcmode="lin" valueType="num">
                                      <p:cBhvr>
                                        <p:cTn id="15" dur="500" fill="hold"/>
                                        <p:tgtEl>
                                          <p:spTgt spid="24"/>
                                        </p:tgtEl>
                                        <p:attrNameLst>
                                          <p:attrName>style.rotation</p:attrName>
                                        </p:attrNameLst>
                                      </p:cBhvr>
                                      <p:tavLst>
                                        <p:tav tm="0">
                                          <p:val>
                                            <p:fltVal val="360"/>
                                          </p:val>
                                        </p:tav>
                                        <p:tav tm="100000">
                                          <p:val>
                                            <p:fltVal val="0"/>
                                          </p:val>
                                        </p:tav>
                                      </p:tavLst>
                                    </p:anim>
                                    <p:animEffect transition="in" filter="fade">
                                      <p:cBhvr>
                                        <p:cTn id="16" dur="500"/>
                                        <p:tgtEl>
                                          <p:spTgt spid="2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750"/>
                                        <p:tgtEl>
                                          <p:spTgt spid="26"/>
                                        </p:tgtEl>
                                      </p:cBhvr>
                                    </p:animEffect>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childTnLst>
                          </p:cTn>
                        </p:par>
                        <p:par>
                          <p:cTn id="30" fill="hold">
                            <p:stCondLst>
                              <p:cond delay="2250"/>
                            </p:stCondLst>
                            <p:childTnLst>
                              <p:par>
                                <p:cTn id="31" presetID="22" presetClass="entr" presetSubtype="8"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left)">
                                      <p:cBhvr>
                                        <p:cTn id="33" dur="500"/>
                                        <p:tgtEl>
                                          <p:spTgt spid="37"/>
                                        </p:tgtEl>
                                      </p:cBhvr>
                                    </p:animEffect>
                                  </p:childTnLst>
                                </p:cTn>
                              </p:par>
                            </p:childTnLst>
                          </p:cTn>
                        </p:par>
                        <p:par>
                          <p:cTn id="34" fill="hold">
                            <p:stCondLst>
                              <p:cond delay="2750"/>
                            </p:stCondLst>
                            <p:childTnLst>
                              <p:par>
                                <p:cTn id="35" presetID="42" presetClass="entr" presetSubtype="0"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1000"/>
                                        <p:tgtEl>
                                          <p:spTgt spid="40"/>
                                        </p:tgtEl>
                                      </p:cBhvr>
                                    </p:animEffect>
                                    <p:anim calcmode="lin" valueType="num">
                                      <p:cBhvr>
                                        <p:cTn id="38" dur="1000" fill="hold"/>
                                        <p:tgtEl>
                                          <p:spTgt spid="40"/>
                                        </p:tgtEl>
                                        <p:attrNameLst>
                                          <p:attrName>ppt_x</p:attrName>
                                        </p:attrNameLst>
                                      </p:cBhvr>
                                      <p:tavLst>
                                        <p:tav tm="0">
                                          <p:val>
                                            <p:strVal val="#ppt_x"/>
                                          </p:val>
                                        </p:tav>
                                        <p:tav tm="100000">
                                          <p:val>
                                            <p:strVal val="#ppt_x"/>
                                          </p:val>
                                        </p:tav>
                                      </p:tavLst>
                                    </p:anim>
                                    <p:anim calcmode="lin" valueType="num">
                                      <p:cBhvr>
                                        <p:cTn id="39" dur="1000" fill="hold"/>
                                        <p:tgtEl>
                                          <p:spTgt spid="40"/>
                                        </p:tgtEl>
                                        <p:attrNameLst>
                                          <p:attrName>ppt_y</p:attrName>
                                        </p:attrNameLst>
                                      </p:cBhvr>
                                      <p:tavLst>
                                        <p:tav tm="0">
                                          <p:val>
                                            <p:strVal val="#ppt_y+.1"/>
                                          </p:val>
                                        </p:tav>
                                        <p:tav tm="100000">
                                          <p:val>
                                            <p:strVal val="#ppt_y"/>
                                          </p:val>
                                        </p:tav>
                                      </p:tavLst>
                                    </p:anim>
                                  </p:childTnLst>
                                </p:cTn>
                              </p:par>
                            </p:childTnLst>
                          </p:cTn>
                        </p:par>
                        <p:par>
                          <p:cTn id="40" fill="hold">
                            <p:stCondLst>
                              <p:cond delay="3750"/>
                            </p:stCondLst>
                            <p:childTnLst>
                              <p:par>
                                <p:cTn id="41" presetID="2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left)">
                                      <p:cBhvr>
                                        <p:cTn id="43" dur="500"/>
                                        <p:tgtEl>
                                          <p:spTgt spid="41"/>
                                        </p:tgtEl>
                                      </p:cBhvr>
                                    </p:animEffect>
                                  </p:childTnLst>
                                </p:cTn>
                              </p:par>
                            </p:childTnLst>
                          </p:cTn>
                        </p:par>
                        <p:par>
                          <p:cTn id="44" fill="hold">
                            <p:stCondLst>
                              <p:cond delay="4250"/>
                            </p:stCondLst>
                            <p:childTnLst>
                              <p:par>
                                <p:cTn id="45" presetID="42"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childTnLst>
                          </p:cTn>
                        </p:par>
                        <p:par>
                          <p:cTn id="50" fill="hold">
                            <p:stCondLst>
                              <p:cond delay="5250"/>
                            </p:stCondLst>
                            <p:childTnLst>
                              <p:par>
                                <p:cTn id="51" presetID="22" presetClass="entr" presetSubtype="8" fill="hold" nodeType="after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left)">
                                      <p:cBhvr>
                                        <p:cTn id="53" dur="500"/>
                                        <p:tgtEl>
                                          <p:spTgt spid="45"/>
                                        </p:tgtEl>
                                      </p:cBhvr>
                                    </p:animEffect>
                                  </p:childTnLst>
                                </p:cTn>
                              </p:par>
                            </p:childTnLst>
                          </p:cTn>
                        </p:par>
                        <p:par>
                          <p:cTn id="54" fill="hold">
                            <p:stCondLst>
                              <p:cond delay="5750"/>
                            </p:stCondLst>
                            <p:childTnLst>
                              <p:par>
                                <p:cTn id="55" presetID="42" presetClass="entr" presetSubtype="0" fill="hold" grpId="0"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childTnLst>
                          </p:cTn>
                        </p:par>
                        <p:par>
                          <p:cTn id="60" fill="hold">
                            <p:stCondLst>
                              <p:cond delay="6750"/>
                            </p:stCondLst>
                            <p:childTnLst>
                              <p:par>
                                <p:cTn id="61" presetID="22" presetClass="entr" presetSubtype="8"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6" grpId="0"/>
      <p:bldP spid="27" grpId="0" animBg="1"/>
      <p:bldP spid="40" grpId="0" animBg="1"/>
      <p:bldP spid="44" grpId="0" animBg="1"/>
      <p:bldP spid="4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64673" y="2433935"/>
            <a:ext cx="2954655" cy="923330"/>
          </a:xfrm>
          <a:prstGeom prst="rect">
            <a:avLst/>
          </a:prstGeom>
          <a:noFill/>
        </p:spPr>
        <p:txBody>
          <a:bodyPr wrap="none" lIns="91440" tIns="45720" rIns="91440" bIns="45720">
            <a:spAutoFit/>
          </a:bodyPr>
          <a:lstStyle/>
          <a:p>
            <a:pPr algn="ctr"/>
            <a:r>
              <a:rPr lang="zh-CN" altLang="en-US" sz="5400" b="1" cap="none" spc="0" dirty="0" smtClean="0">
                <a:ln w="22225">
                  <a:solidFill>
                    <a:schemeClr val="accent2"/>
                  </a:solidFill>
                  <a:prstDash val="solid"/>
                </a:ln>
                <a:solidFill>
                  <a:schemeClr val="accent2">
                    <a:lumMod val="40000"/>
                    <a:lumOff val="60000"/>
                  </a:schemeClr>
                </a:solidFill>
                <a:effectLst/>
              </a:rPr>
              <a:t>谢谢大家</a:t>
            </a:r>
            <a:endParaRPr lang="zh-CN" alt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96961722"/>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Co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06" y="371193"/>
            <a:ext cx="11827873" cy="6092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20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椭圆 3"/>
          <p:cNvSpPr/>
          <p:nvPr/>
        </p:nvSpPr>
        <p:spPr>
          <a:xfrm>
            <a:off x="1199456" y="1124744"/>
            <a:ext cx="2496277" cy="249627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cxnSp>
        <p:nvCxnSpPr>
          <p:cNvPr id="6" name="直接连接符 5"/>
          <p:cNvCxnSpPr/>
          <p:nvPr/>
        </p:nvCxnSpPr>
        <p:spPr>
          <a:xfrm>
            <a:off x="3695733" y="0"/>
            <a:ext cx="0" cy="23728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99456" y="2380027"/>
            <a:ext cx="0" cy="451814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99456" y="1124744"/>
            <a:ext cx="2496277" cy="24962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3" name="TextBox 2"/>
          <p:cNvSpPr txBox="1"/>
          <p:nvPr/>
        </p:nvSpPr>
        <p:spPr>
          <a:xfrm>
            <a:off x="1640536" y="1604798"/>
            <a:ext cx="1553630" cy="913007"/>
          </a:xfrm>
          <a:prstGeom prst="rect">
            <a:avLst/>
          </a:prstGeom>
          <a:noFill/>
        </p:spPr>
        <p:txBody>
          <a:bodyPr wrap="none" rtlCol="0">
            <a:spAutoFit/>
          </a:bodyPr>
          <a:lstStyle/>
          <a:p>
            <a:r>
              <a:rPr lang="zh-CN" altLang="en-US" sz="5333" b="1" dirty="0">
                <a:solidFill>
                  <a:srgbClr val="FFFFFF"/>
                </a:solidFill>
                <a:latin typeface="微软雅黑" panose="020B0503020204020204" pitchFamily="34" charset="-122"/>
                <a:ea typeface="微软雅黑" panose="020B0503020204020204" pitchFamily="34" charset="-122"/>
              </a:rPr>
              <a:t>目录</a:t>
            </a:r>
          </a:p>
        </p:txBody>
      </p:sp>
      <p:sp>
        <p:nvSpPr>
          <p:cNvPr id="10" name="TextBox 9"/>
          <p:cNvSpPr txBox="1"/>
          <p:nvPr/>
        </p:nvSpPr>
        <p:spPr>
          <a:xfrm>
            <a:off x="1367085" y="2506491"/>
            <a:ext cx="2098973" cy="502766"/>
          </a:xfrm>
          <a:prstGeom prst="rect">
            <a:avLst/>
          </a:prstGeom>
          <a:noFill/>
        </p:spPr>
        <p:txBody>
          <a:bodyPr wrap="none" rtlCol="0">
            <a:spAutoFit/>
          </a:bodyPr>
          <a:lstStyle/>
          <a:p>
            <a:r>
              <a:rPr lang="en-US" altLang="zh-CN" sz="2667" b="1" dirty="0">
                <a:solidFill>
                  <a:srgbClr val="FFFFFF"/>
                </a:solidFill>
                <a:latin typeface="微软雅黑" panose="020B0503020204020204" pitchFamily="34" charset="-122"/>
                <a:ea typeface="微软雅黑" panose="020B0503020204020204" pitchFamily="34" charset="-122"/>
              </a:rPr>
              <a:t>CONTENTS</a:t>
            </a:r>
            <a:endParaRPr lang="zh-CN" altLang="en-US" sz="2667" b="1" dirty="0">
              <a:solidFill>
                <a:srgbClr val="FFFFFF"/>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5024093" y="1220755"/>
            <a:ext cx="4896544" cy="6965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3" name="圆角矩形 12"/>
          <p:cNvSpPr/>
          <p:nvPr/>
        </p:nvSpPr>
        <p:spPr>
          <a:xfrm>
            <a:off x="4994334" y="3248588"/>
            <a:ext cx="4896544" cy="6965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5" name="圆角矩形 14"/>
          <p:cNvSpPr/>
          <p:nvPr/>
        </p:nvSpPr>
        <p:spPr>
          <a:xfrm>
            <a:off x="5024093" y="4406470"/>
            <a:ext cx="4896544" cy="6965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6" name="圆角矩形 15"/>
          <p:cNvSpPr/>
          <p:nvPr/>
        </p:nvSpPr>
        <p:spPr>
          <a:xfrm>
            <a:off x="5024093" y="5505281"/>
            <a:ext cx="4896544" cy="69650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18" name="TextBox 17"/>
          <p:cNvSpPr txBox="1"/>
          <p:nvPr/>
        </p:nvSpPr>
        <p:spPr>
          <a:xfrm>
            <a:off x="5089807" y="1348543"/>
            <a:ext cx="1891865" cy="502766"/>
          </a:xfrm>
          <a:prstGeom prst="rect">
            <a:avLst/>
          </a:prstGeom>
          <a:noFill/>
        </p:spPr>
        <p:txBody>
          <a:bodyPr wrap="none" rtlCol="0">
            <a:spAutoFit/>
          </a:bodyPr>
          <a:lstStyle/>
          <a:p>
            <a:r>
              <a:rPr lang="zh-CN" altLang="en-US" sz="2667" dirty="0" smtClean="0">
                <a:solidFill>
                  <a:srgbClr val="FFFFFF"/>
                </a:solidFill>
                <a:latin typeface="微软雅黑" panose="020B0503020204020204" pitchFamily="34" charset="-122"/>
                <a:ea typeface="微软雅黑" panose="020B0503020204020204" pitchFamily="34" charset="-122"/>
              </a:rPr>
              <a:t>文章的概述</a:t>
            </a:r>
            <a:endParaRPr lang="zh-CN" altLang="en-US" sz="2667" dirty="0">
              <a:solidFill>
                <a:srgbClr val="FFFFFF"/>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5024093" y="3323329"/>
            <a:ext cx="1550424" cy="502766"/>
          </a:xfrm>
          <a:prstGeom prst="rect">
            <a:avLst/>
          </a:prstGeom>
          <a:noFill/>
        </p:spPr>
        <p:txBody>
          <a:bodyPr wrap="none" rtlCol="0">
            <a:spAutoFit/>
          </a:bodyPr>
          <a:lstStyle/>
          <a:p>
            <a:r>
              <a:rPr lang="zh-CN" altLang="en-US" sz="2667" dirty="0" smtClean="0">
                <a:solidFill>
                  <a:srgbClr val="FFFFFF"/>
                </a:solidFill>
                <a:latin typeface="微软雅黑" panose="020B0503020204020204" pitchFamily="34" charset="-122"/>
                <a:ea typeface="微软雅黑" panose="020B0503020204020204" pitchFamily="34" charset="-122"/>
              </a:rPr>
              <a:t>实验分析</a:t>
            </a:r>
            <a:endParaRPr lang="zh-CN" altLang="en-US" sz="2667" dirty="0">
              <a:solidFill>
                <a:srgbClr val="FFFFFF"/>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4994334" y="4473806"/>
            <a:ext cx="2574744" cy="502766"/>
          </a:xfrm>
          <a:prstGeom prst="rect">
            <a:avLst/>
          </a:prstGeom>
          <a:noFill/>
        </p:spPr>
        <p:txBody>
          <a:bodyPr wrap="none" rtlCol="0">
            <a:spAutoFit/>
          </a:bodyPr>
          <a:lstStyle/>
          <a:p>
            <a:r>
              <a:rPr lang="zh-CN" altLang="en-US" sz="2667" dirty="0" smtClean="0">
                <a:solidFill>
                  <a:srgbClr val="FFFFFF"/>
                </a:solidFill>
                <a:latin typeface="微软雅黑" panose="020B0503020204020204" pitchFamily="34" charset="-122"/>
                <a:ea typeface="微软雅黑" panose="020B0503020204020204" pitchFamily="34" charset="-122"/>
              </a:rPr>
              <a:t>论文的主要结论</a:t>
            </a:r>
            <a:endParaRPr lang="zh-CN" altLang="en-US" sz="2667" dirty="0">
              <a:solidFill>
                <a:srgbClr val="FFFFFF"/>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5044514" y="5564352"/>
            <a:ext cx="1550424" cy="502766"/>
          </a:xfrm>
          <a:prstGeom prst="rect">
            <a:avLst/>
          </a:prstGeom>
          <a:noFill/>
        </p:spPr>
        <p:txBody>
          <a:bodyPr wrap="none" rtlCol="0">
            <a:spAutoFit/>
          </a:bodyPr>
          <a:lstStyle/>
          <a:p>
            <a:r>
              <a:rPr lang="zh-CN" altLang="en-US" sz="2667" dirty="0" smtClean="0">
                <a:solidFill>
                  <a:srgbClr val="FFFFFF"/>
                </a:solidFill>
                <a:latin typeface="微软雅黑" panose="020B0503020204020204" pitchFamily="34" charset="-122"/>
                <a:ea typeface="微软雅黑" panose="020B0503020204020204" pitchFamily="34" charset="-122"/>
              </a:rPr>
              <a:t>阅读体会</a:t>
            </a:r>
            <a:endParaRPr lang="zh-CN" altLang="en-US" sz="2667" dirty="0">
              <a:solidFill>
                <a:srgbClr val="FFFFFF"/>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5008203" y="2234672"/>
            <a:ext cx="4912434" cy="69977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
        <p:nvSpPr>
          <p:cNvPr id="20" name="TextBox 18"/>
          <p:cNvSpPr txBox="1"/>
          <p:nvPr/>
        </p:nvSpPr>
        <p:spPr>
          <a:xfrm>
            <a:off x="5024093" y="2314023"/>
            <a:ext cx="2574744" cy="502766"/>
          </a:xfrm>
          <a:prstGeom prst="rect">
            <a:avLst/>
          </a:prstGeom>
          <a:noFill/>
        </p:spPr>
        <p:txBody>
          <a:bodyPr wrap="none" rtlCol="0">
            <a:spAutoFit/>
          </a:bodyPr>
          <a:lstStyle/>
          <a:p>
            <a:r>
              <a:rPr lang="zh-CN" altLang="en-US" sz="2667" dirty="0" smtClean="0">
                <a:solidFill>
                  <a:srgbClr val="FFFFFF"/>
                </a:solidFill>
                <a:latin typeface="微软雅黑" panose="020B0503020204020204" pitchFamily="34" charset="-122"/>
                <a:ea typeface="微软雅黑" panose="020B0503020204020204" pitchFamily="34" charset="-122"/>
              </a:rPr>
              <a:t>论文的主要内容</a:t>
            </a:r>
            <a:endParaRPr lang="zh-CN" altLang="en-US" sz="2667"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7396363"/>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 xmlns:a16="http://schemas.microsoft.com/office/drawing/2014/main" id="{20FC5F9E-82EE-4FEE-AFFC-C6CB30F078A6}"/>
              </a:ext>
            </a:extLst>
          </p:cNvPr>
          <p:cNvSpPr txBox="1">
            <a:spLocks/>
          </p:cNvSpPr>
          <p:nvPr/>
        </p:nvSpPr>
        <p:spPr>
          <a:xfrm>
            <a:off x="847164" y="1356472"/>
            <a:ext cx="10515600" cy="46672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提出了一种用于肺部结节检测的</a:t>
            </a:r>
            <a:r>
              <a:rPr lang="en-US" altLang="zh-CN" dirty="0">
                <a:solidFill>
                  <a:srgbClr val="FF0000"/>
                </a:solidFill>
              </a:rPr>
              <a:t>CAD</a:t>
            </a:r>
            <a:r>
              <a:rPr lang="zh-CN" altLang="en-US" dirty="0">
                <a:solidFill>
                  <a:srgbClr val="FF0000"/>
                </a:solidFill>
              </a:rPr>
              <a:t>（计算机辅助检测）系统</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，主要就是采用了这种</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multi-view</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（也就是多视角）的</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CNN</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模型</a:t>
            </a:r>
            <a:endPar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模型的输入是：三种手工设计的</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detectors</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提取出的</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candidates</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，也就是候选结节（不过此时还是</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3D</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的候选结节）</a:t>
            </a:r>
            <a:endPar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接下来把</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3D</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的结节拆成多个</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2D</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平面（其实就是切面），</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再对每个</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2D</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平面，文章中叫做</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2D patch</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，进行一个</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CNN</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提取特征，最后将多支</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CNN</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的结果进行</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fusion</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（融合）</a:t>
            </a:r>
            <a:endPar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使用了抑制过拟合的方法：</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数据增大与</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dropout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在公开数据集（</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LIDC-IDRI</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）上表现优异，</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sensitivities</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分别达到</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85.4%</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1 FP/scan</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）和</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90.1%</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a:t>
            </a:r>
            <a:r>
              <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4 FP/scan</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a:t>
            </a:r>
            <a:endParaRPr kumimoji="0" lang="en-US" altLang="zh-CN"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另外还在</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ANODE09</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和</a:t>
            </a:r>
            <a:r>
              <a:rPr kumimoji="0" lang="en-US" altLang="zh-CN"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DLCST</a:t>
            </a:r>
            <a:r>
              <a:rPr kumimoji="0" lang="zh-CN" altLang="en-US" sz="2800" b="0" i="0" u="none" strike="noStrike" kern="1200" cap="none" spc="0" normalizeH="0" baseline="0" noProof="0" dirty="0" smtClean="0">
                <a:ln>
                  <a:noFill/>
                </a:ln>
                <a:solidFill>
                  <a:sysClr val="windowText" lastClr="000000"/>
                </a:solidFill>
                <a:effectLst/>
                <a:uLnTx/>
                <a:uFillTx/>
                <a:latin typeface="等线" panose="020F0502020204030204"/>
                <a:ea typeface="等线" panose="02010600030101010101" pitchFamily="2" charset="-122"/>
              </a:rPr>
              <a:t>上也做了测试，证明本文的模型有</a:t>
            </a:r>
            <a:r>
              <a:rPr kumimoji="0" lang="zh-CN" altLang="en-US" sz="2800" b="0" i="0" u="none" strike="noStrike" kern="1200" cap="none" spc="0" normalizeH="0" baseline="0" noProof="0" dirty="0" smtClean="0">
                <a:ln>
                  <a:noFill/>
                </a:ln>
                <a:solidFill>
                  <a:srgbClr val="FF0000"/>
                </a:solidFill>
                <a:effectLst/>
                <a:uLnTx/>
                <a:uFillTx/>
                <a:latin typeface="等线" panose="020F0502020204030204"/>
                <a:ea typeface="等线" panose="02010600030101010101" pitchFamily="2" charset="-122"/>
              </a:rPr>
              <a:t>很好的泛化能力</a:t>
            </a:r>
            <a:endParaRPr kumimoji="0" lang="zh-CN" altLang="en-US" sz="2800" b="0"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endParaRPr>
          </a:p>
        </p:txBody>
      </p:sp>
      <p:sp>
        <p:nvSpPr>
          <p:cNvPr id="3" name="矩形 2"/>
          <p:cNvSpPr/>
          <p:nvPr/>
        </p:nvSpPr>
        <p:spPr bwMode="auto">
          <a:xfrm>
            <a:off x="758757" y="573932"/>
            <a:ext cx="288000" cy="288000"/>
          </a:xfrm>
          <a:prstGeom prst="rect">
            <a:avLst/>
          </a:prstGeom>
          <a:solidFill>
            <a:schemeClr val="accent1"/>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solidFill>
                <a:srgbClr val="000000"/>
              </a:solidFill>
            </a:endParaRPr>
          </a:p>
        </p:txBody>
      </p:sp>
      <p:cxnSp>
        <p:nvCxnSpPr>
          <p:cNvPr id="4" name="直接连接符 3"/>
          <p:cNvCxnSpPr/>
          <p:nvPr/>
        </p:nvCxnSpPr>
        <p:spPr>
          <a:xfrm>
            <a:off x="1235414" y="865762"/>
            <a:ext cx="10656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294788" y="362339"/>
            <a:ext cx="6115005" cy="461665"/>
          </a:xfrm>
          <a:prstGeom prst="rect">
            <a:avLst/>
          </a:prstGeom>
          <a:noFill/>
        </p:spPr>
        <p:txBody>
          <a:bodyPr wrap="square" rtlCol="0">
            <a:spAutoFit/>
          </a:bodyPr>
          <a:lstStyle/>
          <a:p>
            <a:r>
              <a:rPr lang="zh-CN" altLang="en-US" sz="2400" dirty="0" smtClean="0"/>
              <a:t>文章概述</a:t>
            </a:r>
            <a:endParaRPr lang="zh-CN" altLang="en-US" sz="2400" dirty="0"/>
          </a:p>
        </p:txBody>
      </p:sp>
    </p:spTree>
    <p:extLst>
      <p:ext uri="{BB962C8B-B14F-4D97-AF65-F5344CB8AC3E}">
        <p14:creationId xmlns:p14="http://schemas.microsoft.com/office/powerpoint/2010/main" val="373280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drape"/>
      </p:transition>
    </mc:Choice>
    <mc:Fallback xmlns="">
      <p:transition spd="slow" advClick="0"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B5569-156F-4FE1-AD3E-630AC5B1A0F6}"/>
              </a:ext>
            </a:extLst>
          </p:cNvPr>
          <p:cNvSpPr>
            <a:spLocks noGrp="1"/>
          </p:cNvSpPr>
          <p:nvPr>
            <p:ph type="title"/>
          </p:nvPr>
        </p:nvSpPr>
        <p:spPr/>
        <p:txBody>
          <a:bodyPr/>
          <a:lstStyle/>
          <a:p>
            <a:r>
              <a:rPr lang="en-US" altLang="zh-CN" dirty="0"/>
              <a:t>Introduction </a:t>
            </a:r>
            <a:r>
              <a:rPr lang="zh-CN" altLang="en-US" dirty="0"/>
              <a:t>简介</a:t>
            </a:r>
          </a:p>
        </p:txBody>
      </p:sp>
      <p:sp>
        <p:nvSpPr>
          <p:cNvPr id="3" name="内容占位符 2">
            <a:extLst>
              <a:ext uri="{FF2B5EF4-FFF2-40B4-BE49-F238E27FC236}">
                <a16:creationId xmlns="" xmlns:a16="http://schemas.microsoft.com/office/drawing/2014/main" id="{8B15A515-E810-4BF8-86FB-EA08878A73E1}"/>
              </a:ext>
            </a:extLst>
          </p:cNvPr>
          <p:cNvSpPr>
            <a:spLocks noGrp="1"/>
          </p:cNvSpPr>
          <p:nvPr>
            <p:ph idx="1"/>
          </p:nvPr>
        </p:nvSpPr>
        <p:spPr>
          <a:xfrm>
            <a:off x="838200" y="1690688"/>
            <a:ext cx="10515600" cy="4351338"/>
          </a:xfrm>
        </p:spPr>
        <p:txBody>
          <a:bodyPr>
            <a:normAutofit fontScale="92500"/>
          </a:bodyPr>
          <a:lstStyle/>
          <a:p>
            <a:r>
              <a:rPr lang="zh-CN" altLang="en-US" dirty="0"/>
              <a:t>这一部分主要介绍整个问题的背景和</a:t>
            </a:r>
            <a:r>
              <a:rPr lang="zh-CN" altLang="en-US" dirty="0" smtClean="0"/>
              <a:t>思路</a:t>
            </a:r>
            <a:endParaRPr lang="en-US" altLang="zh-CN" dirty="0" smtClean="0"/>
          </a:p>
          <a:p>
            <a:r>
              <a:rPr lang="zh-CN" altLang="en-US" dirty="0" smtClean="0"/>
              <a:t>肺癌是一个危害很大的疾病，而有一个实验数据显示，使用</a:t>
            </a:r>
            <a:r>
              <a:rPr lang="en-US" altLang="zh-CN" dirty="0" smtClean="0"/>
              <a:t>CT</a:t>
            </a:r>
            <a:r>
              <a:rPr lang="zh-CN" altLang="en-US" dirty="0" smtClean="0"/>
              <a:t>扫描的病人相比使用胸部</a:t>
            </a:r>
            <a:r>
              <a:rPr lang="en-US" altLang="zh-CN" dirty="0" smtClean="0"/>
              <a:t>X</a:t>
            </a:r>
            <a:r>
              <a:rPr lang="zh-CN" altLang="en-US" dirty="0" smtClean="0"/>
              <a:t>射线扫面的病人有更小的几率死于肺癌</a:t>
            </a:r>
            <a:endParaRPr lang="en-US" altLang="zh-CN" dirty="0" smtClean="0"/>
          </a:p>
          <a:p>
            <a:r>
              <a:rPr lang="zh-CN" altLang="en-US" dirty="0" smtClean="0"/>
              <a:t>但是</a:t>
            </a:r>
            <a:r>
              <a:rPr lang="zh-CN" altLang="en-US" dirty="0"/>
              <a:t>医生要看这些</a:t>
            </a:r>
            <a:r>
              <a:rPr lang="en-US" altLang="zh-CN" dirty="0"/>
              <a:t>CT</a:t>
            </a:r>
            <a:r>
              <a:rPr lang="zh-CN" altLang="en-US" dirty="0"/>
              <a:t>图像是需要很大的工作量的，所以就需要</a:t>
            </a:r>
            <a:r>
              <a:rPr lang="en-US" altLang="zh-CN" dirty="0"/>
              <a:t>CAD</a:t>
            </a:r>
            <a:r>
              <a:rPr lang="zh-CN" altLang="en-US" dirty="0"/>
              <a:t>系统，也就是计算机辅助检测系统</a:t>
            </a:r>
            <a:endParaRPr lang="en-US" altLang="zh-CN" dirty="0"/>
          </a:p>
          <a:p>
            <a:r>
              <a:rPr lang="en-US" altLang="zh-CN" dirty="0"/>
              <a:t>CAD</a:t>
            </a:r>
            <a:r>
              <a:rPr lang="zh-CN" altLang="en-US" dirty="0"/>
              <a:t>系统的运作流程主要包含两部分：</a:t>
            </a:r>
            <a:r>
              <a:rPr lang="en-US" altLang="zh-CN" dirty="0">
                <a:solidFill>
                  <a:srgbClr val="FF0000"/>
                </a:solidFill>
              </a:rPr>
              <a:t>1.</a:t>
            </a:r>
            <a:r>
              <a:rPr lang="zh-CN" altLang="en-US" dirty="0">
                <a:solidFill>
                  <a:srgbClr val="FF0000"/>
                </a:solidFill>
              </a:rPr>
              <a:t>候选结节检测，</a:t>
            </a:r>
            <a:r>
              <a:rPr lang="en-US" altLang="zh-CN" dirty="0">
                <a:solidFill>
                  <a:srgbClr val="FF0000"/>
                </a:solidFill>
              </a:rPr>
              <a:t>2.</a:t>
            </a:r>
            <a:r>
              <a:rPr lang="zh-CN" altLang="en-US" dirty="0">
                <a:solidFill>
                  <a:srgbClr val="FF0000"/>
                </a:solidFill>
              </a:rPr>
              <a:t>假阳性的去除</a:t>
            </a:r>
            <a:endParaRPr lang="en-US" altLang="zh-CN" dirty="0">
              <a:solidFill>
                <a:srgbClr val="FF0000"/>
              </a:solidFill>
            </a:endParaRPr>
          </a:p>
          <a:p>
            <a:r>
              <a:rPr lang="zh-CN" altLang="en-US" dirty="0"/>
              <a:t>第一步就是用比较简单的方法，检测出尽可能多的可能是结节的候选区块，第二步就是通过精细分类，把这些被第一步检测出来的但是其实并不是结节（也就是假阳性，假的阳性）的区块给扔掉</a:t>
            </a:r>
            <a:endParaRPr lang="en-US" altLang="zh-CN" dirty="0"/>
          </a:p>
          <a:p>
            <a:endParaRPr lang="zh-CN" altLang="en-US" dirty="0"/>
          </a:p>
        </p:txBody>
      </p:sp>
    </p:spTree>
    <p:extLst>
      <p:ext uri="{BB962C8B-B14F-4D97-AF65-F5344CB8AC3E}">
        <p14:creationId xmlns:p14="http://schemas.microsoft.com/office/powerpoint/2010/main" val="311802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B4B5569-156F-4FE1-AD3E-630AC5B1A0F6}"/>
              </a:ext>
            </a:extLst>
          </p:cNvPr>
          <p:cNvSpPr>
            <a:spLocks noGrp="1"/>
          </p:cNvSpPr>
          <p:nvPr>
            <p:ph type="title"/>
          </p:nvPr>
        </p:nvSpPr>
        <p:spPr/>
        <p:txBody>
          <a:bodyPr/>
          <a:lstStyle/>
          <a:p>
            <a:r>
              <a:rPr lang="en-US" altLang="zh-CN" dirty="0"/>
              <a:t>Introduction </a:t>
            </a:r>
            <a:r>
              <a:rPr lang="zh-CN" altLang="en-US" dirty="0"/>
              <a:t>简介</a:t>
            </a:r>
          </a:p>
        </p:txBody>
      </p:sp>
      <p:sp>
        <p:nvSpPr>
          <p:cNvPr id="3" name="内容占位符 2">
            <a:extLst>
              <a:ext uri="{FF2B5EF4-FFF2-40B4-BE49-F238E27FC236}">
                <a16:creationId xmlns="" xmlns:a16="http://schemas.microsoft.com/office/drawing/2014/main" id="{8B15A515-E810-4BF8-86FB-EA08878A73E1}"/>
              </a:ext>
            </a:extLst>
          </p:cNvPr>
          <p:cNvSpPr>
            <a:spLocks noGrp="1"/>
          </p:cNvSpPr>
          <p:nvPr>
            <p:ph idx="1"/>
          </p:nvPr>
        </p:nvSpPr>
        <p:spPr>
          <a:xfrm>
            <a:off x="838200" y="1964420"/>
            <a:ext cx="10515600" cy="4351338"/>
          </a:xfrm>
        </p:spPr>
        <p:txBody>
          <a:bodyPr>
            <a:normAutofit fontScale="92500" lnSpcReduction="10000"/>
          </a:bodyPr>
          <a:lstStyle/>
          <a:p>
            <a:r>
              <a:rPr lang="zh-CN" altLang="en-US" dirty="0" smtClean="0"/>
              <a:t>截止到这篇论文，过去的</a:t>
            </a:r>
            <a:r>
              <a:rPr lang="en-US" altLang="zh-CN" dirty="0"/>
              <a:t>CAD</a:t>
            </a:r>
            <a:r>
              <a:rPr lang="zh-CN" altLang="en-US" dirty="0"/>
              <a:t>系统</a:t>
            </a:r>
            <a:r>
              <a:rPr lang="zh-CN" altLang="en-US" dirty="0">
                <a:solidFill>
                  <a:srgbClr val="FF0000"/>
                </a:solidFill>
              </a:rPr>
              <a:t>都不能特别有效的去除假阳性</a:t>
            </a:r>
            <a:r>
              <a:rPr lang="zh-CN" altLang="en-US" dirty="0"/>
              <a:t>，为什么呢，因为如果要通过一个手工设计的特征</a:t>
            </a:r>
            <a:r>
              <a:rPr lang="en-US" altLang="zh-CN" dirty="0"/>
              <a:t>cover</a:t>
            </a:r>
            <a:r>
              <a:rPr lang="zh-CN" altLang="en-US" dirty="0"/>
              <a:t>各种各样的结节并且把他们识别出来是很难的</a:t>
            </a:r>
            <a:r>
              <a:rPr lang="zh-CN" altLang="en-US" dirty="0" smtClean="0"/>
              <a:t>，</a:t>
            </a:r>
            <a:r>
              <a:rPr lang="zh-CN" altLang="en-US" dirty="0"/>
              <a:t>上图</a:t>
            </a:r>
            <a:r>
              <a:rPr lang="zh-CN" altLang="en-US" dirty="0" smtClean="0"/>
              <a:t>就</a:t>
            </a:r>
            <a:r>
              <a:rPr lang="zh-CN" altLang="en-US" dirty="0"/>
              <a:t>展示了肺部结节可能有各种各样的形态</a:t>
            </a:r>
            <a:endParaRPr lang="en-US" altLang="zh-CN" dirty="0"/>
          </a:p>
          <a:p>
            <a:r>
              <a:rPr lang="zh-CN" altLang="en-US" dirty="0"/>
              <a:t>所以需要一种可以对各种大小形态的结节都能提取视觉特征的方法，于是就要引入</a:t>
            </a:r>
            <a:r>
              <a:rPr lang="en-US" altLang="zh-CN" dirty="0"/>
              <a:t>CNN</a:t>
            </a:r>
          </a:p>
          <a:p>
            <a:r>
              <a:rPr lang="zh-CN" altLang="en-US" dirty="0"/>
              <a:t>而且本文说到据他们当时所知，将</a:t>
            </a:r>
            <a:r>
              <a:rPr lang="en-US" altLang="zh-CN" dirty="0"/>
              <a:t>CNN</a:t>
            </a:r>
            <a:r>
              <a:rPr lang="zh-CN" altLang="en-US" dirty="0"/>
              <a:t>用于肺部结节检测的工作只有</a:t>
            </a:r>
            <a:r>
              <a:rPr lang="en-US" altLang="zh-CN" dirty="0"/>
              <a:t>[19]</a:t>
            </a:r>
            <a:r>
              <a:rPr lang="zh-CN" altLang="en-US" dirty="0"/>
              <a:t>一篇，而且似乎还是用在</a:t>
            </a:r>
            <a:r>
              <a:rPr lang="en-US" altLang="zh-CN" dirty="0"/>
              <a:t>X</a:t>
            </a:r>
            <a:r>
              <a:rPr lang="zh-CN" altLang="en-US" dirty="0"/>
              <a:t>射线上的</a:t>
            </a:r>
            <a:endParaRPr lang="en-US" altLang="zh-CN" dirty="0"/>
          </a:p>
          <a:p>
            <a:r>
              <a:rPr lang="zh-CN" altLang="en-US" dirty="0"/>
              <a:t>除此之外，他们还研究了其他的将</a:t>
            </a:r>
            <a:r>
              <a:rPr lang="en-US" altLang="zh-CN" dirty="0"/>
              <a:t>CNN</a:t>
            </a:r>
            <a:r>
              <a:rPr lang="zh-CN" altLang="en-US" dirty="0"/>
              <a:t>用于</a:t>
            </a:r>
            <a:r>
              <a:rPr lang="en-US" altLang="zh-CN" dirty="0"/>
              <a:t>3D</a:t>
            </a:r>
            <a:r>
              <a:rPr lang="zh-CN" altLang="en-US" dirty="0"/>
              <a:t>数据上的方法，发现大家基本都是将</a:t>
            </a:r>
            <a:r>
              <a:rPr lang="en-US" altLang="zh-CN" dirty="0"/>
              <a:t>3D</a:t>
            </a:r>
            <a:r>
              <a:rPr lang="zh-CN" altLang="en-US" dirty="0"/>
              <a:t>数据给拆成多个平面视角，在对每个平面的</a:t>
            </a:r>
            <a:r>
              <a:rPr lang="en-US" altLang="zh-CN" dirty="0"/>
              <a:t>2D</a:t>
            </a:r>
            <a:r>
              <a:rPr lang="zh-CN" altLang="en-US" dirty="0"/>
              <a:t>图像做</a:t>
            </a:r>
            <a:r>
              <a:rPr lang="en-US" altLang="zh-CN" dirty="0"/>
              <a:t>CNN</a:t>
            </a:r>
            <a:r>
              <a:rPr lang="zh-CN" altLang="en-US" dirty="0"/>
              <a:t>提取特征，最后再融合。</a:t>
            </a:r>
            <a:r>
              <a:rPr lang="zh-CN" altLang="en-US" dirty="0">
                <a:solidFill>
                  <a:srgbClr val="FF0000"/>
                </a:solidFill>
              </a:rPr>
              <a:t>融合的方法其实有很多，</a:t>
            </a:r>
            <a:r>
              <a:rPr lang="zh-CN" altLang="en-US" dirty="0" smtClean="0">
                <a:solidFill>
                  <a:srgbClr val="FF0000"/>
                </a:solidFill>
              </a:rPr>
              <a:t>但是之前的研究没有对比</a:t>
            </a:r>
            <a:r>
              <a:rPr lang="zh-CN" altLang="en-US" dirty="0">
                <a:solidFill>
                  <a:srgbClr val="FF0000"/>
                </a:solidFill>
              </a:rPr>
              <a:t>过不同方法的差异。</a:t>
            </a:r>
            <a:endParaRPr lang="en-US" altLang="zh-CN" dirty="0">
              <a:solidFill>
                <a:srgbClr val="FF0000"/>
              </a:solidFill>
            </a:endParaRPr>
          </a:p>
        </p:txBody>
      </p:sp>
      <p:pic>
        <p:nvPicPr>
          <p:cNvPr id="4" name="图片 3"/>
          <p:cNvPicPr>
            <a:picLocks noChangeAspect="1"/>
          </p:cNvPicPr>
          <p:nvPr/>
        </p:nvPicPr>
        <p:blipFill>
          <a:blip r:embed="rId2"/>
          <a:stretch>
            <a:fillRect/>
          </a:stretch>
        </p:blipFill>
        <p:spPr>
          <a:xfrm>
            <a:off x="6060141" y="80256"/>
            <a:ext cx="4876800" cy="1737407"/>
          </a:xfrm>
          <a:prstGeom prst="rect">
            <a:avLst/>
          </a:prstGeom>
        </p:spPr>
      </p:pic>
    </p:spTree>
    <p:extLst>
      <p:ext uri="{BB962C8B-B14F-4D97-AF65-F5344CB8AC3E}">
        <p14:creationId xmlns:p14="http://schemas.microsoft.com/office/powerpoint/2010/main" val="26611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82CF18C-3694-4EEE-B8C5-42915D0335C0}"/>
              </a:ext>
            </a:extLst>
          </p:cNvPr>
          <p:cNvSpPr>
            <a:spLocks noGrp="1"/>
          </p:cNvSpPr>
          <p:nvPr>
            <p:ph type="title"/>
          </p:nvPr>
        </p:nvSpPr>
        <p:spPr/>
        <p:txBody>
          <a:bodyPr/>
          <a:lstStyle/>
          <a:p>
            <a:r>
              <a:rPr lang="en-US" altLang="zh-CN" dirty="0"/>
              <a:t>Introduction </a:t>
            </a:r>
            <a:r>
              <a:rPr lang="zh-CN" altLang="en-US" dirty="0"/>
              <a:t>简介</a:t>
            </a:r>
          </a:p>
        </p:txBody>
      </p:sp>
      <p:sp>
        <p:nvSpPr>
          <p:cNvPr id="3" name="内容占位符 2">
            <a:extLst>
              <a:ext uri="{FF2B5EF4-FFF2-40B4-BE49-F238E27FC236}">
                <a16:creationId xmlns="" xmlns:a16="http://schemas.microsoft.com/office/drawing/2014/main" id="{E97F14D5-F7B3-41D3-A15D-EF9D8FD67FF7}"/>
              </a:ext>
            </a:extLst>
          </p:cNvPr>
          <p:cNvSpPr>
            <a:spLocks noGrp="1"/>
          </p:cNvSpPr>
          <p:nvPr>
            <p:ph idx="1"/>
          </p:nvPr>
        </p:nvSpPr>
        <p:spPr/>
        <p:txBody>
          <a:bodyPr/>
          <a:lstStyle/>
          <a:p>
            <a:r>
              <a:rPr lang="zh-CN" altLang="en-US" dirty="0"/>
              <a:t>本文主要工作与贡献</a:t>
            </a:r>
            <a:endParaRPr lang="en-US" altLang="zh-CN" dirty="0"/>
          </a:p>
          <a:p>
            <a:r>
              <a:rPr lang="en-US" altLang="zh-CN" dirty="0">
                <a:solidFill>
                  <a:srgbClr val="FF0000"/>
                </a:solidFill>
              </a:rPr>
              <a:t>1. </a:t>
            </a:r>
            <a:r>
              <a:rPr lang="zh-CN" altLang="en-US" dirty="0">
                <a:solidFill>
                  <a:srgbClr val="FF0000"/>
                </a:solidFill>
              </a:rPr>
              <a:t>我们提出了一种有效的去除肺部候选结节的方法。</a:t>
            </a:r>
            <a:r>
              <a:rPr lang="zh-CN" altLang="en-US" dirty="0"/>
              <a:t>其中候选结节是通过现有的三种结节检测算法得到的。</a:t>
            </a:r>
            <a:endParaRPr lang="en-US" altLang="zh-CN" dirty="0"/>
          </a:p>
          <a:p>
            <a:r>
              <a:rPr lang="en-US" altLang="zh-CN" dirty="0"/>
              <a:t>2. </a:t>
            </a:r>
            <a:r>
              <a:rPr lang="zh-CN" altLang="en-US" dirty="0"/>
              <a:t>我们研究了不同的</a:t>
            </a:r>
            <a:r>
              <a:rPr lang="en-US" altLang="zh-CN" dirty="0"/>
              <a:t>CNN</a:t>
            </a:r>
            <a:r>
              <a:rPr lang="zh-CN" altLang="en-US" dirty="0"/>
              <a:t>网络结构以及他们对于这个肺部结节检测任务的影响，还尝试并分析了</a:t>
            </a:r>
            <a:r>
              <a:rPr lang="zh-CN" altLang="en-US" dirty="0">
                <a:solidFill>
                  <a:srgbClr val="FF0000"/>
                </a:solidFill>
              </a:rPr>
              <a:t>不同的视角和融合方法</a:t>
            </a:r>
            <a:r>
              <a:rPr lang="zh-CN" altLang="en-US" dirty="0"/>
              <a:t>对于结果的影响</a:t>
            </a:r>
            <a:endParaRPr lang="en-US" altLang="zh-CN" dirty="0"/>
          </a:p>
          <a:p>
            <a:r>
              <a:rPr lang="en-US" altLang="zh-CN" dirty="0"/>
              <a:t>3. </a:t>
            </a:r>
            <a:r>
              <a:rPr lang="zh-CN" altLang="en-US" dirty="0"/>
              <a:t>在公开数据集上做了测试，还专门找了个与</a:t>
            </a:r>
            <a:r>
              <a:rPr lang="zh-CN" altLang="en-US" dirty="0">
                <a:solidFill>
                  <a:srgbClr val="FF0000"/>
                </a:solidFill>
              </a:rPr>
              <a:t>训练集不相干的数据集来验证了模型泛化能力</a:t>
            </a:r>
            <a:r>
              <a:rPr lang="zh-CN" altLang="en-US" dirty="0" smtClean="0">
                <a:solidFill>
                  <a:srgbClr val="FF0000"/>
                </a:solidFill>
              </a:rPr>
              <a:t>。</a:t>
            </a:r>
            <a:endParaRPr lang="en-US" altLang="zh-CN" dirty="0">
              <a:solidFill>
                <a:srgbClr val="FF0000"/>
              </a:solidFill>
            </a:endParaRPr>
          </a:p>
        </p:txBody>
      </p:sp>
    </p:spTree>
    <p:extLst>
      <p:ext uri="{BB962C8B-B14F-4D97-AF65-F5344CB8AC3E}">
        <p14:creationId xmlns:p14="http://schemas.microsoft.com/office/powerpoint/2010/main" val="39231208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5-深蓝稳重">
      <a:dk1>
        <a:srgbClr val="000000"/>
      </a:dk1>
      <a:lt1>
        <a:srgbClr val="FFFFFF"/>
      </a:lt1>
      <a:dk2>
        <a:srgbClr val="5E5E5E"/>
      </a:dk2>
      <a:lt2>
        <a:srgbClr val="DDDDDD"/>
      </a:lt2>
      <a:accent1>
        <a:srgbClr val="093B5C"/>
      </a:accent1>
      <a:accent2>
        <a:srgbClr val="F59E00"/>
      </a:accent2>
      <a:accent3>
        <a:srgbClr val="B5E6D9"/>
      </a:accent3>
      <a:accent4>
        <a:srgbClr val="B4D9C4"/>
      </a:accent4>
      <a:accent5>
        <a:srgbClr val="BCD97E"/>
      </a:accent5>
      <a:accent6>
        <a:srgbClr val="99C53B"/>
      </a:accent6>
      <a:hlink>
        <a:srgbClr val="F59E00"/>
      </a:hlink>
      <a:folHlink>
        <a:srgbClr val="42835E"/>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3525</Words>
  <Application>Microsoft Office PowerPoint</Application>
  <PresentationFormat>宽屏</PresentationFormat>
  <Paragraphs>163</Paragraphs>
  <Slides>32</Slides>
  <Notes>5</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32</vt:i4>
      </vt:variant>
    </vt:vector>
  </HeadingPairs>
  <TitlesOfParts>
    <vt:vector size="46" baseType="lpstr">
      <vt:lpstr>Adobe 黑体 Std R</vt:lpstr>
      <vt:lpstr>等线</vt:lpstr>
      <vt:lpstr>等线 Light</vt:lpstr>
      <vt:lpstr>宋体</vt:lpstr>
      <vt:lpstr>微软雅黑</vt:lpstr>
      <vt:lpstr>微软雅黑 Light</vt:lpstr>
      <vt:lpstr>Arial</vt:lpstr>
      <vt:lpstr>Calibri</vt:lpstr>
      <vt:lpstr>Calibri Light</vt:lpstr>
      <vt:lpstr>Open Sans</vt:lpstr>
      <vt:lpstr>Office 主题</vt:lpstr>
      <vt:lpstr>1_Office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Introduction 简介</vt:lpstr>
      <vt:lpstr>Introduction 简介</vt:lpstr>
      <vt:lpstr>Introduction 简介</vt:lpstr>
      <vt:lpstr>Materials 素材/数据</vt:lpstr>
      <vt:lpstr>Materials 素材/数据</vt:lpstr>
      <vt:lpstr>PowerPoint 演示文稿</vt:lpstr>
      <vt:lpstr>Methods 方法</vt:lpstr>
      <vt:lpstr>Methods 方法</vt:lpstr>
      <vt:lpstr>Methods 方法</vt:lpstr>
      <vt:lpstr>Methods 方法</vt:lpstr>
      <vt:lpstr>Methods 方法</vt:lpstr>
      <vt:lpstr>Methods 方法</vt:lpstr>
      <vt:lpstr>Methods 方法</vt:lpstr>
      <vt:lpstr>PowerPoint 演示文稿</vt:lpstr>
      <vt:lpstr>Methods 方法</vt:lpstr>
      <vt:lpstr>Experimental Results 实验结果</vt:lpstr>
      <vt:lpstr>Experimental Results 实验结果</vt:lpstr>
      <vt:lpstr>Experimental Results 实验结果</vt:lpstr>
      <vt:lpstr>Experimental Results 实验结果</vt:lpstr>
      <vt:lpstr>Experimental Results 实验结果</vt:lpstr>
      <vt:lpstr>Experimental Results 实验结果</vt:lpstr>
      <vt:lpstr>Experimental Results 实验结果</vt:lpstr>
      <vt:lpstr>Discussion 讨论与总结</vt:lpstr>
      <vt:lpstr>阅读体会</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赵·志成</dc:creator>
  <cp:lastModifiedBy>赵·志成</cp:lastModifiedBy>
  <cp:revision>51</cp:revision>
  <dcterms:created xsi:type="dcterms:W3CDTF">2018-03-14T01:25:03Z</dcterms:created>
  <dcterms:modified xsi:type="dcterms:W3CDTF">2018-03-14T10:58:40Z</dcterms:modified>
</cp:coreProperties>
</file>