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4" d="100"/>
          <a:sy n="74" d="100"/>
        </p:scale>
        <p:origin x="61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6/20/2016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1812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74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86879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6590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51872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2873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1787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03432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0747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146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484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5419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0279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849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7430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6219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0948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6/20/2016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574029133"/>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72650" y="1418577"/>
            <a:ext cx="8791575" cy="2387600"/>
          </a:xfrm>
        </p:spPr>
        <p:txBody>
          <a:bodyPr/>
          <a:lstStyle/>
          <a:p>
            <a:r>
              <a:rPr lang="es-AR" sz="6000" dirty="0" smtClean="0">
                <a:solidFill>
                  <a:srgbClr val="FF0000"/>
                </a:solidFill>
              </a:rPr>
              <a:t>NULLSOFT</a:t>
            </a:r>
            <a:endParaRPr lang="es-AR" sz="6000" dirty="0">
              <a:solidFill>
                <a:srgbClr val="FF0000"/>
              </a:solidFill>
            </a:endParaRPr>
          </a:p>
        </p:txBody>
      </p:sp>
    </p:spTree>
    <p:extLst>
      <p:ext uri="{BB962C8B-B14F-4D97-AF65-F5344CB8AC3E}">
        <p14:creationId xmlns:p14="http://schemas.microsoft.com/office/powerpoint/2010/main" val="1707243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4000" dirty="0" smtClean="0">
                <a:solidFill>
                  <a:schemeClr val="bg1"/>
                </a:solidFill>
              </a:rPr>
              <a:t>NO FUNCIONALES</a:t>
            </a:r>
            <a:endParaRPr lang="es-AR" sz="4000" dirty="0">
              <a:solidFill>
                <a:schemeClr val="bg1"/>
              </a:solidFill>
            </a:endParaRPr>
          </a:p>
        </p:txBody>
      </p:sp>
      <p:sp>
        <p:nvSpPr>
          <p:cNvPr id="3" name="Marcador de contenido 2"/>
          <p:cNvSpPr>
            <a:spLocks noGrp="1"/>
          </p:cNvSpPr>
          <p:nvPr>
            <p:ph idx="1"/>
          </p:nvPr>
        </p:nvSpPr>
        <p:spPr>
          <a:xfrm>
            <a:off x="832319" y="1991909"/>
            <a:ext cx="9905999" cy="3541714"/>
          </a:xfrm>
        </p:spPr>
        <p:txBody>
          <a:bodyPr/>
          <a:lstStyle/>
          <a:p>
            <a:r>
              <a:rPr lang="es-AR" dirty="0"/>
              <a:t>Toda funcionalidad del sistema y transacción de negocio debe responder al usuario en menos de 2 segundos.</a:t>
            </a:r>
          </a:p>
          <a:p>
            <a:r>
              <a:rPr lang="es-AR" dirty="0"/>
              <a:t>El tiempo de aprendizaje del sistema por un usuario deberá ser menor a 5 minutos.</a:t>
            </a:r>
          </a:p>
          <a:p>
            <a:r>
              <a:rPr lang="es-AR" dirty="0"/>
              <a:t>El tiempo para iniciar o reiniciar el sistema no podrá ser mayor a 15 segundos.</a:t>
            </a:r>
          </a:p>
          <a:p>
            <a:endParaRPr lang="es-AR" dirty="0"/>
          </a:p>
        </p:txBody>
      </p:sp>
    </p:spTree>
    <p:extLst>
      <p:ext uri="{BB962C8B-B14F-4D97-AF65-F5344CB8AC3E}">
        <p14:creationId xmlns:p14="http://schemas.microsoft.com/office/powerpoint/2010/main" val="3782941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000" dirty="0" smtClean="0">
                <a:solidFill>
                  <a:schemeClr val="bg1"/>
                </a:solidFill>
              </a:rPr>
              <a:t>CASOS DE USO</a:t>
            </a:r>
            <a:endParaRPr lang="es-AR" sz="4000" dirty="0">
              <a:solidFill>
                <a:schemeClr val="bg1"/>
              </a:solidFill>
            </a:endParaRPr>
          </a:p>
        </p:txBody>
      </p:sp>
      <p:pic>
        <p:nvPicPr>
          <p:cNvPr id="4" name="Marcador de contenido 3"/>
          <p:cNvPicPr>
            <a:picLocks noGrp="1" noChangeAspect="1"/>
          </p:cNvPicPr>
          <p:nvPr>
            <p:ph idx="1"/>
          </p:nvPr>
        </p:nvPicPr>
        <p:blipFill>
          <a:blip r:embed="rId2"/>
          <a:stretch>
            <a:fillRect/>
          </a:stretch>
        </p:blipFill>
        <p:spPr>
          <a:xfrm>
            <a:off x="658320" y="2097088"/>
            <a:ext cx="4671767" cy="3814148"/>
          </a:xfrm>
          <a:prstGeom prst="rect">
            <a:avLst/>
          </a:prstGeom>
        </p:spPr>
      </p:pic>
      <p:pic>
        <p:nvPicPr>
          <p:cNvPr id="5" name="Imagen 4"/>
          <p:cNvPicPr>
            <a:picLocks noChangeAspect="1"/>
          </p:cNvPicPr>
          <p:nvPr/>
        </p:nvPicPr>
        <p:blipFill>
          <a:blip r:embed="rId3"/>
          <a:stretch>
            <a:fillRect/>
          </a:stretch>
        </p:blipFill>
        <p:spPr>
          <a:xfrm>
            <a:off x="5813180" y="2097088"/>
            <a:ext cx="4464161" cy="3805514"/>
          </a:xfrm>
          <a:prstGeom prst="rect">
            <a:avLst/>
          </a:prstGeom>
        </p:spPr>
      </p:pic>
    </p:spTree>
    <p:extLst>
      <p:ext uri="{BB962C8B-B14F-4D97-AF65-F5344CB8AC3E}">
        <p14:creationId xmlns:p14="http://schemas.microsoft.com/office/powerpoint/2010/main" val="129535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ACTIVIDADES</a:t>
            </a:r>
            <a:endParaRPr lang="es-AR" dirty="0">
              <a:solidFill>
                <a:schemeClr val="bg1"/>
              </a:solidFill>
            </a:endParaRPr>
          </a:p>
        </p:txBody>
      </p:sp>
      <p:pic>
        <p:nvPicPr>
          <p:cNvPr id="4" name="Marcador de contenido 3"/>
          <p:cNvPicPr>
            <a:picLocks noGrp="1" noChangeAspect="1"/>
          </p:cNvPicPr>
          <p:nvPr>
            <p:ph idx="1"/>
          </p:nvPr>
        </p:nvPicPr>
        <p:blipFill>
          <a:blip r:embed="rId2"/>
          <a:stretch>
            <a:fillRect/>
          </a:stretch>
        </p:blipFill>
        <p:spPr>
          <a:xfrm>
            <a:off x="347985" y="2097088"/>
            <a:ext cx="4460989" cy="3541712"/>
          </a:xfrm>
          <a:prstGeom prst="rect">
            <a:avLst/>
          </a:prstGeom>
        </p:spPr>
      </p:pic>
      <p:pic>
        <p:nvPicPr>
          <p:cNvPr id="5" name="Imagen 4"/>
          <p:cNvPicPr>
            <a:picLocks noChangeAspect="1"/>
          </p:cNvPicPr>
          <p:nvPr/>
        </p:nvPicPr>
        <p:blipFill>
          <a:blip r:embed="rId3"/>
          <a:stretch>
            <a:fillRect/>
          </a:stretch>
        </p:blipFill>
        <p:spPr>
          <a:xfrm>
            <a:off x="5636524" y="2097088"/>
            <a:ext cx="4583337" cy="3540715"/>
          </a:xfrm>
          <a:prstGeom prst="rect">
            <a:avLst/>
          </a:prstGeom>
        </p:spPr>
      </p:pic>
      <p:sp>
        <p:nvSpPr>
          <p:cNvPr id="6" name="CuadroTexto 5"/>
          <p:cNvSpPr txBox="1"/>
          <p:nvPr/>
        </p:nvSpPr>
        <p:spPr>
          <a:xfrm>
            <a:off x="1249251" y="5950039"/>
            <a:ext cx="2949262" cy="369332"/>
          </a:xfrm>
          <a:prstGeom prst="rect">
            <a:avLst/>
          </a:prstGeom>
          <a:noFill/>
        </p:spPr>
        <p:txBody>
          <a:bodyPr wrap="square" rtlCol="0">
            <a:spAutoFit/>
          </a:bodyPr>
          <a:lstStyle/>
          <a:p>
            <a:r>
              <a:rPr lang="es-AR" dirty="0" smtClean="0">
                <a:solidFill>
                  <a:srgbClr val="FFC000"/>
                </a:solidFill>
              </a:rPr>
              <a:t>BeatModel</a:t>
            </a:r>
            <a:endParaRPr lang="es-AR" dirty="0">
              <a:solidFill>
                <a:srgbClr val="FFC000"/>
              </a:solidFill>
            </a:endParaRPr>
          </a:p>
        </p:txBody>
      </p:sp>
      <p:sp>
        <p:nvSpPr>
          <p:cNvPr id="7" name="CuadroTexto 6"/>
          <p:cNvSpPr txBox="1"/>
          <p:nvPr/>
        </p:nvSpPr>
        <p:spPr>
          <a:xfrm>
            <a:off x="6310648" y="5950039"/>
            <a:ext cx="2949262" cy="369332"/>
          </a:xfrm>
          <a:prstGeom prst="rect">
            <a:avLst/>
          </a:prstGeom>
          <a:noFill/>
        </p:spPr>
        <p:txBody>
          <a:bodyPr wrap="square" rtlCol="0">
            <a:spAutoFit/>
          </a:bodyPr>
          <a:lstStyle/>
          <a:p>
            <a:r>
              <a:rPr lang="es-AR" dirty="0" smtClean="0">
                <a:solidFill>
                  <a:srgbClr val="FFC000"/>
                </a:solidFill>
              </a:rPr>
              <a:t>BulletModel</a:t>
            </a:r>
            <a:endParaRPr lang="es-AR" dirty="0">
              <a:solidFill>
                <a:srgbClr val="FFC000"/>
              </a:solidFill>
            </a:endParaRPr>
          </a:p>
        </p:txBody>
      </p:sp>
    </p:spTree>
    <p:extLst>
      <p:ext uri="{BB962C8B-B14F-4D97-AF65-F5344CB8AC3E}">
        <p14:creationId xmlns:p14="http://schemas.microsoft.com/office/powerpoint/2010/main" val="3886789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307843" y="695459"/>
            <a:ext cx="4270715" cy="5705341"/>
          </a:xfrm>
          <a:prstGeom prst="rect">
            <a:avLst/>
          </a:prstGeom>
        </p:spPr>
      </p:pic>
    </p:spTree>
    <p:extLst>
      <p:ext uri="{BB962C8B-B14F-4D97-AF65-F5344CB8AC3E}">
        <p14:creationId xmlns:p14="http://schemas.microsoft.com/office/powerpoint/2010/main" val="584799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3080" y="2640502"/>
            <a:ext cx="9905998" cy="1478570"/>
          </a:xfrm>
        </p:spPr>
        <p:txBody>
          <a:bodyPr>
            <a:normAutofit/>
          </a:bodyPr>
          <a:lstStyle/>
          <a:p>
            <a:r>
              <a:rPr lang="es-AR" sz="4000" dirty="0" smtClean="0">
                <a:solidFill>
                  <a:srgbClr val="FF0000"/>
                </a:solidFill>
              </a:rPr>
              <a:t>arquitectura</a:t>
            </a:r>
            <a:endParaRPr lang="es-AR" sz="4000" dirty="0">
              <a:solidFill>
                <a:srgbClr val="FF0000"/>
              </a:solidFill>
            </a:endParaRPr>
          </a:p>
        </p:txBody>
      </p:sp>
    </p:spTree>
    <p:extLst>
      <p:ext uri="{BB962C8B-B14F-4D97-AF65-F5344CB8AC3E}">
        <p14:creationId xmlns:p14="http://schemas.microsoft.com/office/powerpoint/2010/main" val="3436143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454478" y="580746"/>
            <a:ext cx="6280439" cy="3398826"/>
          </a:xfrm>
          <a:prstGeom prst="rect">
            <a:avLst/>
          </a:prstGeom>
        </p:spPr>
      </p:pic>
      <p:sp>
        <p:nvSpPr>
          <p:cNvPr id="5" name="CuadroTexto 4"/>
          <p:cNvSpPr txBox="1"/>
          <p:nvPr/>
        </p:nvSpPr>
        <p:spPr>
          <a:xfrm>
            <a:off x="605307" y="4481848"/>
            <a:ext cx="10934163" cy="2031325"/>
          </a:xfrm>
          <a:prstGeom prst="rect">
            <a:avLst/>
          </a:prstGeom>
          <a:noFill/>
        </p:spPr>
        <p:txBody>
          <a:bodyPr wrap="square" rtlCol="0">
            <a:spAutoFit/>
          </a:bodyPr>
          <a:lstStyle/>
          <a:p>
            <a:r>
              <a:rPr lang="es-AR" dirty="0">
                <a:solidFill>
                  <a:srgbClr val="FFFF00"/>
                </a:solidFill>
              </a:rPr>
              <a:t>Optamos por usar el </a:t>
            </a:r>
            <a:r>
              <a:rPr lang="es-AR" dirty="0" err="1">
                <a:solidFill>
                  <a:srgbClr val="FFFF00"/>
                </a:solidFill>
              </a:rPr>
              <a:t>Model</a:t>
            </a:r>
            <a:r>
              <a:rPr lang="es-AR" dirty="0">
                <a:solidFill>
                  <a:srgbClr val="FFFF00"/>
                </a:solidFill>
              </a:rPr>
              <a:t> View Controller (MVC) como patrón de arquitectura, ya que nos permite definir los aspectos que tienen que ver con la interacción del usuario y el sistema y por otro lado nos permite manejar la información del sistema completo. Además al utilizar este patrón podemos mantener y reutilizar código (de ser necesario), cumpliendo así uno de los requisitos no funcionales mencionados anteriormente. En la parte Vista del modelo, el usuario puede modificar los parámetros de la pelota (</a:t>
            </a:r>
            <a:r>
              <a:rPr lang="es-AR" dirty="0" err="1">
                <a:solidFill>
                  <a:srgbClr val="FFFF00"/>
                </a:solidFill>
              </a:rPr>
              <a:t>bullet</a:t>
            </a:r>
            <a:r>
              <a:rPr lang="es-AR" dirty="0">
                <a:solidFill>
                  <a:srgbClr val="FFFF00"/>
                </a:solidFill>
              </a:rPr>
              <a:t>) tales como la velocidad y a su vez visualizar la misma y la posición, además de poder detener la misma. Esta interfaz es simple y fácil de usar. </a:t>
            </a:r>
          </a:p>
          <a:p>
            <a:endParaRPr lang="es-AR" dirty="0"/>
          </a:p>
        </p:txBody>
      </p:sp>
    </p:spTree>
    <p:extLst>
      <p:ext uri="{BB962C8B-B14F-4D97-AF65-F5344CB8AC3E}">
        <p14:creationId xmlns:p14="http://schemas.microsoft.com/office/powerpoint/2010/main" val="2777270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540581"/>
          </a:xfrm>
        </p:spPr>
        <p:txBody>
          <a:bodyPr>
            <a:normAutofit fontScale="90000"/>
          </a:bodyPr>
          <a:lstStyle/>
          <a:p>
            <a:r>
              <a:rPr lang="es-AR" dirty="0" smtClean="0">
                <a:solidFill>
                  <a:schemeClr val="bg1"/>
                </a:solidFill>
              </a:rPr>
              <a:t>Diagrama de paquetes</a:t>
            </a:r>
            <a:endParaRPr lang="es-AR" dirty="0">
              <a:solidFill>
                <a:schemeClr val="bg1"/>
              </a:solidFill>
            </a:endParaRPr>
          </a:p>
        </p:txBody>
      </p:sp>
      <p:pic>
        <p:nvPicPr>
          <p:cNvPr id="4" name="Imagen 3"/>
          <p:cNvPicPr>
            <a:picLocks noChangeAspect="1"/>
          </p:cNvPicPr>
          <p:nvPr/>
        </p:nvPicPr>
        <p:blipFill>
          <a:blip r:embed="rId2"/>
          <a:stretch>
            <a:fillRect/>
          </a:stretch>
        </p:blipFill>
        <p:spPr>
          <a:xfrm>
            <a:off x="2070748" y="1357803"/>
            <a:ext cx="7458075" cy="5305425"/>
          </a:xfrm>
          <a:prstGeom prst="rect">
            <a:avLst/>
          </a:prstGeom>
        </p:spPr>
      </p:pic>
    </p:spTree>
    <p:extLst>
      <p:ext uri="{BB962C8B-B14F-4D97-AF65-F5344CB8AC3E}">
        <p14:creationId xmlns:p14="http://schemas.microsoft.com/office/powerpoint/2010/main" val="1639880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96547"/>
            <a:ext cx="9905998" cy="1017098"/>
          </a:xfrm>
        </p:spPr>
        <p:txBody>
          <a:bodyPr>
            <a:normAutofit fontScale="90000"/>
          </a:bodyPr>
          <a:lstStyle/>
          <a:p>
            <a:r>
              <a:rPr lang="es-AR" dirty="0" smtClean="0">
                <a:solidFill>
                  <a:schemeClr val="bg1"/>
                </a:solidFill>
              </a:rPr>
              <a:t>Diagrama de componentes</a:t>
            </a:r>
            <a:r>
              <a:rPr lang="es-AR" dirty="0" smtClean="0"/>
              <a:t/>
            </a:r>
            <a:br>
              <a:rPr lang="es-AR" dirty="0" smtClean="0"/>
            </a:br>
            <a:endParaRPr lang="es-AR" dirty="0"/>
          </a:p>
        </p:txBody>
      </p:sp>
      <p:pic>
        <p:nvPicPr>
          <p:cNvPr id="4" name="Marcador de contenido 3"/>
          <p:cNvPicPr>
            <a:picLocks noGrp="1" noChangeAspect="1"/>
          </p:cNvPicPr>
          <p:nvPr>
            <p:ph idx="1"/>
          </p:nvPr>
        </p:nvPicPr>
        <p:blipFill>
          <a:blip r:embed="rId2"/>
          <a:stretch>
            <a:fillRect/>
          </a:stretch>
        </p:blipFill>
        <p:spPr>
          <a:xfrm>
            <a:off x="1937034" y="851563"/>
            <a:ext cx="6382717" cy="5702672"/>
          </a:xfrm>
          <a:prstGeom prst="rect">
            <a:avLst/>
          </a:prstGeom>
        </p:spPr>
      </p:pic>
    </p:spTree>
    <p:extLst>
      <p:ext uri="{BB962C8B-B14F-4D97-AF65-F5344CB8AC3E}">
        <p14:creationId xmlns:p14="http://schemas.microsoft.com/office/powerpoint/2010/main" val="3004100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0804" y="2640501"/>
            <a:ext cx="9905998" cy="1478570"/>
          </a:xfrm>
        </p:spPr>
        <p:txBody>
          <a:bodyPr>
            <a:normAutofit/>
          </a:bodyPr>
          <a:lstStyle/>
          <a:p>
            <a:r>
              <a:rPr lang="es-AR" sz="4000" dirty="0" smtClean="0">
                <a:solidFill>
                  <a:srgbClr val="FF0000"/>
                </a:solidFill>
              </a:rPr>
              <a:t>Diseño e implementación</a:t>
            </a:r>
            <a:endParaRPr lang="es-AR" sz="4000" dirty="0">
              <a:solidFill>
                <a:srgbClr val="FF0000"/>
              </a:solidFill>
            </a:endParaRPr>
          </a:p>
        </p:txBody>
      </p:sp>
    </p:spTree>
    <p:extLst>
      <p:ext uri="{BB962C8B-B14F-4D97-AF65-F5344CB8AC3E}">
        <p14:creationId xmlns:p14="http://schemas.microsoft.com/office/powerpoint/2010/main" val="613694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720885"/>
          </a:xfrm>
        </p:spPr>
        <p:txBody>
          <a:bodyPr/>
          <a:lstStyle/>
          <a:p>
            <a:r>
              <a:rPr lang="es-AR" dirty="0" err="1" smtClean="0">
                <a:solidFill>
                  <a:schemeClr val="bg1"/>
                </a:solidFill>
              </a:rPr>
              <a:t>observer</a:t>
            </a:r>
            <a:endParaRPr lang="es-AR" dirty="0">
              <a:solidFill>
                <a:schemeClr val="bg1"/>
              </a:solidFill>
            </a:endParaRPr>
          </a:p>
        </p:txBody>
      </p:sp>
      <p:pic>
        <p:nvPicPr>
          <p:cNvPr id="4" name="Imagen 3"/>
          <p:cNvPicPr>
            <a:picLocks noChangeAspect="1"/>
          </p:cNvPicPr>
          <p:nvPr/>
        </p:nvPicPr>
        <p:blipFill>
          <a:blip r:embed="rId2"/>
          <a:stretch>
            <a:fillRect/>
          </a:stretch>
        </p:blipFill>
        <p:spPr>
          <a:xfrm>
            <a:off x="560030" y="1695383"/>
            <a:ext cx="5188230" cy="3881169"/>
          </a:xfrm>
          <a:prstGeom prst="rect">
            <a:avLst/>
          </a:prstGeom>
        </p:spPr>
      </p:pic>
      <p:sp>
        <p:nvSpPr>
          <p:cNvPr id="5" name="CuadroTexto 4"/>
          <p:cNvSpPr txBox="1"/>
          <p:nvPr/>
        </p:nvSpPr>
        <p:spPr>
          <a:xfrm>
            <a:off x="6094412" y="1339403"/>
            <a:ext cx="4801115" cy="4801314"/>
          </a:xfrm>
          <a:prstGeom prst="rect">
            <a:avLst/>
          </a:prstGeom>
          <a:noFill/>
        </p:spPr>
        <p:txBody>
          <a:bodyPr wrap="square" rtlCol="0">
            <a:spAutoFit/>
          </a:bodyPr>
          <a:lstStyle/>
          <a:p>
            <a:r>
              <a:rPr lang="es-AR" dirty="0"/>
              <a:t>Utilizamos el patrón Observer para poder relacionar diferentes objetos entre si en torno a uno principal, de modo que, cuando este último cambie, los demás también lo harán. Particularmente en este caso el principal ( o sujeto) seria BulletModelInterface, este conoce a sus observadores, es el encargado de proporcionar la interfaz para añadir y/o quitar observadores. El observador concreto sería DJView, este mantiene una referencia al sujeto concreto, y mantiene su estado consistente con el del sujeto. El sujeto concreto sería BulletModel el cual se encargará de almacenar ciertos estados de interés y notificar a sus observadores cuando se modificó su estado. El observador es BulletObserver, su tarea consiste en definir la interfaz de los objetos a los que se deben notificar cambios en un sujeto.</a:t>
            </a:r>
            <a:endParaRPr lang="es-AR" dirty="0"/>
          </a:p>
        </p:txBody>
      </p:sp>
    </p:spTree>
    <p:extLst>
      <p:ext uri="{BB962C8B-B14F-4D97-AF65-F5344CB8AC3E}">
        <p14:creationId xmlns:p14="http://schemas.microsoft.com/office/powerpoint/2010/main" val="276236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4000" dirty="0" smtClean="0">
                <a:solidFill>
                  <a:schemeClr val="bg1"/>
                </a:solidFill>
              </a:rPr>
              <a:t>iNTEGRANTES</a:t>
            </a:r>
            <a:endParaRPr lang="es-AR" sz="4000" dirty="0">
              <a:solidFill>
                <a:schemeClr val="bg1"/>
              </a:solidFill>
            </a:endParaRPr>
          </a:p>
        </p:txBody>
      </p:sp>
      <p:sp>
        <p:nvSpPr>
          <p:cNvPr id="3" name="Marcador de contenido 2"/>
          <p:cNvSpPr>
            <a:spLocks noGrp="1"/>
          </p:cNvSpPr>
          <p:nvPr>
            <p:ph idx="1"/>
          </p:nvPr>
        </p:nvSpPr>
        <p:spPr/>
        <p:txBody>
          <a:bodyPr>
            <a:normAutofit/>
          </a:bodyPr>
          <a:lstStyle/>
          <a:p>
            <a:r>
              <a:rPr lang="es-AR" sz="3600" dirty="0" smtClean="0"/>
              <a:t>Nicolaide Christian</a:t>
            </a:r>
          </a:p>
          <a:p>
            <a:r>
              <a:rPr lang="es-AR" sz="3600" dirty="0" smtClean="0"/>
              <a:t>Flores Mauricio</a:t>
            </a:r>
          </a:p>
          <a:p>
            <a:r>
              <a:rPr lang="es-AR" sz="3600" dirty="0" smtClean="0"/>
              <a:t>Candotti Enzo</a:t>
            </a:r>
            <a:endParaRPr lang="es-AR" sz="3600" dirty="0"/>
          </a:p>
        </p:txBody>
      </p:sp>
    </p:spTree>
    <p:extLst>
      <p:ext uri="{BB962C8B-B14F-4D97-AF65-F5344CB8AC3E}">
        <p14:creationId xmlns:p14="http://schemas.microsoft.com/office/powerpoint/2010/main" val="4170762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6112" y="348062"/>
            <a:ext cx="9905998" cy="1478570"/>
          </a:xfrm>
        </p:spPr>
        <p:txBody>
          <a:bodyPr/>
          <a:lstStyle/>
          <a:p>
            <a:r>
              <a:rPr lang="es-AR" dirty="0" smtClean="0">
                <a:solidFill>
                  <a:schemeClr val="bg1"/>
                </a:solidFill>
              </a:rPr>
              <a:t>strategy</a:t>
            </a:r>
            <a:endParaRPr lang="es-AR" dirty="0">
              <a:solidFill>
                <a:schemeClr val="bg1"/>
              </a:solidFill>
            </a:endParaRPr>
          </a:p>
        </p:txBody>
      </p:sp>
      <p:pic>
        <p:nvPicPr>
          <p:cNvPr id="4" name="Imagen 3"/>
          <p:cNvPicPr>
            <a:picLocks noChangeAspect="1"/>
          </p:cNvPicPr>
          <p:nvPr/>
        </p:nvPicPr>
        <p:blipFill>
          <a:blip r:embed="rId2"/>
          <a:stretch>
            <a:fillRect/>
          </a:stretch>
        </p:blipFill>
        <p:spPr>
          <a:xfrm>
            <a:off x="337198" y="2181158"/>
            <a:ext cx="6133670" cy="2030234"/>
          </a:xfrm>
          <a:prstGeom prst="rect">
            <a:avLst/>
          </a:prstGeom>
        </p:spPr>
      </p:pic>
      <p:sp>
        <p:nvSpPr>
          <p:cNvPr id="5" name="CuadroTexto 4"/>
          <p:cNvSpPr txBox="1"/>
          <p:nvPr/>
        </p:nvSpPr>
        <p:spPr>
          <a:xfrm>
            <a:off x="6954592" y="1506828"/>
            <a:ext cx="4211391" cy="3170099"/>
          </a:xfrm>
          <a:prstGeom prst="rect">
            <a:avLst/>
          </a:prstGeom>
          <a:noFill/>
        </p:spPr>
        <p:txBody>
          <a:bodyPr wrap="square" rtlCol="0">
            <a:spAutoFit/>
          </a:bodyPr>
          <a:lstStyle/>
          <a:p>
            <a:r>
              <a:rPr lang="es-AR" sz="2000" dirty="0"/>
              <a:t>Utilizamos el patrón Strategy para el controller del sistema, ya que nos permite tener varios algoritmos encapsularlos e ir </a:t>
            </a:r>
            <a:r>
              <a:rPr lang="es-AR" sz="2000" dirty="0" smtClean="0"/>
              <a:t>intercambiándolos </a:t>
            </a:r>
            <a:r>
              <a:rPr lang="es-AR" sz="2000" dirty="0"/>
              <a:t>a medida que surja la necesidad de hacerlo, ya que tenemos clases que difieren en </a:t>
            </a:r>
            <a:r>
              <a:rPr lang="es-AR" sz="2000" dirty="0" smtClean="0"/>
              <a:t>algunos </a:t>
            </a:r>
            <a:r>
              <a:rPr lang="es-AR" sz="2000" dirty="0"/>
              <a:t>aspectos, entonces necesitamos tomar ciertas decisiones, respecto al algoritmo a utilizar, en tiempo de ejecución.</a:t>
            </a:r>
            <a:endParaRPr lang="es-AR" sz="2000" dirty="0"/>
          </a:p>
        </p:txBody>
      </p:sp>
    </p:spTree>
    <p:extLst>
      <p:ext uri="{BB962C8B-B14F-4D97-AF65-F5344CB8AC3E}">
        <p14:creationId xmlns:p14="http://schemas.microsoft.com/office/powerpoint/2010/main" val="2059883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adapter</a:t>
            </a:r>
            <a:endParaRPr lang="es-AR" dirty="0">
              <a:solidFill>
                <a:schemeClr val="bg1"/>
              </a:solidFill>
            </a:endParaRPr>
          </a:p>
        </p:txBody>
      </p:sp>
      <p:pic>
        <p:nvPicPr>
          <p:cNvPr id="4" name="Imagen 3"/>
          <p:cNvPicPr>
            <a:picLocks noChangeAspect="1"/>
          </p:cNvPicPr>
          <p:nvPr/>
        </p:nvPicPr>
        <p:blipFill>
          <a:blip r:embed="rId2"/>
          <a:stretch>
            <a:fillRect/>
          </a:stretch>
        </p:blipFill>
        <p:spPr>
          <a:xfrm>
            <a:off x="572372" y="2097088"/>
            <a:ext cx="6678434" cy="3486150"/>
          </a:xfrm>
          <a:prstGeom prst="rect">
            <a:avLst/>
          </a:prstGeom>
        </p:spPr>
      </p:pic>
      <p:sp>
        <p:nvSpPr>
          <p:cNvPr id="5" name="CuadroTexto 4"/>
          <p:cNvSpPr txBox="1"/>
          <p:nvPr/>
        </p:nvSpPr>
        <p:spPr>
          <a:xfrm>
            <a:off x="7624293" y="437882"/>
            <a:ext cx="3812146" cy="6247864"/>
          </a:xfrm>
          <a:prstGeom prst="rect">
            <a:avLst/>
          </a:prstGeom>
          <a:noFill/>
        </p:spPr>
        <p:txBody>
          <a:bodyPr wrap="square" rtlCol="0">
            <a:spAutoFit/>
          </a:bodyPr>
          <a:lstStyle/>
          <a:p>
            <a:r>
              <a:rPr lang="es-AR" sz="2000" dirty="0"/>
              <a:t>En esta instancia, debemos adaptar el modelo del BeatModel a uno de BulletModel. Si no lo hacemos, la vista no será capaz de trabajar con este modelo. Para esto utilizamos el patrón Adapter, que nos permite adaptar un modelo para trabajar con controladores y vistas existentes. Es una técnica muy utilizada en MVC. La clase </a:t>
            </a:r>
            <a:r>
              <a:rPr lang="es-AR" sz="2000" dirty="0" smtClean="0"/>
              <a:t>BulletAdapter </a:t>
            </a:r>
            <a:r>
              <a:rPr lang="es-AR" sz="2000" dirty="0"/>
              <a:t>implementa la interfaz BeatModelInterface. Tendrá como atributo un objeto del tipo BulletModelInterface, por lo que aquí hacemos referencia a nuestro modelo. Habrá métodos que no se utilizarán para nuestro nuevo modelo, y otros que necesitamos que se adapten (el método getBPM(), por ejemplo).</a:t>
            </a:r>
            <a:endParaRPr lang="es-AR" sz="2000" dirty="0"/>
          </a:p>
        </p:txBody>
      </p:sp>
    </p:spTree>
    <p:extLst>
      <p:ext uri="{BB962C8B-B14F-4D97-AF65-F5344CB8AC3E}">
        <p14:creationId xmlns:p14="http://schemas.microsoft.com/office/powerpoint/2010/main" val="1460590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554123"/>
            <a:ext cx="9905998" cy="823916"/>
          </a:xfrm>
        </p:spPr>
        <p:txBody>
          <a:bodyPr>
            <a:normAutofit/>
          </a:bodyPr>
          <a:lstStyle/>
          <a:p>
            <a:r>
              <a:rPr lang="es-AR" sz="1600" dirty="0"/>
              <a:t>La interacción entre los diferentes componentes en el caso del </a:t>
            </a:r>
            <a:r>
              <a:rPr lang="es-AR" sz="1600" dirty="0" err="1" smtClean="0"/>
              <a:t>bulletmodel</a:t>
            </a:r>
            <a:r>
              <a:rPr lang="es-AR" sz="1600" dirty="0" smtClean="0"/>
              <a:t> </a:t>
            </a:r>
            <a:r>
              <a:rPr lang="es-AR" sz="1600" dirty="0"/>
              <a:t>se da de la siguiente manera: </a:t>
            </a:r>
            <a:endParaRPr lang="es-AR" sz="1600" dirty="0"/>
          </a:p>
        </p:txBody>
      </p:sp>
      <p:pic>
        <p:nvPicPr>
          <p:cNvPr id="4" name="Marcador de contenido 3"/>
          <p:cNvPicPr>
            <a:picLocks noGrp="1" noChangeAspect="1"/>
          </p:cNvPicPr>
          <p:nvPr>
            <p:ph idx="1"/>
          </p:nvPr>
        </p:nvPicPr>
        <p:blipFill>
          <a:blip r:embed="rId2"/>
          <a:stretch>
            <a:fillRect/>
          </a:stretch>
        </p:blipFill>
        <p:spPr>
          <a:xfrm>
            <a:off x="2253803" y="1378039"/>
            <a:ext cx="6993227" cy="4976896"/>
          </a:xfrm>
          <a:prstGeom prst="rect">
            <a:avLst/>
          </a:prstGeom>
        </p:spPr>
      </p:pic>
    </p:spTree>
    <p:extLst>
      <p:ext uri="{BB962C8B-B14F-4D97-AF65-F5344CB8AC3E}">
        <p14:creationId xmlns:p14="http://schemas.microsoft.com/office/powerpoint/2010/main" val="1127756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0381" y="1917141"/>
            <a:ext cx="11355525" cy="3517744"/>
          </a:xfrm>
          <a:prstGeom prst="rect">
            <a:avLst/>
          </a:prstGeom>
        </p:spPr>
      </p:pic>
      <p:sp>
        <p:nvSpPr>
          <p:cNvPr id="5" name="CuadroTexto 4"/>
          <p:cNvSpPr txBox="1"/>
          <p:nvPr/>
        </p:nvSpPr>
        <p:spPr>
          <a:xfrm>
            <a:off x="1365161" y="540913"/>
            <a:ext cx="7237926" cy="461665"/>
          </a:xfrm>
          <a:prstGeom prst="rect">
            <a:avLst/>
          </a:prstGeom>
          <a:noFill/>
        </p:spPr>
        <p:txBody>
          <a:bodyPr wrap="square" rtlCol="0">
            <a:spAutoFit/>
          </a:bodyPr>
          <a:lstStyle/>
          <a:p>
            <a:r>
              <a:rPr lang="es-AR" sz="2400" dirty="0" smtClean="0"/>
              <a:t>DIAGRAMA DE CLASES (RESUMIDO)</a:t>
            </a:r>
            <a:endParaRPr lang="es-AR" sz="2400" dirty="0"/>
          </a:p>
        </p:txBody>
      </p:sp>
    </p:spTree>
    <p:extLst>
      <p:ext uri="{BB962C8B-B14F-4D97-AF65-F5344CB8AC3E}">
        <p14:creationId xmlns:p14="http://schemas.microsoft.com/office/powerpoint/2010/main" val="3814886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9593" y="2756411"/>
            <a:ext cx="9905998" cy="1478570"/>
          </a:xfrm>
        </p:spPr>
        <p:txBody>
          <a:bodyPr/>
          <a:lstStyle/>
          <a:p>
            <a:r>
              <a:rPr lang="es-AR" sz="4000" dirty="0" smtClean="0">
                <a:solidFill>
                  <a:srgbClr val="FF0000"/>
                </a:solidFill>
              </a:rPr>
              <a:t>TESTING</a:t>
            </a:r>
            <a:endParaRPr lang="es-AR" sz="4000" dirty="0">
              <a:solidFill>
                <a:srgbClr val="FF0000"/>
              </a:solidFill>
            </a:endParaRPr>
          </a:p>
        </p:txBody>
      </p:sp>
    </p:spTree>
    <p:extLst>
      <p:ext uri="{BB962C8B-B14F-4D97-AF65-F5344CB8AC3E}">
        <p14:creationId xmlns:p14="http://schemas.microsoft.com/office/powerpoint/2010/main" val="180209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15966" y="618518"/>
            <a:ext cx="2768958" cy="5138338"/>
          </a:xfrm>
        </p:spPr>
        <p:txBody>
          <a:bodyPr>
            <a:normAutofit fontScale="90000"/>
          </a:bodyPr>
          <a:lstStyle/>
          <a:p>
            <a:r>
              <a:rPr lang="es-AR" sz="2400" dirty="0"/>
              <a:t>Se realizaron una </a:t>
            </a:r>
            <a:r>
              <a:rPr lang="es-AR" sz="2400" dirty="0" smtClean="0"/>
              <a:t>seriE </a:t>
            </a:r>
            <a:r>
              <a:rPr lang="es-AR" sz="2400" dirty="0"/>
              <a:t>de pruebas de unidad básica para garantizar el funcionamiento de las principales actividades de la aplicación</a:t>
            </a:r>
            <a:r>
              <a:rPr lang="es-AR" sz="2400" dirty="0" smtClean="0"/>
              <a:t>.</a:t>
            </a:r>
            <a:br>
              <a:rPr lang="es-AR" sz="2400" dirty="0" smtClean="0"/>
            </a:br>
            <a:r>
              <a:rPr lang="es-AR" sz="2400" dirty="0"/>
              <a:t>Si bien el nivel de cobertura es bajo, las principales actividades </a:t>
            </a:r>
            <a:r>
              <a:rPr lang="es-AR" sz="2400" dirty="0" smtClean="0"/>
              <a:t>FUERON </a:t>
            </a:r>
            <a:r>
              <a:rPr lang="es-AR" sz="2400" dirty="0"/>
              <a:t>testeadas.</a:t>
            </a:r>
            <a:endParaRPr lang="es-AR" sz="2400" dirty="0"/>
          </a:p>
        </p:txBody>
      </p:sp>
      <p:pic>
        <p:nvPicPr>
          <p:cNvPr id="4" name="Imagen 3"/>
          <p:cNvPicPr>
            <a:picLocks noChangeAspect="1"/>
          </p:cNvPicPr>
          <p:nvPr/>
        </p:nvPicPr>
        <p:blipFill>
          <a:blip r:embed="rId2"/>
          <a:stretch>
            <a:fillRect/>
          </a:stretch>
        </p:blipFill>
        <p:spPr>
          <a:xfrm>
            <a:off x="197550" y="463639"/>
            <a:ext cx="8274268" cy="5679379"/>
          </a:xfrm>
          <a:prstGeom prst="rect">
            <a:avLst/>
          </a:prstGeom>
        </p:spPr>
      </p:pic>
    </p:spTree>
    <p:extLst>
      <p:ext uri="{BB962C8B-B14F-4D97-AF65-F5344CB8AC3E}">
        <p14:creationId xmlns:p14="http://schemas.microsoft.com/office/powerpoint/2010/main" val="3940486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2777" y="2717775"/>
            <a:ext cx="9905998" cy="1478570"/>
          </a:xfrm>
        </p:spPr>
        <p:txBody>
          <a:bodyPr>
            <a:normAutofit/>
          </a:bodyPr>
          <a:lstStyle/>
          <a:p>
            <a:r>
              <a:rPr lang="es-AR" sz="4000" dirty="0" smtClean="0">
                <a:solidFill>
                  <a:srgbClr val="FF0000"/>
                </a:solidFill>
              </a:rPr>
              <a:t>CONCLUSIONES</a:t>
            </a:r>
            <a:endParaRPr lang="es-AR" sz="4000" dirty="0">
              <a:solidFill>
                <a:srgbClr val="FF0000"/>
              </a:solidFill>
            </a:endParaRPr>
          </a:p>
        </p:txBody>
      </p:sp>
    </p:spTree>
    <p:extLst>
      <p:ext uri="{BB962C8B-B14F-4D97-AF65-F5344CB8AC3E}">
        <p14:creationId xmlns:p14="http://schemas.microsoft.com/office/powerpoint/2010/main" val="3441588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721217"/>
            <a:ext cx="9905999" cy="5069984"/>
          </a:xfrm>
        </p:spPr>
        <p:txBody>
          <a:bodyPr/>
          <a:lstStyle/>
          <a:p>
            <a:r>
              <a:rPr lang="es-AR" dirty="0" smtClean="0"/>
              <a:t>TIEMPO: ESTIMACIÓN VS REALIDAD</a:t>
            </a:r>
          </a:p>
          <a:p>
            <a:r>
              <a:rPr lang="es-AR" dirty="0" smtClean="0"/>
              <a:t>IMPORTANCIA DE ESTRUCTURAR EL TRABAJO Y DISTRIBUIR TAREAS</a:t>
            </a:r>
          </a:p>
          <a:p>
            <a:r>
              <a:rPr lang="es-AR" dirty="0" smtClean="0"/>
              <a:t>CORRECTA INTERPRETACIÓN DE LA CONSIGNA</a:t>
            </a:r>
          </a:p>
          <a:p>
            <a:r>
              <a:rPr lang="es-AR" dirty="0" smtClean="0"/>
              <a:t>USO DE HERRAMIENTAS</a:t>
            </a:r>
          </a:p>
          <a:p>
            <a:endParaRPr lang="es-AR" dirty="0"/>
          </a:p>
        </p:txBody>
      </p:sp>
    </p:spTree>
    <p:extLst>
      <p:ext uri="{BB962C8B-B14F-4D97-AF65-F5344CB8AC3E}">
        <p14:creationId xmlns:p14="http://schemas.microsoft.com/office/powerpoint/2010/main" val="2237674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2326" y="2653379"/>
            <a:ext cx="9905998" cy="1478570"/>
          </a:xfrm>
        </p:spPr>
        <p:txBody>
          <a:bodyPr/>
          <a:lstStyle/>
          <a:p>
            <a:r>
              <a:rPr lang="es-AR" dirty="0" smtClean="0">
                <a:solidFill>
                  <a:srgbClr val="FF0000"/>
                </a:solidFill>
              </a:rPr>
              <a:t>Configuration management</a:t>
            </a:r>
            <a:endParaRPr lang="es-AR" dirty="0">
              <a:solidFill>
                <a:srgbClr val="FF0000"/>
              </a:solidFill>
            </a:endParaRPr>
          </a:p>
        </p:txBody>
      </p:sp>
    </p:spTree>
    <p:extLst>
      <p:ext uri="{BB962C8B-B14F-4D97-AF65-F5344CB8AC3E}">
        <p14:creationId xmlns:p14="http://schemas.microsoft.com/office/powerpoint/2010/main" val="2036309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herramientas empleadas</a:t>
            </a:r>
            <a:endParaRPr lang="es-AR" dirty="0">
              <a:solidFill>
                <a:schemeClr val="bg1"/>
              </a:solidFill>
            </a:endParaRPr>
          </a:p>
        </p:txBody>
      </p:sp>
      <p:sp>
        <p:nvSpPr>
          <p:cNvPr id="3" name="Marcador de contenido 2"/>
          <p:cNvSpPr>
            <a:spLocks noGrp="1"/>
          </p:cNvSpPr>
          <p:nvPr>
            <p:ph idx="1"/>
          </p:nvPr>
        </p:nvSpPr>
        <p:spPr/>
        <p:txBody>
          <a:bodyPr/>
          <a:lstStyle/>
          <a:p>
            <a:r>
              <a:rPr lang="es-AR" dirty="0" smtClean="0"/>
              <a:t>Lenguaje de programación: JAVA</a:t>
            </a:r>
          </a:p>
          <a:p>
            <a:r>
              <a:rPr lang="es-AR" dirty="0" smtClean="0"/>
              <a:t>Entorno de desarrollo: NETBEANS</a:t>
            </a:r>
          </a:p>
          <a:p>
            <a:r>
              <a:rPr lang="es-AR" dirty="0" smtClean="0"/>
              <a:t>Sistema de control de versiones:  GITHUB</a:t>
            </a:r>
          </a:p>
          <a:p>
            <a:r>
              <a:rPr lang="es-AR" dirty="0" smtClean="0"/>
              <a:t>Sistema de seguimiento de errores: GIT ISSUES</a:t>
            </a:r>
          </a:p>
          <a:p>
            <a:r>
              <a:rPr lang="es-AR" dirty="0" smtClean="0"/>
              <a:t>Herramienta de integración continua: TRAVIS</a:t>
            </a:r>
          </a:p>
          <a:p>
            <a:r>
              <a:rPr lang="es-AR" dirty="0" smtClean="0"/>
              <a:t>Herramienta de automatización: GRADLE	</a:t>
            </a:r>
            <a:endParaRPr lang="es-AR" dirty="0"/>
          </a:p>
        </p:txBody>
      </p:sp>
    </p:spTree>
    <p:extLst>
      <p:ext uri="{BB962C8B-B14F-4D97-AF65-F5344CB8AC3E}">
        <p14:creationId xmlns:p14="http://schemas.microsoft.com/office/powerpoint/2010/main" val="4042392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Esquema de directorios</a:t>
            </a:r>
            <a:endParaRPr lang="es-AR" dirty="0">
              <a:solidFill>
                <a:schemeClr val="bg1"/>
              </a:solidFill>
            </a:endParaRPr>
          </a:p>
        </p:txBody>
      </p:sp>
      <p:pic>
        <p:nvPicPr>
          <p:cNvPr id="4" name="Marcador de contenido 3"/>
          <p:cNvPicPr>
            <a:picLocks noGrp="1" noChangeAspect="1"/>
          </p:cNvPicPr>
          <p:nvPr>
            <p:ph idx="1"/>
          </p:nvPr>
        </p:nvPicPr>
        <p:blipFill>
          <a:blip r:embed="rId2"/>
          <a:stretch>
            <a:fillRect/>
          </a:stretch>
        </p:blipFill>
        <p:spPr>
          <a:xfrm>
            <a:off x="954467" y="2281237"/>
            <a:ext cx="2335747" cy="3527135"/>
          </a:xfrm>
          <a:prstGeom prst="rect">
            <a:avLst/>
          </a:prstGeom>
        </p:spPr>
      </p:pic>
      <p:pic>
        <p:nvPicPr>
          <p:cNvPr id="5" name="Imagen 4"/>
          <p:cNvPicPr>
            <a:picLocks noChangeAspect="1"/>
          </p:cNvPicPr>
          <p:nvPr/>
        </p:nvPicPr>
        <p:blipFill>
          <a:blip r:embed="rId3"/>
          <a:stretch>
            <a:fillRect/>
          </a:stretch>
        </p:blipFill>
        <p:spPr>
          <a:xfrm>
            <a:off x="3524249" y="2281237"/>
            <a:ext cx="6950835" cy="3102132"/>
          </a:xfrm>
          <a:prstGeom prst="rect">
            <a:avLst/>
          </a:prstGeom>
        </p:spPr>
      </p:pic>
    </p:spTree>
    <p:extLst>
      <p:ext uri="{BB962C8B-B14F-4D97-AF65-F5344CB8AC3E}">
        <p14:creationId xmlns:p14="http://schemas.microsoft.com/office/powerpoint/2010/main" val="621407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a:solidFill>
                  <a:schemeClr val="bg1"/>
                </a:solidFill>
              </a:rPr>
              <a:t>Normas de etiquetado y de nombramiento de los archivos</a:t>
            </a:r>
            <a:r>
              <a:rPr lang="es-AR" dirty="0"/>
              <a:t/>
            </a:r>
            <a:br>
              <a:rPr lang="es-AR" dirty="0"/>
            </a:br>
            <a:endParaRPr lang="es-AR" dirty="0"/>
          </a:p>
        </p:txBody>
      </p:sp>
      <p:sp>
        <p:nvSpPr>
          <p:cNvPr id="3" name="Marcador de contenido 2"/>
          <p:cNvSpPr>
            <a:spLocks noGrp="1"/>
          </p:cNvSpPr>
          <p:nvPr>
            <p:ph idx="1"/>
          </p:nvPr>
        </p:nvSpPr>
        <p:spPr>
          <a:xfrm>
            <a:off x="476518" y="1674253"/>
            <a:ext cx="11333409" cy="5009881"/>
          </a:xfrm>
        </p:spPr>
        <p:txBody>
          <a:bodyPr>
            <a:normAutofit fontScale="92500" lnSpcReduction="20000"/>
          </a:bodyPr>
          <a:lstStyle/>
          <a:p>
            <a:r>
              <a:rPr lang="es-AR" dirty="0"/>
              <a:t>Para nombramiento de etiquetas </a:t>
            </a:r>
            <a:r>
              <a:rPr lang="es-AR"/>
              <a:t>se </a:t>
            </a:r>
            <a:r>
              <a:rPr lang="es-AR" smtClean="0"/>
              <a:t>siguió </a:t>
            </a:r>
            <a:r>
              <a:rPr lang="es-AR" dirty="0"/>
              <a:t>una notación numérica compuesta por tres números (y un cuarto opcional) separados por puntos con la siguiente notación:</a:t>
            </a:r>
          </a:p>
          <a:p>
            <a:r>
              <a:rPr lang="es-AR" b="1" dirty="0" err="1" smtClean="0">
                <a:solidFill>
                  <a:srgbClr val="FFFF00"/>
                </a:solidFill>
              </a:rPr>
              <a:t>major.minor.revisión</a:t>
            </a:r>
            <a:r>
              <a:rPr lang="es-AR" b="1" dirty="0">
                <a:solidFill>
                  <a:srgbClr val="FFFF00"/>
                </a:solidFill>
              </a:rPr>
              <a:t>[.entrega]</a:t>
            </a:r>
            <a:endParaRPr lang="es-AR" dirty="0">
              <a:solidFill>
                <a:srgbClr val="FFFF00"/>
              </a:solidFill>
            </a:endParaRPr>
          </a:p>
          <a:p>
            <a:r>
              <a:rPr lang="es-AR" dirty="0"/>
              <a:t>Cada uno de estos números tienen el siguiente significado:</a:t>
            </a:r>
          </a:p>
          <a:p>
            <a:r>
              <a:rPr lang="es-AR" b="1" dirty="0">
                <a:solidFill>
                  <a:srgbClr val="FFFF00"/>
                </a:solidFill>
              </a:rPr>
              <a:t>major</a:t>
            </a:r>
            <a:r>
              <a:rPr lang="es-AR" dirty="0"/>
              <a:t>: indica la versión principal del software, consistiendo en un conjunto de funcionalidades concretas que son recogidas y cubiertas en dicha versión.</a:t>
            </a:r>
          </a:p>
          <a:p>
            <a:r>
              <a:rPr lang="es-AR" b="1" dirty="0">
                <a:solidFill>
                  <a:srgbClr val="FFFF00"/>
                </a:solidFill>
              </a:rPr>
              <a:t>minor</a:t>
            </a:r>
            <a:r>
              <a:rPr lang="es-AR" dirty="0"/>
              <a:t>: indican funcionalidad menor cubierta en la versión de software entregada.</a:t>
            </a:r>
          </a:p>
          <a:p>
            <a:r>
              <a:rPr lang="es-AR" b="1" dirty="0" smtClean="0">
                <a:solidFill>
                  <a:srgbClr val="FFFF00"/>
                </a:solidFill>
              </a:rPr>
              <a:t>revisión</a:t>
            </a:r>
            <a:r>
              <a:rPr lang="es-AR" dirty="0" smtClean="0"/>
              <a:t>: </a:t>
            </a:r>
            <a:r>
              <a:rPr lang="es-AR" dirty="0"/>
              <a:t>se modifican cuando hay revisiones de código ante fallos de la aplicación.</a:t>
            </a:r>
          </a:p>
          <a:p>
            <a:r>
              <a:rPr lang="es-AR" b="1" dirty="0">
                <a:solidFill>
                  <a:srgbClr val="FFFF00"/>
                </a:solidFill>
              </a:rPr>
              <a:t>entrega</a:t>
            </a:r>
            <a:r>
              <a:rPr lang="es-AR" dirty="0"/>
              <a:t>: este dígito tiene el objetivo de llevar la cuenta del número de veces que una entrega se rechaza, por incumplimiento de algún requisitos de la gestión de entregas o del proyecto.</a:t>
            </a:r>
          </a:p>
          <a:p>
            <a:r>
              <a:rPr lang="es-AR" dirty="0"/>
              <a:t>En el caso de la creación de un branch o línea de desarrollo distinta de la principal añadiremos la letra b al final de la numeración.</a:t>
            </a:r>
          </a:p>
          <a:p>
            <a:endParaRPr lang="es-AR" dirty="0"/>
          </a:p>
        </p:txBody>
      </p:sp>
    </p:spTree>
    <p:extLst>
      <p:ext uri="{BB962C8B-B14F-4D97-AF65-F5344CB8AC3E}">
        <p14:creationId xmlns:p14="http://schemas.microsoft.com/office/powerpoint/2010/main" val="110943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bg1"/>
                </a:solidFill>
              </a:rPr>
              <a:t>Esquema de ramas utilizado</a:t>
            </a:r>
            <a:endParaRPr lang="es-AR" dirty="0">
              <a:solidFill>
                <a:schemeClr val="bg1"/>
              </a:solidFill>
            </a:endParaRPr>
          </a:p>
        </p:txBody>
      </p:sp>
      <p:pic>
        <p:nvPicPr>
          <p:cNvPr id="4" name="Marcador de contenido 3"/>
          <p:cNvPicPr>
            <a:picLocks noGrp="1" noChangeAspect="1"/>
          </p:cNvPicPr>
          <p:nvPr>
            <p:ph idx="1"/>
          </p:nvPr>
        </p:nvPicPr>
        <p:blipFill>
          <a:blip r:embed="rId2"/>
          <a:stretch>
            <a:fillRect/>
          </a:stretch>
        </p:blipFill>
        <p:spPr>
          <a:xfrm>
            <a:off x="992059" y="2326760"/>
            <a:ext cx="6109225" cy="3541712"/>
          </a:xfrm>
          <a:prstGeom prst="rect">
            <a:avLst/>
          </a:prstGeom>
        </p:spPr>
      </p:pic>
    </p:spTree>
    <p:extLst>
      <p:ext uri="{BB962C8B-B14F-4D97-AF65-F5344CB8AC3E}">
        <p14:creationId xmlns:p14="http://schemas.microsoft.com/office/powerpoint/2010/main" val="811460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2173" y="2550349"/>
            <a:ext cx="9905998" cy="1478570"/>
          </a:xfrm>
        </p:spPr>
        <p:txBody>
          <a:bodyPr>
            <a:normAutofit/>
          </a:bodyPr>
          <a:lstStyle/>
          <a:p>
            <a:r>
              <a:rPr lang="es-AR" sz="4000" dirty="0" smtClean="0">
                <a:solidFill>
                  <a:srgbClr val="FF0000"/>
                </a:solidFill>
              </a:rPr>
              <a:t>requerimientos</a:t>
            </a:r>
            <a:endParaRPr lang="es-AR" sz="4000" dirty="0">
              <a:solidFill>
                <a:srgbClr val="FF0000"/>
              </a:solidFill>
            </a:endParaRPr>
          </a:p>
        </p:txBody>
      </p:sp>
    </p:spTree>
    <p:extLst>
      <p:ext uri="{BB962C8B-B14F-4D97-AF65-F5344CB8AC3E}">
        <p14:creationId xmlns:p14="http://schemas.microsoft.com/office/powerpoint/2010/main" val="172351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2777" y="167758"/>
            <a:ext cx="9905998" cy="1478570"/>
          </a:xfrm>
        </p:spPr>
        <p:txBody>
          <a:bodyPr/>
          <a:lstStyle/>
          <a:p>
            <a:r>
              <a:rPr lang="es-AR" dirty="0" smtClean="0">
                <a:solidFill>
                  <a:schemeClr val="bg1"/>
                </a:solidFill>
              </a:rPr>
              <a:t>funcionales</a:t>
            </a:r>
            <a:endParaRPr lang="es-AR" dirty="0">
              <a:solidFill>
                <a:schemeClr val="bg1"/>
              </a:solidFill>
            </a:endParaRPr>
          </a:p>
        </p:txBody>
      </p:sp>
      <p:sp>
        <p:nvSpPr>
          <p:cNvPr id="3" name="Marcador de contenido 2"/>
          <p:cNvSpPr>
            <a:spLocks noGrp="1"/>
          </p:cNvSpPr>
          <p:nvPr>
            <p:ph idx="1"/>
          </p:nvPr>
        </p:nvSpPr>
        <p:spPr>
          <a:xfrm>
            <a:off x="870957" y="1425239"/>
            <a:ext cx="9341990" cy="4396012"/>
          </a:xfrm>
        </p:spPr>
        <p:txBody>
          <a:bodyPr>
            <a:normAutofit fontScale="85000" lnSpcReduction="10000"/>
          </a:bodyPr>
          <a:lstStyle/>
          <a:p>
            <a:r>
              <a:rPr lang="es-AR" dirty="0"/>
              <a:t>Se debe hacer rebotar una pelota contra cuatro paredes.</a:t>
            </a:r>
          </a:p>
          <a:p>
            <a:r>
              <a:rPr lang="es-AR" dirty="0"/>
              <a:t>El usuario no podrá modificar la trayectoria de la pelota en el mapa.</a:t>
            </a:r>
          </a:p>
          <a:p>
            <a:r>
              <a:rPr lang="es-AR" dirty="0"/>
              <a:t>La velocidad puede ser aumentada o disminuida en valores de 0 a 1000 mili segundos.</a:t>
            </a:r>
          </a:p>
          <a:p>
            <a:r>
              <a:rPr lang="es-AR" dirty="0"/>
              <a:t>El usuario debe poder observar el movimiento de la pelota a través de una representación gráfica.</a:t>
            </a:r>
          </a:p>
          <a:p>
            <a:r>
              <a:rPr lang="es-AR" dirty="0" smtClean="0">
                <a:solidFill>
                  <a:srgbClr val="FFC000"/>
                </a:solidFill>
              </a:rPr>
              <a:t>Se debe informar la velocidad y posición de la pelota cuando esta está en movimiento.</a:t>
            </a:r>
          </a:p>
          <a:p>
            <a:r>
              <a:rPr lang="es-AR" dirty="0" smtClean="0">
                <a:solidFill>
                  <a:srgbClr val="FFC000"/>
                </a:solidFill>
              </a:rPr>
              <a:t>La ventana de control debe de tener el mismo aspecto en los 3 modelos. Un campo y botón para setear el tempo, un botón para incrementar y otro para decrementar.</a:t>
            </a:r>
          </a:p>
          <a:p>
            <a:r>
              <a:rPr lang="es-AR" dirty="0" smtClean="0">
                <a:solidFill>
                  <a:srgbClr val="FFC000"/>
                </a:solidFill>
              </a:rPr>
              <a:t>Se deben de poder ejecutar los 3 modelos en simultaneo.</a:t>
            </a:r>
          </a:p>
          <a:p>
            <a:endParaRPr lang="es-AR" dirty="0"/>
          </a:p>
          <a:p>
            <a:endParaRPr lang="es-AR" dirty="0"/>
          </a:p>
        </p:txBody>
      </p:sp>
      <p:sp>
        <p:nvSpPr>
          <p:cNvPr id="5" name="Flecha doblada hacia arriba 4"/>
          <p:cNvSpPr/>
          <p:nvPr/>
        </p:nvSpPr>
        <p:spPr>
          <a:xfrm>
            <a:off x="9362941" y="1275008"/>
            <a:ext cx="1262129" cy="746975"/>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p:cNvSpPr txBox="1"/>
          <p:nvPr/>
        </p:nvSpPr>
        <p:spPr>
          <a:xfrm>
            <a:off x="9388697" y="813343"/>
            <a:ext cx="2176530" cy="461665"/>
          </a:xfrm>
          <a:prstGeom prst="rect">
            <a:avLst/>
          </a:prstGeom>
          <a:noFill/>
        </p:spPr>
        <p:txBody>
          <a:bodyPr wrap="square" rtlCol="0">
            <a:spAutoFit/>
          </a:bodyPr>
          <a:lstStyle/>
          <a:p>
            <a:r>
              <a:rPr lang="es-AR" sz="2400" dirty="0" smtClean="0"/>
              <a:t>DEL MODELO</a:t>
            </a:r>
            <a:endParaRPr lang="es-AR" sz="2400" dirty="0"/>
          </a:p>
        </p:txBody>
      </p:sp>
      <p:sp>
        <p:nvSpPr>
          <p:cNvPr id="7" name="Flecha curvada hacia la izquierda 6"/>
          <p:cNvSpPr/>
          <p:nvPr/>
        </p:nvSpPr>
        <p:spPr>
          <a:xfrm>
            <a:off x="10212947" y="4790941"/>
            <a:ext cx="953036" cy="1180541"/>
          </a:xfrm>
          <a:prstGeom prst="curved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 name="CuadroTexto 7"/>
          <p:cNvSpPr txBox="1"/>
          <p:nvPr/>
        </p:nvSpPr>
        <p:spPr>
          <a:xfrm>
            <a:off x="8484517" y="5563674"/>
            <a:ext cx="2588653" cy="461665"/>
          </a:xfrm>
          <a:prstGeom prst="rect">
            <a:avLst/>
          </a:prstGeom>
          <a:noFill/>
        </p:spPr>
        <p:txBody>
          <a:bodyPr wrap="square" rtlCol="0">
            <a:spAutoFit/>
          </a:bodyPr>
          <a:lstStyle/>
          <a:p>
            <a:r>
              <a:rPr lang="es-AR" sz="2400" dirty="0" smtClean="0">
                <a:solidFill>
                  <a:srgbClr val="FFC000"/>
                </a:solidFill>
              </a:rPr>
              <a:t>DEL SISTEMA</a:t>
            </a:r>
            <a:endParaRPr lang="es-AR" sz="2400" dirty="0">
              <a:solidFill>
                <a:srgbClr val="FFC000"/>
              </a:solidFill>
            </a:endParaRPr>
          </a:p>
        </p:txBody>
      </p:sp>
    </p:spTree>
    <p:extLst>
      <p:ext uri="{BB962C8B-B14F-4D97-AF65-F5344CB8AC3E}">
        <p14:creationId xmlns:p14="http://schemas.microsoft.com/office/powerpoint/2010/main" val="27690642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78</TotalTime>
  <Words>915</Words>
  <Application>Microsoft Office PowerPoint</Application>
  <PresentationFormat>Panorámica</PresentationFormat>
  <Paragraphs>63</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Trebuchet MS</vt:lpstr>
      <vt:lpstr>Tw Cen MT</vt:lpstr>
      <vt:lpstr>Circuito</vt:lpstr>
      <vt:lpstr>NULLSOFT</vt:lpstr>
      <vt:lpstr>iNTEGRANTES</vt:lpstr>
      <vt:lpstr>Configuration management</vt:lpstr>
      <vt:lpstr>herramientas empleadas</vt:lpstr>
      <vt:lpstr>Esquema de directorios</vt:lpstr>
      <vt:lpstr>Normas de etiquetado y de nombramiento de los archivos </vt:lpstr>
      <vt:lpstr>Esquema de ramas utilizado</vt:lpstr>
      <vt:lpstr>requerimientos</vt:lpstr>
      <vt:lpstr>funcionales</vt:lpstr>
      <vt:lpstr>NO FUNCIONALES</vt:lpstr>
      <vt:lpstr>CASOS DE USO</vt:lpstr>
      <vt:lpstr>ACTIVIDADES</vt:lpstr>
      <vt:lpstr>Presentación de PowerPoint</vt:lpstr>
      <vt:lpstr>arquitectura</vt:lpstr>
      <vt:lpstr>Presentación de PowerPoint</vt:lpstr>
      <vt:lpstr>Diagrama de paquetes</vt:lpstr>
      <vt:lpstr>Diagrama de componentes </vt:lpstr>
      <vt:lpstr>Diseño e implementación</vt:lpstr>
      <vt:lpstr>observer</vt:lpstr>
      <vt:lpstr>strategy</vt:lpstr>
      <vt:lpstr>adapter</vt:lpstr>
      <vt:lpstr>La interacción entre los diferentes componentes en el caso del bulletmodel se da de la siguiente manera: </vt:lpstr>
      <vt:lpstr>Presentación de PowerPoint</vt:lpstr>
      <vt:lpstr>TESTING</vt:lpstr>
      <vt:lpstr>Se realizaron una seriE de pruebas de unidad básica para garantizar el funcionamiento de las principales actividades de la aplicación. Si bien el nivel de cobertura es bajo, las principales actividades FUERON testeadas.</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NULLSOFT</dc:title>
  <dc:creator>Mauricio Flores</dc:creator>
  <cp:lastModifiedBy>Mauricio Flores</cp:lastModifiedBy>
  <cp:revision>10</cp:revision>
  <dcterms:created xsi:type="dcterms:W3CDTF">2016-06-20T19:31:43Z</dcterms:created>
  <dcterms:modified xsi:type="dcterms:W3CDTF">2016-06-20T20:50:10Z</dcterms:modified>
</cp:coreProperties>
</file>