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570" y="8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49BC-809C-4047-82B9-1D4C800B63B7}" type="datetimeFigureOut">
              <a:rPr lang="zh-CN" altLang="en-US" smtClean="0"/>
              <a:t>2013/7/19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5AE1-15F0-4548-98D6-551797865C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304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49BC-809C-4047-82B9-1D4C800B63B7}" type="datetimeFigureOut">
              <a:rPr lang="zh-CN" altLang="en-US" smtClean="0"/>
              <a:t>2013/7/19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5AE1-15F0-4548-98D6-551797865C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321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49BC-809C-4047-82B9-1D4C800B63B7}" type="datetimeFigureOut">
              <a:rPr lang="zh-CN" altLang="en-US" smtClean="0"/>
              <a:t>2013/7/19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5AE1-15F0-4548-98D6-551797865C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13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49BC-809C-4047-82B9-1D4C800B63B7}" type="datetimeFigureOut">
              <a:rPr lang="zh-CN" altLang="en-US" smtClean="0"/>
              <a:t>2013/7/19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5AE1-15F0-4548-98D6-551797865C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503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49BC-809C-4047-82B9-1D4C800B63B7}" type="datetimeFigureOut">
              <a:rPr lang="zh-CN" altLang="en-US" smtClean="0"/>
              <a:t>2013/7/19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5AE1-15F0-4548-98D6-551797865C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76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49BC-809C-4047-82B9-1D4C800B63B7}" type="datetimeFigureOut">
              <a:rPr lang="zh-CN" altLang="en-US" smtClean="0"/>
              <a:t>2013/7/19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5AE1-15F0-4548-98D6-551797865C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609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49BC-809C-4047-82B9-1D4C800B63B7}" type="datetimeFigureOut">
              <a:rPr lang="zh-CN" altLang="en-US" smtClean="0"/>
              <a:t>2013/7/19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5AE1-15F0-4548-98D6-551797865C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010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49BC-809C-4047-82B9-1D4C800B63B7}" type="datetimeFigureOut">
              <a:rPr lang="zh-CN" altLang="en-US" smtClean="0"/>
              <a:t>2013/7/19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5AE1-15F0-4548-98D6-551797865C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519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49BC-809C-4047-82B9-1D4C800B63B7}" type="datetimeFigureOut">
              <a:rPr lang="zh-CN" altLang="en-US" smtClean="0"/>
              <a:t>2013/7/19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5AE1-15F0-4548-98D6-551797865C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80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49BC-809C-4047-82B9-1D4C800B63B7}" type="datetimeFigureOut">
              <a:rPr lang="zh-CN" altLang="en-US" smtClean="0"/>
              <a:t>2013/7/19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5AE1-15F0-4548-98D6-551797865C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521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49BC-809C-4047-82B9-1D4C800B63B7}" type="datetimeFigureOut">
              <a:rPr lang="zh-CN" altLang="en-US" smtClean="0"/>
              <a:t>2013/7/19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5AE1-15F0-4548-98D6-551797865C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718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C49BC-809C-4047-82B9-1D4C800B63B7}" type="datetimeFigureOut">
              <a:rPr lang="zh-CN" altLang="en-US" smtClean="0"/>
              <a:t>2013/7/19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65AE1-15F0-4548-98D6-551797865C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224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商业模式画布</a:t>
            </a:r>
          </a:p>
        </p:txBody>
      </p:sp>
      <p:sp>
        <p:nvSpPr>
          <p:cNvPr id="9219" name="AutoShape 2"/>
          <p:cNvSpPr>
            <a:spLocks noChangeArrowheads="1"/>
          </p:cNvSpPr>
          <p:nvPr/>
        </p:nvSpPr>
        <p:spPr bwMode="auto">
          <a:xfrm>
            <a:off x="136525" y="4648200"/>
            <a:ext cx="8931275" cy="1219200"/>
          </a:xfrm>
          <a:prstGeom prst="roundRect">
            <a:avLst>
              <a:gd name="adj" fmla="val 16667"/>
            </a:avLst>
          </a:prstGeom>
          <a:solidFill>
            <a:srgbClr val="DCCE9C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fr-FR" altLang="zh-CN" sz="1200"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9220" name="AutoShape 3"/>
          <p:cNvSpPr>
            <a:spLocks noChangeArrowheads="1"/>
          </p:cNvSpPr>
          <p:nvPr/>
        </p:nvSpPr>
        <p:spPr bwMode="auto">
          <a:xfrm>
            <a:off x="5494338" y="1181100"/>
            <a:ext cx="3505200" cy="3505200"/>
          </a:xfrm>
          <a:prstGeom prst="roundRect">
            <a:avLst>
              <a:gd name="adj" fmla="val 8426"/>
            </a:avLst>
          </a:prstGeom>
          <a:solidFill>
            <a:srgbClr val="DCCE9C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fr-FR" altLang="zh-CN" sz="1200"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9221" name="AutoShape 4"/>
          <p:cNvSpPr>
            <a:spLocks noChangeArrowheads="1"/>
          </p:cNvSpPr>
          <p:nvPr/>
        </p:nvSpPr>
        <p:spPr bwMode="auto">
          <a:xfrm>
            <a:off x="3641725" y="1143000"/>
            <a:ext cx="1905000" cy="3505200"/>
          </a:xfrm>
          <a:prstGeom prst="roundRect">
            <a:avLst>
              <a:gd name="adj" fmla="val 16667"/>
            </a:avLst>
          </a:prstGeom>
          <a:solidFill>
            <a:srgbClr val="DCCE9C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fr-FR" altLang="zh-CN" sz="1200"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9222" name="AutoShape 5"/>
          <p:cNvSpPr>
            <a:spLocks noChangeArrowheads="1"/>
          </p:cNvSpPr>
          <p:nvPr/>
        </p:nvSpPr>
        <p:spPr bwMode="auto">
          <a:xfrm>
            <a:off x="136525" y="1143000"/>
            <a:ext cx="3505200" cy="3505200"/>
          </a:xfrm>
          <a:prstGeom prst="roundRect">
            <a:avLst>
              <a:gd name="adj" fmla="val 9782"/>
            </a:avLst>
          </a:prstGeom>
          <a:solidFill>
            <a:srgbClr val="DCCE9C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fr-FR" altLang="zh-CN" sz="1200" dirty="0"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9223" name="AutoShape 6"/>
          <p:cNvSpPr>
            <a:spLocks noChangeArrowheads="1"/>
          </p:cNvSpPr>
          <p:nvPr/>
        </p:nvSpPr>
        <p:spPr bwMode="auto">
          <a:xfrm>
            <a:off x="3794125" y="1556792"/>
            <a:ext cx="1600200" cy="44807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200">
                <a:latin typeface="微软雅黑" pitchFamily="34" charset="-122"/>
                <a:ea typeface="微软雅黑" pitchFamily="34" charset="-122"/>
                <a:cs typeface="Arial" charset="0"/>
              </a:rPr>
              <a:t>价值</a:t>
            </a:r>
            <a:endParaRPr lang="en-US" altLang="zh-CN" sz="1200"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pPr algn="ctr"/>
            <a:r>
              <a:rPr lang="zh-CN" altLang="en-US" sz="1200">
                <a:latin typeface="微软雅黑" pitchFamily="34" charset="-122"/>
                <a:ea typeface="微软雅黑" pitchFamily="34" charset="-122"/>
                <a:cs typeface="Arial" charset="0"/>
              </a:rPr>
              <a:t>主张</a:t>
            </a:r>
            <a:endParaRPr lang="en-US" altLang="zh-CN" sz="1200"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9224" name="AutoShape 7"/>
          <p:cNvSpPr>
            <a:spLocks noChangeArrowheads="1"/>
          </p:cNvSpPr>
          <p:nvPr/>
        </p:nvSpPr>
        <p:spPr bwMode="auto">
          <a:xfrm>
            <a:off x="1912938" y="4953000"/>
            <a:ext cx="1600200" cy="609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200">
                <a:latin typeface="微软雅黑" pitchFamily="34" charset="-122"/>
                <a:ea typeface="微软雅黑" pitchFamily="34" charset="-122"/>
                <a:cs typeface="Arial" charset="0"/>
              </a:rPr>
              <a:t>成本</a:t>
            </a:r>
            <a:endParaRPr lang="en-US" altLang="zh-CN" sz="1200"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pPr algn="ctr"/>
            <a:r>
              <a:rPr lang="zh-CN" altLang="en-US" sz="1200">
                <a:latin typeface="微软雅黑" pitchFamily="34" charset="-122"/>
                <a:ea typeface="微软雅黑" pitchFamily="34" charset="-122"/>
                <a:cs typeface="Arial" charset="0"/>
              </a:rPr>
              <a:t>结构</a:t>
            </a:r>
            <a:endParaRPr lang="en-US" altLang="zh-CN" sz="1200"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9225" name="AutoShape 8"/>
          <p:cNvSpPr>
            <a:spLocks noChangeArrowheads="1"/>
          </p:cNvSpPr>
          <p:nvPr/>
        </p:nvSpPr>
        <p:spPr bwMode="auto">
          <a:xfrm>
            <a:off x="5691188" y="1219200"/>
            <a:ext cx="1600200" cy="609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200">
                <a:latin typeface="微软雅黑" pitchFamily="34" charset="-122"/>
                <a:ea typeface="微软雅黑" pitchFamily="34" charset="-122"/>
                <a:cs typeface="Arial" charset="0"/>
              </a:rPr>
              <a:t>客户</a:t>
            </a:r>
          </a:p>
          <a:p>
            <a:pPr algn="ctr"/>
            <a:r>
              <a:rPr lang="zh-CN" altLang="en-US" sz="1200">
                <a:latin typeface="微软雅黑" pitchFamily="34" charset="-122"/>
                <a:ea typeface="微软雅黑" pitchFamily="34" charset="-122"/>
                <a:cs typeface="Arial" charset="0"/>
              </a:rPr>
              <a:t>关系</a:t>
            </a:r>
            <a:endParaRPr lang="en-US" altLang="zh-CN" sz="1200"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9226" name="AutoShape 9"/>
          <p:cNvSpPr>
            <a:spLocks noChangeArrowheads="1"/>
          </p:cNvSpPr>
          <p:nvPr/>
        </p:nvSpPr>
        <p:spPr bwMode="auto">
          <a:xfrm>
            <a:off x="7375525" y="1752600"/>
            <a:ext cx="1600200" cy="609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200">
                <a:latin typeface="微软雅黑" pitchFamily="34" charset="-122"/>
                <a:ea typeface="微软雅黑" pitchFamily="34" charset="-122"/>
                <a:cs typeface="Arial" charset="0"/>
              </a:rPr>
              <a:t>客户</a:t>
            </a:r>
          </a:p>
          <a:p>
            <a:pPr algn="ctr"/>
            <a:r>
              <a:rPr lang="zh-CN" altLang="en-US" sz="1200">
                <a:latin typeface="微软雅黑" pitchFamily="34" charset="-122"/>
                <a:ea typeface="微软雅黑" pitchFamily="34" charset="-122"/>
                <a:cs typeface="Arial" charset="0"/>
              </a:rPr>
              <a:t>细分</a:t>
            </a:r>
          </a:p>
        </p:txBody>
      </p:sp>
      <p:sp>
        <p:nvSpPr>
          <p:cNvPr id="9227" name="AutoShape 10"/>
          <p:cNvSpPr>
            <a:spLocks noChangeArrowheads="1"/>
          </p:cNvSpPr>
          <p:nvPr/>
        </p:nvSpPr>
        <p:spPr bwMode="auto">
          <a:xfrm>
            <a:off x="5691188" y="2996952"/>
            <a:ext cx="1600200" cy="609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200">
                <a:latin typeface="微软雅黑" pitchFamily="34" charset="-122"/>
                <a:ea typeface="微软雅黑" pitchFamily="34" charset="-122"/>
                <a:cs typeface="Arial" charset="0"/>
              </a:rPr>
              <a:t>渠道</a:t>
            </a:r>
          </a:p>
          <a:p>
            <a:pPr algn="ctr"/>
            <a:r>
              <a:rPr lang="zh-CN" altLang="en-US" sz="1200">
                <a:latin typeface="微软雅黑" pitchFamily="34" charset="-122"/>
                <a:ea typeface="微软雅黑" pitchFamily="34" charset="-122"/>
                <a:cs typeface="Arial" charset="0"/>
              </a:rPr>
              <a:t>通路</a:t>
            </a:r>
          </a:p>
        </p:txBody>
      </p:sp>
      <p:sp>
        <p:nvSpPr>
          <p:cNvPr id="9228" name="AutoShape 11"/>
          <p:cNvSpPr>
            <a:spLocks noChangeArrowheads="1"/>
          </p:cNvSpPr>
          <p:nvPr/>
        </p:nvSpPr>
        <p:spPr bwMode="auto">
          <a:xfrm>
            <a:off x="1912938" y="2933700"/>
            <a:ext cx="1600200" cy="609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200">
                <a:latin typeface="微软雅黑" pitchFamily="34" charset="-122"/>
                <a:ea typeface="微软雅黑" pitchFamily="34" charset="-122"/>
                <a:cs typeface="Arial" charset="0"/>
              </a:rPr>
              <a:t>核心</a:t>
            </a:r>
            <a:endParaRPr lang="en-US" altLang="zh-CN" sz="1200"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pPr algn="ctr"/>
            <a:r>
              <a:rPr lang="zh-CN" altLang="en-US" sz="1200">
                <a:latin typeface="微软雅黑" pitchFamily="34" charset="-122"/>
                <a:ea typeface="微软雅黑" pitchFamily="34" charset="-122"/>
                <a:cs typeface="Arial" charset="0"/>
              </a:rPr>
              <a:t>资源</a:t>
            </a:r>
            <a:endParaRPr lang="en-US" altLang="zh-CN" sz="1200"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9229" name="AutoShape 12"/>
          <p:cNvSpPr>
            <a:spLocks noChangeArrowheads="1"/>
          </p:cNvSpPr>
          <p:nvPr/>
        </p:nvSpPr>
        <p:spPr bwMode="auto">
          <a:xfrm>
            <a:off x="212725" y="1752600"/>
            <a:ext cx="1600200" cy="609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200">
                <a:latin typeface="微软雅黑" pitchFamily="34" charset="-122"/>
                <a:ea typeface="微软雅黑" pitchFamily="34" charset="-122"/>
                <a:cs typeface="Arial" charset="0"/>
              </a:rPr>
              <a:t>重要</a:t>
            </a:r>
            <a:endParaRPr lang="en-US" altLang="zh-CN" sz="1200"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pPr algn="ctr"/>
            <a:r>
              <a:rPr lang="zh-CN" altLang="en-US" sz="1200">
                <a:latin typeface="微软雅黑" pitchFamily="34" charset="-122"/>
                <a:ea typeface="微软雅黑" pitchFamily="34" charset="-122"/>
                <a:cs typeface="Arial" charset="0"/>
              </a:rPr>
              <a:t>伙伴</a:t>
            </a:r>
            <a:endParaRPr lang="en-US" altLang="zh-CN" sz="1200"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9230" name="AutoShape 13"/>
          <p:cNvSpPr>
            <a:spLocks noChangeArrowheads="1"/>
          </p:cNvSpPr>
          <p:nvPr/>
        </p:nvSpPr>
        <p:spPr bwMode="auto">
          <a:xfrm>
            <a:off x="1912938" y="1219200"/>
            <a:ext cx="1600200" cy="609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200">
                <a:latin typeface="微软雅黑" pitchFamily="34" charset="-122"/>
                <a:ea typeface="微软雅黑" pitchFamily="34" charset="-122"/>
                <a:cs typeface="Arial" charset="0"/>
              </a:rPr>
              <a:t>关键</a:t>
            </a:r>
            <a:endParaRPr lang="en-US" altLang="zh-CN" sz="1200"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pPr algn="ctr"/>
            <a:r>
              <a:rPr lang="zh-CN" altLang="en-US" sz="1200">
                <a:latin typeface="微软雅黑" pitchFamily="34" charset="-122"/>
                <a:ea typeface="微软雅黑" pitchFamily="34" charset="-122"/>
                <a:cs typeface="Arial" charset="0"/>
              </a:rPr>
              <a:t>业务</a:t>
            </a:r>
            <a:endParaRPr lang="en-US" altLang="zh-CN" sz="1200"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9231" name="AutoShape 14"/>
          <p:cNvSpPr>
            <a:spLocks noChangeArrowheads="1"/>
          </p:cNvSpPr>
          <p:nvPr/>
        </p:nvSpPr>
        <p:spPr bwMode="auto">
          <a:xfrm>
            <a:off x="5691188" y="4953000"/>
            <a:ext cx="1600200" cy="609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收入来源</a:t>
            </a:r>
            <a:endParaRPr lang="en-US" altLang="zh-CN" sz="1200" dirty="0"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9232" name="AutoShape 15"/>
          <p:cNvSpPr>
            <a:spLocks noChangeArrowheads="1"/>
          </p:cNvSpPr>
          <p:nvPr/>
        </p:nvSpPr>
        <p:spPr bwMode="auto">
          <a:xfrm>
            <a:off x="3794125" y="2057400"/>
            <a:ext cx="1600200" cy="2379712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全面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准确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及时</a:t>
            </a:r>
            <a:r>
              <a:rPr lang="zh-CN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的数据推送和搜索服务（数据仓库）</a:t>
            </a:r>
          </a:p>
          <a:p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美观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多样</a:t>
            </a:r>
            <a:r>
              <a:rPr lang="zh-CN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的数据呈现方式（显示工具）</a:t>
            </a:r>
          </a:p>
          <a:p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科学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创新</a:t>
            </a:r>
            <a:r>
              <a:rPr lang="zh-CN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的数据分析方法（分析工具）</a:t>
            </a:r>
          </a:p>
          <a:p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未来</a:t>
            </a:r>
            <a:r>
              <a:rPr lang="zh-CN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也可以考虑提供数据采集服务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大数据中心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zh-CN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9233" name="AutoShape 16"/>
          <p:cNvSpPr>
            <a:spLocks noChangeArrowheads="1"/>
          </p:cNvSpPr>
          <p:nvPr/>
        </p:nvSpPr>
        <p:spPr bwMode="auto">
          <a:xfrm>
            <a:off x="1912938" y="1828800"/>
            <a:ext cx="1600200" cy="950913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1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数据采集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模块开发</a:t>
            </a:r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2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数据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显示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/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分析模块开发</a:t>
            </a:r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3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数据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服务运营</a:t>
            </a:r>
            <a:endParaRPr lang="en-US" altLang="zh-CN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9234" name="AutoShape 17"/>
          <p:cNvSpPr>
            <a:spLocks noChangeArrowheads="1"/>
          </p:cNvSpPr>
          <p:nvPr/>
        </p:nvSpPr>
        <p:spPr bwMode="auto">
          <a:xfrm>
            <a:off x="5691188" y="3645024"/>
            <a:ext cx="1600200" cy="1003176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1Mobile 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App</a:t>
            </a:r>
          </a:p>
          <a:p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2Web App/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网站</a:t>
            </a:r>
            <a:endParaRPr lang="en-US" altLang="zh-CN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3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微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博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/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微信</a:t>
            </a:r>
            <a:endParaRPr lang="en-US" altLang="zh-CN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4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贴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吧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/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知道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/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论坛</a:t>
            </a:r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5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线下工具</a:t>
            </a:r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9235" name="AutoShape 18"/>
          <p:cNvSpPr>
            <a:spLocks noChangeArrowheads="1"/>
          </p:cNvSpPr>
          <p:nvPr/>
        </p:nvSpPr>
        <p:spPr bwMode="auto">
          <a:xfrm>
            <a:off x="1912938" y="3544888"/>
            <a:ext cx="1600200" cy="950912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1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数据检索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引擎</a:t>
            </a:r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2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数据平台</a:t>
            </a:r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3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数据分析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工具</a:t>
            </a:r>
            <a:endParaRPr lang="zh-CN" alt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9236" name="AutoShape 19"/>
          <p:cNvSpPr>
            <a:spLocks noChangeArrowheads="1"/>
          </p:cNvSpPr>
          <p:nvPr/>
        </p:nvSpPr>
        <p:spPr bwMode="auto">
          <a:xfrm>
            <a:off x="5691188" y="1828800"/>
            <a:ext cx="1600200" cy="11049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1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兴趣小组，用户之间交流</a:t>
            </a:r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2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数据专题讲座，如何使用好数据</a:t>
            </a:r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3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积分机制，成就机制</a:t>
            </a:r>
            <a:endParaRPr lang="en-US" altLang="zh-CN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9237" name="AutoShape 20"/>
          <p:cNvSpPr>
            <a:spLocks noChangeArrowheads="1"/>
          </p:cNvSpPr>
          <p:nvPr/>
        </p:nvSpPr>
        <p:spPr bwMode="auto">
          <a:xfrm>
            <a:off x="212725" y="4764088"/>
            <a:ext cx="1600200" cy="950912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1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人力成本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(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开发成本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和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运营成本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)</a:t>
            </a:r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2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设备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成本</a:t>
            </a:r>
            <a:endParaRPr lang="en-US" altLang="zh-CN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3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宽带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成本</a:t>
            </a:r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9238" name="AutoShape 21"/>
          <p:cNvSpPr>
            <a:spLocks noChangeArrowheads="1"/>
          </p:cNvSpPr>
          <p:nvPr/>
        </p:nvSpPr>
        <p:spPr bwMode="auto">
          <a:xfrm>
            <a:off x="7375525" y="4764088"/>
            <a:ext cx="1600200" cy="950912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1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数据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服务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包月包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年</a:t>
            </a:r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2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广告</a:t>
            </a:r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3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咨询</a:t>
            </a:r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pPr algn="ctr"/>
            <a:endParaRPr lang="en-US" altLang="zh-CN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9239" name="AutoShape 22"/>
          <p:cNvSpPr>
            <a:spLocks noChangeArrowheads="1"/>
          </p:cNvSpPr>
          <p:nvPr/>
        </p:nvSpPr>
        <p:spPr bwMode="auto">
          <a:xfrm>
            <a:off x="7375525" y="2362200"/>
            <a:ext cx="1600200" cy="1395413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见细分客户页</a:t>
            </a:r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9240" name="AutoShape 23"/>
          <p:cNvSpPr>
            <a:spLocks noChangeArrowheads="1"/>
          </p:cNvSpPr>
          <p:nvPr/>
        </p:nvSpPr>
        <p:spPr bwMode="auto">
          <a:xfrm>
            <a:off x="212725" y="2362200"/>
            <a:ext cx="1600200" cy="2074912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1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提供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数据的机构</a:t>
            </a:r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2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提供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数据的个人</a:t>
            </a:r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9241" name="AutoShape 24"/>
          <p:cNvSpPr>
            <a:spLocks noChangeArrowheads="1"/>
          </p:cNvSpPr>
          <p:nvPr/>
        </p:nvSpPr>
        <p:spPr bwMode="auto">
          <a:xfrm>
            <a:off x="212725" y="1295400"/>
            <a:ext cx="1600200" cy="3810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基础设施</a:t>
            </a:r>
            <a:endParaRPr lang="fr-FR" altLang="zh-CN" sz="12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9242" name="AutoShape 25"/>
          <p:cNvSpPr>
            <a:spLocks noChangeArrowheads="1"/>
          </p:cNvSpPr>
          <p:nvPr/>
        </p:nvSpPr>
        <p:spPr bwMode="auto">
          <a:xfrm>
            <a:off x="7375525" y="1295400"/>
            <a:ext cx="1600200" cy="3810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客户</a:t>
            </a:r>
            <a:endParaRPr lang="fr-FR" altLang="zh-CN" sz="12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9243" name="AutoShape 26"/>
          <p:cNvSpPr>
            <a:spLocks noChangeArrowheads="1"/>
          </p:cNvSpPr>
          <p:nvPr/>
        </p:nvSpPr>
        <p:spPr bwMode="auto">
          <a:xfrm>
            <a:off x="3789897" y="1219200"/>
            <a:ext cx="1600200" cy="3810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提供物</a:t>
            </a:r>
            <a:endParaRPr lang="fr-FR" altLang="zh-CN" sz="1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9244" name="AutoShape 27"/>
          <p:cNvSpPr>
            <a:spLocks noChangeArrowheads="1"/>
          </p:cNvSpPr>
          <p:nvPr/>
        </p:nvSpPr>
        <p:spPr bwMode="auto">
          <a:xfrm>
            <a:off x="3794125" y="5029200"/>
            <a:ext cx="1600200" cy="3810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财务</a:t>
            </a:r>
            <a:endParaRPr lang="fr-FR" altLang="zh-CN" sz="12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04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细分客户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200" dirty="0" smtClean="0"/>
          </a:p>
          <a:p>
            <a:r>
              <a:rPr lang="zh-CN" altLang="zh-CN" sz="2200" dirty="0" smtClean="0"/>
              <a:t>大众</a:t>
            </a:r>
            <a:r>
              <a:rPr lang="zh-CN" altLang="zh-CN" sz="2200" dirty="0"/>
              <a:t>，对各种数据感兴趣的人</a:t>
            </a:r>
          </a:p>
          <a:p>
            <a:r>
              <a:rPr lang="zh-CN" altLang="en-US" sz="2200" dirty="0" smtClean="0"/>
              <a:t>普通</a:t>
            </a:r>
            <a:r>
              <a:rPr lang="zh-CN" altLang="zh-CN" sz="2200" dirty="0" smtClean="0"/>
              <a:t>投资者</a:t>
            </a:r>
            <a:r>
              <a:rPr lang="zh-CN" altLang="zh-CN" sz="2200" dirty="0"/>
              <a:t>，根据市场数据决定投资策略的人</a:t>
            </a:r>
          </a:p>
          <a:p>
            <a:r>
              <a:rPr lang="zh-CN" altLang="zh-CN" sz="2200" dirty="0" smtClean="0"/>
              <a:t>企业</a:t>
            </a:r>
            <a:r>
              <a:rPr lang="zh-CN" altLang="zh-CN" sz="2200" dirty="0"/>
              <a:t>决策者，根据各种数据制定企业策略的</a:t>
            </a:r>
            <a:r>
              <a:rPr lang="zh-CN" altLang="zh-CN" sz="2200" dirty="0" smtClean="0"/>
              <a:t>人</a:t>
            </a:r>
            <a:endParaRPr lang="en-US" altLang="zh-CN" sz="2200" dirty="0" smtClean="0"/>
          </a:p>
          <a:p>
            <a:r>
              <a:rPr lang="zh-CN" altLang="en-US" sz="2200" dirty="0" smtClean="0"/>
              <a:t>企业</a:t>
            </a:r>
            <a:r>
              <a:rPr lang="en-US" altLang="zh-CN" sz="2200" dirty="0" smtClean="0"/>
              <a:t>PPT</a:t>
            </a:r>
            <a:r>
              <a:rPr lang="zh-CN" altLang="en-US" sz="2200" dirty="0" smtClean="0"/>
              <a:t>制作，需要引用多种数据来说明自己观点</a:t>
            </a:r>
            <a:endParaRPr lang="en-US" altLang="zh-CN" sz="2200" dirty="0" smtClean="0"/>
          </a:p>
          <a:p>
            <a:r>
              <a:rPr lang="zh-CN" altLang="en-US" sz="2200" dirty="0"/>
              <a:t>方案</a:t>
            </a:r>
            <a:r>
              <a:rPr lang="zh-CN" altLang="en-US" sz="2200" dirty="0" smtClean="0"/>
              <a:t>撰写者：</a:t>
            </a:r>
            <a:r>
              <a:rPr lang="zh-CN" altLang="zh-CN" sz="2200" dirty="0"/>
              <a:t>通过对数据的分析来牟利的</a:t>
            </a:r>
            <a:r>
              <a:rPr lang="zh-CN" altLang="zh-CN" sz="2200" dirty="0" smtClean="0"/>
              <a:t>专业</a:t>
            </a:r>
            <a:r>
              <a:rPr lang="zh-CN" altLang="en-US" sz="2200" dirty="0" smtClean="0"/>
              <a:t>人士或机构</a:t>
            </a:r>
            <a:endParaRPr lang="en-US" altLang="zh-CN" sz="2200" dirty="0" smtClean="0"/>
          </a:p>
          <a:p>
            <a:endParaRPr lang="zh-CN" altLang="zh-CN" sz="2200" dirty="0"/>
          </a:p>
          <a:p>
            <a:r>
              <a:rPr lang="zh-CN" altLang="zh-CN" sz="2200" dirty="0" smtClean="0"/>
              <a:t>数据</a:t>
            </a:r>
            <a:r>
              <a:rPr lang="zh-CN" altLang="zh-CN" sz="2200" dirty="0"/>
              <a:t>拥有者，需要有一个平台来可视化自己的数据的人或分享给</a:t>
            </a:r>
            <a:r>
              <a:rPr lang="zh-CN" altLang="zh-CN" sz="2200" dirty="0" smtClean="0"/>
              <a:t>别人</a:t>
            </a:r>
            <a:r>
              <a:rPr lang="zh-CN" altLang="en-US" sz="2200" dirty="0" smtClean="0"/>
              <a:t>（大数据平台）</a:t>
            </a:r>
            <a:endParaRPr lang="zh-CN" altLang="zh-CN" sz="2200" dirty="0"/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510711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273</Words>
  <Application>Microsoft Office PowerPoint</Application>
  <PresentationFormat>全屏显示(4:3)</PresentationFormat>
  <Paragraphs>58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主题​​</vt:lpstr>
      <vt:lpstr>商业模式画布</vt:lpstr>
      <vt:lpstr>细分客户 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zhong jie</dc:creator>
  <cp:lastModifiedBy>zhang zhong jie</cp:lastModifiedBy>
  <cp:revision>33</cp:revision>
  <dcterms:created xsi:type="dcterms:W3CDTF">2013-07-19T02:25:52Z</dcterms:created>
  <dcterms:modified xsi:type="dcterms:W3CDTF">2013-07-19T03:03:10Z</dcterms:modified>
</cp:coreProperties>
</file>