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0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0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1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2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2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商业模式画布</a:t>
            </a:r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136525" y="4648200"/>
            <a:ext cx="8931275" cy="1219200"/>
          </a:xfrm>
          <a:prstGeom prst="roundRect">
            <a:avLst>
              <a:gd name="adj" fmla="val 16667"/>
            </a:avLst>
          </a:prstGeom>
          <a:solidFill>
            <a:srgbClr val="DCCE9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5494338" y="1181100"/>
            <a:ext cx="3505200" cy="3505200"/>
          </a:xfrm>
          <a:prstGeom prst="roundRect">
            <a:avLst>
              <a:gd name="adj" fmla="val 8426"/>
            </a:avLst>
          </a:prstGeom>
          <a:solidFill>
            <a:srgbClr val="DCCE9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3641725" y="1143000"/>
            <a:ext cx="1905000" cy="3505200"/>
          </a:xfrm>
          <a:prstGeom prst="roundRect">
            <a:avLst>
              <a:gd name="adj" fmla="val 16667"/>
            </a:avLst>
          </a:prstGeom>
          <a:solidFill>
            <a:srgbClr val="DCCE9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136525" y="1143000"/>
            <a:ext cx="3505200" cy="3505200"/>
          </a:xfrm>
          <a:prstGeom prst="roundRect">
            <a:avLst>
              <a:gd name="adj" fmla="val 9782"/>
            </a:avLst>
          </a:prstGeom>
          <a:solidFill>
            <a:srgbClr val="DCCE9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zh-CN" sz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3794125" y="1556792"/>
            <a:ext cx="1600200" cy="448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价值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主张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1912938" y="49530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成本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结构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5" name="AutoShape 8"/>
          <p:cNvSpPr>
            <a:spLocks noChangeArrowheads="1"/>
          </p:cNvSpPr>
          <p:nvPr/>
        </p:nvSpPr>
        <p:spPr bwMode="auto">
          <a:xfrm>
            <a:off x="5691188" y="12192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客户</a:t>
            </a: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关系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6" name="AutoShape 9"/>
          <p:cNvSpPr>
            <a:spLocks noChangeArrowheads="1"/>
          </p:cNvSpPr>
          <p:nvPr/>
        </p:nvSpPr>
        <p:spPr bwMode="auto">
          <a:xfrm>
            <a:off x="7375525" y="17526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客户</a:t>
            </a: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细分</a:t>
            </a:r>
          </a:p>
        </p:txBody>
      </p:sp>
      <p:sp>
        <p:nvSpPr>
          <p:cNvPr id="9227" name="AutoShape 10"/>
          <p:cNvSpPr>
            <a:spLocks noChangeArrowheads="1"/>
          </p:cNvSpPr>
          <p:nvPr/>
        </p:nvSpPr>
        <p:spPr bwMode="auto">
          <a:xfrm>
            <a:off x="5691188" y="2996952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渠道</a:t>
            </a: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通路</a:t>
            </a:r>
          </a:p>
        </p:txBody>
      </p:sp>
      <p:sp>
        <p:nvSpPr>
          <p:cNvPr id="9228" name="AutoShape 11"/>
          <p:cNvSpPr>
            <a:spLocks noChangeArrowheads="1"/>
          </p:cNvSpPr>
          <p:nvPr/>
        </p:nvSpPr>
        <p:spPr bwMode="auto">
          <a:xfrm>
            <a:off x="1912938" y="29337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核心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资源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9" name="AutoShape 12"/>
          <p:cNvSpPr>
            <a:spLocks noChangeArrowheads="1"/>
          </p:cNvSpPr>
          <p:nvPr/>
        </p:nvSpPr>
        <p:spPr bwMode="auto">
          <a:xfrm>
            <a:off x="212725" y="17526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重要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伙伴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0" name="AutoShape 13"/>
          <p:cNvSpPr>
            <a:spLocks noChangeArrowheads="1"/>
          </p:cNvSpPr>
          <p:nvPr/>
        </p:nvSpPr>
        <p:spPr bwMode="auto">
          <a:xfrm>
            <a:off x="1912938" y="12192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关键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业务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1" name="AutoShape 14"/>
          <p:cNvSpPr>
            <a:spLocks noChangeArrowheads="1"/>
          </p:cNvSpPr>
          <p:nvPr/>
        </p:nvSpPr>
        <p:spPr bwMode="auto">
          <a:xfrm>
            <a:off x="5691188" y="49530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收入来源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2" name="AutoShape 15"/>
          <p:cNvSpPr>
            <a:spLocks noChangeArrowheads="1"/>
          </p:cNvSpPr>
          <p:nvPr/>
        </p:nvSpPr>
        <p:spPr bwMode="auto">
          <a:xfrm>
            <a:off x="3794125" y="2057400"/>
            <a:ext cx="1600200" cy="23797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全面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准确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及时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的数据推送和搜索服务（数据仓库）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美观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多样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的数据呈现方式（显示工具）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科学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的数据分析方法（分析工具）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也可以考虑提供数据采集服务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大数据中心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3" name="AutoShape 16"/>
          <p:cNvSpPr>
            <a:spLocks noChangeArrowheads="1"/>
          </p:cNvSpPr>
          <p:nvPr/>
        </p:nvSpPr>
        <p:spPr bwMode="auto">
          <a:xfrm>
            <a:off x="1912938" y="1828800"/>
            <a:ext cx="1600200" cy="9509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数据采集模块开发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数据显示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分析模块开发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数据服务运营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4" name="AutoShape 17"/>
          <p:cNvSpPr>
            <a:spLocks noChangeArrowheads="1"/>
          </p:cNvSpPr>
          <p:nvPr/>
        </p:nvSpPr>
        <p:spPr bwMode="auto">
          <a:xfrm>
            <a:off x="5691188" y="3645024"/>
            <a:ext cx="1600200" cy="100317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1Mobile 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App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2Web App/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网站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微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微信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贴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吧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知道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论坛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线下工具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5" name="AutoShape 18"/>
          <p:cNvSpPr>
            <a:spLocks noChangeArrowheads="1"/>
          </p:cNvSpPr>
          <p:nvPr/>
        </p:nvSpPr>
        <p:spPr bwMode="auto">
          <a:xfrm>
            <a:off x="1912938" y="3544888"/>
            <a:ext cx="1600200" cy="9509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数据检索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引擎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数据平台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数据分析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工具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6" name="AutoShape 19"/>
          <p:cNvSpPr>
            <a:spLocks noChangeArrowheads="1"/>
          </p:cNvSpPr>
          <p:nvPr/>
        </p:nvSpPr>
        <p:spPr bwMode="auto">
          <a:xfrm>
            <a:off x="5691188" y="1828800"/>
            <a:ext cx="1600200" cy="1104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兴趣小组，用户之间交流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数据专题讲座，如何使用好数据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积分机制，成就机制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7" name="AutoShape 20"/>
          <p:cNvSpPr>
            <a:spLocks noChangeArrowheads="1"/>
          </p:cNvSpPr>
          <p:nvPr/>
        </p:nvSpPr>
        <p:spPr bwMode="auto">
          <a:xfrm>
            <a:off x="212725" y="4764088"/>
            <a:ext cx="1600200" cy="9509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人力成本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开发成本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运营成本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)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设备成本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宽带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成本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8" name="AutoShape 21"/>
          <p:cNvSpPr>
            <a:spLocks noChangeArrowheads="1"/>
          </p:cNvSpPr>
          <p:nvPr/>
        </p:nvSpPr>
        <p:spPr bwMode="auto">
          <a:xfrm>
            <a:off x="7375525" y="4764088"/>
            <a:ext cx="1600200" cy="9509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数据服务包月包年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广告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咨询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9" name="AutoShape 22"/>
          <p:cNvSpPr>
            <a:spLocks noChangeArrowheads="1"/>
          </p:cNvSpPr>
          <p:nvPr/>
        </p:nvSpPr>
        <p:spPr bwMode="auto">
          <a:xfrm>
            <a:off x="7375525" y="2362200"/>
            <a:ext cx="1600200" cy="1395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见细分客户页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0" name="AutoShape 23"/>
          <p:cNvSpPr>
            <a:spLocks noChangeArrowheads="1"/>
          </p:cNvSpPr>
          <p:nvPr/>
        </p:nvSpPr>
        <p:spPr bwMode="auto">
          <a:xfrm>
            <a:off x="212725" y="2362200"/>
            <a:ext cx="1600200" cy="20749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提供数据的机构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提供数据的个人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1" name="AutoShape 24"/>
          <p:cNvSpPr>
            <a:spLocks noChangeArrowheads="1"/>
          </p:cNvSpPr>
          <p:nvPr/>
        </p:nvSpPr>
        <p:spPr bwMode="auto">
          <a:xfrm>
            <a:off x="212725" y="12954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基础设施</a:t>
            </a:r>
            <a:endParaRPr lang="fr-FR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2" name="AutoShape 25"/>
          <p:cNvSpPr>
            <a:spLocks noChangeArrowheads="1"/>
          </p:cNvSpPr>
          <p:nvPr/>
        </p:nvSpPr>
        <p:spPr bwMode="auto">
          <a:xfrm>
            <a:off x="7375525" y="12954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客户</a:t>
            </a:r>
            <a:endParaRPr lang="fr-FR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3" name="AutoShape 26"/>
          <p:cNvSpPr>
            <a:spLocks noChangeArrowheads="1"/>
          </p:cNvSpPr>
          <p:nvPr/>
        </p:nvSpPr>
        <p:spPr bwMode="auto">
          <a:xfrm>
            <a:off x="3789897" y="12192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提供物</a:t>
            </a:r>
            <a:endParaRPr lang="fr-FR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4" name="AutoShape 27"/>
          <p:cNvSpPr>
            <a:spLocks noChangeArrowheads="1"/>
          </p:cNvSpPr>
          <p:nvPr/>
        </p:nvSpPr>
        <p:spPr bwMode="auto">
          <a:xfrm>
            <a:off x="3794125" y="50292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财务</a:t>
            </a:r>
            <a:endParaRPr lang="fr-FR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细分客户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200" dirty="0" smtClean="0"/>
          </a:p>
          <a:p>
            <a:r>
              <a:rPr lang="zh-CN" altLang="zh-CN" sz="2200" dirty="0" smtClean="0"/>
              <a:t>大众</a:t>
            </a:r>
            <a:r>
              <a:rPr lang="zh-CN" altLang="zh-CN" sz="2200" dirty="0"/>
              <a:t>，对各种数据感兴趣的人</a:t>
            </a:r>
          </a:p>
          <a:p>
            <a:r>
              <a:rPr lang="zh-CN" altLang="en-US" sz="2200" dirty="0" smtClean="0"/>
              <a:t>普通</a:t>
            </a:r>
            <a:r>
              <a:rPr lang="zh-CN" altLang="zh-CN" sz="2200" dirty="0" smtClean="0"/>
              <a:t>投资者</a:t>
            </a:r>
            <a:r>
              <a:rPr lang="zh-CN" altLang="zh-CN" sz="2200" dirty="0"/>
              <a:t>，根据市场数据决定投资策略的人</a:t>
            </a:r>
          </a:p>
          <a:p>
            <a:r>
              <a:rPr lang="zh-CN" altLang="zh-CN" sz="2200" dirty="0" smtClean="0"/>
              <a:t>企业</a:t>
            </a:r>
            <a:r>
              <a:rPr lang="zh-CN" altLang="zh-CN" sz="2200" dirty="0"/>
              <a:t>决策者，根据各种数据制定企业策略的</a:t>
            </a:r>
            <a:r>
              <a:rPr lang="zh-CN" altLang="zh-CN" sz="2200" dirty="0" smtClean="0"/>
              <a:t>人</a:t>
            </a:r>
            <a:endParaRPr lang="en-US" altLang="zh-CN" sz="2200" dirty="0" smtClean="0"/>
          </a:p>
          <a:p>
            <a:r>
              <a:rPr lang="zh-CN" altLang="en-US" sz="2200" dirty="0" smtClean="0"/>
              <a:t>企业</a:t>
            </a:r>
            <a:r>
              <a:rPr lang="en-US" altLang="zh-CN" sz="2200" dirty="0" smtClean="0"/>
              <a:t>PPT</a:t>
            </a:r>
            <a:r>
              <a:rPr lang="zh-CN" altLang="en-US" sz="2200" dirty="0" smtClean="0"/>
              <a:t>制作，需要引用多种数据来说明自己观点</a:t>
            </a:r>
            <a:endParaRPr lang="en-US" altLang="zh-CN" sz="2200" dirty="0" smtClean="0"/>
          </a:p>
          <a:p>
            <a:r>
              <a:rPr lang="zh-CN" altLang="en-US" sz="2200" dirty="0"/>
              <a:t>方案</a:t>
            </a:r>
            <a:r>
              <a:rPr lang="zh-CN" altLang="en-US" sz="2200" dirty="0" smtClean="0"/>
              <a:t>撰写者：</a:t>
            </a:r>
            <a:r>
              <a:rPr lang="zh-CN" altLang="zh-CN" sz="2200" dirty="0"/>
              <a:t>通过对数据的分析来牟利的</a:t>
            </a:r>
            <a:r>
              <a:rPr lang="zh-CN" altLang="zh-CN" sz="2200" dirty="0" smtClean="0"/>
              <a:t>专业</a:t>
            </a:r>
            <a:r>
              <a:rPr lang="zh-CN" altLang="en-US" sz="2200" dirty="0" smtClean="0"/>
              <a:t>人士或机构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zh-CN" altLang="zh-CN" sz="2200" dirty="0" smtClean="0"/>
              <a:t>数据</a:t>
            </a:r>
            <a:r>
              <a:rPr lang="zh-CN" altLang="zh-CN" sz="2200" dirty="0"/>
              <a:t>拥有者，需要有一个平台来</a:t>
            </a:r>
            <a:r>
              <a:rPr lang="zh-CN" altLang="zh-CN" sz="2200" dirty="0" smtClean="0"/>
              <a:t>可视化</a:t>
            </a:r>
            <a:r>
              <a:rPr lang="zh-CN" altLang="en-US" sz="2200" dirty="0"/>
              <a:t>和分析</a:t>
            </a:r>
            <a:r>
              <a:rPr lang="zh-CN" altLang="zh-CN" sz="2200" dirty="0" smtClean="0"/>
              <a:t>自己</a:t>
            </a:r>
            <a:r>
              <a:rPr lang="zh-CN" altLang="zh-CN" sz="2200" dirty="0"/>
              <a:t>的数据的人或分享给</a:t>
            </a:r>
            <a:r>
              <a:rPr lang="zh-CN" altLang="zh-CN" sz="2200" dirty="0" smtClean="0"/>
              <a:t>别人</a:t>
            </a:r>
            <a:r>
              <a:rPr lang="zh-CN" altLang="en-US" sz="2200" dirty="0" smtClean="0"/>
              <a:t>（大数据平台）</a:t>
            </a:r>
            <a:endParaRPr lang="zh-CN" altLang="zh-CN" sz="2200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1071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275</Words>
  <Application>Microsoft Office PowerPoint</Application>
  <PresentationFormat>全屏显示(4:3)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商业模式画布</vt:lpstr>
      <vt:lpstr>细分客户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zhong jie</dc:creator>
  <cp:lastModifiedBy>zhang zhong jie</cp:lastModifiedBy>
  <cp:revision>34</cp:revision>
  <dcterms:created xsi:type="dcterms:W3CDTF">2013-07-19T02:25:52Z</dcterms:created>
  <dcterms:modified xsi:type="dcterms:W3CDTF">2013-07-19T03:52:33Z</dcterms:modified>
</cp:coreProperties>
</file>