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407E"/>
    <a:srgbClr val="FF33CC"/>
    <a:srgbClr val="FF0000"/>
    <a:srgbClr val="6600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DADC2-DC65-4A99-9111-CBE12B3224A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17533-830E-4231-B573-A2A7B9EC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6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5A4CA-B620-4ADE-BC8D-AE1AF25ED859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71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hyperlink" Target="http://www.megaprint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9911645" y="6753225"/>
            <a:ext cx="1189969" cy="5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/>
          <p:cNvSpPr txBox="1"/>
          <p:nvPr userDrawn="1"/>
        </p:nvSpPr>
        <p:spPr>
          <a:xfrm>
            <a:off x="11104432" y="6723830"/>
            <a:ext cx="788999" cy="159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438" dirty="0">
                <a:solidFill>
                  <a:srgbClr val="FFFFFF"/>
                </a:solidFill>
              </a:rPr>
              <a:t>www.postersession.com</a:t>
            </a:r>
          </a:p>
        </p:txBody>
      </p:sp>
    </p:spTree>
    <p:extLst>
      <p:ext uri="{BB962C8B-B14F-4D97-AF65-F5344CB8AC3E}">
        <p14:creationId xmlns:p14="http://schemas.microsoft.com/office/powerpoint/2010/main" val="80989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79785" rtl="0" fontAlgn="base">
        <a:spcBef>
          <a:spcPct val="0"/>
        </a:spcBef>
        <a:spcAft>
          <a:spcPct val="0"/>
        </a:spcAft>
        <a:defRPr sz="4719">
          <a:solidFill>
            <a:schemeClr val="tx2"/>
          </a:solidFill>
          <a:latin typeface="+mj-lt"/>
          <a:ea typeface="+mj-ea"/>
          <a:cs typeface="+mj-cs"/>
        </a:defRPr>
      </a:lvl1pPr>
      <a:lvl2pPr algn="ctr" defTabSz="979785" rtl="0" fontAlgn="base">
        <a:spcBef>
          <a:spcPct val="0"/>
        </a:spcBef>
        <a:spcAft>
          <a:spcPct val="0"/>
        </a:spcAft>
        <a:defRPr sz="4719">
          <a:solidFill>
            <a:schemeClr val="tx2"/>
          </a:solidFill>
          <a:latin typeface="Arial" charset="0"/>
        </a:defRPr>
      </a:lvl2pPr>
      <a:lvl3pPr algn="ctr" defTabSz="979785" rtl="0" fontAlgn="base">
        <a:spcBef>
          <a:spcPct val="0"/>
        </a:spcBef>
        <a:spcAft>
          <a:spcPct val="0"/>
        </a:spcAft>
        <a:defRPr sz="4719">
          <a:solidFill>
            <a:schemeClr val="tx2"/>
          </a:solidFill>
          <a:latin typeface="Arial" charset="0"/>
        </a:defRPr>
      </a:lvl3pPr>
      <a:lvl4pPr algn="ctr" defTabSz="979785" rtl="0" fontAlgn="base">
        <a:spcBef>
          <a:spcPct val="0"/>
        </a:spcBef>
        <a:spcAft>
          <a:spcPct val="0"/>
        </a:spcAft>
        <a:defRPr sz="4719">
          <a:solidFill>
            <a:schemeClr val="tx2"/>
          </a:solidFill>
          <a:latin typeface="Arial" charset="0"/>
        </a:defRPr>
      </a:lvl4pPr>
      <a:lvl5pPr algn="ctr" defTabSz="979785" rtl="0" fontAlgn="base">
        <a:spcBef>
          <a:spcPct val="0"/>
        </a:spcBef>
        <a:spcAft>
          <a:spcPct val="0"/>
        </a:spcAft>
        <a:defRPr sz="4719">
          <a:solidFill>
            <a:schemeClr val="tx2"/>
          </a:solidFill>
          <a:latin typeface="Arial" charset="0"/>
        </a:defRPr>
      </a:lvl5pPr>
      <a:lvl6pPr marL="142875" algn="ctr" defTabSz="979785" rtl="0" fontAlgn="base">
        <a:spcBef>
          <a:spcPct val="0"/>
        </a:spcBef>
        <a:spcAft>
          <a:spcPct val="0"/>
        </a:spcAft>
        <a:defRPr sz="4719">
          <a:solidFill>
            <a:schemeClr val="tx2"/>
          </a:solidFill>
          <a:latin typeface="Arial" charset="0"/>
        </a:defRPr>
      </a:lvl6pPr>
      <a:lvl7pPr marL="285750" algn="ctr" defTabSz="979785" rtl="0" fontAlgn="base">
        <a:spcBef>
          <a:spcPct val="0"/>
        </a:spcBef>
        <a:spcAft>
          <a:spcPct val="0"/>
        </a:spcAft>
        <a:defRPr sz="4719">
          <a:solidFill>
            <a:schemeClr val="tx2"/>
          </a:solidFill>
          <a:latin typeface="Arial" charset="0"/>
        </a:defRPr>
      </a:lvl7pPr>
      <a:lvl8pPr marL="428625" algn="ctr" defTabSz="979785" rtl="0" fontAlgn="base">
        <a:spcBef>
          <a:spcPct val="0"/>
        </a:spcBef>
        <a:spcAft>
          <a:spcPct val="0"/>
        </a:spcAft>
        <a:defRPr sz="4719">
          <a:solidFill>
            <a:schemeClr val="tx2"/>
          </a:solidFill>
          <a:latin typeface="Arial" charset="0"/>
        </a:defRPr>
      </a:lvl8pPr>
      <a:lvl9pPr marL="571500" algn="ctr" defTabSz="979785" rtl="0" fontAlgn="base">
        <a:spcBef>
          <a:spcPct val="0"/>
        </a:spcBef>
        <a:spcAft>
          <a:spcPct val="0"/>
        </a:spcAft>
        <a:defRPr sz="4719">
          <a:solidFill>
            <a:schemeClr val="tx2"/>
          </a:solidFill>
          <a:latin typeface="Arial" charset="0"/>
        </a:defRPr>
      </a:lvl9pPr>
    </p:titleStyle>
    <p:bodyStyle>
      <a:lvl1pPr marL="367606" indent="-367606" algn="l" defTabSz="979785" rtl="0" fontAlgn="base">
        <a:spcBef>
          <a:spcPct val="20000"/>
        </a:spcBef>
        <a:spcAft>
          <a:spcPct val="0"/>
        </a:spcAft>
        <a:buChar char="•"/>
        <a:defRPr sz="3438">
          <a:solidFill>
            <a:schemeClr val="tx1"/>
          </a:solidFill>
          <a:latin typeface="+mn-lt"/>
          <a:ea typeface="+mn-ea"/>
          <a:cs typeface="+mn-cs"/>
        </a:defRPr>
      </a:lvl1pPr>
      <a:lvl2pPr marL="795734" indent="-306090" algn="l" defTabSz="979785" rtl="0" fontAlgn="base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24359" indent="-244574" algn="l" defTabSz="979785" rtl="0" fontAlgn="base">
        <a:spcBef>
          <a:spcPct val="20000"/>
        </a:spcBef>
        <a:spcAft>
          <a:spcPct val="0"/>
        </a:spcAft>
        <a:buChar char="•"/>
        <a:defRPr sz="2563">
          <a:solidFill>
            <a:schemeClr val="tx1"/>
          </a:solidFill>
          <a:latin typeface="+mn-lt"/>
        </a:defRPr>
      </a:lvl3pPr>
      <a:lvl4pPr marL="1714004" indent="-244574" algn="l" defTabSz="979785" rtl="0" fontAlgn="base">
        <a:spcBef>
          <a:spcPct val="20000"/>
        </a:spcBef>
        <a:spcAft>
          <a:spcPct val="0"/>
        </a:spcAft>
        <a:buChar char="–"/>
        <a:defRPr sz="2156">
          <a:solidFill>
            <a:schemeClr val="tx1"/>
          </a:solidFill>
          <a:latin typeface="+mn-lt"/>
        </a:defRPr>
      </a:lvl4pPr>
      <a:lvl5pPr marL="2204145" indent="-244574" algn="l" defTabSz="979785" rtl="0" fontAlgn="base">
        <a:spcBef>
          <a:spcPct val="20000"/>
        </a:spcBef>
        <a:spcAft>
          <a:spcPct val="0"/>
        </a:spcAft>
        <a:buChar char="»"/>
        <a:defRPr sz="2156">
          <a:solidFill>
            <a:schemeClr val="tx1"/>
          </a:solidFill>
          <a:latin typeface="+mn-lt"/>
        </a:defRPr>
      </a:lvl5pPr>
      <a:lvl6pPr marL="2347020" indent="-244574" algn="l" defTabSz="979785" rtl="0" fontAlgn="base">
        <a:spcBef>
          <a:spcPct val="20000"/>
        </a:spcBef>
        <a:spcAft>
          <a:spcPct val="0"/>
        </a:spcAft>
        <a:buChar char="»"/>
        <a:defRPr sz="2156">
          <a:solidFill>
            <a:schemeClr val="tx1"/>
          </a:solidFill>
          <a:latin typeface="+mn-lt"/>
        </a:defRPr>
      </a:lvl6pPr>
      <a:lvl7pPr marL="2489895" indent="-244574" algn="l" defTabSz="979785" rtl="0" fontAlgn="base">
        <a:spcBef>
          <a:spcPct val="20000"/>
        </a:spcBef>
        <a:spcAft>
          <a:spcPct val="0"/>
        </a:spcAft>
        <a:buChar char="»"/>
        <a:defRPr sz="2156">
          <a:solidFill>
            <a:schemeClr val="tx1"/>
          </a:solidFill>
          <a:latin typeface="+mn-lt"/>
        </a:defRPr>
      </a:lvl7pPr>
      <a:lvl8pPr marL="2632770" indent="-244574" algn="l" defTabSz="979785" rtl="0" fontAlgn="base">
        <a:spcBef>
          <a:spcPct val="20000"/>
        </a:spcBef>
        <a:spcAft>
          <a:spcPct val="0"/>
        </a:spcAft>
        <a:buChar char="»"/>
        <a:defRPr sz="2156">
          <a:solidFill>
            <a:schemeClr val="tx1"/>
          </a:solidFill>
          <a:latin typeface="+mn-lt"/>
        </a:defRPr>
      </a:lvl8pPr>
      <a:lvl9pPr marL="2775645" indent="-244574" algn="l" defTabSz="979785" rtl="0" fontAlgn="base">
        <a:spcBef>
          <a:spcPct val="20000"/>
        </a:spcBef>
        <a:spcAft>
          <a:spcPct val="0"/>
        </a:spcAft>
        <a:buChar char="»"/>
        <a:defRPr sz="215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1pPr>
      <a:lvl2pPr marL="1428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5pPr>
      <a:lvl6pPr marL="71437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6pPr>
      <a:lvl7pPr marL="85725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7pPr>
      <a:lvl8pPr marL="1000125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0" algn="l" defTabSz="285750" rtl="0" eaLnBrk="1" latinLnBrk="0" hangingPunct="1">
        <a:defRPr sz="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AutoShape 30"/>
          <p:cNvSpPr>
            <a:spLocks noChangeArrowheads="1"/>
          </p:cNvSpPr>
          <p:nvPr/>
        </p:nvSpPr>
        <p:spPr bwMode="auto">
          <a:xfrm>
            <a:off x="7149409" y="1361136"/>
            <a:ext cx="2428875" cy="267137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906" dirty="0">
              <a:solidFill>
                <a:srgbClr val="000000"/>
              </a:solidFill>
            </a:endParaRPr>
          </a:p>
        </p:txBody>
      </p:sp>
      <p:sp>
        <p:nvSpPr>
          <p:cNvPr id="2077" name="AutoShape 29"/>
          <p:cNvSpPr>
            <a:spLocks noChangeArrowheads="1"/>
          </p:cNvSpPr>
          <p:nvPr/>
        </p:nvSpPr>
        <p:spPr bwMode="auto">
          <a:xfrm>
            <a:off x="4632021" y="1366854"/>
            <a:ext cx="2428875" cy="264181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906">
              <a:solidFill>
                <a:srgbClr val="000000"/>
              </a:solidFill>
            </a:endParaRPr>
          </a:p>
        </p:txBody>
      </p:sp>
      <p:sp>
        <p:nvSpPr>
          <p:cNvPr id="2079" name="AutoShape 31"/>
          <p:cNvSpPr>
            <a:spLocks noChangeArrowheads="1"/>
          </p:cNvSpPr>
          <p:nvPr/>
        </p:nvSpPr>
        <p:spPr bwMode="auto">
          <a:xfrm>
            <a:off x="2113823" y="1366129"/>
            <a:ext cx="2428875" cy="2662823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906">
              <a:solidFill>
                <a:srgbClr val="000000"/>
              </a:solidFill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51579" y="1390764"/>
            <a:ext cx="1964131" cy="151773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906">
              <a:solidFill>
                <a:srgbClr val="000000"/>
              </a:solidFill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20366" y="1786547"/>
            <a:ext cx="1935470" cy="94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0408" tIns="10204" rIns="20408" bIns="10204">
            <a:spAutoFit/>
          </a:bodyPr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oudy Old Style" panose="02020502050305020303" pitchFamily="18" charset="0"/>
              </a:rPr>
              <a:t>Spark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oudy Old Style" panose="02020502050305020303" pitchFamily="18" charset="0"/>
              </a:rPr>
              <a:t>Scala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oudy Old Style" panose="02020502050305020303" pitchFamily="18" charset="0"/>
              </a:rPr>
              <a:t>Python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oudy Old Style" panose="02020502050305020303" pitchFamily="18" charset="0"/>
              </a:rPr>
              <a:t>JavaScript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oudy Old Style" panose="02020502050305020303" pitchFamily="18" charset="0"/>
              </a:rPr>
              <a:t>High Charts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104845" y="1395052"/>
            <a:ext cx="2354119" cy="32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0408" tIns="10204" rIns="20408" bIns="10204">
            <a:spAutoFit/>
          </a:bodyPr>
          <a:lstStyle/>
          <a:p>
            <a:pPr algn="ctr" defTabSz="979785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8C407E"/>
                </a:solidFill>
                <a:latin typeface="Goudy Old Style" panose="02020502050305020303" pitchFamily="18" charset="0"/>
              </a:rPr>
              <a:t>Query</a:t>
            </a:r>
            <a:r>
              <a:rPr lang="en-US" sz="2000" b="1" i="1" dirty="0">
                <a:solidFill>
                  <a:srgbClr val="8C407E"/>
                </a:solidFill>
              </a:rPr>
              <a:t> 1</a:t>
            </a: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699168" y="79375"/>
            <a:ext cx="10717272" cy="1163795"/>
          </a:xfrm>
          <a:prstGeom prst="roundRect">
            <a:avLst>
              <a:gd name="adj" fmla="val 1087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0408" tIns="10204" rIns="20408" bIns="10204" anchor="ctr"/>
          <a:lstStyle/>
          <a:p>
            <a:pPr algn="ctr" defTabSz="979785" fontAlgn="base">
              <a:spcBef>
                <a:spcPct val="0"/>
              </a:spcBef>
              <a:spcAft>
                <a:spcPct val="0"/>
              </a:spcAft>
            </a:pPr>
            <a:endParaRPr lang="en-US" sz="1906">
              <a:solidFill>
                <a:srgbClr val="FFFFFF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699168" y="206375"/>
            <a:ext cx="9465334" cy="91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0408" tIns="10204" rIns="20408" bIns="10204">
            <a:spAutoFit/>
          </a:bodyPr>
          <a:lstStyle/>
          <a:p>
            <a:pPr algn="ctr" defTabSz="979785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latin typeface="Goudy Old Style" panose="02020502050305020303" pitchFamily="18" charset="0"/>
              </a:rPr>
              <a:t>Twitter Analysis report on Domestic Violence</a:t>
            </a:r>
          </a:p>
          <a:p>
            <a:pPr algn="ctr" defTabSz="979785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latin typeface="Goudy Old Style" panose="02020502050305020303" pitchFamily="18" charset="0"/>
              </a:rPr>
              <a:t>By</a:t>
            </a:r>
          </a:p>
          <a:p>
            <a:pPr algn="ctr" defTabSz="979785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latin typeface="Goudy Old Style" panose="02020502050305020303" pitchFamily="18" charset="0"/>
              </a:rPr>
              <a:t>Priyadarsini Nidadavolu</a:t>
            </a: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-129396" y="1406105"/>
            <a:ext cx="2278510" cy="3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0408" tIns="10204" rIns="20408" bIns="10204">
            <a:spAutoFit/>
          </a:bodyPr>
          <a:lstStyle/>
          <a:p>
            <a:pPr algn="ctr" defTabSz="979785" fontAlgn="base">
              <a:spcBef>
                <a:spcPct val="50000"/>
              </a:spcBef>
              <a:spcAft>
                <a:spcPct val="0"/>
              </a:spcAft>
            </a:pPr>
            <a:r>
              <a:rPr lang="en-IN" sz="2000" b="1" i="1" dirty="0">
                <a:solidFill>
                  <a:srgbClr val="8C407E"/>
                </a:solidFill>
                <a:latin typeface="Goudy Old Style" panose="02020502050305020303" pitchFamily="18" charset="0"/>
              </a:rPr>
              <a:t>Technologies</a:t>
            </a:r>
            <a:r>
              <a:rPr lang="en-IN" sz="1906" b="1" i="1" dirty="0">
                <a:solidFill>
                  <a:srgbClr val="000000"/>
                </a:solidFill>
              </a:rPr>
              <a:t> </a:t>
            </a:r>
            <a:endParaRPr lang="en-US" sz="1906" b="1" i="1" dirty="0">
              <a:solidFill>
                <a:srgbClr val="000000"/>
              </a:solidFill>
            </a:endParaRP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4654548" y="1393420"/>
            <a:ext cx="2303859" cy="32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408" tIns="10204" rIns="20408" bIns="10204">
            <a:spAutoFit/>
          </a:bodyPr>
          <a:lstStyle/>
          <a:p>
            <a:pPr algn="ctr" defTabSz="979785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C407E"/>
                </a:solidFill>
                <a:latin typeface="Goudy Old Style" panose="02020502050305020303" pitchFamily="18" charset="0"/>
              </a:rPr>
              <a:t>Query</a:t>
            </a:r>
            <a:r>
              <a:rPr lang="en-US" sz="2000" b="1" i="1" dirty="0">
                <a:solidFill>
                  <a:srgbClr val="8C407E"/>
                </a:solidFill>
              </a:rPr>
              <a:t> 2</a:t>
            </a:r>
          </a:p>
        </p:txBody>
      </p:sp>
      <p:sp>
        <p:nvSpPr>
          <p:cNvPr id="2097" name="Text Box 49"/>
          <p:cNvSpPr txBox="1">
            <a:spLocks noChangeArrowheads="1"/>
          </p:cNvSpPr>
          <p:nvPr/>
        </p:nvSpPr>
        <p:spPr bwMode="auto">
          <a:xfrm>
            <a:off x="10185301" y="466329"/>
            <a:ext cx="857250" cy="45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408" tIns="10204" rIns="20408" bIns="10204">
            <a:spAutoFit/>
          </a:bodyPr>
          <a:lstStyle/>
          <a:p>
            <a:pPr algn="ctr" defTabSz="979785" fontAlgn="base">
              <a:spcBef>
                <a:spcPct val="50000"/>
              </a:spcBef>
              <a:spcAft>
                <a:spcPct val="0"/>
              </a:spcAft>
            </a:pPr>
            <a:endParaRPr lang="en-US" sz="1906" b="1" dirty="0">
              <a:solidFill>
                <a:srgbClr val="000000"/>
              </a:solidFill>
            </a:endParaRPr>
          </a:p>
          <a:p>
            <a:pPr algn="ctr" defTabSz="979785" fontAlgn="base">
              <a:spcBef>
                <a:spcPct val="50000"/>
              </a:spcBef>
              <a:spcAft>
                <a:spcPct val="0"/>
              </a:spcAft>
            </a:pPr>
            <a:endParaRPr lang="en-US" sz="625" dirty="0">
              <a:solidFill>
                <a:srgbClr val="FF0000"/>
              </a:solidFill>
            </a:endParaRPr>
          </a:p>
        </p:txBody>
      </p:sp>
      <p:pic>
        <p:nvPicPr>
          <p:cNvPr id="1027" name="Picture 3" descr="C:\Users\Bharath Attaluri\Desktop\twitter\Images\UMKC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9948" y="115143"/>
            <a:ext cx="2641557" cy="985085"/>
          </a:xfrm>
          <a:prstGeom prst="rect">
            <a:avLst/>
          </a:prstGeom>
          <a:noFill/>
        </p:spPr>
      </p:pic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48542" y="2962015"/>
            <a:ext cx="1982898" cy="188977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906" dirty="0">
              <a:solidFill>
                <a:srgbClr val="000000"/>
              </a:solidFill>
            </a:endParaRP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51069" y="4905306"/>
            <a:ext cx="1964641" cy="1819776"/>
          </a:xfrm>
          <a:prstGeom prst="roundRect">
            <a:avLst>
              <a:gd name="adj" fmla="val 7000"/>
            </a:avLst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906">
              <a:solidFill>
                <a:srgbClr val="000000"/>
              </a:solidFill>
            </a:endParaRPr>
          </a:p>
        </p:txBody>
      </p:sp>
      <p:sp>
        <p:nvSpPr>
          <p:cNvPr id="35" name="AutoShape 29"/>
          <p:cNvSpPr>
            <a:spLocks noChangeArrowheads="1"/>
          </p:cNvSpPr>
          <p:nvPr/>
        </p:nvSpPr>
        <p:spPr bwMode="auto">
          <a:xfrm>
            <a:off x="2092960" y="4126774"/>
            <a:ext cx="2428875" cy="262922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906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83467" y="4098299"/>
            <a:ext cx="2049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8C407E"/>
                </a:solidFill>
                <a:latin typeface="Goudy Old Style" panose="02020502050305020303" pitchFamily="18" charset="0"/>
              </a:rPr>
              <a:t>Query</a:t>
            </a:r>
            <a:r>
              <a:rPr lang="en-US" sz="2000" b="1" i="1" dirty="0">
                <a:solidFill>
                  <a:srgbClr val="8C407E"/>
                </a:solidFill>
              </a:rPr>
              <a:t> 5</a:t>
            </a:r>
          </a:p>
        </p:txBody>
      </p:sp>
      <p:sp>
        <p:nvSpPr>
          <p:cNvPr id="41" name="AutoShape 31"/>
          <p:cNvSpPr>
            <a:spLocks noChangeArrowheads="1"/>
          </p:cNvSpPr>
          <p:nvPr/>
        </p:nvSpPr>
        <p:spPr bwMode="auto">
          <a:xfrm>
            <a:off x="4603091" y="4132357"/>
            <a:ext cx="2428875" cy="262634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906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41198" y="4109214"/>
            <a:ext cx="2069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8C407E"/>
                </a:solidFill>
                <a:latin typeface="Goudy Old Style" panose="02020502050305020303" pitchFamily="18" charset="0"/>
              </a:rPr>
              <a:t>Query</a:t>
            </a:r>
            <a:r>
              <a:rPr lang="en-US" sz="2000" b="1" i="1" dirty="0">
                <a:solidFill>
                  <a:srgbClr val="8C407E"/>
                </a:solidFill>
              </a:rPr>
              <a:t> 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94535" y="1785934"/>
            <a:ext cx="232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000" b="1" dirty="0">
                <a:solidFill>
                  <a:srgbClr val="000000"/>
                </a:solidFill>
              </a:rPr>
              <a:t>	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9" name="AutoShape 30"/>
          <p:cNvSpPr>
            <a:spLocks noChangeArrowheads="1"/>
          </p:cNvSpPr>
          <p:nvPr/>
        </p:nvSpPr>
        <p:spPr bwMode="auto">
          <a:xfrm>
            <a:off x="7119454" y="4122758"/>
            <a:ext cx="2428875" cy="260131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906" dirty="0">
              <a:solidFill>
                <a:srgbClr val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45293" y="5557864"/>
            <a:ext cx="1662121" cy="18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625" dirty="0">
              <a:solidFill>
                <a:srgbClr val="000000"/>
              </a:solidFill>
            </a:endParaRPr>
          </a:p>
        </p:txBody>
      </p:sp>
      <p:pic>
        <p:nvPicPr>
          <p:cNvPr id="54" name="Picture 5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114" y="2297519"/>
            <a:ext cx="2279116" cy="153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97" y="2186241"/>
            <a:ext cx="2264410" cy="1742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Picture 5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136" y="2185728"/>
            <a:ext cx="2333420" cy="165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Picture 5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58" y="5036885"/>
            <a:ext cx="2285470" cy="1572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65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71" y="5161433"/>
            <a:ext cx="2233715" cy="146164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AutoShape 30"/>
          <p:cNvSpPr>
            <a:spLocks noChangeArrowheads="1"/>
          </p:cNvSpPr>
          <p:nvPr/>
        </p:nvSpPr>
        <p:spPr bwMode="auto">
          <a:xfrm>
            <a:off x="9658536" y="1362865"/>
            <a:ext cx="2428875" cy="267137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906" dirty="0">
              <a:solidFill>
                <a:srgbClr val="000000"/>
              </a:solidFill>
            </a:endParaRPr>
          </a:p>
        </p:txBody>
      </p:sp>
      <p:sp>
        <p:nvSpPr>
          <p:cNvPr id="68" name="AutoShape 30"/>
          <p:cNvSpPr>
            <a:spLocks noChangeArrowheads="1"/>
          </p:cNvSpPr>
          <p:nvPr/>
        </p:nvSpPr>
        <p:spPr bwMode="auto">
          <a:xfrm>
            <a:off x="9646086" y="4114952"/>
            <a:ext cx="2428875" cy="260131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906" dirty="0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65857" y="4114972"/>
            <a:ext cx="2069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8C407E"/>
                </a:solidFill>
                <a:latin typeface="Goudy Old Style" panose="02020502050305020303" pitchFamily="18" charset="0"/>
              </a:rPr>
              <a:t>Query</a:t>
            </a:r>
            <a:r>
              <a:rPr lang="en-US" sz="2000" b="1" i="1" dirty="0">
                <a:solidFill>
                  <a:srgbClr val="8C407E"/>
                </a:solidFill>
              </a:rPr>
              <a:t> 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88856" y="1334402"/>
            <a:ext cx="2069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8C407E"/>
                </a:solidFill>
                <a:latin typeface="Goudy Old Style" panose="02020502050305020303" pitchFamily="18" charset="0"/>
              </a:rPr>
              <a:t>Query</a:t>
            </a:r>
            <a:r>
              <a:rPr lang="en-US" sz="2000" b="1" i="1" dirty="0">
                <a:solidFill>
                  <a:srgbClr val="8C407E"/>
                </a:solidFill>
              </a:rPr>
              <a:t> 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834114" y="1302587"/>
            <a:ext cx="2057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8C407E"/>
                </a:solidFill>
                <a:latin typeface="Goudy Old Style" panose="02020502050305020303" pitchFamily="18" charset="0"/>
              </a:rPr>
              <a:t>Query</a:t>
            </a:r>
            <a:r>
              <a:rPr lang="en-US" sz="2000" b="1" i="1" dirty="0">
                <a:solidFill>
                  <a:srgbClr val="8C407E"/>
                </a:solidFill>
              </a:rPr>
              <a:t> 4 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790516" y="4089949"/>
            <a:ext cx="203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8C407E"/>
                </a:solidFill>
                <a:latin typeface="Goudy Old Style" panose="02020502050305020303" pitchFamily="18" charset="0"/>
              </a:rPr>
              <a:t>Query</a:t>
            </a:r>
            <a:r>
              <a:rPr lang="en-US" sz="2000" b="1" i="1" dirty="0">
                <a:solidFill>
                  <a:srgbClr val="8C407E"/>
                </a:solidFill>
              </a:rPr>
              <a:t> 8</a:t>
            </a:r>
          </a:p>
        </p:txBody>
      </p:sp>
      <p:pic>
        <p:nvPicPr>
          <p:cNvPr id="80" name="Picture 79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503" y="2133896"/>
            <a:ext cx="2358157" cy="1786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066" y="4988269"/>
            <a:ext cx="2217297" cy="1662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407" y="4911838"/>
            <a:ext cx="2303253" cy="173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6294" y="103517"/>
            <a:ext cx="1247530" cy="1136777"/>
          </a:xfrm>
          <a:prstGeom prst="rect">
            <a:avLst/>
          </a:prstGeom>
        </p:spPr>
      </p:pic>
      <p:sp>
        <p:nvSpPr>
          <p:cNvPr id="89" name="Text Box 10"/>
          <p:cNvSpPr txBox="1">
            <a:spLocks noChangeArrowheads="1"/>
          </p:cNvSpPr>
          <p:nvPr/>
        </p:nvSpPr>
        <p:spPr bwMode="auto">
          <a:xfrm>
            <a:off x="2199736" y="1725282"/>
            <a:ext cx="2306756" cy="44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0408" tIns="10204" rIns="20408" bIns="10204">
            <a:spAutoFit/>
          </a:bodyPr>
          <a:lstStyle/>
          <a:p>
            <a:pPr algn="ctr" defTabSz="979785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Goudy Old Style" panose="02020502050305020303" pitchFamily="18" charset="0"/>
              </a:rPr>
              <a:t>Monthly Analysis of Tweets on Domestic Violence</a:t>
            </a:r>
            <a:endParaRPr lang="en-US" sz="1400" dirty="0"/>
          </a:p>
        </p:txBody>
      </p:sp>
      <p:sp>
        <p:nvSpPr>
          <p:cNvPr id="91" name="Text Box 10"/>
          <p:cNvSpPr txBox="1">
            <a:spLocks noChangeArrowheads="1"/>
          </p:cNvSpPr>
          <p:nvPr/>
        </p:nvSpPr>
        <p:spPr bwMode="auto">
          <a:xfrm>
            <a:off x="9670192" y="4459840"/>
            <a:ext cx="2321134" cy="23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0408" tIns="10204" rIns="20408" bIns="10204">
            <a:spAutoFit/>
          </a:bodyPr>
          <a:lstStyle/>
          <a:p>
            <a:pPr algn="ctr" defTabSz="979785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Goudy Old Style" panose="02020502050305020303" pitchFamily="18" charset="0"/>
              </a:rPr>
              <a:t>Analysis based on Place Type</a:t>
            </a:r>
            <a:endParaRPr lang="en-US" sz="1400" dirty="0"/>
          </a:p>
        </p:txBody>
      </p: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7197290" y="4454101"/>
            <a:ext cx="2306756" cy="45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0408" tIns="10204" rIns="20408" bIns="10204">
            <a:spAutoFit/>
          </a:bodyPr>
          <a:lstStyle/>
          <a:p>
            <a:pPr algn="ctr" defTabSz="979785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Goudy Old Style" panose="02020502050305020303" pitchFamily="18" charset="0"/>
              </a:rPr>
              <a:t>Analysis based on Latitude and Longitude positions</a:t>
            </a:r>
            <a:endParaRPr lang="en-US" sz="1400" dirty="0"/>
          </a:p>
        </p:txBody>
      </p:sp>
      <p:sp>
        <p:nvSpPr>
          <p:cNvPr id="93" name="Text Box 10"/>
          <p:cNvSpPr txBox="1">
            <a:spLocks noChangeArrowheads="1"/>
          </p:cNvSpPr>
          <p:nvPr/>
        </p:nvSpPr>
        <p:spPr bwMode="auto">
          <a:xfrm>
            <a:off x="4675508" y="4468483"/>
            <a:ext cx="2298130" cy="23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0408" tIns="10204" rIns="20408" bIns="10204">
            <a:spAutoFit/>
          </a:bodyPr>
          <a:lstStyle/>
          <a:p>
            <a:pPr algn="ctr" defTabSz="979785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Goudy Old Style" panose="02020502050305020303" pitchFamily="18" charset="0"/>
              </a:rPr>
              <a:t>Sensitivity Analysis</a:t>
            </a:r>
            <a:endParaRPr lang="en-US" sz="1400" dirty="0"/>
          </a:p>
        </p:txBody>
      </p: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2127847" y="4456974"/>
            <a:ext cx="2306756" cy="45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0408" tIns="10204" rIns="20408" bIns="10204">
            <a:spAutoFit/>
          </a:bodyPr>
          <a:lstStyle/>
          <a:p>
            <a:pPr algn="ctr" defTabSz="979785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Goudy Old Style" panose="02020502050305020303" pitchFamily="18" charset="0"/>
              </a:rPr>
              <a:t>Comparison based on Time Zones for Tweets and Re-Tweets</a:t>
            </a:r>
            <a:endParaRPr lang="en-US" sz="1400" dirty="0"/>
          </a:p>
        </p:txBody>
      </p:sp>
      <p:sp>
        <p:nvSpPr>
          <p:cNvPr id="95" name="Text Box 10"/>
          <p:cNvSpPr txBox="1">
            <a:spLocks noChangeArrowheads="1"/>
          </p:cNvSpPr>
          <p:nvPr/>
        </p:nvSpPr>
        <p:spPr bwMode="auto">
          <a:xfrm>
            <a:off x="9739210" y="1676402"/>
            <a:ext cx="2301005" cy="45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0408" tIns="10204" rIns="20408" bIns="10204">
            <a:spAutoFit/>
          </a:bodyPr>
          <a:lstStyle/>
          <a:p>
            <a:pPr algn="ctr" defTabSz="979785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Goudy Old Style" panose="02020502050305020303" pitchFamily="18" charset="0"/>
              </a:rPr>
              <a:t>Word Frequency analysis based on #</a:t>
            </a:r>
            <a:r>
              <a:rPr lang="en-US" sz="1400" dirty="0" err="1">
                <a:latin typeface="Goudy Old Style" panose="02020502050305020303" pitchFamily="18" charset="0"/>
              </a:rPr>
              <a:t>HashTags</a:t>
            </a:r>
            <a:endParaRPr lang="en-US" sz="1400" dirty="0"/>
          </a:p>
        </p:txBody>
      </p:sp>
      <p:sp>
        <p:nvSpPr>
          <p:cNvPr id="96" name="Text Box 10"/>
          <p:cNvSpPr txBox="1">
            <a:spLocks noChangeArrowheads="1"/>
          </p:cNvSpPr>
          <p:nvPr/>
        </p:nvSpPr>
        <p:spPr bwMode="auto">
          <a:xfrm>
            <a:off x="7220299" y="1708035"/>
            <a:ext cx="2289503" cy="23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0408" tIns="10204" rIns="20408" bIns="10204">
            <a:spAutoFit/>
          </a:bodyPr>
          <a:lstStyle/>
          <a:p>
            <a:pPr algn="ctr" defTabSz="979785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Goudy Old Style" panose="02020502050305020303" pitchFamily="18" charset="0"/>
              </a:rPr>
              <a:t>Location Analysis</a:t>
            </a:r>
            <a:endParaRPr lang="en-US" sz="1400" dirty="0"/>
          </a:p>
        </p:txBody>
      </p:sp>
      <p:sp>
        <p:nvSpPr>
          <p:cNvPr id="97" name="Text Box 10"/>
          <p:cNvSpPr txBox="1">
            <a:spLocks noChangeArrowheads="1"/>
          </p:cNvSpPr>
          <p:nvPr/>
        </p:nvSpPr>
        <p:spPr bwMode="auto">
          <a:xfrm>
            <a:off x="4724400" y="1722416"/>
            <a:ext cx="2306756" cy="23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0408" tIns="10204" rIns="20408" bIns="10204">
            <a:spAutoFit/>
          </a:bodyPr>
          <a:lstStyle/>
          <a:p>
            <a:pPr algn="ctr" defTabSz="979785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latin typeface="Goudy Old Style" panose="02020502050305020303" pitchFamily="18" charset="0"/>
              </a:rPr>
              <a:t>Favorite Tweets Analysis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480" y="4951081"/>
            <a:ext cx="1684166" cy="17375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649" y="3277370"/>
            <a:ext cx="1922110" cy="1491530"/>
          </a:xfrm>
          <a:prstGeom prst="rect">
            <a:avLst/>
          </a:prstGeom>
        </p:spPr>
      </p:pic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42499" y="3013022"/>
            <a:ext cx="1988941" cy="29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0408" tIns="10204" rIns="20408" bIns="10204">
            <a:spAutoFit/>
          </a:bodyPr>
          <a:lstStyle/>
          <a:p>
            <a:pPr algn="ctr" defTabSz="979785" fontAlgn="base">
              <a:spcBef>
                <a:spcPct val="50000"/>
              </a:spcBef>
              <a:spcAft>
                <a:spcPct val="0"/>
              </a:spcAft>
            </a:pPr>
            <a:r>
              <a:rPr lang="en-US" b="1" i="1" dirty="0">
                <a:solidFill>
                  <a:srgbClr val="8C407E"/>
                </a:solidFill>
                <a:latin typeface="Goudy Old Style" panose="02020502050305020303" pitchFamily="18" charset="0"/>
              </a:rPr>
              <a:t>Architecture</a:t>
            </a:r>
            <a:endParaRPr lang="en-US" b="1" i="1" dirty="0">
              <a:solidFill>
                <a:srgbClr val="8C40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1558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76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Goudy Old Style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Nidadavolu, Priyadarsini (UMKC-Student)</dc:creator>
  <cp:lastModifiedBy>Priya N</cp:lastModifiedBy>
  <cp:revision>30</cp:revision>
  <dcterms:created xsi:type="dcterms:W3CDTF">2015-12-15T05:59:28Z</dcterms:created>
  <dcterms:modified xsi:type="dcterms:W3CDTF">2017-01-24T15:30:20Z</dcterms:modified>
</cp:coreProperties>
</file>