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10"/>
  </p:notesMasterIdLst>
  <p:sldIdLst>
    <p:sldId id="285" r:id="rId5"/>
    <p:sldId id="429" r:id="rId6"/>
    <p:sldId id="421" r:id="rId7"/>
    <p:sldId id="430" r:id="rId8"/>
    <p:sldId id="41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Boeglin, Adam" initials="BA" lastIdx="1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64C"/>
    <a:srgbClr val="222222"/>
    <a:srgbClr val="595A5D"/>
    <a:srgbClr val="414042"/>
    <a:srgbClr val="DCDCDC"/>
    <a:srgbClr val="4F81BD"/>
    <a:srgbClr val="0C9B2E"/>
    <a:srgbClr val="FFFAD0"/>
    <a:srgbClr val="FFF8AE"/>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59" autoAdjust="0"/>
    <p:restoredTop sz="89911" autoAdjust="0"/>
  </p:normalViewPr>
  <p:slideViewPr>
    <p:cSldViewPr snapToGrid="0" showGuides="1">
      <p:cViewPr>
        <p:scale>
          <a:sx n="126" d="100"/>
          <a:sy n="126" d="100"/>
        </p:scale>
        <p:origin x="320" y="-16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9/1/17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2295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cost </a:t>
            </a:r>
          </a:p>
          <a:p>
            <a:r>
              <a:rPr lang="en-US" dirty="0" smtClean="0"/>
              <a:t>Ramp quickly</a:t>
            </a:r>
          </a:p>
          <a:p>
            <a:r>
              <a:rPr lang="en-US" dirty="0" smtClean="0"/>
              <a:t>Reduce time to Market</a:t>
            </a:r>
          </a:p>
          <a:p>
            <a:endParaRPr lang="en-US" dirty="0" smtClean="0"/>
          </a:p>
          <a:p>
            <a:r>
              <a:rPr lang="en-US" dirty="0" smtClean="0"/>
              <a:t>				</a:t>
            </a:r>
            <a:r>
              <a:rPr lang="en-US" dirty="0" err="1" smtClean="0"/>
              <a:t>Serveless</a:t>
            </a:r>
            <a:r>
              <a:rPr lang="en-US" dirty="0" smtClean="0"/>
              <a:t> Architecture </a:t>
            </a:r>
          </a:p>
          <a:p>
            <a:r>
              <a:rPr lang="en-US" dirty="0" smtClean="0">
                <a:solidFill>
                  <a:schemeClr val="bg1"/>
                </a:solidFill>
              </a:rPr>
              <a:t>Business Enablement</a:t>
            </a:r>
          </a:p>
          <a:p>
            <a:pPr marL="285750" indent="-285750">
              <a:buFont typeface="Arial" panose="020B0604020202020204" pitchFamily="34" charset="0"/>
              <a:buChar char="•"/>
            </a:pPr>
            <a:r>
              <a:rPr lang="en-US" dirty="0" smtClean="0">
                <a:solidFill>
                  <a:schemeClr val="bg1"/>
                </a:solidFill>
              </a:rPr>
              <a:t>Innovate rapidly</a:t>
            </a:r>
          </a:p>
          <a:p>
            <a:pPr marL="285750" indent="-285750">
              <a:buFont typeface="Arial" panose="020B0604020202020204" pitchFamily="34" charset="0"/>
              <a:buChar char="•"/>
            </a:pPr>
            <a:r>
              <a:rPr lang="en-US" dirty="0" smtClean="0">
                <a:solidFill>
                  <a:schemeClr val="bg1"/>
                </a:solidFill>
              </a:rPr>
              <a:t>Performance can scale to meet variable demands</a:t>
            </a:r>
          </a:p>
          <a:p>
            <a:pPr marL="285750" indent="-285750">
              <a:buFont typeface="Arial" panose="020B0604020202020204" pitchFamily="34" charset="0"/>
              <a:buChar char="•"/>
            </a:pPr>
            <a:r>
              <a:rPr lang="en-US" dirty="0" smtClean="0">
                <a:solidFill>
                  <a:schemeClr val="bg1"/>
                </a:solidFill>
              </a:rPr>
              <a:t>Pay for only what you use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696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sz="1200" b="0" kern="1200" dirty="0" smtClean="0">
                <a:solidFill>
                  <a:schemeClr val="tx1"/>
                </a:solidFill>
                <a:latin typeface="Arial"/>
                <a:ea typeface="+mn-ea"/>
                <a:cs typeface="+mn-cs"/>
              </a:rPr>
              <a:t>Here</a:t>
            </a:r>
            <a:r>
              <a:rPr lang="en-US" sz="1200" b="0" kern="1200" baseline="0" dirty="0" smtClean="0">
                <a:solidFill>
                  <a:schemeClr val="tx1"/>
                </a:solidFill>
                <a:latin typeface="Arial"/>
                <a:ea typeface="+mn-ea"/>
                <a:cs typeface="+mn-cs"/>
              </a:rPr>
              <a:t> we are trying to secure the next step with the customer and take the conversation from stakeholders to the technical implementers and doers.  </a:t>
            </a:r>
          </a:p>
          <a:p>
            <a:pPr marL="171450" indent="-171450">
              <a:buFont typeface="Arial" charset="0"/>
              <a:buChar char="•"/>
            </a:pPr>
            <a:endParaRPr lang="en-US" sz="1200" b="0"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Talking points:</a:t>
            </a:r>
          </a:p>
          <a:p>
            <a:pPr marL="171450" indent="-171450">
              <a:buFont typeface="Arial" charset="0"/>
              <a:buChar char="•"/>
            </a:pPr>
            <a:r>
              <a:rPr lang="en-US" sz="1200" b="0" kern="1200" dirty="0" smtClean="0">
                <a:solidFill>
                  <a:schemeClr val="tx1"/>
                </a:solidFill>
                <a:latin typeface="Arial"/>
                <a:ea typeface="+mn-ea"/>
                <a:cs typeface="+mn-cs"/>
              </a:rPr>
              <a:t>Recap some of the points</a:t>
            </a:r>
            <a:r>
              <a:rPr lang="en-US" sz="1200" b="0" kern="1200" baseline="0" dirty="0" smtClean="0">
                <a:solidFill>
                  <a:schemeClr val="tx1"/>
                </a:solidFill>
                <a:latin typeface="Arial"/>
                <a:ea typeface="+mn-ea"/>
                <a:cs typeface="+mn-cs"/>
              </a:rPr>
              <a:t> that resonated with the customer throughout the meeting.</a:t>
            </a:r>
          </a:p>
          <a:p>
            <a:pPr marL="171450" indent="-171450">
              <a:buFont typeface="Arial" charset="0"/>
              <a:buChar char="•"/>
            </a:pPr>
            <a:r>
              <a:rPr lang="en-US" sz="1200" b="0" kern="1200" baseline="0" dirty="0" smtClean="0">
                <a:solidFill>
                  <a:schemeClr val="tx1"/>
                </a:solidFill>
                <a:latin typeface="Arial"/>
                <a:ea typeface="+mn-ea"/>
                <a:cs typeface="+mn-cs"/>
              </a:rPr>
              <a:t>Discuss what workloads customers typically start with.</a:t>
            </a:r>
          </a:p>
          <a:p>
            <a:pPr marL="171450" indent="-171450">
              <a:buFont typeface="Arial" charset="0"/>
              <a:buChar char="•"/>
            </a:pPr>
            <a:r>
              <a:rPr lang="en-US" sz="1200" b="0" kern="1200" baseline="0" dirty="0" smtClean="0">
                <a:solidFill>
                  <a:schemeClr val="tx1"/>
                </a:solidFill>
                <a:latin typeface="Arial"/>
                <a:ea typeface="+mn-ea"/>
                <a:cs typeface="+mn-cs"/>
              </a:rPr>
              <a:t>What does a Proof of Concept look like on AWS, and how you can work with their team to get started.</a:t>
            </a:r>
            <a:endParaRPr lang="en-US" sz="1200" b="1" kern="1200" dirty="0" smtClean="0">
              <a:solidFill>
                <a:schemeClr val="tx1"/>
              </a:solidFill>
              <a:latin typeface="Arial"/>
              <a:ea typeface="+mn-ea"/>
              <a:cs typeface="+mn-cs"/>
            </a:endParaRPr>
          </a:p>
          <a:p>
            <a:endParaRPr lang="en-US" sz="1200" b="1"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Relevant customer examples:</a:t>
            </a:r>
          </a:p>
          <a:p>
            <a:endParaRPr lang="en-US" sz="1200" b="1"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baseline="0" dirty="0" smtClean="0">
                <a:solidFill>
                  <a:schemeClr val="tx1"/>
                </a:solidFill>
                <a:latin typeface="Arial"/>
                <a:ea typeface="+mn-ea"/>
                <a:cs typeface="+mn-cs"/>
              </a:rPr>
              <a:t>What is a workload that the customer is willing to experiment with in AWS?</a:t>
            </a:r>
          </a:p>
          <a:p>
            <a:pPr marL="171450" indent="-171450">
              <a:buFont typeface="Arial" charset="0"/>
              <a:buChar char="•"/>
            </a:pPr>
            <a:r>
              <a:rPr lang="en-US" sz="1200" b="0" kern="1200" baseline="0" dirty="0" smtClean="0">
                <a:solidFill>
                  <a:schemeClr val="tx1"/>
                </a:solidFill>
                <a:latin typeface="Arial"/>
                <a:ea typeface="+mn-ea"/>
                <a:cs typeface="+mn-cs"/>
              </a:rPr>
              <a:t>What are the customers keys to success?</a:t>
            </a:r>
          </a:p>
          <a:p>
            <a:endParaRPr lang="en-US" sz="1200" b="0"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Other tips:</a:t>
            </a:r>
          </a:p>
          <a:p>
            <a:pPr marL="171450" indent="-171450">
              <a:buFont typeface="Arial" charset="0"/>
              <a:buChar char="•"/>
            </a:pPr>
            <a:r>
              <a:rPr lang="en-US" sz="1200" b="0" kern="1200" dirty="0" smtClean="0">
                <a:solidFill>
                  <a:schemeClr val="tx1"/>
                </a:solidFill>
                <a:latin typeface="Arial"/>
                <a:ea typeface="+mn-ea"/>
                <a:cs typeface="+mn-cs"/>
              </a:rPr>
              <a:t>Ensure</a:t>
            </a:r>
            <a:r>
              <a:rPr lang="en-US" sz="1200" b="0" kern="1200" baseline="0" dirty="0" smtClean="0">
                <a:solidFill>
                  <a:schemeClr val="tx1"/>
                </a:solidFill>
                <a:latin typeface="Arial"/>
                <a:ea typeface="+mn-ea"/>
                <a:cs typeface="+mn-cs"/>
              </a:rPr>
              <a:t> you thank everyone for their time and participation.</a:t>
            </a:r>
          </a:p>
          <a:p>
            <a:pPr marL="171450" indent="-171450">
              <a:buFont typeface="Arial" charset="0"/>
              <a:buChar char="•"/>
            </a:pPr>
            <a:r>
              <a:rPr lang="en-US" sz="1200" b="0" kern="1200" baseline="0" dirty="0" smtClean="0">
                <a:solidFill>
                  <a:schemeClr val="tx1"/>
                </a:solidFill>
                <a:latin typeface="Arial"/>
                <a:ea typeface="+mn-ea"/>
                <a:cs typeface="+mn-cs"/>
              </a:rPr>
              <a:t>Recap all questions you’ve written down throughout, and repeat these back.</a:t>
            </a:r>
          </a:p>
          <a:p>
            <a:pPr marL="171450" indent="-171450">
              <a:buFont typeface="Arial" charset="0"/>
              <a:buChar char="•"/>
            </a:pPr>
            <a:endParaRPr lang="en-US" b="0" dirty="0" smtClean="0"/>
          </a:p>
        </p:txBody>
      </p:sp>
      <p:sp>
        <p:nvSpPr>
          <p:cNvPr id="4" name="Slide Number Placeholder 3"/>
          <p:cNvSpPr>
            <a:spLocks noGrp="1"/>
          </p:cNvSpPr>
          <p:nvPr>
            <p:ph type="sldNum" sz="quarter" idx="10"/>
          </p:nvPr>
        </p:nvSpPr>
        <p:spPr/>
        <p:txBody>
          <a:bodyPr/>
          <a:lstStyle/>
          <a:p>
            <a:fld id="{85DA4EAB-7419-470F-A32F-30DDE8604762}" type="slidenum">
              <a:rPr lang="en-US" smtClean="0"/>
              <a:t>5</a:t>
            </a:fld>
            <a:endParaRPr lang="en-US" dirty="0"/>
          </a:p>
        </p:txBody>
      </p:sp>
    </p:spTree>
    <p:extLst>
      <p:ext uri="{BB962C8B-B14F-4D97-AF65-F5344CB8AC3E}">
        <p14:creationId xmlns:p14="http://schemas.microsoft.com/office/powerpoint/2010/main" val="374900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
        <p:nvSpPr>
          <p:cNvPr id="2" name="Footer Placeholder 1"/>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solidFill>
                  <a:srgbClr val="FFFFFF"/>
                </a:solidFill>
              </a:defRPr>
            </a:lvl1pPr>
          </a:lstStyle>
          <a:p>
            <a:r>
              <a:rPr lang="en-US" dirty="0"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solidFill>
                  <a:srgbClr val="FFFFFF"/>
                </a:solidFill>
              </a:defRPr>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F2F2F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
        <p:nvSpPr>
          <p:cNvPr id="5" name="Footer Placeholder 4"/>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lumMod val="95000"/>
                  </a:schemeClr>
                </a:solidFill>
              </a:defRPr>
            </a:lvl1pPr>
          </a:lstStyle>
          <a:p>
            <a:r>
              <a:rPr lang="en-US" dirty="0"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lumMod val="95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lumMod val="95000"/>
                  </a:schemeClr>
                </a:solidFill>
              </a:defRPr>
            </a:lvl1pPr>
          </a:lstStyle>
          <a:p>
            <a:r>
              <a:rPr lang="en-US" dirty="0"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Box 5"/>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lumMod val="50000"/>
                  </a:schemeClr>
                </a:solidFill>
              </a:defRPr>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9" name="TextBox 18"/>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chemeClr val="bg1">
                    <a:lumMod val="50000"/>
                  </a:schemeClr>
                </a:solidFill>
              </a:defRPr>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5" name="TextBox 14"/>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500px-AWS_Logo_Web-Color-White.pn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118963" y="4679057"/>
            <a:ext cx="888964" cy="355586"/>
          </a:xfrm>
          <a:prstGeom prst="rect">
            <a:avLst/>
          </a:prstGeom>
        </p:spPr>
      </p:pic>
      <p:sp>
        <p:nvSpPr>
          <p:cNvPr id="4" name="Footer Placeholder 3"/>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Lst>
  <p:hf hdr="0" ftr="0" dt="0"/>
  <p:txStyles>
    <p:titleStyle>
      <a:lvl1pPr algn="l" defTabSz="457200" rtl="0" eaLnBrk="1" latinLnBrk="0" hangingPunct="1">
        <a:spcBef>
          <a:spcPct val="0"/>
        </a:spcBef>
        <a:buNone/>
        <a:defRPr sz="2800" b="1" i="0" kern="1200">
          <a:solidFill>
            <a:schemeClr val="bg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Doug </a:t>
            </a:r>
            <a:r>
              <a:rPr lang="en-US" dirty="0" err="1" smtClean="0"/>
              <a:t>Youd</a:t>
            </a:r>
            <a:r>
              <a:rPr lang="en-US" dirty="0" smtClean="0"/>
              <a:t>: Amazon </a:t>
            </a:r>
            <a:r>
              <a:rPr lang="en-US" dirty="0"/>
              <a:t>Web Services </a:t>
            </a:r>
          </a:p>
        </p:txBody>
      </p:sp>
      <p:sp>
        <p:nvSpPr>
          <p:cNvPr id="3" name="Text Placeholder 2"/>
          <p:cNvSpPr>
            <a:spLocks noGrp="1"/>
          </p:cNvSpPr>
          <p:nvPr>
            <p:ph type="body" sz="quarter" idx="11"/>
          </p:nvPr>
        </p:nvSpPr>
        <p:spPr/>
        <p:txBody>
          <a:bodyPr/>
          <a:lstStyle/>
          <a:p>
            <a:r>
              <a:rPr lang="en-US" dirty="0" smtClean="0"/>
              <a:t>Aug 22</a:t>
            </a:r>
            <a:r>
              <a:rPr lang="en-US" baseline="30000" dirty="0" smtClean="0"/>
              <a:t>nd</a:t>
            </a:r>
            <a:r>
              <a:rPr lang="en-US" dirty="0" smtClean="0"/>
              <a:t> 2017</a:t>
            </a:r>
            <a:endParaRPr lang="en-US" dirty="0"/>
          </a:p>
        </p:txBody>
      </p:sp>
      <p:sp>
        <p:nvSpPr>
          <p:cNvPr id="4" name="Text Placeholder 3"/>
          <p:cNvSpPr>
            <a:spLocks noGrp="1"/>
          </p:cNvSpPr>
          <p:nvPr>
            <p:ph type="body" sz="quarter" idx="12"/>
          </p:nvPr>
        </p:nvSpPr>
        <p:spPr>
          <a:xfrm>
            <a:off x="330309" y="770126"/>
            <a:ext cx="8219221" cy="993865"/>
          </a:xfrm>
        </p:spPr>
        <p:txBody>
          <a:bodyPr/>
          <a:lstStyle/>
          <a:p>
            <a:pPr algn="ctr"/>
            <a:r>
              <a:rPr lang="en-US" sz="3200" dirty="0" err="1" smtClean="0"/>
              <a:t>Octank.Sports</a:t>
            </a:r>
            <a:r>
              <a:rPr lang="en-US" sz="3200" dirty="0" smtClean="0"/>
              <a:t> </a:t>
            </a:r>
          </a:p>
          <a:p>
            <a:pPr algn="ctr"/>
            <a:r>
              <a:rPr lang="en-US" sz="3200" b="0" dirty="0" smtClean="0"/>
              <a:t>Video-on-Demand (VOD) voting app </a:t>
            </a:r>
            <a:r>
              <a:rPr lang="en-US" sz="3200" b="0" dirty="0" err="1" smtClean="0"/>
              <a:t>PoC</a:t>
            </a:r>
            <a:endParaRPr lang="en-US" sz="3200" b="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796" y="2451424"/>
            <a:ext cx="2234248" cy="840846"/>
          </a:xfrm>
          <a:prstGeom prst="rect">
            <a:avLst/>
          </a:prstGeom>
        </p:spPr>
      </p:pic>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74168"/>
            <a:ext cx="9144000" cy="369332"/>
          </a:xfrm>
          <a:prstGeom prst="rect">
            <a:avLst/>
          </a:prstGeom>
          <a:noFill/>
        </p:spPr>
        <p:txBody>
          <a:bodyPr wrap="square" rtlCol="0">
            <a:spAutoFit/>
          </a:bodyPr>
          <a:lstStyle/>
          <a:p>
            <a:r>
              <a:rPr lang="en-US" dirty="0">
                <a:solidFill>
                  <a:schemeClr val="bg1"/>
                </a:solidFill>
              </a:rPr>
              <a:t>9</a:t>
            </a:r>
          </a:p>
        </p:txBody>
      </p:sp>
      <p:sp>
        <p:nvSpPr>
          <p:cNvPr id="3" name="Rectangle 2"/>
          <p:cNvSpPr/>
          <p:nvPr/>
        </p:nvSpPr>
        <p:spPr>
          <a:xfrm>
            <a:off x="450272" y="43499"/>
            <a:ext cx="8243455" cy="1200329"/>
          </a:xfrm>
          <a:prstGeom prst="rect">
            <a:avLst/>
          </a:prstGeom>
        </p:spPr>
        <p:txBody>
          <a:bodyPr wrap="square">
            <a:spAutoFit/>
          </a:bodyPr>
          <a:lstStyle/>
          <a:p>
            <a:pPr algn="ctr"/>
            <a:r>
              <a:rPr lang="en-US" sz="3600" b="1" dirty="0">
                <a:solidFill>
                  <a:srgbClr val="FCB64C"/>
                </a:solidFill>
              </a:rPr>
              <a:t>Focus</a:t>
            </a:r>
            <a:r>
              <a:rPr lang="en-US" sz="3600" dirty="0">
                <a:solidFill>
                  <a:schemeClr val="bg1"/>
                </a:solidFill>
              </a:rPr>
              <a:t> on </a:t>
            </a:r>
            <a:r>
              <a:rPr lang="en-US" sz="3600" b="1" dirty="0">
                <a:solidFill>
                  <a:schemeClr val="bg1"/>
                </a:solidFill>
              </a:rPr>
              <a:t>managing</a:t>
            </a:r>
            <a:r>
              <a:rPr lang="en-US" sz="3600" dirty="0">
                <a:solidFill>
                  <a:schemeClr val="bg1"/>
                </a:solidFill>
              </a:rPr>
              <a:t> </a:t>
            </a:r>
            <a:r>
              <a:rPr lang="en-US" sz="3600" b="1" i="1" dirty="0" smtClean="0">
                <a:solidFill>
                  <a:srgbClr val="FCB64C"/>
                </a:solidFill>
              </a:rPr>
              <a:t>patient </a:t>
            </a:r>
            <a:r>
              <a:rPr lang="en-US" sz="3600" b="1" i="1" dirty="0">
                <a:solidFill>
                  <a:srgbClr val="FCB64C"/>
                </a:solidFill>
              </a:rPr>
              <a:t>outcomes</a:t>
            </a:r>
            <a:r>
              <a:rPr lang="en-US" sz="2800" b="1" dirty="0">
                <a:solidFill>
                  <a:schemeClr val="bg1"/>
                </a:solidFill>
              </a:rPr>
              <a:t> </a:t>
            </a:r>
            <a:r>
              <a:rPr lang="en-US" sz="3600" dirty="0">
                <a:solidFill>
                  <a:schemeClr val="bg1"/>
                </a:solidFill>
              </a:rPr>
              <a:t>instead of </a:t>
            </a:r>
            <a:r>
              <a:rPr lang="en-US" sz="3600" dirty="0" err="1" smtClean="0">
                <a:solidFill>
                  <a:schemeClr val="bg1"/>
                </a:solidFill>
              </a:rPr>
              <a:t>infastructure</a:t>
            </a:r>
            <a:r>
              <a:rPr lang="en-US" sz="3600" dirty="0" smtClean="0">
                <a:solidFill>
                  <a:schemeClr val="bg1"/>
                </a:solidFill>
              </a:rPr>
              <a:t>.</a:t>
            </a:r>
            <a:endParaRPr lang="en-US" sz="3600" dirty="0">
              <a:solidFill>
                <a:schemeClr val="bg1"/>
              </a:solidFill>
            </a:endParaRPr>
          </a:p>
        </p:txBody>
      </p:sp>
      <p:sp>
        <p:nvSpPr>
          <p:cNvPr id="9" name="Rectangle 8"/>
          <p:cNvSpPr/>
          <p:nvPr/>
        </p:nvSpPr>
        <p:spPr>
          <a:xfrm>
            <a:off x="2141890" y="1521720"/>
            <a:ext cx="4889287" cy="3108543"/>
          </a:xfrm>
          <a:prstGeom prst="rect">
            <a:avLst/>
          </a:prstGeom>
        </p:spPr>
        <p:txBody>
          <a:bodyPr wrap="none">
            <a:spAutoFit/>
          </a:bodyPr>
          <a:lstStyle/>
          <a:p>
            <a:r>
              <a:rPr lang="en-US" sz="2800" b="1" i="1" dirty="0" smtClean="0">
                <a:solidFill>
                  <a:schemeClr val="bg1"/>
                </a:solidFill>
              </a:rPr>
              <a:t>Solutions That:</a:t>
            </a:r>
          </a:p>
          <a:p>
            <a:pPr marL="285750" indent="-285750">
              <a:buFont typeface="Wingdings" charset="2"/>
              <a:buChar char="Ø"/>
            </a:pPr>
            <a:r>
              <a:rPr lang="en-US" sz="2400" b="1" i="1" dirty="0" smtClean="0">
                <a:solidFill>
                  <a:schemeClr val="bg1"/>
                </a:solidFill>
              </a:rPr>
              <a:t> </a:t>
            </a:r>
            <a:r>
              <a:rPr lang="en-US" sz="2400" b="1" i="1" dirty="0" smtClean="0">
                <a:solidFill>
                  <a:srgbClr val="FCB64C"/>
                </a:solidFill>
              </a:rPr>
              <a:t>Reduce </a:t>
            </a:r>
            <a:r>
              <a:rPr lang="en-US" sz="2400" b="1" i="1" dirty="0" smtClean="0">
                <a:solidFill>
                  <a:schemeClr val="bg1"/>
                </a:solidFill>
              </a:rPr>
              <a:t>Time to Market</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dirty="0" smtClean="0">
                <a:solidFill>
                  <a:schemeClr val="bg1"/>
                </a:solidFill>
              </a:rPr>
              <a:t> Controls </a:t>
            </a:r>
            <a:r>
              <a:rPr lang="en-US" sz="2400" b="1" i="1" dirty="0" smtClean="0">
                <a:solidFill>
                  <a:srgbClr val="FCB64C"/>
                </a:solidFill>
              </a:rPr>
              <a:t>Cost</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b="1" dirty="0" smtClean="0">
                <a:solidFill>
                  <a:schemeClr val="bg1"/>
                </a:solidFill>
              </a:rPr>
              <a:t> Allows</a:t>
            </a:r>
            <a:r>
              <a:rPr lang="en-US" sz="2400" dirty="0" smtClean="0">
                <a:solidFill>
                  <a:schemeClr val="bg1"/>
                </a:solidFill>
              </a:rPr>
              <a:t> you to </a:t>
            </a:r>
            <a:r>
              <a:rPr lang="en-US" sz="2400" b="1" i="1" dirty="0" smtClean="0">
                <a:solidFill>
                  <a:srgbClr val="FCB64C"/>
                </a:solidFill>
              </a:rPr>
              <a:t>Ramp Quickly </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b="1" i="1" dirty="0" smtClean="0">
                <a:solidFill>
                  <a:schemeClr val="bg1"/>
                </a:solidFill>
              </a:rPr>
              <a:t> </a:t>
            </a:r>
            <a:r>
              <a:rPr lang="en-US" sz="2400" b="1" i="1" dirty="0" smtClean="0">
                <a:solidFill>
                  <a:srgbClr val="FCB64C"/>
                </a:solidFill>
              </a:rPr>
              <a:t>Low </a:t>
            </a:r>
            <a:r>
              <a:rPr lang="en-US" sz="2400" b="1" i="1" dirty="0" smtClean="0">
                <a:solidFill>
                  <a:schemeClr val="bg1"/>
                </a:solidFill>
              </a:rPr>
              <a:t>Administrative</a:t>
            </a:r>
            <a:r>
              <a:rPr lang="en-US" sz="2400" b="1" i="1" dirty="0" smtClean="0">
                <a:solidFill>
                  <a:srgbClr val="FCB64C"/>
                </a:solidFill>
              </a:rPr>
              <a:t> </a:t>
            </a:r>
            <a:r>
              <a:rPr lang="en-US" sz="2400" b="1" i="1" dirty="0" smtClean="0">
                <a:solidFill>
                  <a:schemeClr val="bg1"/>
                </a:solidFill>
              </a:rPr>
              <a:t>Overhead</a:t>
            </a:r>
            <a:endParaRPr lang="en-US" sz="2400" b="1" i="1" dirty="0">
              <a:solidFill>
                <a:schemeClr val="bg1"/>
              </a:solidFill>
            </a:endParaRPr>
          </a:p>
        </p:txBody>
      </p:sp>
    </p:spTree>
    <p:extLst>
      <p:ext uri="{BB962C8B-B14F-4D97-AF65-F5344CB8AC3E}">
        <p14:creationId xmlns:p14="http://schemas.microsoft.com/office/powerpoint/2010/main" val="965638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Arrow Connector 57"/>
          <p:cNvCxnSpPr/>
          <p:nvPr/>
        </p:nvCxnSpPr>
        <p:spPr>
          <a:xfrm>
            <a:off x="4970287" y="1710371"/>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76025" y="1259866"/>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35260" y="136956"/>
            <a:ext cx="7886700" cy="477765"/>
          </a:xfrm>
        </p:spPr>
        <p:txBody>
          <a:bodyPr>
            <a:normAutofit fontScale="90000"/>
          </a:bodyPr>
          <a:lstStyle/>
          <a:p>
            <a:r>
              <a:rPr lang="en-US" dirty="0" smtClean="0">
                <a:solidFill>
                  <a:schemeClr val="bg1"/>
                </a:solidFill>
              </a:rPr>
              <a:t>How we did it: </a:t>
            </a:r>
            <a:r>
              <a:rPr lang="en-US" i="1" dirty="0" smtClean="0">
                <a:solidFill>
                  <a:srgbClr val="FCB64C"/>
                </a:solidFill>
              </a:rPr>
              <a:t>Process Flow </a:t>
            </a:r>
            <a:r>
              <a:rPr lang="en-US" dirty="0" smtClean="0">
                <a:solidFill>
                  <a:schemeClr val="bg1"/>
                </a:solidFill>
              </a:rPr>
              <a:t>in AWS Cloud</a:t>
            </a:r>
            <a:endParaRPr lang="en-US" dirty="0">
              <a:solidFill>
                <a:schemeClr val="bg1"/>
              </a:solidFill>
            </a:endParaRPr>
          </a:p>
        </p:txBody>
      </p:sp>
      <p:grpSp>
        <p:nvGrpSpPr>
          <p:cNvPr id="73" name="Group 72"/>
          <p:cNvGrpSpPr/>
          <p:nvPr/>
        </p:nvGrpSpPr>
        <p:grpSpPr>
          <a:xfrm>
            <a:off x="1098320" y="1614268"/>
            <a:ext cx="642598" cy="797869"/>
            <a:chOff x="1464426" y="2152357"/>
            <a:chExt cx="856797" cy="106382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21" y="2152357"/>
              <a:ext cx="610654" cy="825265"/>
            </a:xfrm>
            <a:prstGeom prst="rect">
              <a:avLst/>
            </a:prstGeom>
          </p:spPr>
        </p:pic>
        <p:sp>
          <p:nvSpPr>
            <p:cNvPr id="7" name="TextBox 6"/>
            <p:cNvSpPr txBox="1"/>
            <p:nvPr/>
          </p:nvSpPr>
          <p:spPr>
            <a:xfrm>
              <a:off x="1464426" y="3010892"/>
              <a:ext cx="856797"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S3</a:t>
              </a:r>
            </a:p>
          </p:txBody>
        </p:sp>
      </p:grpSp>
      <p:grpSp>
        <p:nvGrpSpPr>
          <p:cNvPr id="74" name="Group 73"/>
          <p:cNvGrpSpPr/>
          <p:nvPr/>
        </p:nvGrpSpPr>
        <p:grpSpPr>
          <a:xfrm>
            <a:off x="1065628" y="3656467"/>
            <a:ext cx="724720" cy="827609"/>
            <a:chOff x="1420837" y="4875289"/>
            <a:chExt cx="966293" cy="1103479"/>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45" y="4875289"/>
              <a:ext cx="638078" cy="862327"/>
            </a:xfrm>
            <a:prstGeom prst="rect">
              <a:avLst/>
            </a:prstGeom>
          </p:spPr>
        </p:pic>
        <p:sp>
          <p:nvSpPr>
            <p:cNvPr id="18" name="TextBox 17"/>
            <p:cNvSpPr txBox="1"/>
            <p:nvPr/>
          </p:nvSpPr>
          <p:spPr>
            <a:xfrm>
              <a:off x="1420837" y="5773478"/>
              <a:ext cx="966293" cy="205290"/>
            </a:xfrm>
            <a:prstGeom prst="rect">
              <a:avLst/>
            </a:prstGeom>
            <a:no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grpSp>
        <p:nvGrpSpPr>
          <p:cNvPr id="75" name="Group 74"/>
          <p:cNvGrpSpPr/>
          <p:nvPr/>
        </p:nvGrpSpPr>
        <p:grpSpPr>
          <a:xfrm>
            <a:off x="2501907" y="3638227"/>
            <a:ext cx="931699" cy="794056"/>
            <a:chOff x="3335875" y="4850969"/>
            <a:chExt cx="1242265" cy="1058741"/>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807" y="4850969"/>
              <a:ext cx="610653" cy="825265"/>
            </a:xfrm>
            <a:prstGeom prst="rect">
              <a:avLst/>
            </a:prstGeom>
          </p:spPr>
        </p:pic>
        <p:sp>
          <p:nvSpPr>
            <p:cNvPr id="22" name="TextBox 21"/>
            <p:cNvSpPr txBox="1"/>
            <p:nvPr/>
          </p:nvSpPr>
          <p:spPr>
            <a:xfrm>
              <a:off x="3335875" y="5704420"/>
              <a:ext cx="1242265" cy="205290"/>
            </a:xfrm>
            <a:prstGeom prst="rect">
              <a:avLst/>
            </a:prstGeom>
            <a:noFill/>
          </p:spPr>
          <p:txBody>
            <a:bodyPr wrap="square" lIns="0" tIns="0" rIns="0" bIns="0" rtlCol="0" anchor="t">
              <a:noAutofit/>
            </a:bodyPr>
            <a:lstStyle/>
            <a:p>
              <a:pPr algn="ctr"/>
              <a:r>
                <a:rPr lang="en-US" sz="1050" b="1" dirty="0">
                  <a:solidFill>
                    <a:schemeClr val="bg1"/>
                  </a:solidFill>
                </a:rPr>
                <a:t>Amazon Elastic </a:t>
              </a:r>
              <a:br>
                <a:rPr lang="en-US" sz="1050" b="1" dirty="0">
                  <a:solidFill>
                    <a:schemeClr val="bg1"/>
                  </a:solidFill>
                </a:rPr>
              </a:br>
              <a:r>
                <a:rPr lang="en-US" sz="1050" b="1" dirty="0">
                  <a:solidFill>
                    <a:schemeClr val="bg1"/>
                  </a:solidFill>
                </a:rPr>
                <a:t>Transcoder</a:t>
              </a:r>
            </a:p>
          </p:txBody>
        </p:sp>
      </p:grpSp>
      <p:grpSp>
        <p:nvGrpSpPr>
          <p:cNvPr id="76" name="Group 75"/>
          <p:cNvGrpSpPr/>
          <p:nvPr/>
        </p:nvGrpSpPr>
        <p:grpSpPr>
          <a:xfrm>
            <a:off x="4117695" y="3710467"/>
            <a:ext cx="785988" cy="739268"/>
            <a:chOff x="5490260" y="4947288"/>
            <a:chExt cx="1047984" cy="985691"/>
          </a:xfrm>
        </p:grpSpPr>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24" name="TextBox 23"/>
            <p:cNvSpPr txBox="1"/>
            <p:nvPr/>
          </p:nvSpPr>
          <p:spPr>
            <a:xfrm>
              <a:off x="5490260" y="5727689"/>
              <a:ext cx="1047984"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SNS</a:t>
              </a:r>
            </a:p>
          </p:txBody>
        </p:sp>
      </p:grpSp>
      <p:grpSp>
        <p:nvGrpSpPr>
          <p:cNvPr id="78" name="Group 77"/>
          <p:cNvGrpSpPr/>
          <p:nvPr/>
        </p:nvGrpSpPr>
        <p:grpSpPr>
          <a:xfrm>
            <a:off x="7938835" y="1619918"/>
            <a:ext cx="828854" cy="818186"/>
            <a:chOff x="10585113" y="2159890"/>
            <a:chExt cx="1105139" cy="1090915"/>
          </a:xfrm>
        </p:grpSpPr>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25406" y="2159890"/>
              <a:ext cx="624554" cy="848188"/>
            </a:xfrm>
            <a:prstGeom prst="rect">
              <a:avLst/>
            </a:prstGeom>
          </p:spPr>
        </p:pic>
        <p:sp>
          <p:nvSpPr>
            <p:cNvPr id="26" name="TextBox 25"/>
            <p:cNvSpPr txBox="1"/>
            <p:nvPr/>
          </p:nvSpPr>
          <p:spPr>
            <a:xfrm>
              <a:off x="10585113" y="3045758"/>
              <a:ext cx="1105139" cy="205047"/>
            </a:xfrm>
            <a:prstGeom prst="rect">
              <a:avLst/>
            </a:prstGeom>
            <a:noFill/>
          </p:spPr>
          <p:txBody>
            <a:bodyPr wrap="square" lIns="0" tIns="0" rIns="0" bIns="0" rtlCol="0" anchor="t">
              <a:noAutofit/>
            </a:bodyPr>
            <a:lstStyle/>
            <a:p>
              <a:pPr algn="ctr"/>
              <a:r>
                <a:rPr lang="en-US" sz="1050" b="1" dirty="0">
                  <a:solidFill>
                    <a:schemeClr val="bg1"/>
                  </a:solidFill>
                </a:rPr>
                <a:t>Amazon </a:t>
              </a:r>
              <a:r>
                <a:rPr lang="en-US" sz="1050" b="1" dirty="0" err="1">
                  <a:solidFill>
                    <a:schemeClr val="bg1"/>
                  </a:solidFill>
                </a:rPr>
                <a:t>Rekognition</a:t>
              </a:r>
              <a:endParaRPr lang="en-US" sz="1050" b="1" dirty="0">
                <a:solidFill>
                  <a:schemeClr val="bg1"/>
                </a:solidFill>
              </a:endParaRPr>
            </a:p>
          </p:txBody>
        </p:sp>
      </p:grpSp>
      <p:cxnSp>
        <p:nvCxnSpPr>
          <p:cNvPr id="30" name="Straight Arrow Connector 29"/>
          <p:cNvCxnSpPr/>
          <p:nvPr/>
        </p:nvCxnSpPr>
        <p:spPr>
          <a:xfrm>
            <a:off x="3239127" y="3998741"/>
            <a:ext cx="9917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839030" y="1962443"/>
            <a:ext cx="2278666"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1876407" y="2140749"/>
            <a:ext cx="1145471" cy="1145471"/>
          </a:xfrm>
          <a:prstGeom prst="bentConnector3">
            <a:avLst>
              <a:gd name="adj1" fmla="val 1217"/>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53186" y="2590507"/>
            <a:ext cx="330200" cy="944489"/>
            <a:chOff x="1670915" y="3454009"/>
            <a:chExt cx="440266" cy="1259318"/>
          </a:xfrm>
        </p:grpSpPr>
        <p:cxnSp>
          <p:nvCxnSpPr>
            <p:cNvPr id="34" name="Straight Arrow Connector 33"/>
            <p:cNvCxnSpPr/>
            <p:nvPr/>
          </p:nvCxnSpPr>
          <p:spPr>
            <a:xfrm>
              <a:off x="1891048" y="3454009"/>
              <a:ext cx="0" cy="1259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70915" y="382560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2</a:t>
              </a:r>
            </a:p>
          </p:txBody>
        </p:sp>
      </p:grpSp>
      <p:grpSp>
        <p:nvGrpSpPr>
          <p:cNvPr id="80" name="Group 79"/>
          <p:cNvGrpSpPr/>
          <p:nvPr/>
        </p:nvGrpSpPr>
        <p:grpSpPr>
          <a:xfrm>
            <a:off x="1740917" y="3833641"/>
            <a:ext cx="907326" cy="330200"/>
            <a:chOff x="2321223" y="5111522"/>
            <a:chExt cx="1209768" cy="440266"/>
          </a:xfrm>
        </p:grpSpPr>
        <p:cxnSp>
          <p:nvCxnSpPr>
            <p:cNvPr id="29" name="Straight Arrow Connector 28"/>
            <p:cNvCxnSpPr/>
            <p:nvPr/>
          </p:nvCxnSpPr>
          <p:spPr>
            <a:xfrm>
              <a:off x="2321223" y="5331655"/>
              <a:ext cx="12097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73319" y="511152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3</a:t>
              </a:r>
            </a:p>
          </p:txBody>
        </p:sp>
      </p:grpSp>
      <p:grpSp>
        <p:nvGrpSpPr>
          <p:cNvPr id="81" name="Group 80"/>
          <p:cNvGrpSpPr/>
          <p:nvPr/>
        </p:nvGrpSpPr>
        <p:grpSpPr>
          <a:xfrm>
            <a:off x="4352426" y="2627630"/>
            <a:ext cx="330200" cy="907366"/>
            <a:chOff x="5803235" y="3503506"/>
            <a:chExt cx="440266" cy="1209821"/>
          </a:xfrm>
        </p:grpSpPr>
        <p:cxnSp>
          <p:nvCxnSpPr>
            <p:cNvPr id="32" name="Straight Arrow Connector 31"/>
            <p:cNvCxnSpPr/>
            <p:nvPr/>
          </p:nvCxnSpPr>
          <p:spPr>
            <a:xfrm flipH="1" flipV="1">
              <a:off x="6023368" y="3503506"/>
              <a:ext cx="53" cy="1209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803235" y="3943400"/>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4</a:t>
              </a:r>
            </a:p>
          </p:txBody>
        </p:sp>
      </p:grpSp>
      <p:sp>
        <p:nvSpPr>
          <p:cNvPr id="50" name="Rectangle 49"/>
          <p:cNvSpPr/>
          <p:nvPr/>
        </p:nvSpPr>
        <p:spPr>
          <a:xfrm>
            <a:off x="4854460" y="1160141"/>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5a</a:t>
            </a:r>
          </a:p>
        </p:txBody>
      </p:sp>
      <p:sp>
        <p:nvSpPr>
          <p:cNvPr id="53" name="Rectangle 52"/>
          <p:cNvSpPr/>
          <p:nvPr/>
        </p:nvSpPr>
        <p:spPr>
          <a:xfrm>
            <a:off x="4517527" y="1046747"/>
            <a:ext cx="2667160" cy="1440558"/>
          </a:xfrm>
          <a:prstGeom prst="rect">
            <a:avLst/>
          </a:prstGeom>
          <a:noFill/>
          <a:ln w="25400">
            <a:solidFill>
              <a:srgbClr val="FA87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bg1"/>
              </a:solidFill>
            </a:endParaRPr>
          </a:p>
        </p:txBody>
      </p:sp>
      <p:grpSp>
        <p:nvGrpSpPr>
          <p:cNvPr id="77" name="Group 76"/>
          <p:cNvGrpSpPr/>
          <p:nvPr/>
        </p:nvGrpSpPr>
        <p:grpSpPr>
          <a:xfrm>
            <a:off x="4179757" y="1624550"/>
            <a:ext cx="724720" cy="957218"/>
            <a:chOff x="5573009" y="2166066"/>
            <a:chExt cx="966293" cy="1276291"/>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18" y="2166066"/>
              <a:ext cx="638078" cy="862327"/>
            </a:xfrm>
            <a:prstGeom prst="rect">
              <a:avLst/>
            </a:prstGeom>
          </p:spPr>
        </p:pic>
        <p:sp>
          <p:nvSpPr>
            <p:cNvPr id="20" name="TextBox 19"/>
            <p:cNvSpPr txBox="1"/>
            <p:nvPr/>
          </p:nvSpPr>
          <p:spPr>
            <a:xfrm>
              <a:off x="5573009" y="3064255"/>
              <a:ext cx="966293" cy="378102"/>
            </a:xfrm>
            <a:prstGeom prst="rect">
              <a:avLst/>
            </a:prstGeom>
            <a:solidFill>
              <a:srgbClr val="222222"/>
            </a:solid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sp>
        <p:nvSpPr>
          <p:cNvPr id="54" name="Rectangle 53"/>
          <p:cNvSpPr/>
          <p:nvPr/>
        </p:nvSpPr>
        <p:spPr>
          <a:xfrm>
            <a:off x="4854460" y="1610127"/>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5b</a:t>
            </a:r>
          </a:p>
        </p:txBody>
      </p:sp>
      <p:sp>
        <p:nvSpPr>
          <p:cNvPr id="55" name="Rectangle 54"/>
          <p:cNvSpPr/>
          <p:nvPr/>
        </p:nvSpPr>
        <p:spPr>
          <a:xfrm>
            <a:off x="4854460" y="2060113"/>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5c</a:t>
            </a:r>
          </a:p>
        </p:txBody>
      </p:sp>
      <p:sp>
        <p:nvSpPr>
          <p:cNvPr id="59" name="Title 1"/>
          <p:cNvSpPr txBox="1">
            <a:spLocks/>
          </p:cNvSpPr>
          <p:nvPr/>
        </p:nvSpPr>
        <p:spPr>
          <a:xfrm>
            <a:off x="5161292" y="1157217"/>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Detect faces in each frame</a:t>
            </a:r>
          </a:p>
        </p:txBody>
      </p:sp>
      <p:sp>
        <p:nvSpPr>
          <p:cNvPr id="60" name="Title 1"/>
          <p:cNvSpPr txBox="1">
            <a:spLocks/>
          </p:cNvSpPr>
          <p:nvPr/>
        </p:nvSpPr>
        <p:spPr>
          <a:xfrm>
            <a:off x="5161292" y="1610542"/>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Search for similar faces</a:t>
            </a:r>
          </a:p>
        </p:txBody>
      </p:sp>
      <p:sp>
        <p:nvSpPr>
          <p:cNvPr id="61" name="Title 1"/>
          <p:cNvSpPr txBox="1">
            <a:spLocks/>
          </p:cNvSpPr>
          <p:nvPr/>
        </p:nvSpPr>
        <p:spPr>
          <a:xfrm>
            <a:off x="5161292" y="2052244"/>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Associate faces with people</a:t>
            </a:r>
          </a:p>
        </p:txBody>
      </p:sp>
      <p:cxnSp>
        <p:nvCxnSpPr>
          <p:cNvPr id="62" name="Straight Arrow Connector 61"/>
          <p:cNvCxnSpPr/>
          <p:nvPr/>
        </p:nvCxnSpPr>
        <p:spPr>
          <a:xfrm>
            <a:off x="7184687" y="1962443"/>
            <a:ext cx="907327" cy="9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6965592" y="1619917"/>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00">
                <a:solidFill>
                  <a:schemeClr val="bg1"/>
                </a:solidFill>
              </a:rPr>
              <a:t>Make </a:t>
            </a:r>
          </a:p>
          <a:p>
            <a:pPr algn="ctr"/>
            <a:r>
              <a:rPr lang="en-US" sz="900" dirty="0">
                <a:solidFill>
                  <a:schemeClr val="bg1"/>
                </a:solidFill>
              </a:rPr>
              <a:t>API Calls</a:t>
            </a:r>
          </a:p>
        </p:txBody>
      </p:sp>
      <p:sp>
        <p:nvSpPr>
          <p:cNvPr id="66" name="Title 1"/>
          <p:cNvSpPr txBox="1">
            <a:spLocks/>
          </p:cNvSpPr>
          <p:nvPr/>
        </p:nvSpPr>
        <p:spPr>
          <a:xfrm>
            <a:off x="1740918" y="1108231"/>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Result Files</a:t>
            </a:r>
          </a:p>
          <a:p>
            <a:pPr algn="ctr"/>
            <a:r>
              <a:rPr lang="en-US" sz="1050" dirty="0">
                <a:solidFill>
                  <a:schemeClr val="bg1"/>
                </a:solidFill>
              </a:rPr>
              <a:t>Into S3</a:t>
            </a:r>
          </a:p>
        </p:txBody>
      </p:sp>
      <p:sp>
        <p:nvSpPr>
          <p:cNvPr id="67" name="Title 1"/>
          <p:cNvSpPr txBox="1">
            <a:spLocks/>
          </p:cNvSpPr>
          <p:nvPr/>
        </p:nvSpPr>
        <p:spPr>
          <a:xfrm>
            <a:off x="3025147" y="1619917"/>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Retrieve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8" name="Title 1"/>
          <p:cNvSpPr txBox="1">
            <a:spLocks/>
          </p:cNvSpPr>
          <p:nvPr/>
        </p:nvSpPr>
        <p:spPr>
          <a:xfrm>
            <a:off x="1814293" y="2280670"/>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9" name="Title 1"/>
          <p:cNvSpPr txBox="1">
            <a:spLocks/>
          </p:cNvSpPr>
          <p:nvPr/>
        </p:nvSpPr>
        <p:spPr>
          <a:xfrm>
            <a:off x="2151828" y="3281878"/>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err="1">
                <a:solidFill>
                  <a:schemeClr val="bg1"/>
                </a:solidFill>
              </a:rPr>
              <a:t>Retreive</a:t>
            </a:r>
            <a:r>
              <a:rPr lang="en-US" sz="1050" dirty="0">
                <a:solidFill>
                  <a:schemeClr val="bg1"/>
                </a:solidFill>
              </a:rPr>
              <a:t> </a:t>
            </a:r>
          </a:p>
          <a:p>
            <a:pPr algn="ctr"/>
            <a:r>
              <a:rPr lang="en-US" sz="1050" dirty="0">
                <a:solidFill>
                  <a:schemeClr val="bg1"/>
                </a:solidFill>
              </a:rPr>
              <a:t>Video File</a:t>
            </a:r>
          </a:p>
        </p:txBody>
      </p:sp>
      <p:sp>
        <p:nvSpPr>
          <p:cNvPr id="70" name="Title 1"/>
          <p:cNvSpPr txBox="1">
            <a:spLocks/>
          </p:cNvSpPr>
          <p:nvPr/>
        </p:nvSpPr>
        <p:spPr>
          <a:xfrm>
            <a:off x="3149376" y="3534995"/>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Completed</a:t>
            </a:r>
          </a:p>
        </p:txBody>
      </p:sp>
      <p:grpSp>
        <p:nvGrpSpPr>
          <p:cNvPr id="72" name="Group 71"/>
          <p:cNvGrpSpPr/>
          <p:nvPr/>
        </p:nvGrpSpPr>
        <p:grpSpPr>
          <a:xfrm>
            <a:off x="-61332" y="1416011"/>
            <a:ext cx="1314518" cy="711530"/>
            <a:chOff x="-81776" y="1888016"/>
            <a:chExt cx="1752691" cy="948707"/>
          </a:xfrm>
        </p:grpSpPr>
        <p:cxnSp>
          <p:nvCxnSpPr>
            <p:cNvPr id="28" name="Straight Arrow Connector 27"/>
            <p:cNvCxnSpPr/>
            <p:nvPr/>
          </p:nvCxnSpPr>
          <p:spPr>
            <a:xfrm>
              <a:off x="177018" y="2616591"/>
              <a:ext cx="13223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1615" y="2396457"/>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1</a:t>
              </a:r>
            </a:p>
          </p:txBody>
        </p:sp>
        <p:sp>
          <p:nvSpPr>
            <p:cNvPr id="71" name="Title 1"/>
            <p:cNvSpPr txBox="1">
              <a:spLocks/>
            </p:cNvSpPr>
            <p:nvPr/>
          </p:nvSpPr>
          <p:spPr>
            <a:xfrm>
              <a:off x="-81776" y="1888016"/>
              <a:ext cx="1752691" cy="32449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 Video file into Amazon S3</a:t>
              </a:r>
            </a:p>
          </p:txBody>
        </p:sp>
      </p:grpSp>
      <p:cxnSp>
        <p:nvCxnSpPr>
          <p:cNvPr id="82" name="Straight Arrow Connector 81"/>
          <p:cNvCxnSpPr/>
          <p:nvPr/>
        </p:nvCxnSpPr>
        <p:spPr>
          <a:xfrm flipH="1">
            <a:off x="1647282" y="1538078"/>
            <a:ext cx="2809463" cy="197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0" y="4774168"/>
            <a:ext cx="9144000" cy="369332"/>
          </a:xfrm>
          <a:prstGeom prst="rect">
            <a:avLst/>
          </a:prstGeom>
          <a:noFill/>
        </p:spPr>
        <p:txBody>
          <a:bodyPr wrap="square" rtlCol="0">
            <a:spAutoFit/>
          </a:bodyPr>
          <a:lstStyle/>
          <a:p>
            <a:r>
              <a:rPr lang="en-US" dirty="0" smtClean="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1587749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up)">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22" presetClass="entr" presetSubtype="8"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down)">
                                      <p:cBhvr>
                                        <p:cTn id="29" dur="500"/>
                                        <p:tgtEl>
                                          <p:spTgt spid="69"/>
                                        </p:tgtEl>
                                      </p:cBhvr>
                                    </p:animEffect>
                                  </p:childTnLst>
                                </p:cTn>
                              </p:par>
                              <p:par>
                                <p:cTn id="30" presetID="22" presetClass="entr" presetSubtype="4"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left)">
                                      <p:cBhvr>
                                        <p:cTn id="40" dur="500"/>
                                        <p:tgtEl>
                                          <p:spTgt spid="70"/>
                                        </p:tgtEl>
                                      </p:cBhvr>
                                    </p:animEffect>
                                  </p:childTnLst>
                                </p:cTn>
                              </p:par>
                              <p:par>
                                <p:cTn id="41" presetID="22" presetClass="entr" presetSubtype="8"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500"/>
                                        <p:tgtEl>
                                          <p:spTgt spid="77"/>
                                        </p:tgtEl>
                                      </p:cBhvr>
                                    </p:animEffect>
                                  </p:childTnLst>
                                </p:cTn>
                              </p:par>
                              <p:par>
                                <p:cTn id="54" presetID="22" presetClass="entr" presetSubtype="4" fill="hold"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wipe(down)">
                                      <p:cBhvr>
                                        <p:cTn id="56" dur="500"/>
                                        <p:tgtEl>
                                          <p:spTgt spid="81"/>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right)">
                                      <p:cBhvr>
                                        <p:cTn id="59" dur="500"/>
                                        <p:tgtEl>
                                          <p:spTgt spid="67"/>
                                        </p:tgtEl>
                                      </p:cBhvr>
                                    </p:animEffect>
                                  </p:childTnLst>
                                </p:cTn>
                              </p:par>
                              <p:par>
                                <p:cTn id="60" presetID="22" presetClass="entr" presetSubtype="2"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right)">
                                      <p:cBhvr>
                                        <p:cTn id="62" dur="500"/>
                                        <p:tgtEl>
                                          <p:spTgt spid="3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par>
                                <p:cTn id="66" presetID="22" presetClass="entr" presetSubtype="8"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left)">
                                      <p:cBhvr>
                                        <p:cTn id="68" dur="500"/>
                                        <p:tgtEl>
                                          <p:spTgt spid="62"/>
                                        </p:tgtEl>
                                      </p:cBhvr>
                                    </p:animEffect>
                                  </p:childTnLst>
                                </p:cTn>
                              </p:par>
                              <p:par>
                                <p:cTn id="69" presetID="22" presetClass="entr" presetSubtype="8"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up)">
                                      <p:cBhvr>
                                        <p:cTn id="79" dur="500"/>
                                        <p:tgtEl>
                                          <p:spTgt spid="50"/>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up)">
                                      <p:cBhvr>
                                        <p:cTn id="82" dur="500"/>
                                        <p:tgtEl>
                                          <p:spTgt spid="59"/>
                                        </p:tgtEl>
                                      </p:cBhvr>
                                    </p:animEffect>
                                  </p:childTnLst>
                                </p:cTn>
                              </p:par>
                            </p:childTnLst>
                          </p:cTn>
                        </p:par>
                        <p:par>
                          <p:cTn id="83" fill="hold">
                            <p:stCondLst>
                              <p:cond delay="500"/>
                            </p:stCondLst>
                            <p:childTnLst>
                              <p:par>
                                <p:cTn id="84" presetID="22" presetClass="entr" presetSubtype="1" fill="hold"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up)">
                                      <p:cBhvr>
                                        <p:cTn id="86" dur="500"/>
                                        <p:tgtEl>
                                          <p:spTgt spid="56"/>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wipe(up)">
                                      <p:cBhvr>
                                        <p:cTn id="93" dur="500"/>
                                        <p:tgtEl>
                                          <p:spTgt spid="60"/>
                                        </p:tgtEl>
                                      </p:cBhvr>
                                    </p:animEffect>
                                  </p:childTnLst>
                                </p:cTn>
                              </p:par>
                            </p:childTnLst>
                          </p:cTn>
                        </p:par>
                        <p:par>
                          <p:cTn id="94" fill="hold">
                            <p:stCondLst>
                              <p:cond delay="1500"/>
                            </p:stCondLst>
                            <p:childTnLst>
                              <p:par>
                                <p:cTn id="95" presetID="22" presetClass="entr" presetSubtype="1" fill="hold" nodeType="after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wipe(up)">
                                      <p:cBhvr>
                                        <p:cTn id="97" dur="500"/>
                                        <p:tgtEl>
                                          <p:spTgt spid="58"/>
                                        </p:tgtEl>
                                      </p:cBhvr>
                                    </p:animEffect>
                                  </p:childTnLst>
                                </p:cTn>
                              </p:par>
                            </p:childTnLst>
                          </p:cTn>
                        </p:par>
                        <p:par>
                          <p:cTn id="98" fill="hold">
                            <p:stCondLst>
                              <p:cond delay="2000"/>
                            </p:stCondLst>
                            <p:childTnLst>
                              <p:par>
                                <p:cTn id="99" presetID="22" presetClass="entr" presetSubtype="1" fill="hold" grpId="0" nodeType="after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up)">
                                      <p:cBhvr>
                                        <p:cTn id="101" dur="500"/>
                                        <p:tgtEl>
                                          <p:spTgt spid="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up)">
                                      <p:cBhvr>
                                        <p:cTn id="104" dur="500"/>
                                        <p:tgtEl>
                                          <p:spTgt spid="61"/>
                                        </p:tgtEl>
                                      </p:cBhvr>
                                    </p:animEffect>
                                  </p:childTnLst>
                                </p:cTn>
                              </p:par>
                            </p:childTnLst>
                          </p:cTn>
                        </p:par>
                        <p:par>
                          <p:cTn id="105" fill="hold">
                            <p:stCondLst>
                              <p:cond delay="2500"/>
                            </p:stCondLst>
                            <p:childTnLst>
                              <p:par>
                                <p:cTn id="106" presetID="22" presetClass="entr" presetSubtype="2" fill="hold" grpId="0" nodeType="after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wipe(right)">
                                      <p:cBhvr>
                                        <p:cTn id="108" dur="500"/>
                                        <p:tgtEl>
                                          <p:spTgt spid="66"/>
                                        </p:tgtEl>
                                      </p:cBhvr>
                                    </p:animEffect>
                                  </p:childTnLst>
                                </p:cTn>
                              </p:par>
                            </p:childTnLst>
                          </p:cTn>
                        </p:par>
                        <p:par>
                          <p:cTn id="109" fill="hold">
                            <p:stCondLst>
                              <p:cond delay="3000"/>
                            </p:stCondLst>
                            <p:childTnLst>
                              <p:par>
                                <p:cTn id="110" presetID="22" presetClass="entr" presetSubtype="2" fill="hold" nodeType="after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wipe(right)">
                                      <p:cBhvr>
                                        <p:cTn id="112" dur="500"/>
                                        <p:tgtEl>
                                          <p:spTgt spid="8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82"/>
                                        </p:tgtEl>
                                        <p:attrNameLst>
                                          <p:attrName>style.visibility</p:attrName>
                                        </p:attrNameLst>
                                      </p:cBhvr>
                                      <p:to>
                                        <p:strVal val="visible"/>
                                      </p:to>
                                    </p:set>
                                    <p:animEffect transition="in" filter="wipe(right)">
                                      <p:cBhvr>
                                        <p:cTn id="1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53" grpId="1" animBg="1"/>
      <p:bldP spid="54" grpId="0" animBg="1"/>
      <p:bldP spid="55" grpId="0" animBg="1"/>
      <p:bldP spid="59" grpId="0"/>
      <p:bldP spid="60" grpId="0"/>
      <p:bldP spid="61" grpId="0"/>
      <p:bldP spid="65" grpId="0"/>
      <p:bldP spid="66" grpId="0"/>
      <p:bldP spid="67" grpId="0"/>
      <p:bldP spid="68" grpId="0"/>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Arrow Connector 57"/>
          <p:cNvCxnSpPr/>
          <p:nvPr/>
        </p:nvCxnSpPr>
        <p:spPr>
          <a:xfrm>
            <a:off x="4970287" y="1710371"/>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76025" y="1259866"/>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35260" y="136956"/>
            <a:ext cx="7886700" cy="477765"/>
          </a:xfrm>
        </p:spPr>
        <p:txBody>
          <a:bodyPr>
            <a:normAutofit fontScale="90000"/>
          </a:bodyPr>
          <a:lstStyle/>
          <a:p>
            <a:r>
              <a:rPr lang="en-US" dirty="0" smtClean="0">
                <a:solidFill>
                  <a:schemeClr val="bg1"/>
                </a:solidFill>
              </a:rPr>
              <a:t>Basic overview</a:t>
            </a:r>
            <a:endParaRPr lang="en-US" dirty="0">
              <a:solidFill>
                <a:schemeClr val="bg1"/>
              </a:solidFill>
            </a:endParaRPr>
          </a:p>
        </p:txBody>
      </p:sp>
      <p:grpSp>
        <p:nvGrpSpPr>
          <p:cNvPr id="73" name="Group 72"/>
          <p:cNvGrpSpPr/>
          <p:nvPr/>
        </p:nvGrpSpPr>
        <p:grpSpPr>
          <a:xfrm>
            <a:off x="1098320" y="1116428"/>
            <a:ext cx="642598" cy="797869"/>
            <a:chOff x="1464426" y="2152357"/>
            <a:chExt cx="856797" cy="106382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21" y="2152357"/>
              <a:ext cx="610654" cy="825265"/>
            </a:xfrm>
            <a:prstGeom prst="rect">
              <a:avLst/>
            </a:prstGeom>
          </p:spPr>
        </p:pic>
        <p:sp>
          <p:nvSpPr>
            <p:cNvPr id="7" name="TextBox 6"/>
            <p:cNvSpPr txBox="1"/>
            <p:nvPr/>
          </p:nvSpPr>
          <p:spPr>
            <a:xfrm>
              <a:off x="1464426" y="3010892"/>
              <a:ext cx="856797"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S3</a:t>
              </a:r>
            </a:p>
          </p:txBody>
        </p:sp>
      </p:grpSp>
      <p:grpSp>
        <p:nvGrpSpPr>
          <p:cNvPr id="74" name="Group 73"/>
          <p:cNvGrpSpPr/>
          <p:nvPr/>
        </p:nvGrpSpPr>
        <p:grpSpPr>
          <a:xfrm>
            <a:off x="1065628" y="3656467"/>
            <a:ext cx="724720" cy="827609"/>
            <a:chOff x="1420837" y="4875289"/>
            <a:chExt cx="966293" cy="1103479"/>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45" y="4875289"/>
              <a:ext cx="638078" cy="862327"/>
            </a:xfrm>
            <a:prstGeom prst="rect">
              <a:avLst/>
            </a:prstGeom>
          </p:spPr>
        </p:pic>
        <p:sp>
          <p:nvSpPr>
            <p:cNvPr id="18" name="TextBox 17"/>
            <p:cNvSpPr txBox="1"/>
            <p:nvPr/>
          </p:nvSpPr>
          <p:spPr>
            <a:xfrm>
              <a:off x="1420837" y="5773478"/>
              <a:ext cx="966293" cy="205290"/>
            </a:xfrm>
            <a:prstGeom prst="rect">
              <a:avLst/>
            </a:prstGeom>
            <a:no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grpSp>
        <p:nvGrpSpPr>
          <p:cNvPr id="75" name="Group 74"/>
          <p:cNvGrpSpPr/>
          <p:nvPr/>
        </p:nvGrpSpPr>
        <p:grpSpPr>
          <a:xfrm>
            <a:off x="2501907" y="3638227"/>
            <a:ext cx="931699" cy="794056"/>
            <a:chOff x="3335875" y="4850969"/>
            <a:chExt cx="1242265" cy="1058741"/>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807" y="4850969"/>
              <a:ext cx="610653" cy="825265"/>
            </a:xfrm>
            <a:prstGeom prst="rect">
              <a:avLst/>
            </a:prstGeom>
          </p:spPr>
        </p:pic>
        <p:sp>
          <p:nvSpPr>
            <p:cNvPr id="22" name="TextBox 21"/>
            <p:cNvSpPr txBox="1"/>
            <p:nvPr/>
          </p:nvSpPr>
          <p:spPr>
            <a:xfrm>
              <a:off x="3335875" y="5704420"/>
              <a:ext cx="1242265" cy="205290"/>
            </a:xfrm>
            <a:prstGeom prst="rect">
              <a:avLst/>
            </a:prstGeom>
            <a:noFill/>
          </p:spPr>
          <p:txBody>
            <a:bodyPr wrap="square" lIns="0" tIns="0" rIns="0" bIns="0" rtlCol="0" anchor="t">
              <a:noAutofit/>
            </a:bodyPr>
            <a:lstStyle/>
            <a:p>
              <a:pPr algn="ctr"/>
              <a:r>
                <a:rPr lang="en-US" sz="1050" b="1" dirty="0">
                  <a:solidFill>
                    <a:schemeClr val="bg1"/>
                  </a:solidFill>
                </a:rPr>
                <a:t>Amazon Elastic </a:t>
              </a:r>
              <a:br>
                <a:rPr lang="en-US" sz="1050" b="1" dirty="0">
                  <a:solidFill>
                    <a:schemeClr val="bg1"/>
                  </a:solidFill>
                </a:rPr>
              </a:br>
              <a:r>
                <a:rPr lang="en-US" sz="1050" b="1" dirty="0">
                  <a:solidFill>
                    <a:schemeClr val="bg1"/>
                  </a:solidFill>
                </a:rPr>
                <a:t>Transcoder</a:t>
              </a:r>
            </a:p>
          </p:txBody>
        </p:sp>
      </p:grpSp>
      <p:grpSp>
        <p:nvGrpSpPr>
          <p:cNvPr id="76" name="Group 75"/>
          <p:cNvGrpSpPr/>
          <p:nvPr/>
        </p:nvGrpSpPr>
        <p:grpSpPr>
          <a:xfrm>
            <a:off x="4117695" y="3710467"/>
            <a:ext cx="785988" cy="739268"/>
            <a:chOff x="5490260" y="4947288"/>
            <a:chExt cx="1047984" cy="985691"/>
          </a:xfrm>
        </p:grpSpPr>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24" name="TextBox 23"/>
            <p:cNvSpPr txBox="1"/>
            <p:nvPr/>
          </p:nvSpPr>
          <p:spPr>
            <a:xfrm>
              <a:off x="5490260" y="5727689"/>
              <a:ext cx="1047984"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SNS</a:t>
              </a:r>
            </a:p>
          </p:txBody>
        </p:sp>
      </p:grpSp>
      <p:grpSp>
        <p:nvGrpSpPr>
          <p:cNvPr id="78" name="Group 77"/>
          <p:cNvGrpSpPr/>
          <p:nvPr/>
        </p:nvGrpSpPr>
        <p:grpSpPr>
          <a:xfrm>
            <a:off x="7938835" y="1619918"/>
            <a:ext cx="828854" cy="818186"/>
            <a:chOff x="10585113" y="2159890"/>
            <a:chExt cx="1105139" cy="1090915"/>
          </a:xfrm>
        </p:grpSpPr>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25406" y="2159890"/>
              <a:ext cx="624554" cy="848188"/>
            </a:xfrm>
            <a:prstGeom prst="rect">
              <a:avLst/>
            </a:prstGeom>
          </p:spPr>
        </p:pic>
        <p:sp>
          <p:nvSpPr>
            <p:cNvPr id="26" name="TextBox 25"/>
            <p:cNvSpPr txBox="1"/>
            <p:nvPr/>
          </p:nvSpPr>
          <p:spPr>
            <a:xfrm>
              <a:off x="10585113" y="3045758"/>
              <a:ext cx="1105139" cy="205047"/>
            </a:xfrm>
            <a:prstGeom prst="rect">
              <a:avLst/>
            </a:prstGeom>
            <a:noFill/>
          </p:spPr>
          <p:txBody>
            <a:bodyPr wrap="square" lIns="0" tIns="0" rIns="0" bIns="0" rtlCol="0" anchor="t">
              <a:noAutofit/>
            </a:bodyPr>
            <a:lstStyle/>
            <a:p>
              <a:pPr algn="ctr"/>
              <a:r>
                <a:rPr lang="en-US" sz="1050" b="1" dirty="0">
                  <a:solidFill>
                    <a:schemeClr val="bg1"/>
                  </a:solidFill>
                </a:rPr>
                <a:t>Amazon </a:t>
              </a:r>
              <a:r>
                <a:rPr lang="en-US" sz="1050" b="1" dirty="0" err="1">
                  <a:solidFill>
                    <a:schemeClr val="bg1"/>
                  </a:solidFill>
                </a:rPr>
                <a:t>Rekognition</a:t>
              </a:r>
              <a:endParaRPr lang="en-US" sz="1050" b="1" dirty="0">
                <a:solidFill>
                  <a:schemeClr val="bg1"/>
                </a:solidFill>
              </a:endParaRPr>
            </a:p>
          </p:txBody>
        </p:sp>
      </p:grpSp>
      <p:cxnSp>
        <p:nvCxnSpPr>
          <p:cNvPr id="30" name="Straight Arrow Connector 29"/>
          <p:cNvCxnSpPr/>
          <p:nvPr/>
        </p:nvCxnSpPr>
        <p:spPr>
          <a:xfrm>
            <a:off x="3239127" y="3998741"/>
            <a:ext cx="9917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813348" y="3758776"/>
            <a:ext cx="2278666"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53186" y="2590507"/>
            <a:ext cx="330200" cy="944489"/>
            <a:chOff x="1670915" y="3454009"/>
            <a:chExt cx="440266" cy="1259318"/>
          </a:xfrm>
        </p:grpSpPr>
        <p:cxnSp>
          <p:nvCxnSpPr>
            <p:cNvPr id="34" name="Straight Arrow Connector 33"/>
            <p:cNvCxnSpPr/>
            <p:nvPr/>
          </p:nvCxnSpPr>
          <p:spPr>
            <a:xfrm>
              <a:off x="1891048" y="3454009"/>
              <a:ext cx="0" cy="1259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70915" y="382560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2</a:t>
              </a:r>
            </a:p>
          </p:txBody>
        </p:sp>
      </p:grpSp>
      <p:grpSp>
        <p:nvGrpSpPr>
          <p:cNvPr id="80" name="Group 79"/>
          <p:cNvGrpSpPr/>
          <p:nvPr/>
        </p:nvGrpSpPr>
        <p:grpSpPr>
          <a:xfrm>
            <a:off x="1740917" y="3833641"/>
            <a:ext cx="907326" cy="330200"/>
            <a:chOff x="2321223" y="5111522"/>
            <a:chExt cx="1209768" cy="440266"/>
          </a:xfrm>
        </p:grpSpPr>
        <p:cxnSp>
          <p:nvCxnSpPr>
            <p:cNvPr id="29" name="Straight Arrow Connector 28"/>
            <p:cNvCxnSpPr/>
            <p:nvPr/>
          </p:nvCxnSpPr>
          <p:spPr>
            <a:xfrm>
              <a:off x="2321223" y="5331655"/>
              <a:ext cx="12097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73319" y="511152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3</a:t>
              </a:r>
            </a:p>
          </p:txBody>
        </p:sp>
      </p:grpSp>
      <p:grpSp>
        <p:nvGrpSpPr>
          <p:cNvPr id="81" name="Group 80"/>
          <p:cNvGrpSpPr/>
          <p:nvPr/>
        </p:nvGrpSpPr>
        <p:grpSpPr>
          <a:xfrm>
            <a:off x="4352426" y="2627630"/>
            <a:ext cx="330200" cy="907366"/>
            <a:chOff x="5803235" y="3503506"/>
            <a:chExt cx="440266" cy="1209821"/>
          </a:xfrm>
        </p:grpSpPr>
        <p:cxnSp>
          <p:nvCxnSpPr>
            <p:cNvPr id="32" name="Straight Arrow Connector 31"/>
            <p:cNvCxnSpPr/>
            <p:nvPr/>
          </p:nvCxnSpPr>
          <p:spPr>
            <a:xfrm flipH="1" flipV="1">
              <a:off x="6023368" y="3503506"/>
              <a:ext cx="53" cy="1209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803235" y="3943400"/>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4</a:t>
              </a:r>
            </a:p>
          </p:txBody>
        </p:sp>
      </p:grpSp>
      <p:sp>
        <p:nvSpPr>
          <p:cNvPr id="50" name="Rectangle 49"/>
          <p:cNvSpPr/>
          <p:nvPr/>
        </p:nvSpPr>
        <p:spPr>
          <a:xfrm>
            <a:off x="4854460" y="1160141"/>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5a</a:t>
            </a:r>
          </a:p>
        </p:txBody>
      </p:sp>
      <p:sp>
        <p:nvSpPr>
          <p:cNvPr id="53" name="Rectangle 52"/>
          <p:cNvSpPr/>
          <p:nvPr/>
        </p:nvSpPr>
        <p:spPr>
          <a:xfrm>
            <a:off x="4517527" y="1046747"/>
            <a:ext cx="2667160" cy="1440558"/>
          </a:xfrm>
          <a:prstGeom prst="rect">
            <a:avLst/>
          </a:prstGeom>
          <a:noFill/>
          <a:ln w="25400">
            <a:solidFill>
              <a:srgbClr val="FA87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bg1"/>
              </a:solidFill>
            </a:endParaRPr>
          </a:p>
        </p:txBody>
      </p:sp>
      <p:grpSp>
        <p:nvGrpSpPr>
          <p:cNvPr id="77" name="Group 76"/>
          <p:cNvGrpSpPr/>
          <p:nvPr/>
        </p:nvGrpSpPr>
        <p:grpSpPr>
          <a:xfrm>
            <a:off x="4179757" y="1624550"/>
            <a:ext cx="724720" cy="957218"/>
            <a:chOff x="5573009" y="2166066"/>
            <a:chExt cx="966293" cy="1276291"/>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18" y="2166066"/>
              <a:ext cx="638078" cy="862327"/>
            </a:xfrm>
            <a:prstGeom prst="rect">
              <a:avLst/>
            </a:prstGeom>
          </p:spPr>
        </p:pic>
        <p:sp>
          <p:nvSpPr>
            <p:cNvPr id="20" name="TextBox 19"/>
            <p:cNvSpPr txBox="1"/>
            <p:nvPr/>
          </p:nvSpPr>
          <p:spPr>
            <a:xfrm>
              <a:off x="5573009" y="3064255"/>
              <a:ext cx="966293" cy="378102"/>
            </a:xfrm>
            <a:prstGeom prst="rect">
              <a:avLst/>
            </a:prstGeom>
            <a:solidFill>
              <a:srgbClr val="222222"/>
            </a:solid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sp>
        <p:nvSpPr>
          <p:cNvPr id="54" name="Rectangle 53"/>
          <p:cNvSpPr/>
          <p:nvPr/>
        </p:nvSpPr>
        <p:spPr>
          <a:xfrm>
            <a:off x="4854460" y="1610127"/>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5b</a:t>
            </a:r>
          </a:p>
        </p:txBody>
      </p:sp>
      <p:sp>
        <p:nvSpPr>
          <p:cNvPr id="55" name="Rectangle 54"/>
          <p:cNvSpPr/>
          <p:nvPr/>
        </p:nvSpPr>
        <p:spPr>
          <a:xfrm>
            <a:off x="4854460" y="2060113"/>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5c</a:t>
            </a:r>
          </a:p>
        </p:txBody>
      </p:sp>
      <p:sp>
        <p:nvSpPr>
          <p:cNvPr id="59" name="Title 1"/>
          <p:cNvSpPr txBox="1">
            <a:spLocks/>
          </p:cNvSpPr>
          <p:nvPr/>
        </p:nvSpPr>
        <p:spPr>
          <a:xfrm>
            <a:off x="5161292" y="1157217"/>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Detect faces in each frame</a:t>
            </a:r>
          </a:p>
        </p:txBody>
      </p:sp>
      <p:sp>
        <p:nvSpPr>
          <p:cNvPr id="60" name="Title 1"/>
          <p:cNvSpPr txBox="1">
            <a:spLocks/>
          </p:cNvSpPr>
          <p:nvPr/>
        </p:nvSpPr>
        <p:spPr>
          <a:xfrm>
            <a:off x="5161292" y="1610542"/>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Search for similar faces</a:t>
            </a:r>
          </a:p>
        </p:txBody>
      </p:sp>
      <p:sp>
        <p:nvSpPr>
          <p:cNvPr id="61" name="Title 1"/>
          <p:cNvSpPr txBox="1">
            <a:spLocks/>
          </p:cNvSpPr>
          <p:nvPr/>
        </p:nvSpPr>
        <p:spPr>
          <a:xfrm>
            <a:off x="5161292" y="2052244"/>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Associate faces with people</a:t>
            </a:r>
          </a:p>
        </p:txBody>
      </p:sp>
      <p:cxnSp>
        <p:nvCxnSpPr>
          <p:cNvPr id="62" name="Straight Arrow Connector 61"/>
          <p:cNvCxnSpPr/>
          <p:nvPr/>
        </p:nvCxnSpPr>
        <p:spPr>
          <a:xfrm>
            <a:off x="7184687" y="1962443"/>
            <a:ext cx="907327" cy="9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6965592" y="1619917"/>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00">
                <a:solidFill>
                  <a:schemeClr val="bg1"/>
                </a:solidFill>
              </a:rPr>
              <a:t>Make </a:t>
            </a:r>
          </a:p>
          <a:p>
            <a:pPr algn="ctr"/>
            <a:r>
              <a:rPr lang="en-US" sz="900" dirty="0">
                <a:solidFill>
                  <a:schemeClr val="bg1"/>
                </a:solidFill>
              </a:rPr>
              <a:t>API Calls</a:t>
            </a:r>
          </a:p>
        </p:txBody>
      </p:sp>
      <p:sp>
        <p:nvSpPr>
          <p:cNvPr id="67" name="Title 1"/>
          <p:cNvSpPr txBox="1">
            <a:spLocks/>
          </p:cNvSpPr>
          <p:nvPr/>
        </p:nvSpPr>
        <p:spPr>
          <a:xfrm>
            <a:off x="6999465" y="3416250"/>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Retrieve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8" name="Title 1"/>
          <p:cNvSpPr txBox="1">
            <a:spLocks/>
          </p:cNvSpPr>
          <p:nvPr/>
        </p:nvSpPr>
        <p:spPr>
          <a:xfrm>
            <a:off x="1814293" y="2280670"/>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9" name="Title 1"/>
          <p:cNvSpPr txBox="1">
            <a:spLocks/>
          </p:cNvSpPr>
          <p:nvPr/>
        </p:nvSpPr>
        <p:spPr>
          <a:xfrm>
            <a:off x="2012845" y="3248304"/>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err="1">
                <a:solidFill>
                  <a:schemeClr val="bg1"/>
                </a:solidFill>
              </a:rPr>
              <a:t>Retreive</a:t>
            </a:r>
            <a:r>
              <a:rPr lang="en-US" sz="1050" dirty="0">
                <a:solidFill>
                  <a:schemeClr val="bg1"/>
                </a:solidFill>
              </a:rPr>
              <a:t> </a:t>
            </a:r>
          </a:p>
          <a:p>
            <a:pPr algn="ctr"/>
            <a:r>
              <a:rPr lang="en-US" sz="1050" dirty="0">
                <a:solidFill>
                  <a:schemeClr val="bg1"/>
                </a:solidFill>
              </a:rPr>
              <a:t>Video File</a:t>
            </a:r>
          </a:p>
        </p:txBody>
      </p:sp>
      <p:sp>
        <p:nvSpPr>
          <p:cNvPr id="70" name="Title 1"/>
          <p:cNvSpPr txBox="1">
            <a:spLocks/>
          </p:cNvSpPr>
          <p:nvPr/>
        </p:nvSpPr>
        <p:spPr>
          <a:xfrm>
            <a:off x="3149376" y="3534995"/>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Completed</a:t>
            </a:r>
          </a:p>
        </p:txBody>
      </p:sp>
      <p:grpSp>
        <p:nvGrpSpPr>
          <p:cNvPr id="72" name="Group 71"/>
          <p:cNvGrpSpPr/>
          <p:nvPr/>
        </p:nvGrpSpPr>
        <p:grpSpPr>
          <a:xfrm>
            <a:off x="-61332" y="867371"/>
            <a:ext cx="1314518" cy="711530"/>
            <a:chOff x="-81776" y="1888016"/>
            <a:chExt cx="1752691" cy="948707"/>
          </a:xfrm>
        </p:grpSpPr>
        <p:cxnSp>
          <p:nvCxnSpPr>
            <p:cNvPr id="28" name="Straight Arrow Connector 27"/>
            <p:cNvCxnSpPr/>
            <p:nvPr/>
          </p:nvCxnSpPr>
          <p:spPr>
            <a:xfrm>
              <a:off x="177018" y="2616591"/>
              <a:ext cx="13223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1615" y="2396457"/>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1</a:t>
              </a:r>
            </a:p>
          </p:txBody>
        </p:sp>
        <p:sp>
          <p:nvSpPr>
            <p:cNvPr id="71" name="Title 1"/>
            <p:cNvSpPr txBox="1">
              <a:spLocks/>
            </p:cNvSpPr>
            <p:nvPr/>
          </p:nvSpPr>
          <p:spPr>
            <a:xfrm>
              <a:off x="-81776" y="1888016"/>
              <a:ext cx="1752691" cy="32449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t>
              </a:r>
              <a:r>
                <a:rPr lang="en-US" sz="1050" dirty="0" smtClean="0">
                  <a:solidFill>
                    <a:schemeClr val="bg1"/>
                  </a:solidFill>
                </a:rPr>
                <a:t>replay </a:t>
              </a:r>
              <a:r>
                <a:rPr lang="en-US" sz="1050" dirty="0">
                  <a:solidFill>
                    <a:schemeClr val="bg1"/>
                  </a:solidFill>
                </a:rPr>
                <a:t>Video </a:t>
              </a:r>
              <a:r>
                <a:rPr lang="en-US" sz="1050" dirty="0" smtClean="0">
                  <a:solidFill>
                    <a:schemeClr val="bg1"/>
                  </a:solidFill>
                </a:rPr>
                <a:t>file(s) </a:t>
              </a:r>
              <a:r>
                <a:rPr lang="en-US" sz="1050" dirty="0">
                  <a:solidFill>
                    <a:schemeClr val="bg1"/>
                  </a:solidFill>
                </a:rPr>
                <a:t>into Amazon S3</a:t>
              </a:r>
            </a:p>
          </p:txBody>
        </p:sp>
      </p:grpSp>
      <p:sp>
        <p:nvSpPr>
          <p:cNvPr id="57" name="TextBox 56"/>
          <p:cNvSpPr txBox="1"/>
          <p:nvPr/>
        </p:nvSpPr>
        <p:spPr>
          <a:xfrm>
            <a:off x="0" y="4774168"/>
            <a:ext cx="9144000" cy="369332"/>
          </a:xfrm>
          <a:prstGeom prst="rect">
            <a:avLst/>
          </a:prstGeom>
          <a:noFill/>
        </p:spPr>
        <p:txBody>
          <a:bodyPr wrap="square" rtlCol="0">
            <a:spAutoFit/>
          </a:bodyPr>
          <a:lstStyle/>
          <a:p>
            <a:r>
              <a:rPr lang="en-US" dirty="0" smtClean="0">
                <a:solidFill>
                  <a:schemeClr val="bg1"/>
                </a:solidFill>
              </a:rPr>
              <a:t>10</a:t>
            </a:r>
            <a:endParaRPr lang="en-US" dirty="0">
              <a:solidFill>
                <a:schemeClr val="bg1"/>
              </a:solidFill>
            </a:endParaRPr>
          </a:p>
        </p:txBody>
      </p:sp>
      <p:pic>
        <p:nvPicPr>
          <p:cNvPr id="1026" name="Picture 2" descr="ttps://yt3.ggpht.com/-LaL1GncUf5A/AAAAAAAAAAI/AAAAAAAAAAA/-YOaIh5_CAo/s88-c-k-no-mo-rj-c0xffffff/photo.j"/>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7851" y="1095432"/>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457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up)">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22" presetClass="entr" presetSubtype="8"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down)">
                                      <p:cBhvr>
                                        <p:cTn id="29" dur="500"/>
                                        <p:tgtEl>
                                          <p:spTgt spid="6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down)">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left)">
                                      <p:cBhvr>
                                        <p:cTn id="37" dur="500"/>
                                        <p:tgtEl>
                                          <p:spTgt spid="70"/>
                                        </p:tgtEl>
                                      </p:cBhvr>
                                    </p:animEffect>
                                  </p:childTnLst>
                                </p:cTn>
                              </p:par>
                              <p:par>
                                <p:cTn id="38" presetID="22" presetClass="entr" presetSubtype="8"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par>
                                <p:cTn id="51" presetID="22" presetClass="entr" presetSubtype="4"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wipe(down)">
                                      <p:cBhvr>
                                        <p:cTn id="53" dur="500"/>
                                        <p:tgtEl>
                                          <p:spTgt spid="81"/>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wipe(right)">
                                      <p:cBhvr>
                                        <p:cTn id="56" dur="500"/>
                                        <p:tgtEl>
                                          <p:spTgt spid="67"/>
                                        </p:tgtEl>
                                      </p:cBhvr>
                                    </p:animEffect>
                                  </p:childTnLst>
                                </p:cTn>
                              </p:par>
                              <p:par>
                                <p:cTn id="57" presetID="22" presetClass="entr" presetSubtype="2"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right)">
                                      <p:cBhvr>
                                        <p:cTn id="59" dur="500"/>
                                        <p:tgtEl>
                                          <p:spTgt spid="3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wipe(left)">
                                      <p:cBhvr>
                                        <p:cTn id="62" dur="500"/>
                                        <p:tgtEl>
                                          <p:spTgt spid="65"/>
                                        </p:tgtEl>
                                      </p:cBhvr>
                                    </p:animEffect>
                                  </p:childTnLst>
                                </p:cTn>
                              </p:par>
                              <p:par>
                                <p:cTn id="63" presetID="22" presetClass="entr" presetSubtype="8"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wipe(left)">
                                      <p:cBhvr>
                                        <p:cTn id="65" dur="500"/>
                                        <p:tgtEl>
                                          <p:spTgt spid="62"/>
                                        </p:tgtEl>
                                      </p:cBhvr>
                                    </p:animEffect>
                                  </p:childTnLst>
                                </p:cTn>
                              </p:par>
                              <p:par>
                                <p:cTn id="66" presetID="22" presetClass="entr" presetSubtype="8" fill="hold"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wipe(left)">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up)">
                                      <p:cBhvr>
                                        <p:cTn id="76" dur="500"/>
                                        <p:tgtEl>
                                          <p:spTgt spid="50"/>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up)">
                                      <p:cBhvr>
                                        <p:cTn id="79" dur="500"/>
                                        <p:tgtEl>
                                          <p:spTgt spid="59"/>
                                        </p:tgtEl>
                                      </p:cBhvr>
                                    </p:animEffect>
                                  </p:childTnLst>
                                </p:cTn>
                              </p:par>
                            </p:childTnLst>
                          </p:cTn>
                        </p:par>
                        <p:par>
                          <p:cTn id="80" fill="hold">
                            <p:stCondLst>
                              <p:cond delay="500"/>
                            </p:stCondLst>
                            <p:childTnLst>
                              <p:par>
                                <p:cTn id="81" presetID="22" presetClass="entr" presetSubtype="1" fill="hold"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up)">
                                      <p:cBhvr>
                                        <p:cTn id="83" dur="500"/>
                                        <p:tgtEl>
                                          <p:spTgt spid="56"/>
                                        </p:tgtEl>
                                      </p:cBhvr>
                                    </p:animEffect>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up)">
                                      <p:cBhvr>
                                        <p:cTn id="87" dur="500"/>
                                        <p:tgtEl>
                                          <p:spTgt spid="5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up)">
                                      <p:cBhvr>
                                        <p:cTn id="90" dur="500"/>
                                        <p:tgtEl>
                                          <p:spTgt spid="60"/>
                                        </p:tgtEl>
                                      </p:cBhvr>
                                    </p:animEffect>
                                  </p:childTnLst>
                                </p:cTn>
                              </p:par>
                            </p:childTnLst>
                          </p:cTn>
                        </p:par>
                        <p:par>
                          <p:cTn id="91" fill="hold">
                            <p:stCondLst>
                              <p:cond delay="1500"/>
                            </p:stCondLst>
                            <p:childTnLst>
                              <p:par>
                                <p:cTn id="92" presetID="22" presetClass="entr" presetSubtype="1" fill="hold"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up)">
                                      <p:cBhvr>
                                        <p:cTn id="94" dur="500"/>
                                        <p:tgtEl>
                                          <p:spTgt spid="58"/>
                                        </p:tgtEl>
                                      </p:cBhvr>
                                    </p:animEffect>
                                  </p:childTnLst>
                                </p:cTn>
                              </p:par>
                            </p:childTnLst>
                          </p:cTn>
                        </p:par>
                        <p:par>
                          <p:cTn id="95" fill="hold">
                            <p:stCondLst>
                              <p:cond delay="2000"/>
                            </p:stCondLst>
                            <p:childTnLst>
                              <p:par>
                                <p:cTn id="96" presetID="22" presetClass="entr" presetSubtype="1"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wipe(up)">
                                      <p:cBhvr>
                                        <p:cTn id="10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53" grpId="1" animBg="1"/>
      <p:bldP spid="54" grpId="0" animBg="1"/>
      <p:bldP spid="55" grpId="0" animBg="1"/>
      <p:bldP spid="59" grpId="0"/>
      <p:bldP spid="60" grpId="0"/>
      <p:bldP spid="61" grpId="0"/>
      <p:bldP spid="65" grpId="0"/>
      <p:bldP spid="67" grpId="0"/>
      <p:bldP spid="68" grpId="0"/>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196447"/>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pPr algn="ctr"/>
            <a:r>
              <a:rPr lang="en-US" sz="2800" dirty="0">
                <a:solidFill>
                  <a:srgbClr val="F2F2F2"/>
                </a:solidFill>
              </a:rPr>
              <a:t>What </a:t>
            </a:r>
            <a:r>
              <a:rPr lang="en-US" sz="2800" dirty="0" smtClean="0">
                <a:solidFill>
                  <a:srgbClr val="F2F2F2"/>
                </a:solidFill>
              </a:rPr>
              <a:t>business outcomes can we solve </a:t>
            </a:r>
            <a:r>
              <a:rPr lang="en-US" sz="2800" i="1" dirty="0" smtClean="0">
                <a:solidFill>
                  <a:srgbClr val="FCB64C"/>
                </a:solidFill>
              </a:rPr>
              <a:t>together</a:t>
            </a:r>
            <a:r>
              <a:rPr lang="en-US" sz="2800" dirty="0" smtClean="0">
                <a:solidFill>
                  <a:srgbClr val="F2F2F2"/>
                </a:solidFill>
              </a:rPr>
              <a:t>?</a:t>
            </a:r>
            <a:endParaRPr lang="en-US" sz="2800" dirty="0">
              <a:solidFill>
                <a:srgbClr val="F2F2F2"/>
              </a:solidFill>
            </a:endParaRPr>
          </a:p>
        </p:txBody>
      </p:sp>
      <p:grpSp>
        <p:nvGrpSpPr>
          <p:cNvPr id="9" name="Group 8"/>
          <p:cNvGrpSpPr/>
          <p:nvPr/>
        </p:nvGrpSpPr>
        <p:grpSpPr>
          <a:xfrm>
            <a:off x="2941022" y="1298966"/>
            <a:ext cx="3261957" cy="1995600"/>
            <a:chOff x="5763237" y="2350350"/>
            <a:chExt cx="3261957" cy="1995600"/>
          </a:xfrm>
        </p:grpSpPr>
        <p:pic>
          <p:nvPicPr>
            <p:cNvPr id="6" name="Picture 5"/>
            <p:cNvPicPr>
              <a:picLocks noChangeAspect="1" noChangeArrowheads="1"/>
            </p:cNvPicPr>
            <p:nvPr/>
          </p:nvPicPr>
          <p:blipFill>
            <a:blip r:embed="rId3" cstate="screen">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763237" y="2350350"/>
              <a:ext cx="3261957" cy="19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8" name="Picture 7" descr="375px-AWS_Logo_Web-Black.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31087" y="3204504"/>
              <a:ext cx="2227113" cy="890845"/>
            </a:xfrm>
            <a:prstGeom prst="rect">
              <a:avLst/>
            </a:prstGeom>
          </p:spPr>
        </p:pic>
      </p:grpSp>
      <p:sp>
        <p:nvSpPr>
          <p:cNvPr id="7" name="TextBox 6"/>
          <p:cNvSpPr txBox="1"/>
          <p:nvPr/>
        </p:nvSpPr>
        <p:spPr>
          <a:xfrm>
            <a:off x="0" y="4774168"/>
            <a:ext cx="9144000" cy="369332"/>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Tree>
    <p:extLst>
      <p:ext uri="{BB962C8B-B14F-4D97-AF65-F5344CB8AC3E}">
        <p14:creationId xmlns:p14="http://schemas.microsoft.com/office/powerpoint/2010/main" val="9151445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51882</TotalTime>
  <Words>794</Words>
  <Application>Microsoft Macintosh PowerPoint</Application>
  <PresentationFormat>On-screen Show (16:9)</PresentationFormat>
  <Paragraphs>142</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Consolas</vt:lpstr>
      <vt:lpstr>Lucida Console</vt:lpstr>
      <vt:lpstr>Times New Roman</vt:lpstr>
      <vt:lpstr>Wingdings</vt:lpstr>
      <vt:lpstr>Arial</vt:lpstr>
      <vt:lpstr>DeckTemplate-AWS</vt:lpstr>
      <vt:lpstr>PowerPoint Presentation</vt:lpstr>
      <vt:lpstr>PowerPoint Presentation</vt:lpstr>
      <vt:lpstr>How we did it: Process Flow in AWS Cloud</vt:lpstr>
      <vt:lpstr>Basic overview</vt:lpstr>
      <vt:lpstr>PowerPoint Presentation</vt:lpstr>
    </vt:vector>
  </TitlesOfParts>
  <Company>Amazon.com</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Deck Template</dc:title>
  <dc:creator>Catalano, Alec</dc:creator>
  <cp:lastModifiedBy>Microsoft Office User</cp:lastModifiedBy>
  <cp:revision>800</cp:revision>
  <dcterms:created xsi:type="dcterms:W3CDTF">2012-12-27T19:47:40Z</dcterms:created>
  <dcterms:modified xsi:type="dcterms:W3CDTF">2017-09-05T16:00:49Z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