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4"/>
  </p:sldMasterIdLst>
  <p:notesMasterIdLst>
    <p:notesMasterId r:id="rId9"/>
  </p:notesMasterIdLst>
  <p:sldIdLst>
    <p:sldId id="285" r:id="rId5"/>
    <p:sldId id="429" r:id="rId6"/>
    <p:sldId id="421" r:id="rId7"/>
    <p:sldId id="413"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Boeglin, Adam" initials="BA" lastIdx="10"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64C"/>
    <a:srgbClr val="222222"/>
    <a:srgbClr val="595A5D"/>
    <a:srgbClr val="414042"/>
    <a:srgbClr val="DCDCDC"/>
    <a:srgbClr val="4F81BD"/>
    <a:srgbClr val="0C9B2E"/>
    <a:srgbClr val="FFFAD0"/>
    <a:srgbClr val="FFF8AE"/>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59" autoAdjust="0"/>
    <p:restoredTop sz="89876" autoAdjust="0"/>
  </p:normalViewPr>
  <p:slideViewPr>
    <p:cSldViewPr snapToGrid="0" showGuides="1">
      <p:cViewPr>
        <p:scale>
          <a:sx n="126" d="100"/>
          <a:sy n="126" d="100"/>
        </p:scale>
        <p:origin x="320" y="-14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notesMaster" Target="notesMasters/notesMaster1.xml"/><Relationship Id="rId1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8/22/17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Who is this</a:t>
            </a:r>
            <a:r>
              <a:rPr lang="en-US" b="1" baseline="0" dirty="0" smtClean="0"/>
              <a:t> meeting geared toward?</a:t>
            </a:r>
          </a:p>
          <a:p>
            <a:pPr marL="171450" indent="-171450">
              <a:buFont typeface="Arial" charset="0"/>
              <a:buChar char="•"/>
            </a:pPr>
            <a:r>
              <a:rPr lang="en-US" sz="1200" kern="1200" dirty="0" smtClean="0">
                <a:solidFill>
                  <a:schemeClr val="tx1"/>
                </a:solidFill>
                <a:latin typeface="Arial"/>
                <a:ea typeface="+mn-ea"/>
                <a:cs typeface="+mn-cs"/>
              </a:rPr>
              <a:t>Director level or lower. Folks that don’t have full ability to say ‘yes’ but are likely influencer or minor stakeholders. These folks are usually somewhere between being ‘down in the weeds’ and ‘ business value/100 level’. </a:t>
            </a:r>
            <a:r>
              <a:rPr lang="en-US" sz="1200" b="1" kern="1200" dirty="0" smtClean="0">
                <a:solidFill>
                  <a:schemeClr val="tx1"/>
                </a:solidFill>
                <a:latin typeface="Arial"/>
                <a:ea typeface="+mn-ea"/>
                <a:cs typeface="+mn-cs"/>
              </a:rPr>
              <a:t>They think strategically but usually have a specific objective that they’ve been tasked with solving.</a:t>
            </a:r>
          </a:p>
          <a:p>
            <a:pPr marL="171450" indent="-171450">
              <a:buFont typeface="Arial" charset="0"/>
              <a:buChar char="•"/>
            </a:pPr>
            <a:endParaRPr lang="en-US" b="1" dirty="0" smtClean="0"/>
          </a:p>
          <a:p>
            <a:r>
              <a:rPr lang="en-US" b="1" dirty="0" smtClean="0"/>
              <a:t>What is this meeting about?</a:t>
            </a:r>
          </a:p>
          <a:p>
            <a:pPr marL="171450" indent="-171450">
              <a:buFont typeface="Arial" charset="0"/>
              <a:buChar char="•"/>
            </a:pPr>
            <a:r>
              <a:rPr lang="en-US" b="0" dirty="0" smtClean="0"/>
              <a:t>The first</a:t>
            </a:r>
            <a:r>
              <a:rPr lang="en-US" b="0" baseline="0" dirty="0" smtClean="0"/>
              <a:t> customer meeting is about earning the customers trust, opening their mind, and earning the ability to have a follow up meeting.  This is done via having a genuine conversation with the customer, learning what business motivators they have and helping them understand how AWS can be a business partner.  All in all, being customer obsessed.</a:t>
            </a:r>
          </a:p>
          <a:p>
            <a:pPr marL="171450" indent="-171450">
              <a:buFont typeface="Arial" charset="0"/>
              <a:buChar char="•"/>
            </a:pPr>
            <a:endParaRPr lang="en-US" b="0" baseline="0" dirty="0" smtClean="0"/>
          </a:p>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dirty="0" smtClean="0"/>
              <a:t>This slide is meant</a:t>
            </a:r>
            <a:r>
              <a:rPr lang="en-US" baseline="0" dirty="0" smtClean="0"/>
              <a:t> to break the ice with the audience and learn about each other. </a:t>
            </a:r>
          </a:p>
          <a:p>
            <a:endParaRPr lang="en-US" dirty="0" smtClean="0"/>
          </a:p>
          <a:p>
            <a:r>
              <a:rPr lang="en-US" sz="1200" b="1" kern="1200" dirty="0" smtClean="0">
                <a:solidFill>
                  <a:schemeClr val="tx1"/>
                </a:solidFill>
                <a:latin typeface="Arial"/>
                <a:ea typeface="+mn-ea"/>
                <a:cs typeface="+mn-cs"/>
              </a:rPr>
              <a:t>Talking points:</a:t>
            </a:r>
          </a:p>
          <a:p>
            <a:pPr marL="228600" indent="-228600">
              <a:buFont typeface="Arial" charset="0"/>
              <a:buChar char="•"/>
            </a:pPr>
            <a:r>
              <a:rPr lang="en-US" b="0" baseline="0" dirty="0" smtClean="0"/>
              <a:t>Introduce yourself, and give a 30-second overview of your background.  Instill confidence in the customer that you are the cloud expert.</a:t>
            </a:r>
          </a:p>
          <a:p>
            <a:pPr marL="228600" indent="-228600">
              <a:buFont typeface="Arial" charset="0"/>
              <a:buChar char="•"/>
            </a:pPr>
            <a:r>
              <a:rPr lang="en-US" b="0" baseline="0" dirty="0" smtClean="0"/>
              <a:t>Tell them what an AWS Solutions Architect is, and why it’s different than anyone they’ve worked with before.</a:t>
            </a:r>
          </a:p>
          <a:p>
            <a:pPr marL="228600" indent="-228600">
              <a:buFont typeface="Arial" charset="0"/>
              <a:buChar char="•"/>
            </a:pPr>
            <a:r>
              <a:rPr lang="en-US" b="0" baseline="0" dirty="0" smtClean="0"/>
              <a:t>Learn who is in the room, and why they are there.  </a:t>
            </a:r>
          </a:p>
          <a:p>
            <a:endParaRPr lang="en-US" b="1" baseline="0" dirty="0" smtClean="0"/>
          </a:p>
          <a:p>
            <a:r>
              <a:rPr lang="en-US" sz="1200" b="1" kern="1200" dirty="0" smtClean="0">
                <a:solidFill>
                  <a:schemeClr val="tx1"/>
                </a:solidFill>
                <a:latin typeface="Arial"/>
                <a:ea typeface="+mn-ea"/>
                <a:cs typeface="+mn-cs"/>
              </a:rPr>
              <a:t>Relevant customer examples:</a:t>
            </a:r>
          </a:p>
          <a:p>
            <a:pPr marL="171450" indent="-171450">
              <a:buFont typeface="Arial" charset="0"/>
              <a:buChar char="•"/>
            </a:pPr>
            <a:r>
              <a:rPr lang="en-US" b="0" baseline="0" dirty="0" smtClean="0"/>
              <a:t>If you have worked with a customer in a similar industry, share details that help build trust.</a:t>
            </a:r>
          </a:p>
          <a:p>
            <a:endParaRPr lang="en-US" b="1" baseline="0" dirty="0" smtClean="0"/>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Share interesting bits that may be relevant to the customer to help build trust.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b="1" baseline="0" dirty="0" smtClean="0"/>
              <a:t>Other tips: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Be balanced – Be humble, but not too timid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Treat this like a real customer meeting – Don’t break character, and demonstrate how you’d truly interact with a customer in a first meeting</a:t>
            </a:r>
          </a:p>
          <a:p>
            <a:pPr marL="171450" indent="-171450">
              <a:buFont typeface="Arial" charset="0"/>
              <a:buChar char="•"/>
            </a:pPr>
            <a:r>
              <a:rPr lang="en-US" dirty="0" smtClean="0"/>
              <a:t>Throughout</a:t>
            </a:r>
            <a:r>
              <a:rPr lang="en-US" baseline="0" dirty="0" smtClean="0"/>
              <a:t> the meeting, tailor the conversation to the customers industry</a:t>
            </a:r>
          </a:p>
          <a:p>
            <a:pPr marL="171450" indent="-171450">
              <a:buFont typeface="Arial" charset="0"/>
              <a:buChar char="•"/>
            </a:pPr>
            <a:r>
              <a:rPr lang="en-US" baseline="0" dirty="0" smtClean="0"/>
              <a:t>Pull in customer examples every chance you can.  Be prepared to talk about them in detail.</a:t>
            </a:r>
          </a:p>
          <a:p>
            <a:pPr marL="628650" lvl="1" indent="-171450">
              <a:buFont typeface="Arial" charset="0"/>
              <a:buChar char="•"/>
            </a:pPr>
            <a:r>
              <a:rPr lang="en-US" baseline="0" dirty="0" smtClean="0"/>
              <a:t>https://</a:t>
            </a:r>
            <a:r>
              <a:rPr lang="en-US" baseline="0" dirty="0" err="1" smtClean="0"/>
              <a:t>aws.amazon.com</a:t>
            </a:r>
            <a:r>
              <a:rPr lang="en-US" baseline="0" dirty="0" smtClean="0"/>
              <a:t>/solutions/case-studies/ </a:t>
            </a:r>
          </a:p>
          <a:p>
            <a:pPr marL="171450" indent="-171450">
              <a:buFont typeface="Arial" charset="0"/>
              <a:buChar char="•"/>
            </a:pPr>
            <a:r>
              <a:rPr lang="en-US" baseline="0" dirty="0" smtClean="0"/>
              <a:t>This deck is meant to be a backdrop to the conversation with the customer.  You should be prepared to cover the material, but have a conversation and learn about the customer.</a:t>
            </a:r>
          </a:p>
          <a:p>
            <a:pPr marL="171450" indent="-171450">
              <a:buFont typeface="Arial" charset="0"/>
              <a:buChar char="•"/>
            </a:pPr>
            <a:r>
              <a:rPr lang="en-US" baseline="0" dirty="0" smtClean="0"/>
              <a:t>A good rule of thumb is to spend ~5 minutes per slide.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When a Q/A from the </a:t>
            </a:r>
            <a:r>
              <a:rPr lang="en-US" sz="1200" kern="1200" dirty="0" smtClean="0">
                <a:solidFill>
                  <a:schemeClr val="tx1"/>
                </a:solidFill>
                <a:latin typeface="Arial"/>
                <a:ea typeface="+mn-ea"/>
                <a:cs typeface="+mn-cs"/>
              </a:rPr>
              <a:t>External Communication Training</a:t>
            </a:r>
            <a:r>
              <a:rPr lang="en-US" sz="1200" kern="1200" baseline="0" dirty="0" smtClean="0">
                <a:solidFill>
                  <a:schemeClr val="tx1"/>
                </a:solidFill>
                <a:latin typeface="Arial"/>
                <a:ea typeface="+mn-ea"/>
                <a:cs typeface="+mn-cs"/>
              </a:rPr>
              <a:t> </a:t>
            </a:r>
            <a:r>
              <a:rPr lang="en-US" baseline="0" dirty="0" smtClean="0"/>
              <a:t>is suggested on a slide, you should work to memorize the answer </a:t>
            </a:r>
            <a:r>
              <a:rPr lang="en-US" b="1" baseline="0" dirty="0" smtClean="0"/>
              <a:t>verbatim</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Write down customer questions that you can’t answer on the fly, and commit to following up after the meeting (and actually do this just as you would with a customer).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Strive to be contextual in your conversation.  Allude back to customers roles, or previous questions they’ve asked.</a:t>
            </a:r>
          </a:p>
          <a:p>
            <a:pPr marL="171450" indent="-171450">
              <a:buFont typeface="Arial" charset="0"/>
              <a:buChar char="•"/>
            </a:pPr>
            <a:endParaRPr lang="en-US" baseline="0" dirty="0" smtClean="0"/>
          </a:p>
          <a:p>
            <a:pPr marL="171450" indent="-171450">
              <a:buFont typeface="Arial" charset="0"/>
              <a:buChar char="•"/>
            </a:pP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1" baseline="0" dirty="0" smtClean="0"/>
          </a:p>
          <a:p>
            <a:pPr marL="171450" indent="-171450">
              <a:buFont typeface="Arial"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22295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Reduce cost </a:t>
            </a:r>
          </a:p>
          <a:p>
            <a:r>
              <a:rPr lang="en-US" dirty="0" smtClean="0"/>
              <a:t>Ramp quickly</a:t>
            </a:r>
          </a:p>
          <a:p>
            <a:r>
              <a:rPr lang="en-US" dirty="0" smtClean="0"/>
              <a:t>Reduce time to Market</a:t>
            </a:r>
          </a:p>
          <a:p>
            <a:endParaRPr lang="en-US" dirty="0" smtClean="0"/>
          </a:p>
          <a:p>
            <a:r>
              <a:rPr lang="en-US" dirty="0" smtClean="0"/>
              <a:t>				</a:t>
            </a:r>
            <a:r>
              <a:rPr lang="en-US" dirty="0" err="1" smtClean="0"/>
              <a:t>Serveless</a:t>
            </a:r>
            <a:r>
              <a:rPr lang="en-US" dirty="0" smtClean="0"/>
              <a:t> Architecture </a:t>
            </a:r>
          </a:p>
          <a:p>
            <a:r>
              <a:rPr lang="en-US" dirty="0" smtClean="0">
                <a:solidFill>
                  <a:schemeClr val="bg1"/>
                </a:solidFill>
              </a:rPr>
              <a:t>Business Enablement</a:t>
            </a:r>
          </a:p>
          <a:p>
            <a:pPr marL="285750" indent="-285750">
              <a:buFont typeface="Arial" panose="020B0604020202020204" pitchFamily="34" charset="0"/>
              <a:buChar char="•"/>
            </a:pPr>
            <a:r>
              <a:rPr lang="en-US" dirty="0" smtClean="0">
                <a:solidFill>
                  <a:schemeClr val="bg1"/>
                </a:solidFill>
              </a:rPr>
              <a:t>Innovate rapidly</a:t>
            </a:r>
          </a:p>
          <a:p>
            <a:pPr marL="285750" indent="-285750">
              <a:buFont typeface="Arial" panose="020B0604020202020204" pitchFamily="34" charset="0"/>
              <a:buChar char="•"/>
            </a:pPr>
            <a:r>
              <a:rPr lang="en-US" dirty="0" smtClean="0">
                <a:solidFill>
                  <a:schemeClr val="bg1"/>
                </a:solidFill>
              </a:rPr>
              <a:t>Performance can scale to meet variable demands</a:t>
            </a:r>
          </a:p>
          <a:p>
            <a:pPr marL="285750" indent="-285750">
              <a:buFont typeface="Arial" panose="020B0604020202020204" pitchFamily="34" charset="0"/>
              <a:buChar char="•"/>
            </a:pPr>
            <a:r>
              <a:rPr lang="en-US" dirty="0" smtClean="0">
                <a:solidFill>
                  <a:schemeClr val="bg1"/>
                </a:solidFill>
              </a:rPr>
              <a:t>Pay for only what you use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66968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sz="1200" b="0" kern="1200" dirty="0" smtClean="0">
                <a:solidFill>
                  <a:schemeClr val="tx1"/>
                </a:solidFill>
                <a:latin typeface="Arial"/>
                <a:ea typeface="+mn-ea"/>
                <a:cs typeface="+mn-cs"/>
              </a:rPr>
              <a:t>Here</a:t>
            </a:r>
            <a:r>
              <a:rPr lang="en-US" sz="1200" b="0" kern="1200" baseline="0" dirty="0" smtClean="0">
                <a:solidFill>
                  <a:schemeClr val="tx1"/>
                </a:solidFill>
                <a:latin typeface="Arial"/>
                <a:ea typeface="+mn-ea"/>
                <a:cs typeface="+mn-cs"/>
              </a:rPr>
              <a:t> we are trying to secure the next step with the customer and take the conversation from stakeholders to the technical implementers and doers.  </a:t>
            </a:r>
          </a:p>
          <a:p>
            <a:pPr marL="171450" indent="-171450">
              <a:buFont typeface="Arial" charset="0"/>
              <a:buChar char="•"/>
            </a:pPr>
            <a:endParaRPr lang="en-US" sz="1200" b="0" kern="1200" dirty="0" smtClean="0">
              <a:solidFill>
                <a:schemeClr val="tx1"/>
              </a:solidFill>
              <a:latin typeface="Arial"/>
              <a:ea typeface="+mn-ea"/>
              <a:cs typeface="+mn-cs"/>
            </a:endParaRPr>
          </a:p>
          <a:p>
            <a:r>
              <a:rPr lang="en-US" sz="1200" b="1" kern="1200" dirty="0" smtClean="0">
                <a:solidFill>
                  <a:schemeClr val="tx1"/>
                </a:solidFill>
                <a:latin typeface="Arial"/>
                <a:ea typeface="+mn-ea"/>
                <a:cs typeface="+mn-cs"/>
              </a:rPr>
              <a:t>Talking points:</a:t>
            </a:r>
          </a:p>
          <a:p>
            <a:pPr marL="171450" indent="-171450">
              <a:buFont typeface="Arial" charset="0"/>
              <a:buChar char="•"/>
            </a:pPr>
            <a:r>
              <a:rPr lang="en-US" sz="1200" b="0" kern="1200" dirty="0" smtClean="0">
                <a:solidFill>
                  <a:schemeClr val="tx1"/>
                </a:solidFill>
                <a:latin typeface="Arial"/>
                <a:ea typeface="+mn-ea"/>
                <a:cs typeface="+mn-cs"/>
              </a:rPr>
              <a:t>Recap some of the points</a:t>
            </a:r>
            <a:r>
              <a:rPr lang="en-US" sz="1200" b="0" kern="1200" baseline="0" dirty="0" smtClean="0">
                <a:solidFill>
                  <a:schemeClr val="tx1"/>
                </a:solidFill>
                <a:latin typeface="Arial"/>
                <a:ea typeface="+mn-ea"/>
                <a:cs typeface="+mn-cs"/>
              </a:rPr>
              <a:t> that resonated with the customer throughout the meeting.</a:t>
            </a:r>
          </a:p>
          <a:p>
            <a:pPr marL="171450" indent="-171450">
              <a:buFont typeface="Arial" charset="0"/>
              <a:buChar char="•"/>
            </a:pPr>
            <a:r>
              <a:rPr lang="en-US" sz="1200" b="0" kern="1200" baseline="0" dirty="0" smtClean="0">
                <a:solidFill>
                  <a:schemeClr val="tx1"/>
                </a:solidFill>
                <a:latin typeface="Arial"/>
                <a:ea typeface="+mn-ea"/>
                <a:cs typeface="+mn-cs"/>
              </a:rPr>
              <a:t>Discuss what workloads customers typically start with.</a:t>
            </a:r>
          </a:p>
          <a:p>
            <a:pPr marL="171450" indent="-171450">
              <a:buFont typeface="Arial" charset="0"/>
              <a:buChar char="•"/>
            </a:pPr>
            <a:r>
              <a:rPr lang="en-US" sz="1200" b="0" kern="1200" baseline="0" dirty="0" smtClean="0">
                <a:solidFill>
                  <a:schemeClr val="tx1"/>
                </a:solidFill>
                <a:latin typeface="Arial"/>
                <a:ea typeface="+mn-ea"/>
                <a:cs typeface="+mn-cs"/>
              </a:rPr>
              <a:t>What does a Proof of Concept look like on AWS, and how you can work with their team to get started.</a:t>
            </a:r>
            <a:endParaRPr lang="en-US" sz="1200" b="1" kern="1200" dirty="0" smtClean="0">
              <a:solidFill>
                <a:schemeClr val="tx1"/>
              </a:solidFill>
              <a:latin typeface="Arial"/>
              <a:ea typeface="+mn-ea"/>
              <a:cs typeface="+mn-cs"/>
            </a:endParaRPr>
          </a:p>
          <a:p>
            <a:endParaRPr lang="en-US" sz="1200" b="1" kern="1200" dirty="0" smtClean="0">
              <a:solidFill>
                <a:schemeClr val="tx1"/>
              </a:solidFill>
              <a:latin typeface="Arial"/>
              <a:ea typeface="+mn-ea"/>
              <a:cs typeface="+mn-cs"/>
            </a:endParaRPr>
          </a:p>
          <a:p>
            <a:r>
              <a:rPr lang="en-US" sz="1200" b="1" kern="1200" dirty="0" smtClean="0">
                <a:solidFill>
                  <a:schemeClr val="tx1"/>
                </a:solidFill>
                <a:latin typeface="Arial"/>
                <a:ea typeface="+mn-ea"/>
                <a:cs typeface="+mn-cs"/>
              </a:rPr>
              <a:t>Relevant customer examples:</a:t>
            </a:r>
          </a:p>
          <a:p>
            <a:endParaRPr lang="en-US" sz="1200" b="1" kern="1200" dirty="0" smtClean="0">
              <a:solidFill>
                <a:schemeClr val="tx1"/>
              </a:solidFill>
              <a:latin typeface="Arial"/>
              <a:ea typeface="+mn-ea"/>
              <a:cs typeface="+mn-cs"/>
            </a:endParaRPr>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baseline="0" dirty="0" smtClean="0">
                <a:solidFill>
                  <a:schemeClr val="tx1"/>
                </a:solidFill>
                <a:latin typeface="Arial"/>
                <a:ea typeface="+mn-ea"/>
                <a:cs typeface="+mn-cs"/>
              </a:rPr>
              <a:t>What is a workload that the customer is willing to experiment with in AWS?</a:t>
            </a:r>
          </a:p>
          <a:p>
            <a:pPr marL="171450" indent="-171450">
              <a:buFont typeface="Arial" charset="0"/>
              <a:buChar char="•"/>
            </a:pPr>
            <a:r>
              <a:rPr lang="en-US" sz="1200" b="0" kern="1200" baseline="0" dirty="0" smtClean="0">
                <a:solidFill>
                  <a:schemeClr val="tx1"/>
                </a:solidFill>
                <a:latin typeface="Arial"/>
                <a:ea typeface="+mn-ea"/>
                <a:cs typeface="+mn-cs"/>
              </a:rPr>
              <a:t>What are the customers keys to success?</a:t>
            </a:r>
          </a:p>
          <a:p>
            <a:endParaRPr lang="en-US" sz="1200" b="0" kern="1200" dirty="0" smtClean="0">
              <a:solidFill>
                <a:schemeClr val="tx1"/>
              </a:solidFill>
              <a:latin typeface="Arial"/>
              <a:ea typeface="+mn-ea"/>
              <a:cs typeface="+mn-cs"/>
            </a:endParaRPr>
          </a:p>
          <a:p>
            <a:r>
              <a:rPr lang="en-US" sz="1200" b="1" kern="1200" dirty="0" smtClean="0">
                <a:solidFill>
                  <a:schemeClr val="tx1"/>
                </a:solidFill>
                <a:latin typeface="Arial"/>
                <a:ea typeface="+mn-ea"/>
                <a:cs typeface="+mn-cs"/>
              </a:rPr>
              <a:t>Other tips:</a:t>
            </a:r>
          </a:p>
          <a:p>
            <a:pPr marL="171450" indent="-171450">
              <a:buFont typeface="Arial" charset="0"/>
              <a:buChar char="•"/>
            </a:pPr>
            <a:r>
              <a:rPr lang="en-US" sz="1200" b="0" kern="1200" dirty="0" smtClean="0">
                <a:solidFill>
                  <a:schemeClr val="tx1"/>
                </a:solidFill>
                <a:latin typeface="Arial"/>
                <a:ea typeface="+mn-ea"/>
                <a:cs typeface="+mn-cs"/>
              </a:rPr>
              <a:t>Ensure</a:t>
            </a:r>
            <a:r>
              <a:rPr lang="en-US" sz="1200" b="0" kern="1200" baseline="0" dirty="0" smtClean="0">
                <a:solidFill>
                  <a:schemeClr val="tx1"/>
                </a:solidFill>
                <a:latin typeface="Arial"/>
                <a:ea typeface="+mn-ea"/>
                <a:cs typeface="+mn-cs"/>
              </a:rPr>
              <a:t> you thank everyone for their time and participation.</a:t>
            </a:r>
          </a:p>
          <a:p>
            <a:pPr marL="171450" indent="-171450">
              <a:buFont typeface="Arial" charset="0"/>
              <a:buChar char="•"/>
            </a:pPr>
            <a:r>
              <a:rPr lang="en-US" sz="1200" b="0" kern="1200" baseline="0" dirty="0" smtClean="0">
                <a:solidFill>
                  <a:schemeClr val="tx1"/>
                </a:solidFill>
                <a:latin typeface="Arial"/>
                <a:ea typeface="+mn-ea"/>
                <a:cs typeface="+mn-cs"/>
              </a:rPr>
              <a:t>Recap all questions you’ve written down throughout, and repeat these back.</a:t>
            </a:r>
          </a:p>
          <a:p>
            <a:pPr marL="171450" indent="-171450">
              <a:buFont typeface="Arial" charset="0"/>
              <a:buChar char="•"/>
            </a:pPr>
            <a:endParaRPr lang="en-US" b="0" dirty="0" smtClean="0"/>
          </a:p>
        </p:txBody>
      </p:sp>
      <p:sp>
        <p:nvSpPr>
          <p:cNvPr id="4" name="Slide Number Placeholder 3"/>
          <p:cNvSpPr>
            <a:spLocks noGrp="1"/>
          </p:cNvSpPr>
          <p:nvPr>
            <p:ph type="sldNum" sz="quarter" idx="10"/>
          </p:nvPr>
        </p:nvSpPr>
        <p:spPr/>
        <p:txBody>
          <a:bodyPr/>
          <a:lstStyle/>
          <a:p>
            <a:fld id="{85DA4EAB-7419-470F-A32F-30DDE8604762}" type="slidenum">
              <a:rPr lang="en-US" smtClean="0"/>
              <a:t>4</a:t>
            </a:fld>
            <a:endParaRPr lang="en-US" dirty="0"/>
          </a:p>
        </p:txBody>
      </p:sp>
    </p:spTree>
    <p:extLst>
      <p:ext uri="{BB962C8B-B14F-4D97-AF65-F5344CB8AC3E}">
        <p14:creationId xmlns:p14="http://schemas.microsoft.com/office/powerpoint/2010/main" val="374900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
        <p:nvSpPr>
          <p:cNvPr id="2" name="Footer Placeholder 1"/>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3" name="TextBox 2"/>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solidFill>
                  <a:srgbClr val="FFFFFF"/>
                </a:solidFill>
              </a:defRPr>
            </a:lvl1pPr>
          </a:lstStyle>
          <a:p>
            <a:r>
              <a:rPr lang="en-US" dirty="0" smtClean="0"/>
              <a:t>Click to edit Master title style</a:t>
            </a:r>
            <a:endParaRPr lang="en-US" dirty="0"/>
          </a:p>
        </p:txBody>
      </p:sp>
      <p:sp>
        <p:nvSpPr>
          <p:cNvPr id="3" name="TextBox 2"/>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solidFill>
                  <a:srgbClr val="FFFFFF"/>
                </a:solidFill>
              </a:defRPr>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
        <p:nvSpPr>
          <p:cNvPr id="4" name="TextBox 3"/>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F2F2F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
        <p:nvSpPr>
          <p:cNvPr id="5" name="Footer Placeholder 4"/>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lumMod val="95000"/>
                  </a:schemeClr>
                </a:solidFill>
              </a:defRPr>
            </a:lvl1pPr>
          </a:lstStyle>
          <a:p>
            <a:r>
              <a:rPr lang="en-US" dirty="0"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smtClean="0"/>
              <a:t>Click to edit Master title style</a:t>
            </a:r>
            <a:endParaRPr lang="en-US" dirty="0"/>
          </a:p>
        </p:txBody>
      </p:sp>
      <p:sp>
        <p:nvSpPr>
          <p:cNvPr id="3" name="TextBox 2"/>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bg1">
                    <a:lumMod val="95000"/>
                  </a:schemeClr>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bg1">
                    <a:lumMod val="95000"/>
                  </a:schemeClr>
                </a:solidFill>
              </a:defRPr>
            </a:lvl1pPr>
          </a:lstStyle>
          <a:p>
            <a:r>
              <a:rPr lang="en-US" dirty="0"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Box 5"/>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bg1">
                    <a:lumMod val="50000"/>
                  </a:schemeClr>
                </a:solidFill>
              </a:defRPr>
            </a:lvl1pPr>
          </a:lstStyle>
          <a:p>
            <a:r>
              <a:rPr lang="en-US" dirty="0"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9" name="TextBox 18"/>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chemeClr val="bg1">
                    <a:lumMod val="50000"/>
                  </a:schemeClr>
                </a:solidFill>
              </a:defRPr>
            </a:lvl1pPr>
          </a:lstStyle>
          <a:p>
            <a:r>
              <a:rPr lang="en-US" dirty="0"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chemeClr val="bg1">
                    <a:lumMod val="50000"/>
                  </a:schemeClr>
                </a:solidFill>
              </a:defRPr>
            </a:lvl1pPr>
          </a:lstStyle>
          <a:p>
            <a:r>
              <a:rPr lang="en-US" smtClean="0"/>
              <a:t>Drag picture to placeholder or click icon to add</a:t>
            </a:r>
            <a:endParaRPr lang="en-US" dirty="0"/>
          </a:p>
        </p:txBody>
      </p:sp>
      <p:sp>
        <p:nvSpPr>
          <p:cNvPr id="15" name="TextBox 14"/>
          <p:cNvSpPr txBox="1"/>
          <p:nvPr userDrawn="1"/>
        </p:nvSpPr>
        <p:spPr>
          <a:xfrm>
            <a:off x="489150" y="4891341"/>
            <a:ext cx="3027774" cy="107722"/>
          </a:xfrm>
          <a:prstGeom prst="rect">
            <a:avLst/>
          </a:prstGeom>
          <a:noFill/>
        </p:spPr>
        <p:txBody>
          <a:bodyPr wrap="square" lIns="0" tIns="0" rIns="0" bIns="0" rtlCol="0">
            <a:spAutoFit/>
          </a:bodyPr>
          <a:lstStyle/>
          <a:p>
            <a:r>
              <a:rPr lang="en-US" sz="700" smtClean="0">
                <a:solidFill>
                  <a:schemeClr val="bg1">
                    <a:lumMod val="50000"/>
                  </a:schemeClr>
                </a:solidFill>
              </a:rPr>
              <a:t>© 2017, </a:t>
            </a:r>
            <a:r>
              <a:rPr lang="en-US" sz="700" dirty="0" smtClean="0">
                <a:solidFill>
                  <a:schemeClr val="bg1">
                    <a:lumMod val="50000"/>
                  </a:schemeClr>
                </a:solidFill>
              </a:rPr>
              <a:t>Amazon Web Services, Inc. or its Affiliates. All rights reserved.</a:t>
            </a:r>
            <a:endParaRPr lang="en-US" sz="700" dirty="0">
              <a:solidFill>
                <a:schemeClr val="bg1">
                  <a:lumMod val="50000"/>
                </a:schemeClr>
              </a:solidFill>
            </a:endParaRP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500px-AWS_Logo_Web-Color-White.png"/>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8118963" y="4679057"/>
            <a:ext cx="888964" cy="355586"/>
          </a:xfrm>
          <a:prstGeom prst="rect">
            <a:avLst/>
          </a:prstGeom>
        </p:spPr>
      </p:pic>
      <p:sp>
        <p:nvSpPr>
          <p:cNvPr id="4" name="Footer Placeholder 3"/>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Lst>
  <p:hf hdr="0" ftr="0" dt="0"/>
  <p:txStyles>
    <p:titleStyle>
      <a:lvl1pPr algn="l" defTabSz="457200" rtl="0" eaLnBrk="1" latinLnBrk="0" hangingPunct="1">
        <a:spcBef>
          <a:spcPct val="0"/>
        </a:spcBef>
        <a:buNone/>
        <a:defRPr sz="2800" b="1" i="0" kern="1200">
          <a:solidFill>
            <a:schemeClr val="bg1">
              <a:lumMod val="95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microsoft.com/office/2007/relationships/hdphoto" Target="../media/hdphoto1.wdp"/><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Doug </a:t>
            </a:r>
            <a:r>
              <a:rPr lang="en-US" dirty="0" err="1" smtClean="0"/>
              <a:t>Youd</a:t>
            </a:r>
            <a:r>
              <a:rPr lang="en-US" dirty="0" smtClean="0"/>
              <a:t>: Amazon </a:t>
            </a:r>
            <a:r>
              <a:rPr lang="en-US" dirty="0"/>
              <a:t>Web Services </a:t>
            </a:r>
          </a:p>
        </p:txBody>
      </p:sp>
      <p:sp>
        <p:nvSpPr>
          <p:cNvPr id="3" name="Text Placeholder 2"/>
          <p:cNvSpPr>
            <a:spLocks noGrp="1"/>
          </p:cNvSpPr>
          <p:nvPr>
            <p:ph type="body" sz="quarter" idx="11"/>
          </p:nvPr>
        </p:nvSpPr>
        <p:spPr/>
        <p:txBody>
          <a:bodyPr/>
          <a:lstStyle/>
          <a:p>
            <a:r>
              <a:rPr lang="en-US" dirty="0" smtClean="0"/>
              <a:t>Aug 22</a:t>
            </a:r>
            <a:r>
              <a:rPr lang="en-US" baseline="30000" dirty="0" smtClean="0"/>
              <a:t>nd</a:t>
            </a:r>
            <a:r>
              <a:rPr lang="en-US" dirty="0" smtClean="0"/>
              <a:t> </a:t>
            </a:r>
            <a:r>
              <a:rPr lang="en-US" dirty="0" smtClean="0"/>
              <a:t>2017</a:t>
            </a:r>
            <a:endParaRPr lang="en-US" dirty="0"/>
          </a:p>
        </p:txBody>
      </p:sp>
      <p:sp>
        <p:nvSpPr>
          <p:cNvPr id="4" name="Text Placeholder 3"/>
          <p:cNvSpPr>
            <a:spLocks noGrp="1"/>
          </p:cNvSpPr>
          <p:nvPr>
            <p:ph type="body" sz="quarter" idx="12"/>
          </p:nvPr>
        </p:nvSpPr>
        <p:spPr>
          <a:xfrm>
            <a:off x="330309" y="770126"/>
            <a:ext cx="8219221" cy="993865"/>
          </a:xfrm>
        </p:spPr>
        <p:txBody>
          <a:bodyPr/>
          <a:lstStyle/>
          <a:p>
            <a:pPr algn="ctr"/>
            <a:r>
              <a:rPr lang="en-US" sz="3200" dirty="0" err="1" smtClean="0"/>
              <a:t>Octank.Sports</a:t>
            </a:r>
            <a:r>
              <a:rPr lang="en-US" sz="3200" dirty="0" smtClean="0"/>
              <a:t> </a:t>
            </a:r>
          </a:p>
          <a:p>
            <a:pPr algn="ctr"/>
            <a:r>
              <a:rPr lang="en-US" sz="3200" b="0" dirty="0" smtClean="0"/>
              <a:t>Video-on-Demand (VOD) voting app </a:t>
            </a:r>
            <a:r>
              <a:rPr lang="en-US" sz="3200" b="0" dirty="0" err="1" smtClean="0"/>
              <a:t>PoC</a:t>
            </a:r>
            <a:endParaRPr lang="en-US" sz="3200" b="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796" y="2451424"/>
            <a:ext cx="2234248" cy="840846"/>
          </a:xfrm>
          <a:prstGeom prst="rect">
            <a:avLst/>
          </a:prstGeom>
        </p:spPr>
      </p:pic>
    </p:spTree>
    <p:extLst>
      <p:ext uri="{BB962C8B-B14F-4D97-AF65-F5344CB8AC3E}">
        <p14:creationId xmlns:p14="http://schemas.microsoft.com/office/powerpoint/2010/main" val="3303444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774168"/>
            <a:ext cx="9144000" cy="369332"/>
          </a:xfrm>
          <a:prstGeom prst="rect">
            <a:avLst/>
          </a:prstGeom>
          <a:noFill/>
        </p:spPr>
        <p:txBody>
          <a:bodyPr wrap="square" rtlCol="0">
            <a:spAutoFit/>
          </a:bodyPr>
          <a:lstStyle/>
          <a:p>
            <a:r>
              <a:rPr lang="en-US" dirty="0">
                <a:solidFill>
                  <a:schemeClr val="bg1"/>
                </a:solidFill>
              </a:rPr>
              <a:t>9</a:t>
            </a:r>
          </a:p>
        </p:txBody>
      </p:sp>
      <p:sp>
        <p:nvSpPr>
          <p:cNvPr id="3" name="Rectangle 2"/>
          <p:cNvSpPr/>
          <p:nvPr/>
        </p:nvSpPr>
        <p:spPr>
          <a:xfrm>
            <a:off x="450272" y="43499"/>
            <a:ext cx="8243455" cy="1200329"/>
          </a:xfrm>
          <a:prstGeom prst="rect">
            <a:avLst/>
          </a:prstGeom>
        </p:spPr>
        <p:txBody>
          <a:bodyPr wrap="square">
            <a:spAutoFit/>
          </a:bodyPr>
          <a:lstStyle/>
          <a:p>
            <a:pPr algn="ctr"/>
            <a:r>
              <a:rPr lang="en-US" sz="3600" b="1" dirty="0">
                <a:solidFill>
                  <a:srgbClr val="FCB64C"/>
                </a:solidFill>
              </a:rPr>
              <a:t>Focus</a:t>
            </a:r>
            <a:r>
              <a:rPr lang="en-US" sz="3600" dirty="0">
                <a:solidFill>
                  <a:schemeClr val="bg1"/>
                </a:solidFill>
              </a:rPr>
              <a:t> on </a:t>
            </a:r>
            <a:r>
              <a:rPr lang="en-US" sz="3600" b="1" dirty="0">
                <a:solidFill>
                  <a:schemeClr val="bg1"/>
                </a:solidFill>
              </a:rPr>
              <a:t>managing</a:t>
            </a:r>
            <a:r>
              <a:rPr lang="en-US" sz="3600" dirty="0">
                <a:solidFill>
                  <a:schemeClr val="bg1"/>
                </a:solidFill>
              </a:rPr>
              <a:t> </a:t>
            </a:r>
            <a:r>
              <a:rPr lang="en-US" sz="3600" b="1" i="1" dirty="0" smtClean="0">
                <a:solidFill>
                  <a:srgbClr val="FCB64C"/>
                </a:solidFill>
              </a:rPr>
              <a:t>patient </a:t>
            </a:r>
            <a:r>
              <a:rPr lang="en-US" sz="3600" b="1" i="1" dirty="0">
                <a:solidFill>
                  <a:srgbClr val="FCB64C"/>
                </a:solidFill>
              </a:rPr>
              <a:t>outcomes</a:t>
            </a:r>
            <a:r>
              <a:rPr lang="en-US" sz="2800" b="1" dirty="0">
                <a:solidFill>
                  <a:schemeClr val="bg1"/>
                </a:solidFill>
              </a:rPr>
              <a:t> </a:t>
            </a:r>
            <a:r>
              <a:rPr lang="en-US" sz="3600" dirty="0">
                <a:solidFill>
                  <a:schemeClr val="bg1"/>
                </a:solidFill>
              </a:rPr>
              <a:t>instead of </a:t>
            </a:r>
            <a:r>
              <a:rPr lang="en-US" sz="3600" dirty="0" err="1" smtClean="0">
                <a:solidFill>
                  <a:schemeClr val="bg1"/>
                </a:solidFill>
              </a:rPr>
              <a:t>infastructure</a:t>
            </a:r>
            <a:r>
              <a:rPr lang="en-US" sz="3600" dirty="0" smtClean="0">
                <a:solidFill>
                  <a:schemeClr val="bg1"/>
                </a:solidFill>
              </a:rPr>
              <a:t>.</a:t>
            </a:r>
            <a:endParaRPr lang="en-US" sz="3600" dirty="0">
              <a:solidFill>
                <a:schemeClr val="bg1"/>
              </a:solidFill>
            </a:endParaRPr>
          </a:p>
        </p:txBody>
      </p:sp>
      <p:sp>
        <p:nvSpPr>
          <p:cNvPr id="9" name="Rectangle 8"/>
          <p:cNvSpPr/>
          <p:nvPr/>
        </p:nvSpPr>
        <p:spPr>
          <a:xfrm>
            <a:off x="2141890" y="1521720"/>
            <a:ext cx="4889287" cy="3108543"/>
          </a:xfrm>
          <a:prstGeom prst="rect">
            <a:avLst/>
          </a:prstGeom>
        </p:spPr>
        <p:txBody>
          <a:bodyPr wrap="none">
            <a:spAutoFit/>
          </a:bodyPr>
          <a:lstStyle/>
          <a:p>
            <a:r>
              <a:rPr lang="en-US" sz="2800" b="1" i="1" dirty="0" smtClean="0">
                <a:solidFill>
                  <a:schemeClr val="bg1"/>
                </a:solidFill>
              </a:rPr>
              <a:t>Solutions That:</a:t>
            </a:r>
          </a:p>
          <a:p>
            <a:pPr marL="285750" indent="-285750">
              <a:buFont typeface="Wingdings" charset="2"/>
              <a:buChar char="Ø"/>
            </a:pPr>
            <a:r>
              <a:rPr lang="en-US" sz="2400" b="1" i="1" dirty="0" smtClean="0">
                <a:solidFill>
                  <a:schemeClr val="bg1"/>
                </a:solidFill>
              </a:rPr>
              <a:t> </a:t>
            </a:r>
            <a:r>
              <a:rPr lang="en-US" sz="2400" b="1" i="1" dirty="0" smtClean="0">
                <a:solidFill>
                  <a:srgbClr val="FCB64C"/>
                </a:solidFill>
              </a:rPr>
              <a:t>Reduce </a:t>
            </a:r>
            <a:r>
              <a:rPr lang="en-US" sz="2400" b="1" i="1" dirty="0" smtClean="0">
                <a:solidFill>
                  <a:schemeClr val="bg1"/>
                </a:solidFill>
              </a:rPr>
              <a:t>Time to Market</a:t>
            </a:r>
          </a:p>
          <a:p>
            <a:pPr marL="285750" indent="-285750">
              <a:buFont typeface="Wingdings" charset="2"/>
              <a:buChar char="Ø"/>
            </a:pPr>
            <a:endParaRPr lang="en-US" sz="2400" b="1" i="1" dirty="0" smtClean="0">
              <a:solidFill>
                <a:srgbClr val="FCB64C"/>
              </a:solidFill>
            </a:endParaRPr>
          </a:p>
          <a:p>
            <a:pPr marL="285750" indent="-285750">
              <a:buFont typeface="Wingdings" charset="2"/>
              <a:buChar char="Ø"/>
            </a:pPr>
            <a:r>
              <a:rPr lang="en-US" sz="2400" dirty="0" smtClean="0">
                <a:solidFill>
                  <a:schemeClr val="bg1"/>
                </a:solidFill>
              </a:rPr>
              <a:t> Controls </a:t>
            </a:r>
            <a:r>
              <a:rPr lang="en-US" sz="2400" b="1" i="1" dirty="0" smtClean="0">
                <a:solidFill>
                  <a:srgbClr val="FCB64C"/>
                </a:solidFill>
              </a:rPr>
              <a:t>Cost</a:t>
            </a:r>
          </a:p>
          <a:p>
            <a:pPr marL="285750" indent="-285750">
              <a:buFont typeface="Wingdings" charset="2"/>
              <a:buChar char="Ø"/>
            </a:pPr>
            <a:endParaRPr lang="en-US" sz="2400" b="1" i="1" dirty="0" smtClean="0">
              <a:solidFill>
                <a:srgbClr val="FCB64C"/>
              </a:solidFill>
            </a:endParaRPr>
          </a:p>
          <a:p>
            <a:pPr marL="285750" indent="-285750">
              <a:buFont typeface="Wingdings" charset="2"/>
              <a:buChar char="Ø"/>
            </a:pPr>
            <a:r>
              <a:rPr lang="en-US" sz="2400" b="1" dirty="0" smtClean="0">
                <a:solidFill>
                  <a:schemeClr val="bg1"/>
                </a:solidFill>
              </a:rPr>
              <a:t> Allows</a:t>
            </a:r>
            <a:r>
              <a:rPr lang="en-US" sz="2400" dirty="0" smtClean="0">
                <a:solidFill>
                  <a:schemeClr val="bg1"/>
                </a:solidFill>
              </a:rPr>
              <a:t> you to </a:t>
            </a:r>
            <a:r>
              <a:rPr lang="en-US" sz="2400" b="1" i="1" dirty="0" smtClean="0">
                <a:solidFill>
                  <a:srgbClr val="FCB64C"/>
                </a:solidFill>
              </a:rPr>
              <a:t>Ramp Quickly </a:t>
            </a:r>
          </a:p>
          <a:p>
            <a:pPr marL="285750" indent="-285750">
              <a:buFont typeface="Wingdings" charset="2"/>
              <a:buChar char="Ø"/>
            </a:pPr>
            <a:endParaRPr lang="en-US" sz="2400" b="1" i="1" dirty="0" smtClean="0">
              <a:solidFill>
                <a:srgbClr val="FCB64C"/>
              </a:solidFill>
            </a:endParaRPr>
          </a:p>
          <a:p>
            <a:pPr marL="285750" indent="-285750">
              <a:buFont typeface="Wingdings" charset="2"/>
              <a:buChar char="Ø"/>
            </a:pPr>
            <a:r>
              <a:rPr lang="en-US" sz="2400" b="1" i="1" dirty="0" smtClean="0">
                <a:solidFill>
                  <a:schemeClr val="bg1"/>
                </a:solidFill>
              </a:rPr>
              <a:t> </a:t>
            </a:r>
            <a:r>
              <a:rPr lang="en-US" sz="2400" b="1" i="1" dirty="0" smtClean="0">
                <a:solidFill>
                  <a:srgbClr val="FCB64C"/>
                </a:solidFill>
              </a:rPr>
              <a:t>Low </a:t>
            </a:r>
            <a:r>
              <a:rPr lang="en-US" sz="2400" b="1" i="1" dirty="0" smtClean="0">
                <a:solidFill>
                  <a:schemeClr val="bg1"/>
                </a:solidFill>
              </a:rPr>
              <a:t>Administrative</a:t>
            </a:r>
            <a:r>
              <a:rPr lang="en-US" sz="2400" b="1" i="1" dirty="0" smtClean="0">
                <a:solidFill>
                  <a:srgbClr val="FCB64C"/>
                </a:solidFill>
              </a:rPr>
              <a:t> </a:t>
            </a:r>
            <a:r>
              <a:rPr lang="en-US" sz="2400" b="1" i="1" dirty="0" smtClean="0">
                <a:solidFill>
                  <a:schemeClr val="bg1"/>
                </a:solidFill>
              </a:rPr>
              <a:t>Overhead</a:t>
            </a:r>
            <a:endParaRPr lang="en-US" sz="2400" b="1" i="1" dirty="0">
              <a:solidFill>
                <a:schemeClr val="bg1"/>
              </a:solidFill>
            </a:endParaRPr>
          </a:p>
        </p:txBody>
      </p:sp>
    </p:spTree>
    <p:extLst>
      <p:ext uri="{BB962C8B-B14F-4D97-AF65-F5344CB8AC3E}">
        <p14:creationId xmlns:p14="http://schemas.microsoft.com/office/powerpoint/2010/main" val="965638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Arrow Connector 57"/>
          <p:cNvCxnSpPr/>
          <p:nvPr/>
        </p:nvCxnSpPr>
        <p:spPr>
          <a:xfrm>
            <a:off x="4970287" y="1710371"/>
            <a:ext cx="0" cy="350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976025" y="1259866"/>
            <a:ext cx="0" cy="350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35260" y="136956"/>
            <a:ext cx="7886700" cy="477765"/>
          </a:xfrm>
        </p:spPr>
        <p:txBody>
          <a:bodyPr>
            <a:normAutofit fontScale="90000"/>
          </a:bodyPr>
          <a:lstStyle/>
          <a:p>
            <a:r>
              <a:rPr lang="en-US" dirty="0" smtClean="0">
                <a:solidFill>
                  <a:schemeClr val="bg1"/>
                </a:solidFill>
              </a:rPr>
              <a:t>How we did it: </a:t>
            </a:r>
            <a:r>
              <a:rPr lang="en-US" i="1" dirty="0" smtClean="0">
                <a:solidFill>
                  <a:srgbClr val="FCB64C"/>
                </a:solidFill>
              </a:rPr>
              <a:t>Process Flow </a:t>
            </a:r>
            <a:r>
              <a:rPr lang="en-US" dirty="0" smtClean="0">
                <a:solidFill>
                  <a:schemeClr val="bg1"/>
                </a:solidFill>
              </a:rPr>
              <a:t>in AWS Cloud</a:t>
            </a:r>
            <a:endParaRPr lang="en-US" dirty="0">
              <a:solidFill>
                <a:schemeClr val="bg1"/>
              </a:solidFill>
            </a:endParaRPr>
          </a:p>
        </p:txBody>
      </p:sp>
      <p:grpSp>
        <p:nvGrpSpPr>
          <p:cNvPr id="73" name="Group 72"/>
          <p:cNvGrpSpPr/>
          <p:nvPr/>
        </p:nvGrpSpPr>
        <p:grpSpPr>
          <a:xfrm>
            <a:off x="1098320" y="1614268"/>
            <a:ext cx="642598" cy="797869"/>
            <a:chOff x="1464426" y="2152357"/>
            <a:chExt cx="856797" cy="1063825"/>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721" y="2152357"/>
              <a:ext cx="610654" cy="825265"/>
            </a:xfrm>
            <a:prstGeom prst="rect">
              <a:avLst/>
            </a:prstGeom>
          </p:spPr>
        </p:pic>
        <p:sp>
          <p:nvSpPr>
            <p:cNvPr id="7" name="TextBox 6"/>
            <p:cNvSpPr txBox="1"/>
            <p:nvPr/>
          </p:nvSpPr>
          <p:spPr>
            <a:xfrm>
              <a:off x="1464426" y="3010892"/>
              <a:ext cx="856797" cy="205290"/>
            </a:xfrm>
            <a:prstGeom prst="rect">
              <a:avLst/>
            </a:prstGeom>
            <a:noFill/>
          </p:spPr>
          <p:txBody>
            <a:bodyPr wrap="square" lIns="0" tIns="0" rIns="0" bIns="0" rtlCol="0" anchor="t">
              <a:noAutofit/>
            </a:bodyPr>
            <a:lstStyle/>
            <a:p>
              <a:pPr algn="ctr"/>
              <a:r>
                <a:rPr lang="en-US" sz="1050" b="1" dirty="0">
                  <a:solidFill>
                    <a:schemeClr val="bg1"/>
                  </a:solidFill>
                </a:rPr>
                <a:t>Amazon</a:t>
              </a:r>
              <a:br>
                <a:rPr lang="en-US" sz="1050" b="1" dirty="0">
                  <a:solidFill>
                    <a:schemeClr val="bg1"/>
                  </a:solidFill>
                </a:rPr>
              </a:br>
              <a:r>
                <a:rPr lang="en-US" sz="1050" b="1" dirty="0">
                  <a:solidFill>
                    <a:schemeClr val="bg1"/>
                  </a:solidFill>
                </a:rPr>
                <a:t>S3</a:t>
              </a:r>
            </a:p>
          </p:txBody>
        </p:sp>
      </p:grpSp>
      <p:grpSp>
        <p:nvGrpSpPr>
          <p:cNvPr id="74" name="Group 73"/>
          <p:cNvGrpSpPr/>
          <p:nvPr/>
        </p:nvGrpSpPr>
        <p:grpSpPr>
          <a:xfrm>
            <a:off x="1065628" y="3656467"/>
            <a:ext cx="724720" cy="827609"/>
            <a:chOff x="1420837" y="4875289"/>
            <a:chExt cx="966293" cy="1103479"/>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45" y="4875289"/>
              <a:ext cx="638078" cy="862327"/>
            </a:xfrm>
            <a:prstGeom prst="rect">
              <a:avLst/>
            </a:prstGeom>
          </p:spPr>
        </p:pic>
        <p:sp>
          <p:nvSpPr>
            <p:cNvPr id="18" name="TextBox 17"/>
            <p:cNvSpPr txBox="1"/>
            <p:nvPr/>
          </p:nvSpPr>
          <p:spPr>
            <a:xfrm>
              <a:off x="1420837" y="5773478"/>
              <a:ext cx="966293" cy="205290"/>
            </a:xfrm>
            <a:prstGeom prst="rect">
              <a:avLst/>
            </a:prstGeom>
            <a:noFill/>
          </p:spPr>
          <p:txBody>
            <a:bodyPr wrap="square" lIns="0" tIns="0" rIns="0" bIns="0" rtlCol="0" anchor="t">
              <a:noAutofit/>
            </a:bodyPr>
            <a:lstStyle/>
            <a:p>
              <a:pPr algn="ctr"/>
              <a:r>
                <a:rPr lang="en-US" sz="1050" b="1" dirty="0">
                  <a:solidFill>
                    <a:schemeClr val="bg1"/>
                  </a:solidFill>
                </a:rPr>
                <a:t>AWS</a:t>
              </a:r>
            </a:p>
            <a:p>
              <a:pPr algn="ctr"/>
              <a:r>
                <a:rPr lang="en-US" sz="1050" b="1" dirty="0">
                  <a:solidFill>
                    <a:schemeClr val="bg1"/>
                  </a:solidFill>
                </a:rPr>
                <a:t>Lambda</a:t>
              </a:r>
            </a:p>
          </p:txBody>
        </p:sp>
      </p:grpSp>
      <p:grpSp>
        <p:nvGrpSpPr>
          <p:cNvPr id="75" name="Group 74"/>
          <p:cNvGrpSpPr/>
          <p:nvPr/>
        </p:nvGrpSpPr>
        <p:grpSpPr>
          <a:xfrm>
            <a:off x="2501907" y="3638227"/>
            <a:ext cx="931699" cy="794056"/>
            <a:chOff x="3335875" y="4850969"/>
            <a:chExt cx="1242265" cy="1058741"/>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1807" y="4850969"/>
              <a:ext cx="610653" cy="825265"/>
            </a:xfrm>
            <a:prstGeom prst="rect">
              <a:avLst/>
            </a:prstGeom>
          </p:spPr>
        </p:pic>
        <p:sp>
          <p:nvSpPr>
            <p:cNvPr id="22" name="TextBox 21"/>
            <p:cNvSpPr txBox="1"/>
            <p:nvPr/>
          </p:nvSpPr>
          <p:spPr>
            <a:xfrm>
              <a:off x="3335875" y="5704420"/>
              <a:ext cx="1242265" cy="205290"/>
            </a:xfrm>
            <a:prstGeom prst="rect">
              <a:avLst/>
            </a:prstGeom>
            <a:noFill/>
          </p:spPr>
          <p:txBody>
            <a:bodyPr wrap="square" lIns="0" tIns="0" rIns="0" bIns="0" rtlCol="0" anchor="t">
              <a:noAutofit/>
            </a:bodyPr>
            <a:lstStyle/>
            <a:p>
              <a:pPr algn="ctr"/>
              <a:r>
                <a:rPr lang="en-US" sz="1050" b="1" dirty="0">
                  <a:solidFill>
                    <a:schemeClr val="bg1"/>
                  </a:solidFill>
                </a:rPr>
                <a:t>Amazon Elastic </a:t>
              </a:r>
              <a:br>
                <a:rPr lang="en-US" sz="1050" b="1" dirty="0">
                  <a:solidFill>
                    <a:schemeClr val="bg1"/>
                  </a:solidFill>
                </a:rPr>
              </a:br>
              <a:r>
                <a:rPr lang="en-US" sz="1050" b="1" dirty="0">
                  <a:solidFill>
                    <a:schemeClr val="bg1"/>
                  </a:solidFill>
                </a:rPr>
                <a:t>Transcoder</a:t>
              </a:r>
            </a:p>
          </p:txBody>
        </p:sp>
      </p:grpSp>
      <p:grpSp>
        <p:nvGrpSpPr>
          <p:cNvPr id="76" name="Group 75"/>
          <p:cNvGrpSpPr/>
          <p:nvPr/>
        </p:nvGrpSpPr>
        <p:grpSpPr>
          <a:xfrm>
            <a:off x="4117695" y="3710467"/>
            <a:ext cx="785988" cy="739268"/>
            <a:chOff x="5490260" y="4947288"/>
            <a:chExt cx="1047984" cy="985691"/>
          </a:xfrm>
        </p:grpSpPr>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24" name="TextBox 23"/>
            <p:cNvSpPr txBox="1"/>
            <p:nvPr/>
          </p:nvSpPr>
          <p:spPr>
            <a:xfrm>
              <a:off x="5490260" y="5727689"/>
              <a:ext cx="1047984" cy="205290"/>
            </a:xfrm>
            <a:prstGeom prst="rect">
              <a:avLst/>
            </a:prstGeom>
            <a:noFill/>
          </p:spPr>
          <p:txBody>
            <a:bodyPr wrap="square" lIns="0" tIns="0" rIns="0" bIns="0" rtlCol="0" anchor="t">
              <a:noAutofit/>
            </a:bodyPr>
            <a:lstStyle/>
            <a:p>
              <a:pPr algn="ctr"/>
              <a:r>
                <a:rPr lang="en-US" sz="1050" b="1" dirty="0">
                  <a:solidFill>
                    <a:schemeClr val="bg1"/>
                  </a:solidFill>
                </a:rPr>
                <a:t>Amazon</a:t>
              </a:r>
              <a:br>
                <a:rPr lang="en-US" sz="1050" b="1" dirty="0">
                  <a:solidFill>
                    <a:schemeClr val="bg1"/>
                  </a:solidFill>
                </a:rPr>
              </a:br>
              <a:r>
                <a:rPr lang="en-US" sz="1050" b="1" dirty="0">
                  <a:solidFill>
                    <a:schemeClr val="bg1"/>
                  </a:solidFill>
                </a:rPr>
                <a:t>SNS</a:t>
              </a:r>
            </a:p>
          </p:txBody>
        </p:sp>
      </p:grpSp>
      <p:grpSp>
        <p:nvGrpSpPr>
          <p:cNvPr id="78" name="Group 77"/>
          <p:cNvGrpSpPr/>
          <p:nvPr/>
        </p:nvGrpSpPr>
        <p:grpSpPr>
          <a:xfrm>
            <a:off x="7938835" y="1619918"/>
            <a:ext cx="828854" cy="818186"/>
            <a:chOff x="10585113" y="2159890"/>
            <a:chExt cx="1105139" cy="1090915"/>
          </a:xfrm>
        </p:grpSpPr>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25406" y="2159890"/>
              <a:ext cx="624554" cy="848188"/>
            </a:xfrm>
            <a:prstGeom prst="rect">
              <a:avLst/>
            </a:prstGeom>
          </p:spPr>
        </p:pic>
        <p:sp>
          <p:nvSpPr>
            <p:cNvPr id="26" name="TextBox 25"/>
            <p:cNvSpPr txBox="1"/>
            <p:nvPr/>
          </p:nvSpPr>
          <p:spPr>
            <a:xfrm>
              <a:off x="10585113" y="3045758"/>
              <a:ext cx="1105139" cy="205047"/>
            </a:xfrm>
            <a:prstGeom prst="rect">
              <a:avLst/>
            </a:prstGeom>
            <a:noFill/>
          </p:spPr>
          <p:txBody>
            <a:bodyPr wrap="square" lIns="0" tIns="0" rIns="0" bIns="0" rtlCol="0" anchor="t">
              <a:noAutofit/>
            </a:bodyPr>
            <a:lstStyle/>
            <a:p>
              <a:pPr algn="ctr"/>
              <a:r>
                <a:rPr lang="en-US" sz="1050" b="1" dirty="0">
                  <a:solidFill>
                    <a:schemeClr val="bg1"/>
                  </a:solidFill>
                </a:rPr>
                <a:t>Amazon </a:t>
              </a:r>
              <a:r>
                <a:rPr lang="en-US" sz="1050" b="1" dirty="0" err="1">
                  <a:solidFill>
                    <a:schemeClr val="bg1"/>
                  </a:solidFill>
                </a:rPr>
                <a:t>Rekognition</a:t>
              </a:r>
              <a:endParaRPr lang="en-US" sz="1050" b="1" dirty="0">
                <a:solidFill>
                  <a:schemeClr val="bg1"/>
                </a:solidFill>
              </a:endParaRPr>
            </a:p>
          </p:txBody>
        </p:sp>
      </p:grpSp>
      <p:cxnSp>
        <p:nvCxnSpPr>
          <p:cNvPr id="30" name="Straight Arrow Connector 29"/>
          <p:cNvCxnSpPr/>
          <p:nvPr/>
        </p:nvCxnSpPr>
        <p:spPr>
          <a:xfrm>
            <a:off x="3239127" y="3998741"/>
            <a:ext cx="9917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839030" y="1962443"/>
            <a:ext cx="2278666"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H="1">
            <a:off x="1876407" y="2140749"/>
            <a:ext cx="1145471" cy="1145471"/>
          </a:xfrm>
          <a:prstGeom prst="bentConnector3">
            <a:avLst>
              <a:gd name="adj1" fmla="val 1217"/>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253186" y="2590507"/>
            <a:ext cx="330200" cy="944489"/>
            <a:chOff x="1670915" y="3454009"/>
            <a:chExt cx="440266" cy="1259318"/>
          </a:xfrm>
        </p:grpSpPr>
        <p:cxnSp>
          <p:nvCxnSpPr>
            <p:cNvPr id="34" name="Straight Arrow Connector 33"/>
            <p:cNvCxnSpPr/>
            <p:nvPr/>
          </p:nvCxnSpPr>
          <p:spPr>
            <a:xfrm>
              <a:off x="1891048" y="3454009"/>
              <a:ext cx="0" cy="1259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670915" y="3825602"/>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2</a:t>
              </a:r>
            </a:p>
          </p:txBody>
        </p:sp>
      </p:grpSp>
      <p:grpSp>
        <p:nvGrpSpPr>
          <p:cNvPr id="80" name="Group 79"/>
          <p:cNvGrpSpPr/>
          <p:nvPr/>
        </p:nvGrpSpPr>
        <p:grpSpPr>
          <a:xfrm>
            <a:off x="1740917" y="3833641"/>
            <a:ext cx="907326" cy="330200"/>
            <a:chOff x="2321223" y="5111522"/>
            <a:chExt cx="1209768" cy="440266"/>
          </a:xfrm>
        </p:grpSpPr>
        <p:cxnSp>
          <p:nvCxnSpPr>
            <p:cNvPr id="29" name="Straight Arrow Connector 28"/>
            <p:cNvCxnSpPr/>
            <p:nvPr/>
          </p:nvCxnSpPr>
          <p:spPr>
            <a:xfrm>
              <a:off x="2321223" y="5331655"/>
              <a:ext cx="12097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73319" y="5111522"/>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3</a:t>
              </a:r>
            </a:p>
          </p:txBody>
        </p:sp>
      </p:grpSp>
      <p:grpSp>
        <p:nvGrpSpPr>
          <p:cNvPr id="81" name="Group 80"/>
          <p:cNvGrpSpPr/>
          <p:nvPr/>
        </p:nvGrpSpPr>
        <p:grpSpPr>
          <a:xfrm>
            <a:off x="4352426" y="2627630"/>
            <a:ext cx="330200" cy="907366"/>
            <a:chOff x="5803235" y="3503506"/>
            <a:chExt cx="440266" cy="1209821"/>
          </a:xfrm>
        </p:grpSpPr>
        <p:cxnSp>
          <p:nvCxnSpPr>
            <p:cNvPr id="32" name="Straight Arrow Connector 31"/>
            <p:cNvCxnSpPr/>
            <p:nvPr/>
          </p:nvCxnSpPr>
          <p:spPr>
            <a:xfrm flipH="1" flipV="1">
              <a:off x="6023368" y="3503506"/>
              <a:ext cx="53" cy="1209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803235" y="3943400"/>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4</a:t>
              </a:r>
            </a:p>
          </p:txBody>
        </p:sp>
      </p:grpSp>
      <p:sp>
        <p:nvSpPr>
          <p:cNvPr id="50" name="Rectangle 49"/>
          <p:cNvSpPr/>
          <p:nvPr/>
        </p:nvSpPr>
        <p:spPr>
          <a:xfrm>
            <a:off x="4854460" y="1160141"/>
            <a:ext cx="261449" cy="22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dirty="0">
                <a:solidFill>
                  <a:schemeClr val="bg1"/>
                </a:solidFill>
              </a:rPr>
              <a:t>5a</a:t>
            </a:r>
          </a:p>
        </p:txBody>
      </p:sp>
      <p:sp>
        <p:nvSpPr>
          <p:cNvPr id="53" name="Rectangle 52"/>
          <p:cNvSpPr/>
          <p:nvPr/>
        </p:nvSpPr>
        <p:spPr>
          <a:xfrm>
            <a:off x="4517527" y="1046747"/>
            <a:ext cx="2667160" cy="1440558"/>
          </a:xfrm>
          <a:prstGeom prst="rect">
            <a:avLst/>
          </a:prstGeom>
          <a:noFill/>
          <a:ln w="25400">
            <a:solidFill>
              <a:srgbClr val="FA87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bg1"/>
              </a:solidFill>
            </a:endParaRPr>
          </a:p>
        </p:txBody>
      </p:sp>
      <p:grpSp>
        <p:nvGrpSpPr>
          <p:cNvPr id="77" name="Group 76"/>
          <p:cNvGrpSpPr/>
          <p:nvPr/>
        </p:nvGrpSpPr>
        <p:grpSpPr>
          <a:xfrm>
            <a:off x="4179757" y="1624550"/>
            <a:ext cx="724720" cy="957218"/>
            <a:chOff x="5573009" y="2166066"/>
            <a:chExt cx="966293" cy="1276291"/>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118" y="2166066"/>
              <a:ext cx="638078" cy="862327"/>
            </a:xfrm>
            <a:prstGeom prst="rect">
              <a:avLst/>
            </a:prstGeom>
          </p:spPr>
        </p:pic>
        <p:sp>
          <p:nvSpPr>
            <p:cNvPr id="20" name="TextBox 19"/>
            <p:cNvSpPr txBox="1"/>
            <p:nvPr/>
          </p:nvSpPr>
          <p:spPr>
            <a:xfrm>
              <a:off x="5573009" y="3064255"/>
              <a:ext cx="966293" cy="378102"/>
            </a:xfrm>
            <a:prstGeom prst="rect">
              <a:avLst/>
            </a:prstGeom>
            <a:solidFill>
              <a:srgbClr val="222222"/>
            </a:solidFill>
          </p:spPr>
          <p:txBody>
            <a:bodyPr wrap="square" lIns="0" tIns="0" rIns="0" bIns="0" rtlCol="0" anchor="t">
              <a:noAutofit/>
            </a:bodyPr>
            <a:lstStyle/>
            <a:p>
              <a:pPr algn="ctr"/>
              <a:r>
                <a:rPr lang="en-US" sz="1050" b="1" dirty="0">
                  <a:solidFill>
                    <a:schemeClr val="bg1"/>
                  </a:solidFill>
                </a:rPr>
                <a:t>AWS</a:t>
              </a:r>
            </a:p>
            <a:p>
              <a:pPr algn="ctr"/>
              <a:r>
                <a:rPr lang="en-US" sz="1050" b="1" dirty="0">
                  <a:solidFill>
                    <a:schemeClr val="bg1"/>
                  </a:solidFill>
                </a:rPr>
                <a:t>Lambda</a:t>
              </a:r>
            </a:p>
          </p:txBody>
        </p:sp>
      </p:grpSp>
      <p:sp>
        <p:nvSpPr>
          <p:cNvPr id="54" name="Rectangle 53"/>
          <p:cNvSpPr/>
          <p:nvPr/>
        </p:nvSpPr>
        <p:spPr>
          <a:xfrm>
            <a:off x="4854460" y="1610127"/>
            <a:ext cx="261449" cy="22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dirty="0">
                <a:solidFill>
                  <a:schemeClr val="bg1"/>
                </a:solidFill>
              </a:rPr>
              <a:t>5b</a:t>
            </a:r>
          </a:p>
        </p:txBody>
      </p:sp>
      <p:sp>
        <p:nvSpPr>
          <p:cNvPr id="55" name="Rectangle 54"/>
          <p:cNvSpPr/>
          <p:nvPr/>
        </p:nvSpPr>
        <p:spPr>
          <a:xfrm>
            <a:off x="4854460" y="2060113"/>
            <a:ext cx="261449" cy="22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800" dirty="0">
                <a:solidFill>
                  <a:schemeClr val="bg1"/>
                </a:solidFill>
              </a:rPr>
              <a:t>5c</a:t>
            </a:r>
          </a:p>
        </p:txBody>
      </p:sp>
      <p:sp>
        <p:nvSpPr>
          <p:cNvPr id="59" name="Title 1"/>
          <p:cNvSpPr txBox="1">
            <a:spLocks/>
          </p:cNvSpPr>
          <p:nvPr/>
        </p:nvSpPr>
        <p:spPr>
          <a:xfrm>
            <a:off x="5161292" y="1157217"/>
            <a:ext cx="2023395" cy="230479"/>
          </a:xfrm>
          <a:prstGeom prst="rect">
            <a:avLst/>
          </a:prstGeom>
        </p:spPr>
        <p:txBody>
          <a:bodyPr vert="horz" lIns="68580" tIns="34290" rIns="68580" bIns="3429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solidFill>
                  <a:schemeClr val="bg1"/>
                </a:solidFill>
              </a:rPr>
              <a:t>Detect faces in each frame</a:t>
            </a:r>
          </a:p>
        </p:txBody>
      </p:sp>
      <p:sp>
        <p:nvSpPr>
          <p:cNvPr id="60" name="Title 1"/>
          <p:cNvSpPr txBox="1">
            <a:spLocks/>
          </p:cNvSpPr>
          <p:nvPr/>
        </p:nvSpPr>
        <p:spPr>
          <a:xfrm>
            <a:off x="5161292" y="1610542"/>
            <a:ext cx="2023395" cy="230479"/>
          </a:xfrm>
          <a:prstGeom prst="rect">
            <a:avLst/>
          </a:prstGeom>
        </p:spPr>
        <p:txBody>
          <a:bodyPr vert="horz" lIns="68580" tIns="34290" rIns="68580" bIns="3429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solidFill>
                  <a:schemeClr val="bg1"/>
                </a:solidFill>
              </a:rPr>
              <a:t>Search for similar faces</a:t>
            </a:r>
          </a:p>
        </p:txBody>
      </p:sp>
      <p:sp>
        <p:nvSpPr>
          <p:cNvPr id="61" name="Title 1"/>
          <p:cNvSpPr txBox="1">
            <a:spLocks/>
          </p:cNvSpPr>
          <p:nvPr/>
        </p:nvSpPr>
        <p:spPr>
          <a:xfrm>
            <a:off x="5161292" y="2052244"/>
            <a:ext cx="2023395" cy="230479"/>
          </a:xfrm>
          <a:prstGeom prst="rect">
            <a:avLst/>
          </a:prstGeom>
        </p:spPr>
        <p:txBody>
          <a:bodyPr vert="horz" lIns="68580" tIns="34290" rIns="68580" bIns="3429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solidFill>
                  <a:schemeClr val="bg1"/>
                </a:solidFill>
              </a:rPr>
              <a:t>Associate faces with people</a:t>
            </a:r>
          </a:p>
        </p:txBody>
      </p:sp>
      <p:cxnSp>
        <p:nvCxnSpPr>
          <p:cNvPr id="62" name="Straight Arrow Connector 61"/>
          <p:cNvCxnSpPr/>
          <p:nvPr/>
        </p:nvCxnSpPr>
        <p:spPr>
          <a:xfrm>
            <a:off x="7184687" y="1962443"/>
            <a:ext cx="907327" cy="98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5" name="Title 1"/>
          <p:cNvSpPr txBox="1">
            <a:spLocks/>
          </p:cNvSpPr>
          <p:nvPr/>
        </p:nvSpPr>
        <p:spPr>
          <a:xfrm>
            <a:off x="6965592" y="1619917"/>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00">
                <a:solidFill>
                  <a:schemeClr val="bg1"/>
                </a:solidFill>
              </a:rPr>
              <a:t>Make </a:t>
            </a:r>
          </a:p>
          <a:p>
            <a:pPr algn="ctr"/>
            <a:r>
              <a:rPr lang="en-US" sz="900" dirty="0">
                <a:solidFill>
                  <a:schemeClr val="bg1"/>
                </a:solidFill>
              </a:rPr>
              <a:t>API Calls</a:t>
            </a:r>
          </a:p>
        </p:txBody>
      </p:sp>
      <p:sp>
        <p:nvSpPr>
          <p:cNvPr id="66" name="Title 1"/>
          <p:cNvSpPr txBox="1">
            <a:spLocks/>
          </p:cNvSpPr>
          <p:nvPr/>
        </p:nvSpPr>
        <p:spPr>
          <a:xfrm>
            <a:off x="1740918" y="1108231"/>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Upload Result Files</a:t>
            </a:r>
          </a:p>
          <a:p>
            <a:pPr algn="ctr"/>
            <a:r>
              <a:rPr lang="en-US" sz="1050" dirty="0">
                <a:solidFill>
                  <a:schemeClr val="bg1"/>
                </a:solidFill>
              </a:rPr>
              <a:t>Into S3</a:t>
            </a:r>
          </a:p>
        </p:txBody>
      </p:sp>
      <p:sp>
        <p:nvSpPr>
          <p:cNvPr id="67" name="Title 1"/>
          <p:cNvSpPr txBox="1">
            <a:spLocks/>
          </p:cNvSpPr>
          <p:nvPr/>
        </p:nvSpPr>
        <p:spPr>
          <a:xfrm>
            <a:off x="3025147" y="1619917"/>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Retrieve .</a:t>
            </a:r>
            <a:r>
              <a:rPr lang="en-US" sz="1050" dirty="0" err="1">
                <a:solidFill>
                  <a:schemeClr val="bg1"/>
                </a:solidFill>
              </a:rPr>
              <a:t>png</a:t>
            </a:r>
            <a:endParaRPr lang="en-US" sz="1050" dirty="0">
              <a:solidFill>
                <a:schemeClr val="bg1"/>
              </a:solidFill>
            </a:endParaRPr>
          </a:p>
          <a:p>
            <a:pPr algn="ctr"/>
            <a:r>
              <a:rPr lang="en-US" sz="1050" dirty="0">
                <a:solidFill>
                  <a:schemeClr val="bg1"/>
                </a:solidFill>
              </a:rPr>
              <a:t> thumbnails</a:t>
            </a:r>
          </a:p>
        </p:txBody>
      </p:sp>
      <p:sp>
        <p:nvSpPr>
          <p:cNvPr id="68" name="Title 1"/>
          <p:cNvSpPr txBox="1">
            <a:spLocks/>
          </p:cNvSpPr>
          <p:nvPr/>
        </p:nvSpPr>
        <p:spPr>
          <a:xfrm>
            <a:off x="1814293" y="2280670"/>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Upload .</a:t>
            </a:r>
            <a:r>
              <a:rPr lang="en-US" sz="1050" dirty="0" err="1">
                <a:solidFill>
                  <a:schemeClr val="bg1"/>
                </a:solidFill>
              </a:rPr>
              <a:t>png</a:t>
            </a:r>
            <a:endParaRPr lang="en-US" sz="1050" dirty="0">
              <a:solidFill>
                <a:schemeClr val="bg1"/>
              </a:solidFill>
            </a:endParaRPr>
          </a:p>
          <a:p>
            <a:pPr algn="ctr"/>
            <a:r>
              <a:rPr lang="en-US" sz="1050" dirty="0">
                <a:solidFill>
                  <a:schemeClr val="bg1"/>
                </a:solidFill>
              </a:rPr>
              <a:t> thumbnails</a:t>
            </a:r>
          </a:p>
        </p:txBody>
      </p:sp>
      <p:sp>
        <p:nvSpPr>
          <p:cNvPr id="69" name="Title 1"/>
          <p:cNvSpPr txBox="1">
            <a:spLocks/>
          </p:cNvSpPr>
          <p:nvPr/>
        </p:nvSpPr>
        <p:spPr>
          <a:xfrm>
            <a:off x="2151828" y="3281878"/>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err="1">
                <a:solidFill>
                  <a:schemeClr val="bg1"/>
                </a:solidFill>
              </a:rPr>
              <a:t>Retreive</a:t>
            </a:r>
            <a:r>
              <a:rPr lang="en-US" sz="1050" dirty="0">
                <a:solidFill>
                  <a:schemeClr val="bg1"/>
                </a:solidFill>
              </a:rPr>
              <a:t> </a:t>
            </a:r>
          </a:p>
          <a:p>
            <a:pPr algn="ctr"/>
            <a:r>
              <a:rPr lang="en-US" sz="1050" dirty="0">
                <a:solidFill>
                  <a:schemeClr val="bg1"/>
                </a:solidFill>
              </a:rPr>
              <a:t>Video File</a:t>
            </a:r>
          </a:p>
        </p:txBody>
      </p:sp>
      <p:sp>
        <p:nvSpPr>
          <p:cNvPr id="70" name="Title 1"/>
          <p:cNvSpPr txBox="1">
            <a:spLocks/>
          </p:cNvSpPr>
          <p:nvPr/>
        </p:nvSpPr>
        <p:spPr>
          <a:xfrm>
            <a:off x="3149376" y="3534995"/>
            <a:ext cx="1153463" cy="226661"/>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Completed</a:t>
            </a:r>
          </a:p>
        </p:txBody>
      </p:sp>
      <p:grpSp>
        <p:nvGrpSpPr>
          <p:cNvPr id="72" name="Group 71"/>
          <p:cNvGrpSpPr/>
          <p:nvPr/>
        </p:nvGrpSpPr>
        <p:grpSpPr>
          <a:xfrm>
            <a:off x="-61332" y="1416011"/>
            <a:ext cx="1314518" cy="711530"/>
            <a:chOff x="-81776" y="1888016"/>
            <a:chExt cx="1752691" cy="948707"/>
          </a:xfrm>
        </p:grpSpPr>
        <p:cxnSp>
          <p:nvCxnSpPr>
            <p:cNvPr id="28" name="Straight Arrow Connector 27"/>
            <p:cNvCxnSpPr/>
            <p:nvPr/>
          </p:nvCxnSpPr>
          <p:spPr>
            <a:xfrm>
              <a:off x="177018" y="2616591"/>
              <a:ext cx="13223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11615" y="2396457"/>
              <a:ext cx="440266" cy="440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solidFill>
                    <a:schemeClr val="bg1"/>
                  </a:solidFill>
                </a:rPr>
                <a:t>1</a:t>
              </a:r>
            </a:p>
          </p:txBody>
        </p:sp>
        <p:sp>
          <p:nvSpPr>
            <p:cNvPr id="71" name="Title 1"/>
            <p:cNvSpPr txBox="1">
              <a:spLocks/>
            </p:cNvSpPr>
            <p:nvPr/>
          </p:nvSpPr>
          <p:spPr>
            <a:xfrm>
              <a:off x="-81776" y="1888016"/>
              <a:ext cx="1752691" cy="32449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dirty="0">
                  <a:solidFill>
                    <a:schemeClr val="bg1"/>
                  </a:solidFill>
                </a:rPr>
                <a:t>Upload a Video file into Amazon S3</a:t>
              </a:r>
            </a:p>
          </p:txBody>
        </p:sp>
      </p:grpSp>
      <p:cxnSp>
        <p:nvCxnSpPr>
          <p:cNvPr id="82" name="Straight Arrow Connector 81"/>
          <p:cNvCxnSpPr/>
          <p:nvPr/>
        </p:nvCxnSpPr>
        <p:spPr>
          <a:xfrm flipH="1">
            <a:off x="1647282" y="1538078"/>
            <a:ext cx="2809463" cy="197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0" y="4774168"/>
            <a:ext cx="9144000" cy="369332"/>
          </a:xfrm>
          <a:prstGeom prst="rect">
            <a:avLst/>
          </a:prstGeom>
          <a:noFill/>
        </p:spPr>
        <p:txBody>
          <a:bodyPr wrap="square" rtlCol="0">
            <a:spAutoFit/>
          </a:bodyPr>
          <a:lstStyle/>
          <a:p>
            <a:r>
              <a:rPr lang="en-US" dirty="0" smtClean="0">
                <a:solidFill>
                  <a:schemeClr val="bg1"/>
                </a:solidFill>
              </a:rPr>
              <a:t>10</a:t>
            </a:r>
            <a:endParaRPr lang="en-US" dirty="0">
              <a:solidFill>
                <a:schemeClr val="bg1"/>
              </a:solidFill>
            </a:endParaRPr>
          </a:p>
        </p:txBody>
      </p:sp>
    </p:spTree>
    <p:extLst>
      <p:ext uri="{BB962C8B-B14F-4D97-AF65-F5344CB8AC3E}">
        <p14:creationId xmlns:p14="http://schemas.microsoft.com/office/powerpoint/2010/main" val="15877497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par>
                                <p:cTn id="8" presetID="10"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up)">
                                      <p:cBhvr>
                                        <p:cTn id="15" dur="500"/>
                                        <p:tgtEl>
                                          <p:spTgt spid="79"/>
                                        </p:tgtEl>
                                      </p:cBhvr>
                                    </p:animEffect>
                                  </p:childTnLst>
                                </p:cTn>
                              </p:par>
                              <p:par>
                                <p:cTn id="16" presetID="10" presetClass="entr" presetSubtype="0" fill="hold"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par>
                                <p:cTn id="24" presetID="22" presetClass="entr" presetSubtype="8"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left)">
                                      <p:cBhvr>
                                        <p:cTn id="26" dur="500"/>
                                        <p:tgtEl>
                                          <p:spTgt spid="8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down)">
                                      <p:cBhvr>
                                        <p:cTn id="29" dur="500"/>
                                        <p:tgtEl>
                                          <p:spTgt spid="69"/>
                                        </p:tgtEl>
                                      </p:cBhvr>
                                    </p:animEffect>
                                  </p:childTnLst>
                                </p:cTn>
                              </p:par>
                              <p:par>
                                <p:cTn id="30" presetID="22" presetClass="entr" presetSubtype="4"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down)">
                                      <p:cBhvr>
                                        <p:cTn id="32" dur="500"/>
                                        <p:tgtEl>
                                          <p:spTgt spid="4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500"/>
                                        <p:tgtEl>
                                          <p:spTgt spid="6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left)">
                                      <p:cBhvr>
                                        <p:cTn id="40" dur="500"/>
                                        <p:tgtEl>
                                          <p:spTgt spid="70"/>
                                        </p:tgtEl>
                                      </p:cBhvr>
                                    </p:animEffect>
                                  </p:childTnLst>
                                </p:cTn>
                              </p:par>
                              <p:par>
                                <p:cTn id="41" presetID="22" presetClass="entr" presetSubtype="8"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500"/>
                                        <p:tgtEl>
                                          <p:spTgt spid="7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fade">
                                      <p:cBhvr>
                                        <p:cTn id="53" dur="500"/>
                                        <p:tgtEl>
                                          <p:spTgt spid="77"/>
                                        </p:tgtEl>
                                      </p:cBhvr>
                                    </p:animEffect>
                                  </p:childTnLst>
                                </p:cTn>
                              </p:par>
                              <p:par>
                                <p:cTn id="54" presetID="22" presetClass="entr" presetSubtype="4" fill="hold"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wipe(down)">
                                      <p:cBhvr>
                                        <p:cTn id="56" dur="500"/>
                                        <p:tgtEl>
                                          <p:spTgt spid="81"/>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wipe(right)">
                                      <p:cBhvr>
                                        <p:cTn id="59" dur="500"/>
                                        <p:tgtEl>
                                          <p:spTgt spid="67"/>
                                        </p:tgtEl>
                                      </p:cBhvr>
                                    </p:animEffect>
                                  </p:childTnLst>
                                </p:cTn>
                              </p:par>
                              <p:par>
                                <p:cTn id="60" presetID="22" presetClass="entr" presetSubtype="2" fill="hold"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right)">
                                      <p:cBhvr>
                                        <p:cTn id="62" dur="500"/>
                                        <p:tgtEl>
                                          <p:spTgt spid="3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wipe(left)">
                                      <p:cBhvr>
                                        <p:cTn id="65" dur="500"/>
                                        <p:tgtEl>
                                          <p:spTgt spid="65"/>
                                        </p:tgtEl>
                                      </p:cBhvr>
                                    </p:animEffect>
                                  </p:childTnLst>
                                </p:cTn>
                              </p:par>
                              <p:par>
                                <p:cTn id="66" presetID="22" presetClass="entr" presetSubtype="8"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left)">
                                      <p:cBhvr>
                                        <p:cTn id="68" dur="500"/>
                                        <p:tgtEl>
                                          <p:spTgt spid="62"/>
                                        </p:tgtEl>
                                      </p:cBhvr>
                                    </p:animEffect>
                                  </p:childTnLst>
                                </p:cTn>
                              </p:par>
                              <p:par>
                                <p:cTn id="69" presetID="22" presetClass="entr" presetSubtype="8"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1"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wipe(up)">
                                      <p:cBhvr>
                                        <p:cTn id="79" dur="500"/>
                                        <p:tgtEl>
                                          <p:spTgt spid="50"/>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up)">
                                      <p:cBhvr>
                                        <p:cTn id="82" dur="500"/>
                                        <p:tgtEl>
                                          <p:spTgt spid="59"/>
                                        </p:tgtEl>
                                      </p:cBhvr>
                                    </p:animEffect>
                                  </p:childTnLst>
                                </p:cTn>
                              </p:par>
                            </p:childTnLst>
                          </p:cTn>
                        </p:par>
                        <p:par>
                          <p:cTn id="83" fill="hold">
                            <p:stCondLst>
                              <p:cond delay="500"/>
                            </p:stCondLst>
                            <p:childTnLst>
                              <p:par>
                                <p:cTn id="84" presetID="22" presetClass="entr" presetSubtype="1" fill="hold"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up)">
                                      <p:cBhvr>
                                        <p:cTn id="86" dur="500"/>
                                        <p:tgtEl>
                                          <p:spTgt spid="56"/>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up)">
                                      <p:cBhvr>
                                        <p:cTn id="90" dur="500"/>
                                        <p:tgtEl>
                                          <p:spTgt spid="54"/>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wipe(up)">
                                      <p:cBhvr>
                                        <p:cTn id="93" dur="500"/>
                                        <p:tgtEl>
                                          <p:spTgt spid="60"/>
                                        </p:tgtEl>
                                      </p:cBhvr>
                                    </p:animEffect>
                                  </p:childTnLst>
                                </p:cTn>
                              </p:par>
                            </p:childTnLst>
                          </p:cTn>
                        </p:par>
                        <p:par>
                          <p:cTn id="94" fill="hold">
                            <p:stCondLst>
                              <p:cond delay="1500"/>
                            </p:stCondLst>
                            <p:childTnLst>
                              <p:par>
                                <p:cTn id="95" presetID="22" presetClass="entr" presetSubtype="1" fill="hold" nodeType="after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wipe(up)">
                                      <p:cBhvr>
                                        <p:cTn id="97" dur="500"/>
                                        <p:tgtEl>
                                          <p:spTgt spid="58"/>
                                        </p:tgtEl>
                                      </p:cBhvr>
                                    </p:animEffect>
                                  </p:childTnLst>
                                </p:cTn>
                              </p:par>
                            </p:childTnLst>
                          </p:cTn>
                        </p:par>
                        <p:par>
                          <p:cTn id="98" fill="hold">
                            <p:stCondLst>
                              <p:cond delay="2000"/>
                            </p:stCondLst>
                            <p:childTnLst>
                              <p:par>
                                <p:cTn id="99" presetID="22" presetClass="entr" presetSubtype="1" fill="hold" grpId="0" nodeType="after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wipe(up)">
                                      <p:cBhvr>
                                        <p:cTn id="101" dur="500"/>
                                        <p:tgtEl>
                                          <p:spTgt spid="55"/>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wipe(up)">
                                      <p:cBhvr>
                                        <p:cTn id="104" dur="500"/>
                                        <p:tgtEl>
                                          <p:spTgt spid="61"/>
                                        </p:tgtEl>
                                      </p:cBhvr>
                                    </p:animEffect>
                                  </p:childTnLst>
                                </p:cTn>
                              </p:par>
                            </p:childTnLst>
                          </p:cTn>
                        </p:par>
                        <p:par>
                          <p:cTn id="105" fill="hold">
                            <p:stCondLst>
                              <p:cond delay="2500"/>
                            </p:stCondLst>
                            <p:childTnLst>
                              <p:par>
                                <p:cTn id="106" presetID="22" presetClass="entr" presetSubtype="2" fill="hold" grpId="0" nodeType="afterEffect">
                                  <p:stCondLst>
                                    <p:cond delay="0"/>
                                  </p:stCondLst>
                                  <p:childTnLst>
                                    <p:set>
                                      <p:cBhvr>
                                        <p:cTn id="107" dur="1" fill="hold">
                                          <p:stCondLst>
                                            <p:cond delay="0"/>
                                          </p:stCondLst>
                                        </p:cTn>
                                        <p:tgtEl>
                                          <p:spTgt spid="66"/>
                                        </p:tgtEl>
                                        <p:attrNameLst>
                                          <p:attrName>style.visibility</p:attrName>
                                        </p:attrNameLst>
                                      </p:cBhvr>
                                      <p:to>
                                        <p:strVal val="visible"/>
                                      </p:to>
                                    </p:set>
                                    <p:animEffect transition="in" filter="wipe(right)">
                                      <p:cBhvr>
                                        <p:cTn id="108" dur="500"/>
                                        <p:tgtEl>
                                          <p:spTgt spid="66"/>
                                        </p:tgtEl>
                                      </p:cBhvr>
                                    </p:animEffect>
                                  </p:childTnLst>
                                </p:cTn>
                              </p:par>
                            </p:childTnLst>
                          </p:cTn>
                        </p:par>
                        <p:par>
                          <p:cTn id="109" fill="hold">
                            <p:stCondLst>
                              <p:cond delay="3000"/>
                            </p:stCondLst>
                            <p:childTnLst>
                              <p:par>
                                <p:cTn id="110" presetID="22" presetClass="entr" presetSubtype="2" fill="hold" nodeType="afterEffect">
                                  <p:stCondLst>
                                    <p:cond delay="0"/>
                                  </p:stCondLst>
                                  <p:childTnLst>
                                    <p:set>
                                      <p:cBhvr>
                                        <p:cTn id="111" dur="1" fill="hold">
                                          <p:stCondLst>
                                            <p:cond delay="0"/>
                                          </p:stCondLst>
                                        </p:cTn>
                                        <p:tgtEl>
                                          <p:spTgt spid="82"/>
                                        </p:tgtEl>
                                        <p:attrNameLst>
                                          <p:attrName>style.visibility</p:attrName>
                                        </p:attrNameLst>
                                      </p:cBhvr>
                                      <p:to>
                                        <p:strVal val="visible"/>
                                      </p:to>
                                    </p:set>
                                    <p:animEffect transition="in" filter="wipe(right)">
                                      <p:cBhvr>
                                        <p:cTn id="112" dur="500"/>
                                        <p:tgtEl>
                                          <p:spTgt spid="8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nodeType="clickEffect">
                                  <p:stCondLst>
                                    <p:cond delay="0"/>
                                  </p:stCondLst>
                                  <p:childTnLst>
                                    <p:set>
                                      <p:cBhvr>
                                        <p:cTn id="116" dur="1" fill="hold">
                                          <p:stCondLst>
                                            <p:cond delay="0"/>
                                          </p:stCondLst>
                                        </p:cTn>
                                        <p:tgtEl>
                                          <p:spTgt spid="82"/>
                                        </p:tgtEl>
                                        <p:attrNameLst>
                                          <p:attrName>style.visibility</p:attrName>
                                        </p:attrNameLst>
                                      </p:cBhvr>
                                      <p:to>
                                        <p:strVal val="visible"/>
                                      </p:to>
                                    </p:set>
                                    <p:animEffect transition="in" filter="wipe(right)">
                                      <p:cBhvr>
                                        <p:cTn id="11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3" grpId="0" animBg="1"/>
      <p:bldP spid="53" grpId="1" animBg="1"/>
      <p:bldP spid="54" grpId="0" animBg="1"/>
      <p:bldP spid="55" grpId="0" animBg="1"/>
      <p:bldP spid="59" grpId="0"/>
      <p:bldP spid="60" grpId="0"/>
      <p:bldP spid="61" grpId="0"/>
      <p:bldP spid="65" grpId="0"/>
      <p:bldP spid="66" grpId="0"/>
      <p:bldP spid="67" grpId="0"/>
      <p:bldP spid="68" grpId="0"/>
      <p:bldP spid="69" grpId="0"/>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85800" y="196447"/>
            <a:ext cx="7772400" cy="110251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400" b="1" kern="1200">
                <a:solidFill>
                  <a:schemeClr val="bg1"/>
                </a:solidFill>
                <a:latin typeface="Arial"/>
                <a:ea typeface="+mj-ea"/>
                <a:cs typeface="Arial"/>
              </a:defRPr>
            </a:lvl1pPr>
          </a:lstStyle>
          <a:p>
            <a:pPr algn="ctr"/>
            <a:r>
              <a:rPr lang="en-US" sz="2800" dirty="0">
                <a:solidFill>
                  <a:srgbClr val="F2F2F2"/>
                </a:solidFill>
              </a:rPr>
              <a:t>What </a:t>
            </a:r>
            <a:r>
              <a:rPr lang="en-US" sz="2800" dirty="0" smtClean="0">
                <a:solidFill>
                  <a:srgbClr val="F2F2F2"/>
                </a:solidFill>
              </a:rPr>
              <a:t>business outcomes can we solve </a:t>
            </a:r>
            <a:r>
              <a:rPr lang="en-US" sz="2800" i="1" dirty="0" smtClean="0">
                <a:solidFill>
                  <a:srgbClr val="FCB64C"/>
                </a:solidFill>
              </a:rPr>
              <a:t>together</a:t>
            </a:r>
            <a:r>
              <a:rPr lang="en-US" sz="2800" dirty="0" smtClean="0">
                <a:solidFill>
                  <a:srgbClr val="F2F2F2"/>
                </a:solidFill>
              </a:rPr>
              <a:t>?</a:t>
            </a:r>
            <a:endParaRPr lang="en-US" sz="2800" dirty="0">
              <a:solidFill>
                <a:srgbClr val="F2F2F2"/>
              </a:solidFill>
            </a:endParaRPr>
          </a:p>
        </p:txBody>
      </p:sp>
      <p:grpSp>
        <p:nvGrpSpPr>
          <p:cNvPr id="9" name="Group 8"/>
          <p:cNvGrpSpPr/>
          <p:nvPr/>
        </p:nvGrpSpPr>
        <p:grpSpPr>
          <a:xfrm>
            <a:off x="2941022" y="1298966"/>
            <a:ext cx="3261957" cy="1995600"/>
            <a:chOff x="5763237" y="2350350"/>
            <a:chExt cx="3261957" cy="1995600"/>
          </a:xfrm>
        </p:grpSpPr>
        <p:pic>
          <p:nvPicPr>
            <p:cNvPr id="6" name="Picture 5"/>
            <p:cNvPicPr>
              <a:picLocks noChangeAspect="1" noChangeArrowheads="1"/>
            </p:cNvPicPr>
            <p:nvPr/>
          </p:nvPicPr>
          <p:blipFill>
            <a:blip r:embed="rId3" cstate="screen">
              <a:duotone>
                <a:prstClr val="black"/>
                <a:schemeClr val="accent6">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763237" y="2350350"/>
              <a:ext cx="3261957" cy="19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pic>
          <p:nvPicPr>
            <p:cNvPr id="8" name="Picture 7" descr="375px-AWS_Logo_Web-Black.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31087" y="3204504"/>
              <a:ext cx="2227113" cy="890845"/>
            </a:xfrm>
            <a:prstGeom prst="rect">
              <a:avLst/>
            </a:prstGeom>
          </p:spPr>
        </p:pic>
      </p:grpSp>
      <p:sp>
        <p:nvSpPr>
          <p:cNvPr id="7" name="TextBox 6"/>
          <p:cNvSpPr txBox="1"/>
          <p:nvPr/>
        </p:nvSpPr>
        <p:spPr>
          <a:xfrm>
            <a:off x="0" y="4774168"/>
            <a:ext cx="9144000" cy="369332"/>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Tree>
    <p:extLst>
      <p:ext uri="{BB962C8B-B14F-4D97-AF65-F5344CB8AC3E}">
        <p14:creationId xmlns:p14="http://schemas.microsoft.com/office/powerpoint/2010/main" val="91514457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purl.org/dc/terms/"/>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45672</TotalTime>
  <Words>736</Words>
  <Application>Microsoft Macintosh PowerPoint</Application>
  <PresentationFormat>On-screen Show (16:9)</PresentationFormat>
  <Paragraphs>112</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Consolas</vt:lpstr>
      <vt:lpstr>Lucida Console</vt:lpstr>
      <vt:lpstr>Times New Roman</vt:lpstr>
      <vt:lpstr>Wingdings</vt:lpstr>
      <vt:lpstr>DeckTemplate-AWS</vt:lpstr>
      <vt:lpstr>PowerPoint Presentation</vt:lpstr>
      <vt:lpstr>PowerPoint Presentation</vt:lpstr>
      <vt:lpstr>How we did it: Process Flow in AWS Cloud</vt:lpstr>
      <vt:lpstr>PowerPoint Presentation</vt:lpstr>
    </vt:vector>
  </TitlesOfParts>
  <Company>Amazon.com</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Deck Template</dc:title>
  <dc:creator>Catalano, Alec</dc:creator>
  <cp:lastModifiedBy>Microsoft Office User</cp:lastModifiedBy>
  <cp:revision>795</cp:revision>
  <dcterms:created xsi:type="dcterms:W3CDTF">2012-12-27T19:47:40Z</dcterms:created>
  <dcterms:modified xsi:type="dcterms:W3CDTF">2017-08-22T21:41:58Z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