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15" r:id="rId2"/>
    <p:sldId id="317" r:id="rId3"/>
    <p:sldId id="325" r:id="rId4"/>
    <p:sldId id="32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1008" userDrawn="1">
          <p15:clr>
            <a:srgbClr val="F26B43"/>
          </p15:clr>
        </p15:guide>
        <p15:guide id="4" pos="840" userDrawn="1">
          <p15:clr>
            <a:srgbClr val="F26B43"/>
          </p15:clr>
        </p15:guide>
        <p15:guide id="6" orient="horz" pos="1512" userDrawn="1">
          <p15:clr>
            <a:srgbClr val="F26B43"/>
          </p15:clr>
        </p15:guide>
        <p15:guide id="7" orient="horz" pos="1464" userDrawn="1">
          <p15:clr>
            <a:srgbClr val="F26B43"/>
          </p15:clr>
        </p15:guide>
        <p15:guide id="9" pos="6024" userDrawn="1">
          <p15:clr>
            <a:srgbClr val="F26B43"/>
          </p15:clr>
        </p15:guide>
        <p15:guide id="10" pos="384" userDrawn="1">
          <p15:clr>
            <a:srgbClr val="A4A3A4"/>
          </p15:clr>
        </p15:guide>
        <p15:guide id="11" orient="horz" pos="2016" userDrawn="1">
          <p15:clr>
            <a:srgbClr val="A4A3A4"/>
          </p15:clr>
        </p15:guide>
        <p15:guide id="12" orient="horz" pos="1968" userDrawn="1">
          <p15:clr>
            <a:srgbClr val="A4A3A4"/>
          </p15:clr>
        </p15:guide>
        <p15:guide id="13" orient="horz" pos="2472" userDrawn="1">
          <p15:clr>
            <a:srgbClr val="A4A3A4"/>
          </p15:clr>
        </p15:guide>
        <p15:guide id="14" orient="horz" pos="2520" userDrawn="1">
          <p15:clr>
            <a:srgbClr val="A4A3A4"/>
          </p15:clr>
        </p15:guide>
        <p15:guide id="15" orient="horz" pos="3024" userDrawn="1">
          <p15:clr>
            <a:srgbClr val="A4A3A4"/>
          </p15:clr>
        </p15:guide>
        <p15:guide id="16" orient="horz" pos="2976" userDrawn="1">
          <p15:clr>
            <a:srgbClr val="A4A3A4"/>
          </p15:clr>
        </p15:guide>
        <p15:guide id="17" pos="2112" userDrawn="1">
          <p15:clr>
            <a:srgbClr val="A4A3A4"/>
          </p15:clr>
        </p15:guide>
        <p15:guide id="18" pos="2568" userDrawn="1">
          <p15:clr>
            <a:srgbClr val="A4A3A4"/>
          </p15:clr>
        </p15:guide>
        <p15:guide id="19" pos="4296" userDrawn="1">
          <p15:clr>
            <a:srgbClr val="A4A3A4"/>
          </p15:clr>
        </p15:guide>
        <p15:guide id="20" pos="5568" userDrawn="1">
          <p15:clr>
            <a:srgbClr val="A4A3A4"/>
          </p15:clr>
        </p15:guide>
        <p15:guide id="21" orient="horz" pos="3528" userDrawn="1">
          <p15:clr>
            <a:srgbClr val="A4A3A4"/>
          </p15:clr>
        </p15:guide>
        <p15:guide id="22" orient="horz" pos="3480" userDrawn="1">
          <p15:clr>
            <a:srgbClr val="A4A3A4"/>
          </p15:clr>
        </p15:guide>
        <p15:guide id="23" orient="horz" pos="39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DF001F"/>
    <a:srgbClr val="767171"/>
    <a:srgbClr val="000000"/>
    <a:srgbClr val="FFAA2F"/>
    <a:srgbClr val="A5A5A5"/>
    <a:srgbClr val="008B85"/>
    <a:srgbClr val="F8061C"/>
    <a:srgbClr val="084A77"/>
    <a:srgbClr val="3B54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6" autoAdjust="0"/>
    <p:restoredTop sz="95149" autoAdjust="0"/>
  </p:normalViewPr>
  <p:slideViewPr>
    <p:cSldViewPr snapToGrid="0">
      <p:cViewPr varScale="1">
        <p:scale>
          <a:sx n="91" d="100"/>
          <a:sy n="91" d="100"/>
        </p:scale>
        <p:origin x="896" y="176"/>
      </p:cViewPr>
      <p:guideLst>
        <p:guide pos="3840"/>
        <p:guide orient="horz" pos="1008"/>
        <p:guide pos="840"/>
        <p:guide orient="horz" pos="1512"/>
        <p:guide orient="horz" pos="1464"/>
        <p:guide pos="6024"/>
        <p:guide pos="384"/>
        <p:guide orient="horz" pos="2016"/>
        <p:guide orient="horz" pos="1968"/>
        <p:guide orient="horz" pos="2472"/>
        <p:guide orient="horz" pos="2520"/>
        <p:guide orient="horz" pos="3024"/>
        <p:guide orient="horz" pos="2976"/>
        <p:guide pos="2112"/>
        <p:guide pos="2568"/>
        <p:guide pos="4296"/>
        <p:guide pos="5568"/>
        <p:guide orient="horz" pos="3528"/>
        <p:guide orient="horz" pos="3480"/>
        <p:guide orient="horz" pos="3984"/>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015C8-0C37-4332-94A7-84CB7AA853A5}" type="datetimeFigureOut">
              <a:rPr lang="en-US" smtClean="0"/>
              <a:t>9/5/17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4F3568-9D96-4F57-980F-57E381E20067}" type="slidenum">
              <a:rPr lang="en-US" smtClean="0"/>
              <a:t>‹#›</a:t>
            </a:fld>
            <a:endParaRPr lang="en-US"/>
          </a:p>
        </p:txBody>
      </p:sp>
    </p:spTree>
    <p:extLst>
      <p:ext uri="{BB962C8B-B14F-4D97-AF65-F5344CB8AC3E}">
        <p14:creationId xmlns:p14="http://schemas.microsoft.com/office/powerpoint/2010/main" val="254328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Who is this</a:t>
            </a:r>
            <a:r>
              <a:rPr lang="en-US" b="1" baseline="0" dirty="0" smtClean="0"/>
              <a:t> meeting geared toward?</a:t>
            </a:r>
          </a:p>
          <a:p>
            <a:pPr marL="171450" indent="-171450">
              <a:buFont typeface="Arial" charset="0"/>
              <a:buChar char="•"/>
            </a:pPr>
            <a:r>
              <a:rPr lang="en-US" sz="1200" kern="1200" dirty="0" smtClean="0">
                <a:solidFill>
                  <a:schemeClr val="tx1"/>
                </a:solidFill>
                <a:latin typeface="Arial"/>
                <a:ea typeface="+mn-ea"/>
                <a:cs typeface="+mn-cs"/>
              </a:rPr>
              <a:t>Director level or lower. Folks that don’t have full ability to say ‘yes’ but are likely influencer or minor stakeholders. These folks are usually somewhere between being ‘down in the weeds’ and ‘ business value/100 level’. </a:t>
            </a:r>
            <a:r>
              <a:rPr lang="en-US" sz="1200" b="1" kern="1200" dirty="0" smtClean="0">
                <a:solidFill>
                  <a:schemeClr val="tx1"/>
                </a:solidFill>
                <a:latin typeface="Arial"/>
                <a:ea typeface="+mn-ea"/>
                <a:cs typeface="+mn-cs"/>
              </a:rPr>
              <a:t>They think strategically but usually have a specific objective that they’ve been tasked with solving.</a:t>
            </a:r>
          </a:p>
          <a:p>
            <a:pPr marL="171450" indent="-171450">
              <a:buFont typeface="Arial" charset="0"/>
              <a:buChar char="•"/>
            </a:pPr>
            <a:endParaRPr lang="en-US" b="1" dirty="0" smtClean="0"/>
          </a:p>
          <a:p>
            <a:r>
              <a:rPr lang="en-US" b="1" dirty="0" smtClean="0"/>
              <a:t>What is this meeting about?</a:t>
            </a:r>
          </a:p>
          <a:p>
            <a:pPr marL="171450" indent="-171450">
              <a:buFont typeface="Arial" charset="0"/>
              <a:buChar char="•"/>
            </a:pPr>
            <a:r>
              <a:rPr lang="en-US" b="0" dirty="0" smtClean="0"/>
              <a:t>The first</a:t>
            </a:r>
            <a:r>
              <a:rPr lang="en-US" b="0" baseline="0" dirty="0" smtClean="0"/>
              <a:t> customer meeting is about earning the customers trust, opening their mind, and earning the ability to have a follow up meeting.  This is done via having a genuine conversation with the customer, learning what business motivators they have and helping them understand how AWS can be a business partner.  All in all, being customer obsessed.</a:t>
            </a:r>
          </a:p>
          <a:p>
            <a:pPr marL="171450" indent="-171450">
              <a:buFont typeface="Arial" charset="0"/>
              <a:buChar char="•"/>
            </a:pPr>
            <a:endParaRPr lang="en-US" b="0" baseline="0" dirty="0" smtClean="0"/>
          </a:p>
          <a:p>
            <a:r>
              <a:rPr lang="en-US" sz="1200" b="1" kern="1200" dirty="0" smtClean="0">
                <a:solidFill>
                  <a:schemeClr val="tx1"/>
                </a:solidFill>
                <a:latin typeface="Arial"/>
                <a:ea typeface="+mn-ea"/>
                <a:cs typeface="+mn-cs"/>
              </a:rPr>
              <a:t>What are we trying to articulate on this slide:</a:t>
            </a:r>
          </a:p>
          <a:p>
            <a:pPr marL="171450" indent="-171450">
              <a:buFont typeface="Arial" charset="0"/>
              <a:buChar char="•"/>
            </a:pPr>
            <a:r>
              <a:rPr lang="en-US" dirty="0" smtClean="0"/>
              <a:t>This slide is meant</a:t>
            </a:r>
            <a:r>
              <a:rPr lang="en-US" baseline="0" dirty="0" smtClean="0"/>
              <a:t> to break the ice with the audience and learn about each other. </a:t>
            </a:r>
          </a:p>
          <a:p>
            <a:endParaRPr lang="en-US" dirty="0" smtClean="0"/>
          </a:p>
          <a:p>
            <a:r>
              <a:rPr lang="en-US" sz="1200" b="1" kern="1200" dirty="0" smtClean="0">
                <a:solidFill>
                  <a:schemeClr val="tx1"/>
                </a:solidFill>
                <a:latin typeface="Arial"/>
                <a:ea typeface="+mn-ea"/>
                <a:cs typeface="+mn-cs"/>
              </a:rPr>
              <a:t>Talking points:</a:t>
            </a:r>
          </a:p>
          <a:p>
            <a:pPr marL="228600" indent="-228600">
              <a:buFont typeface="Arial" charset="0"/>
              <a:buChar char="•"/>
            </a:pPr>
            <a:r>
              <a:rPr lang="en-US" b="0" baseline="0" dirty="0" smtClean="0"/>
              <a:t>Introduce yourself, and give a 30-second overview of your background.  Instill confidence in the customer that you are the cloud expert.</a:t>
            </a:r>
          </a:p>
          <a:p>
            <a:pPr marL="228600" indent="-228600">
              <a:buFont typeface="Arial" charset="0"/>
              <a:buChar char="•"/>
            </a:pPr>
            <a:r>
              <a:rPr lang="en-US" b="0" baseline="0" dirty="0" smtClean="0"/>
              <a:t>Tell them what an AWS Solutions Architect is, and why it’s different than anyone they’ve worked with before.</a:t>
            </a:r>
          </a:p>
          <a:p>
            <a:pPr marL="228600" indent="-228600">
              <a:buFont typeface="Arial" charset="0"/>
              <a:buChar char="•"/>
            </a:pPr>
            <a:r>
              <a:rPr lang="en-US" b="0" baseline="0" dirty="0" smtClean="0"/>
              <a:t>Learn who is in the room, and why they are there.  </a:t>
            </a:r>
          </a:p>
          <a:p>
            <a:endParaRPr lang="en-US" b="1" baseline="0" dirty="0" smtClean="0"/>
          </a:p>
          <a:p>
            <a:r>
              <a:rPr lang="en-US" sz="1200" b="1" kern="1200" dirty="0" smtClean="0">
                <a:solidFill>
                  <a:schemeClr val="tx1"/>
                </a:solidFill>
                <a:latin typeface="Arial"/>
                <a:ea typeface="+mn-ea"/>
                <a:cs typeface="+mn-cs"/>
              </a:rPr>
              <a:t>Relevant customer examples:</a:t>
            </a:r>
          </a:p>
          <a:p>
            <a:pPr marL="171450" indent="-171450">
              <a:buFont typeface="Arial" charset="0"/>
              <a:buChar char="•"/>
            </a:pPr>
            <a:r>
              <a:rPr lang="en-US" b="0" baseline="0" dirty="0" smtClean="0"/>
              <a:t>If you have worked with a customer in a similar industry, share details that help build trust.</a:t>
            </a:r>
          </a:p>
          <a:p>
            <a:endParaRPr lang="en-US" b="1" baseline="0" dirty="0" smtClean="0"/>
          </a:p>
          <a:p>
            <a:r>
              <a:rPr lang="en-US" sz="1200" b="1" kern="1200" dirty="0" smtClean="0">
                <a:solidFill>
                  <a:schemeClr val="tx1"/>
                </a:solidFill>
                <a:latin typeface="Arial"/>
                <a:ea typeface="+mn-ea"/>
                <a:cs typeface="+mn-cs"/>
              </a:rPr>
              <a:t>Conversations topics: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Share interesting bits that may be relevant to the customer to help build trust.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0" baseline="0" dirty="0" smtClean="0"/>
          </a:p>
          <a:p>
            <a:pPr marL="0" marR="0" indent="0" algn="l" defTabSz="457200" rtl="0" eaLnBrk="1" fontAlgn="auto" latinLnBrk="0" hangingPunct="1">
              <a:lnSpc>
                <a:spcPct val="100000"/>
              </a:lnSpc>
              <a:spcBef>
                <a:spcPts val="0"/>
              </a:spcBef>
              <a:spcAft>
                <a:spcPts val="0"/>
              </a:spcAft>
              <a:buClrTx/>
              <a:buSzTx/>
              <a:buFont typeface="Arial" charset="0"/>
              <a:buNone/>
              <a:tabLst/>
              <a:defRPr/>
            </a:pPr>
            <a:r>
              <a:rPr lang="en-US" b="1" baseline="0" dirty="0" smtClean="0"/>
              <a:t>Other tips:</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Be balanced – Be humble, but not too timid</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0" baseline="0" dirty="0" smtClean="0"/>
              <a:t>Treat this like a real customer meeting – Don’t break character, and demonstrate how you’d truly interact with a customer in a first meeting</a:t>
            </a:r>
          </a:p>
          <a:p>
            <a:pPr marL="171450" indent="-171450">
              <a:buFont typeface="Arial" charset="0"/>
              <a:buChar char="•"/>
            </a:pPr>
            <a:r>
              <a:rPr lang="en-US" dirty="0" smtClean="0"/>
              <a:t>Throughout</a:t>
            </a:r>
            <a:r>
              <a:rPr lang="en-US" baseline="0" dirty="0" smtClean="0"/>
              <a:t> the meeting, tailor the conversation to the customers industry</a:t>
            </a:r>
          </a:p>
          <a:p>
            <a:pPr marL="171450" indent="-171450">
              <a:buFont typeface="Arial" charset="0"/>
              <a:buChar char="•"/>
            </a:pPr>
            <a:r>
              <a:rPr lang="en-US" baseline="0" dirty="0" smtClean="0"/>
              <a:t>Pull in customer examples every chance you can.  Be prepared to talk about them in detail.</a:t>
            </a:r>
          </a:p>
          <a:p>
            <a:pPr marL="628650" lvl="1" indent="-171450">
              <a:buFont typeface="Arial" charset="0"/>
              <a:buChar char="•"/>
            </a:pPr>
            <a:r>
              <a:rPr lang="en-US" baseline="0" dirty="0" smtClean="0"/>
              <a:t>https://</a:t>
            </a:r>
            <a:r>
              <a:rPr lang="en-US" baseline="0" dirty="0" err="1" smtClean="0"/>
              <a:t>aws.amazon.com</a:t>
            </a:r>
            <a:r>
              <a:rPr lang="en-US" baseline="0" dirty="0" smtClean="0"/>
              <a:t>/solutions/case-studies/ </a:t>
            </a:r>
          </a:p>
          <a:p>
            <a:pPr marL="171450" indent="-171450">
              <a:buFont typeface="Arial" charset="0"/>
              <a:buChar char="•"/>
            </a:pPr>
            <a:r>
              <a:rPr lang="en-US" baseline="0" dirty="0" smtClean="0"/>
              <a:t>This deck is meant to be a backdrop to the conversation with the customer.  You should be prepared to cover the material, but have a conversation and learn about the customer.</a:t>
            </a:r>
          </a:p>
          <a:p>
            <a:pPr marL="171450" indent="-171450">
              <a:buFont typeface="Arial" charset="0"/>
              <a:buChar char="•"/>
            </a:pPr>
            <a:r>
              <a:rPr lang="en-US" baseline="0" dirty="0" smtClean="0"/>
              <a:t>A good rule of thumb is to spend ~5 minutes per slide.</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When a Q/A from the </a:t>
            </a:r>
            <a:r>
              <a:rPr lang="en-US" sz="1200" kern="1200" dirty="0" smtClean="0">
                <a:solidFill>
                  <a:schemeClr val="tx1"/>
                </a:solidFill>
                <a:latin typeface="Arial"/>
                <a:ea typeface="+mn-ea"/>
                <a:cs typeface="+mn-cs"/>
              </a:rPr>
              <a:t>External Communication Training</a:t>
            </a:r>
            <a:r>
              <a:rPr lang="en-US" sz="1200" kern="1200" baseline="0" dirty="0" smtClean="0">
                <a:solidFill>
                  <a:schemeClr val="tx1"/>
                </a:solidFill>
                <a:latin typeface="Arial"/>
                <a:ea typeface="+mn-ea"/>
                <a:cs typeface="+mn-cs"/>
              </a:rPr>
              <a:t> </a:t>
            </a:r>
            <a:r>
              <a:rPr lang="en-US" baseline="0" dirty="0" smtClean="0"/>
              <a:t>is suggested on a slide, you should work to memorize the answer </a:t>
            </a:r>
            <a:r>
              <a:rPr lang="en-US" b="1" baseline="0" dirty="0" smtClean="0"/>
              <a:t>verbatim</a:t>
            </a:r>
            <a:r>
              <a:rPr lang="en-US" baseline="0" dirty="0" smtClean="0"/>
              <a:t>.</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Write down customer questions that you can’t answer on the fly, and commit to following up after the meeting (and actually do this just as you would with a customer).  </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en-US" baseline="0" dirty="0" smtClean="0"/>
              <a:t>Strive to be contextual in your conversation.  Allude back to customers roles, or previous questions they’ve asked.</a:t>
            </a:r>
          </a:p>
          <a:p>
            <a:pPr marL="171450" indent="-171450">
              <a:buFont typeface="Arial" charset="0"/>
              <a:buChar char="•"/>
            </a:pPr>
            <a:endParaRPr lang="en-US" baseline="0" dirty="0" smtClean="0"/>
          </a:p>
          <a:p>
            <a:pPr marL="171450" indent="-171450">
              <a:buFont typeface="Arial" charset="0"/>
              <a:buChar char="•"/>
            </a:pPr>
            <a:endParaRPr lang="en-US" b="0" baseline="0" dirty="0" smtClean="0"/>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indent="-171450">
              <a:buFont typeface="Arial" charset="0"/>
              <a:buChar cha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48927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2</a:t>
            </a:fld>
            <a:endParaRPr lang="en-US"/>
          </a:p>
        </p:txBody>
      </p:sp>
    </p:spTree>
    <p:extLst>
      <p:ext uri="{BB962C8B-B14F-4D97-AF65-F5344CB8AC3E}">
        <p14:creationId xmlns:p14="http://schemas.microsoft.com/office/powerpoint/2010/main" val="333710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73B6F-6C74-6846-B3E2-267958B98325}" type="slidenum">
              <a:rPr lang="en-US" smtClean="0"/>
              <a:t>3</a:t>
            </a:fld>
            <a:endParaRPr lang="en-US"/>
          </a:p>
        </p:txBody>
      </p:sp>
    </p:spTree>
    <p:extLst>
      <p:ext uri="{BB962C8B-B14F-4D97-AF65-F5344CB8AC3E}">
        <p14:creationId xmlns:p14="http://schemas.microsoft.com/office/powerpoint/2010/main" val="1804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[END ON NEXT</a:t>
            </a:r>
            <a:r>
              <a:rPr lang="en-US" b="1" baseline="0" dirty="0" smtClean="0"/>
              <a:t> STEPS]</a:t>
            </a:r>
            <a:endParaRPr lang="en-US" b="1" dirty="0"/>
          </a:p>
        </p:txBody>
      </p:sp>
      <p:sp>
        <p:nvSpPr>
          <p:cNvPr id="4" name="Slide Number Placeholder 3"/>
          <p:cNvSpPr>
            <a:spLocks noGrp="1"/>
          </p:cNvSpPr>
          <p:nvPr>
            <p:ph type="sldNum" sz="quarter" idx="10"/>
          </p:nvPr>
        </p:nvSpPr>
        <p:spPr/>
        <p:txBody>
          <a:bodyPr/>
          <a:lstStyle/>
          <a:p>
            <a:fld id="{E84F3568-9D96-4F57-980F-57E381E20067}" type="slidenum">
              <a:rPr lang="en-US" smtClean="0"/>
              <a:t>4</a:t>
            </a:fld>
            <a:endParaRPr lang="en-US"/>
          </a:p>
        </p:txBody>
      </p:sp>
    </p:spTree>
    <p:extLst>
      <p:ext uri="{BB962C8B-B14F-4D97-AF65-F5344CB8AC3E}">
        <p14:creationId xmlns:p14="http://schemas.microsoft.com/office/powerpoint/2010/main" val="3263355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628800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10676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88118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ection Header 1">
    <p:spTree>
      <p:nvGrpSpPr>
        <p:cNvPr id="1" name=""/>
        <p:cNvGrpSpPr/>
        <p:nvPr/>
      </p:nvGrpSpPr>
      <p:grpSpPr>
        <a:xfrm>
          <a:off x="0" y="0"/>
          <a:ext cx="0" cy="0"/>
          <a:chOff x="0" y="0"/>
          <a:chExt cx="0" cy="0"/>
        </a:xfrm>
      </p:grpSpPr>
      <p:sp>
        <p:nvSpPr>
          <p:cNvPr id="42" name="Shape 42"/>
          <p:cNvSpPr>
            <a:spLocks noGrp="1"/>
          </p:cNvSpPr>
          <p:nvPr>
            <p:ph type="title"/>
          </p:nvPr>
        </p:nvSpPr>
        <p:spPr>
          <a:xfrm>
            <a:off x="528525" y="2625606"/>
            <a:ext cx="10363201" cy="1240141"/>
          </a:xfrm>
          <a:prstGeom prst="rect">
            <a:avLst/>
          </a:prstGeom>
        </p:spPr>
        <p:txBody>
          <a:bodyPr anchor="ctr"/>
          <a:lstStyle>
            <a:lvl1pPr>
              <a:defRPr sz="5333"/>
            </a:lvl1pPr>
          </a:lstStyle>
          <a:p>
            <a:r>
              <a:t>Title Text</a:t>
            </a:r>
          </a:p>
        </p:txBody>
      </p:sp>
      <p:sp>
        <p:nvSpPr>
          <p:cNvPr id="43" name="Shape 43"/>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076048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650532" y="4643694"/>
            <a:ext cx="4910667" cy="577849"/>
          </a:xfrm>
        </p:spPr>
        <p:txBody>
          <a:bodyPr>
            <a:normAutofit/>
          </a:bodyPr>
          <a:lstStyle>
            <a:lvl1pPr marL="0" indent="0" algn="l">
              <a:buNone/>
              <a:defRPr sz="2133" baseline="0"/>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650532" y="5151695"/>
            <a:ext cx="4910667" cy="493184"/>
          </a:xfrm>
        </p:spPr>
        <p:txBody>
          <a:bodyPr>
            <a:normAutofit/>
          </a:bodyPr>
          <a:lstStyle>
            <a:lvl1pPr marL="0" indent="0" algn="l">
              <a:buNone/>
              <a:defRPr sz="2133" baseline="0">
                <a:solidFill>
                  <a:schemeClr val="accent6"/>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650532" y="1667429"/>
            <a:ext cx="9766651" cy="992716"/>
          </a:xfrm>
        </p:spPr>
        <p:txBody>
          <a:bodyPr>
            <a:noAutofit/>
          </a:bodyPr>
          <a:lstStyle>
            <a:lvl1pPr marL="0" indent="0" algn="l">
              <a:buNone/>
              <a:defRPr sz="5333" b="1" baseline="0"/>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650532" y="2667892"/>
            <a:ext cx="8055443" cy="650465"/>
          </a:xfrm>
        </p:spPr>
        <p:txBody>
          <a:bodyPr/>
          <a:lstStyle>
            <a:lvl1pPr marL="0" indent="0" algn="l">
              <a:buNone/>
              <a:defRPr/>
            </a:lvl1pPr>
          </a:lstStyle>
          <a:p>
            <a:pPr lvl="0"/>
            <a:r>
              <a:rPr lang="en-US" smtClean="0"/>
              <a:t>Click to edit Master text styles</a:t>
            </a:r>
          </a:p>
        </p:txBody>
      </p:sp>
      <p:sp>
        <p:nvSpPr>
          <p:cNvPr id="13" name="TextBox 12"/>
          <p:cNvSpPr txBox="1"/>
          <p:nvPr userDrawn="1"/>
        </p:nvSpPr>
        <p:spPr>
          <a:xfrm>
            <a:off x="652200" y="6521788"/>
            <a:ext cx="4037032" cy="143565"/>
          </a:xfrm>
          <a:prstGeom prst="rect">
            <a:avLst/>
          </a:prstGeom>
          <a:noFill/>
        </p:spPr>
        <p:txBody>
          <a:bodyPr wrap="square" lIns="0" tIns="0" rIns="0" bIns="0" rtlCol="0">
            <a:spAutoFit/>
          </a:bodyPr>
          <a:lstStyle/>
          <a:p>
            <a:r>
              <a:rPr lang="en-US" sz="933" dirty="0" smtClean="0">
                <a:solidFill>
                  <a:schemeClr val="bg1">
                    <a:lumMod val="50000"/>
                  </a:schemeClr>
                </a:solidFill>
              </a:rPr>
              <a:t>© 2015, Amazon Web Services, Inc. or its Affiliates. All rights reserved.</a:t>
            </a:r>
            <a:endParaRPr lang="en-US" sz="933" dirty="0">
              <a:solidFill>
                <a:schemeClr val="bg1">
                  <a:lumMod val="50000"/>
                </a:schemeClr>
              </a:solidFill>
            </a:endParaRPr>
          </a:p>
        </p:txBody>
      </p:sp>
    </p:spTree>
    <p:extLst>
      <p:ext uri="{BB962C8B-B14F-4D97-AF65-F5344CB8AC3E}">
        <p14:creationId xmlns:p14="http://schemas.microsoft.com/office/powerpoint/2010/main" val="1298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06071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D0D7DD-CF67-46AE-9F6B-9A44CD5AAD80}" type="datetimeFigureOut">
              <a:rPr lang="en-US" smtClean="0"/>
              <a:t>9/5/17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32650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078991"/>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078992"/>
            <a:ext cx="5181600" cy="5097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D0D7DD-CF67-46AE-9F6B-9A44CD5AAD80}"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839588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64008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07899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1902904"/>
            <a:ext cx="5157787"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07899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1902904"/>
            <a:ext cx="5183188" cy="42867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D0D7DD-CF67-46AE-9F6B-9A44CD5AAD80}" type="datetimeFigureOut">
              <a:rPr lang="en-US" smtClean="0"/>
              <a:t>9/5/17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219441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D0D7DD-CF67-46AE-9F6B-9A44CD5AAD80}" type="datetimeFigureOut">
              <a:rPr lang="en-US" smtClean="0"/>
              <a:t>9/5/17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814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0D7DD-CF67-46AE-9F6B-9A44CD5AAD80}" type="datetimeFigureOut">
              <a:rPr lang="en-US" smtClean="0"/>
              <a:t>9/5/17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22926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333072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D0D7DD-CF67-46AE-9F6B-9A44CD5AAD80}" type="datetimeFigureOut">
              <a:rPr lang="en-US" smtClean="0"/>
              <a:t>9/5/17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E4123-E884-4D8A-A50D-5CD621B1AD42}" type="slidenum">
              <a:rPr lang="en-US" smtClean="0"/>
              <a:t>‹#›</a:t>
            </a:fld>
            <a:endParaRPr lang="en-US"/>
          </a:p>
        </p:txBody>
      </p:sp>
    </p:spTree>
    <p:extLst>
      <p:ext uri="{BB962C8B-B14F-4D97-AF65-F5344CB8AC3E}">
        <p14:creationId xmlns:p14="http://schemas.microsoft.com/office/powerpoint/2010/main" val="10517503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64008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076131"/>
            <a:ext cx="10515600" cy="51008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0D7DD-CF67-46AE-9F6B-9A44CD5AAD80}" type="datetimeFigureOut">
              <a:rPr lang="en-US" smtClean="0"/>
              <a:t>9/5/17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E4123-E884-4D8A-A50D-5CD621B1AD42}" type="slidenum">
              <a:rPr lang="en-US" smtClean="0"/>
              <a:t>‹#›</a:t>
            </a:fld>
            <a:endParaRPr lang="en-US"/>
          </a:p>
        </p:txBody>
      </p:sp>
    </p:spTree>
    <p:extLst>
      <p:ext uri="{BB962C8B-B14F-4D97-AF65-F5344CB8AC3E}">
        <p14:creationId xmlns:p14="http://schemas.microsoft.com/office/powerpoint/2010/main" val="335553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8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Regular Guys</a:t>
            </a:r>
            <a:endParaRPr lang="en-US" dirty="0"/>
          </a:p>
        </p:txBody>
      </p:sp>
      <p:sp>
        <p:nvSpPr>
          <p:cNvPr id="3" name="Text Placeholder 2"/>
          <p:cNvSpPr>
            <a:spLocks noGrp="1"/>
          </p:cNvSpPr>
          <p:nvPr>
            <p:ph type="body" sz="quarter" idx="11"/>
          </p:nvPr>
        </p:nvSpPr>
        <p:spPr/>
        <p:txBody>
          <a:bodyPr/>
          <a:lstStyle/>
          <a:p>
            <a:r>
              <a:rPr lang="en-US" dirty="0" smtClean="0"/>
              <a:t>July 27</a:t>
            </a:r>
            <a:r>
              <a:rPr lang="en-US" baseline="30000" dirty="0" smtClean="0"/>
              <a:t>th</a:t>
            </a:r>
            <a:r>
              <a:rPr lang="en-US" dirty="0" smtClean="0"/>
              <a:t> 2017 SA Launch</a:t>
            </a:r>
            <a:endParaRPr lang="en-US" dirty="0"/>
          </a:p>
        </p:txBody>
      </p:sp>
      <p:sp>
        <p:nvSpPr>
          <p:cNvPr id="4" name="Text Placeholder 3"/>
          <p:cNvSpPr>
            <a:spLocks noGrp="1"/>
          </p:cNvSpPr>
          <p:nvPr>
            <p:ph type="body" sz="quarter" idx="12"/>
          </p:nvPr>
        </p:nvSpPr>
        <p:spPr>
          <a:xfrm>
            <a:off x="1183932" y="1889795"/>
            <a:ext cx="9987585" cy="992716"/>
          </a:xfrm>
        </p:spPr>
        <p:txBody>
          <a:bodyPr/>
          <a:lstStyle/>
          <a:p>
            <a:pPr algn="ctr"/>
            <a:r>
              <a:rPr lang="en-US" sz="4400" dirty="0" err="1"/>
              <a:t>Octank.Sports</a:t>
            </a:r>
            <a:r>
              <a:rPr lang="en-US" sz="4400" dirty="0"/>
              <a:t> </a:t>
            </a:r>
          </a:p>
          <a:p>
            <a:pPr algn="ctr"/>
            <a:r>
              <a:rPr lang="en-US" sz="4400" b="0" dirty="0"/>
              <a:t>Video-on-Demand (VOD) voting app </a:t>
            </a:r>
            <a:r>
              <a:rPr lang="en-US" sz="4400" b="0" dirty="0" err="1"/>
              <a:t>PoC</a:t>
            </a:r>
            <a:endParaRPr lang="en-US" sz="4400" b="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267" y="5644879"/>
            <a:ext cx="2381250" cy="952500"/>
          </a:xfrm>
          <a:prstGeom prst="rect">
            <a:avLst/>
          </a:prstGeom>
        </p:spPr>
      </p:pic>
    </p:spTree>
    <p:extLst>
      <p:ext uri="{BB962C8B-B14F-4D97-AF65-F5344CB8AC3E}">
        <p14:creationId xmlns:p14="http://schemas.microsoft.com/office/powerpoint/2010/main" val="2089912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dirty="0" smtClean="0">
                <a:solidFill>
                  <a:schemeClr val="tx1"/>
                </a:solidFill>
              </a:rPr>
              <a:t>Application architecture</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8" y="1286821"/>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42" y="1300676"/>
            <a:ext cx="792865" cy="890080"/>
          </a:xfrm>
          <a:prstGeom prst="rect">
            <a:avLst/>
          </a:prstGeom>
        </p:spPr>
      </p:pic>
      <p:sp>
        <p:nvSpPr>
          <p:cNvPr id="34" name="TextBox 33"/>
          <p:cNvSpPr txBox="1"/>
          <p:nvPr/>
        </p:nvSpPr>
        <p:spPr>
          <a:xfrm>
            <a:off x="4741596" y="1147630"/>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535885" y="6470117"/>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281" y="1323386"/>
            <a:ext cx="763634" cy="884953"/>
          </a:xfrm>
          <a:prstGeom prst="rect">
            <a:avLst/>
          </a:prstGeom>
        </p:spPr>
      </p:pic>
      <p:sp>
        <p:nvSpPr>
          <p:cNvPr id="40" name="TextBox 39"/>
          <p:cNvSpPr txBox="1"/>
          <p:nvPr/>
        </p:nvSpPr>
        <p:spPr>
          <a:xfrm>
            <a:off x="11130711" y="2182685"/>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188709" y="1737172"/>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06593" y="3944497"/>
            <a:ext cx="1047038" cy="1343087"/>
            <a:chOff x="5957793" y="1929174"/>
            <a:chExt cx="1047038" cy="1343087"/>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6127704" y="3116629"/>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a:off x="5219875" y="2190756"/>
            <a:ext cx="10237" cy="1753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8082" y="5766638"/>
            <a:ext cx="766873" cy="886846"/>
          </a:xfrm>
          <a:prstGeom prst="rect">
            <a:avLst/>
          </a:prstGeom>
        </p:spPr>
      </p:pic>
      <p:sp>
        <p:nvSpPr>
          <p:cNvPr id="55" name="TextBox 54"/>
          <p:cNvSpPr txBox="1"/>
          <p:nvPr/>
        </p:nvSpPr>
        <p:spPr>
          <a:xfrm>
            <a:off x="6322536" y="6624159"/>
            <a:ext cx="1557008" cy="1821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19205" y="5531007"/>
            <a:ext cx="795835" cy="886846"/>
          </a:xfrm>
          <a:prstGeom prst="rect">
            <a:avLst/>
          </a:prstGeom>
        </p:spPr>
      </p:pic>
      <p:sp>
        <p:nvSpPr>
          <p:cNvPr id="57" name="TextBox 56"/>
          <p:cNvSpPr txBox="1"/>
          <p:nvPr/>
        </p:nvSpPr>
        <p:spPr>
          <a:xfrm>
            <a:off x="4769746" y="6461478"/>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641877" y="1962546"/>
            <a:ext cx="2918327" cy="136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3064" y="3848923"/>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0261" y="5584210"/>
            <a:ext cx="769853" cy="833643"/>
          </a:xfrm>
          <a:prstGeom prst="rect">
            <a:avLst/>
          </a:prstGeom>
        </p:spPr>
      </p:pic>
      <p:cxnSp>
        <p:nvCxnSpPr>
          <p:cNvPr id="76" name="Straight Arrow Connector 75"/>
          <p:cNvCxnSpPr>
            <a:stCxn id="75" idx="1"/>
          </p:cNvCxnSpPr>
          <p:nvPr/>
        </p:nvCxnSpPr>
        <p:spPr>
          <a:xfrm flipH="1" flipV="1">
            <a:off x="7087635" y="5011998"/>
            <a:ext cx="1462626" cy="98903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4639" y="4701266"/>
            <a:ext cx="817739" cy="905805"/>
          </a:xfrm>
          <a:prstGeom prst="rect">
            <a:avLst/>
          </a:prstGeom>
        </p:spPr>
      </p:pic>
      <p:sp>
        <p:nvSpPr>
          <p:cNvPr id="80" name="TextBox 79"/>
          <p:cNvSpPr txBox="1"/>
          <p:nvPr/>
        </p:nvSpPr>
        <p:spPr>
          <a:xfrm>
            <a:off x="11126132" y="5608165"/>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963" y="1426437"/>
            <a:ext cx="630722" cy="609698"/>
          </a:xfrm>
          <a:prstGeom prst="rect">
            <a:avLst/>
          </a:prstGeom>
        </p:spPr>
      </p:pic>
      <p:sp>
        <p:nvSpPr>
          <p:cNvPr id="87" name="TextBox 86"/>
          <p:cNvSpPr txBox="1"/>
          <p:nvPr/>
        </p:nvSpPr>
        <p:spPr>
          <a:xfrm>
            <a:off x="8528169" y="2414336"/>
            <a:ext cx="896261" cy="186597"/>
          </a:xfrm>
          <a:prstGeom prst="rect">
            <a:avLst/>
          </a:prstGeom>
          <a:noFill/>
        </p:spPr>
        <p:txBody>
          <a:bodyPr wrap="square" lIns="0" tIns="0" rIns="0" bIns="0" rtlCol="0" anchor="t">
            <a:noAutofit/>
          </a:bodyPr>
          <a:lstStyle/>
          <a:p>
            <a:pPr algn="ctr"/>
            <a:r>
              <a:rPr lang="en-US" sz="1050" b="1" dirty="0" err="1" smtClean="0"/>
              <a:t>Transcode</a:t>
            </a:r>
            <a:r>
              <a:rPr lang="en-US" sz="1050" b="1" dirty="0" err="1" smtClean="0"/>
              <a:t>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60204" y="1559405"/>
            <a:ext cx="769853" cy="833643"/>
          </a:xfrm>
          <a:prstGeom prst="rect">
            <a:avLst/>
          </a:prstGeom>
        </p:spPr>
      </p:pic>
      <p:cxnSp>
        <p:nvCxnSpPr>
          <p:cNvPr id="89" name="Straight Arrow Connector 88"/>
          <p:cNvCxnSpPr/>
          <p:nvPr/>
        </p:nvCxnSpPr>
        <p:spPr>
          <a:xfrm flipH="1" flipV="1">
            <a:off x="5616307" y="1484457"/>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279038" y="2070478"/>
            <a:ext cx="1961791" cy="1190149"/>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19522269">
            <a:off x="10255978" y="2229563"/>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536121" y="1280130"/>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10421863" y="1299245"/>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356900" y="1089815"/>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589294" y="2455716"/>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endCxn id="79" idx="0"/>
          </p:cNvCxnSpPr>
          <p:nvPr/>
        </p:nvCxnSpPr>
        <p:spPr>
          <a:xfrm>
            <a:off x="9259325" y="3682028"/>
            <a:ext cx="2314184" cy="10192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2002906">
            <a:off x="10565251" y="4113745"/>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320114" y="5473285"/>
            <a:ext cx="1844525" cy="52774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endCxn id="133" idx="2"/>
          </p:cNvCxnSpPr>
          <p:nvPr/>
        </p:nvCxnSpPr>
        <p:spPr>
          <a:xfrm rot="10800000">
            <a:off x="2718839" y="5222732"/>
            <a:ext cx="2157653" cy="1018435"/>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5692" y="4156439"/>
            <a:ext cx="1066292" cy="1066292"/>
          </a:xfrm>
          <a:prstGeom prst="rect">
            <a:avLst/>
          </a:prstGeom>
        </p:spPr>
      </p:pic>
      <p:cxnSp>
        <p:nvCxnSpPr>
          <p:cNvPr id="135" name="Straight Arrow Connector 134"/>
          <p:cNvCxnSpPr/>
          <p:nvPr/>
        </p:nvCxnSpPr>
        <p:spPr>
          <a:xfrm flipH="1">
            <a:off x="3013677" y="4279481"/>
            <a:ext cx="1733041" cy="994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56" idx="1"/>
            <a:endCxn id="202" idx="1"/>
          </p:cNvCxnSpPr>
          <p:nvPr/>
        </p:nvCxnSpPr>
        <p:spPr>
          <a:xfrm flipH="1" flipV="1">
            <a:off x="3082909" y="5097974"/>
            <a:ext cx="1736296" cy="876456"/>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rot="1920279">
            <a:off x="3996603" y="5545195"/>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1195624" y="527632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Unique user ID</a:t>
            </a:r>
          </a:p>
        </p:txBody>
      </p:sp>
      <p:cxnSp>
        <p:nvCxnSpPr>
          <p:cNvPr id="155" name="Straight Arrow Connector 154"/>
          <p:cNvCxnSpPr/>
          <p:nvPr/>
        </p:nvCxnSpPr>
        <p:spPr>
          <a:xfrm flipH="1" flipV="1">
            <a:off x="1526221" y="4690416"/>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59503" y="4189806"/>
            <a:ext cx="769853" cy="833643"/>
          </a:xfrm>
          <a:prstGeom prst="rect">
            <a:avLst/>
          </a:prstGeom>
        </p:spPr>
      </p:pic>
      <p:sp>
        <p:nvSpPr>
          <p:cNvPr id="168" name="TextBox 167"/>
          <p:cNvSpPr txBox="1"/>
          <p:nvPr/>
        </p:nvSpPr>
        <p:spPr>
          <a:xfrm>
            <a:off x="8542712" y="4998692"/>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a:off x="3035446" y="4100587"/>
            <a:ext cx="1150054"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Static webpages &amp;</a:t>
            </a:r>
          </a:p>
          <a:p>
            <a:r>
              <a:rPr lang="en-US" sz="1000" dirty="0" smtClean="0">
                <a:effectLst>
                  <a:glow rad="76200">
                    <a:schemeClr val="bg1">
                      <a:alpha val="90000"/>
                    </a:schemeClr>
                  </a:glow>
                </a:effectLst>
              </a:rPr>
              <a:t>embedded video </a:t>
            </a:r>
          </a:p>
        </p:txBody>
      </p:sp>
      <p:sp>
        <p:nvSpPr>
          <p:cNvPr id="177" name="TextBox 176"/>
          <p:cNvSpPr txBox="1"/>
          <p:nvPr/>
        </p:nvSpPr>
        <p:spPr>
          <a:xfrm rot="2174975">
            <a:off x="7070809" y="507422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80" name="Straight Arrow Connector 179"/>
          <p:cNvCxnSpPr>
            <a:stCxn id="166" idx="1"/>
          </p:cNvCxnSpPr>
          <p:nvPr/>
        </p:nvCxnSpPr>
        <p:spPr>
          <a:xfrm flipH="1" flipV="1">
            <a:off x="7061374" y="4606627"/>
            <a:ext cx="1498129" cy="1"/>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flipV="1">
            <a:off x="3073720" y="4666317"/>
            <a:ext cx="1905691" cy="96447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522277" y="615085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cxnSp>
        <p:nvCxnSpPr>
          <p:cNvPr id="193" name="Straight Arrow Connector 192"/>
          <p:cNvCxnSpPr>
            <a:endCxn id="166" idx="3"/>
          </p:cNvCxnSpPr>
          <p:nvPr/>
        </p:nvCxnSpPr>
        <p:spPr>
          <a:xfrm flipH="1" flipV="1">
            <a:off x="9329356" y="4606628"/>
            <a:ext cx="1818493" cy="29503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9968674" y="4560525"/>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rot="1849721">
            <a:off x="3026685" y="5101841"/>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04" name="TextBox 203"/>
          <p:cNvSpPr txBox="1"/>
          <p:nvPr/>
        </p:nvSpPr>
        <p:spPr>
          <a:xfrm>
            <a:off x="7717867" y="4418088"/>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sp>
        <p:nvSpPr>
          <p:cNvPr id="212" name="TextBox 211"/>
          <p:cNvSpPr txBox="1"/>
          <p:nvPr/>
        </p:nvSpPr>
        <p:spPr>
          <a:xfrm rot="2146497">
            <a:off x="7644900" y="555586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833295" y="1541000"/>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0499" y="2540907"/>
            <a:ext cx="537317" cy="638065"/>
          </a:xfrm>
          <a:prstGeom prst="rect">
            <a:avLst/>
          </a:prstGeom>
        </p:spPr>
      </p:pic>
      <p:sp>
        <p:nvSpPr>
          <p:cNvPr id="217" name="TextBox 216"/>
          <p:cNvSpPr txBox="1"/>
          <p:nvPr/>
        </p:nvSpPr>
        <p:spPr>
          <a:xfrm>
            <a:off x="2363398" y="3217988"/>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514923" y="3084294"/>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rot="20509655">
            <a:off x="9412608" y="5677625"/>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236" name="Straight Arrow Connector 129"/>
          <p:cNvCxnSpPr/>
          <p:nvPr/>
        </p:nvCxnSpPr>
        <p:spPr>
          <a:xfrm flipH="1" flipV="1">
            <a:off x="5631548" y="6252026"/>
            <a:ext cx="1086534" cy="9783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129"/>
          <p:cNvCxnSpPr/>
          <p:nvPr/>
        </p:nvCxnSpPr>
        <p:spPr>
          <a:xfrm rot="10800000" flipV="1">
            <a:off x="5856646" y="4646725"/>
            <a:ext cx="477276" cy="3343"/>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5474044" y="2076849"/>
            <a:ext cx="3215594" cy="2201890"/>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6678709" y="1762958"/>
            <a:ext cx="1037463"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New replay vids </a:t>
            </a:r>
          </a:p>
          <a:p>
            <a:pPr algn="ctr"/>
            <a:r>
              <a:rPr lang="en-US" sz="1000" dirty="0" smtClean="0">
                <a:effectLst>
                  <a:glow rad="76200">
                    <a:schemeClr val="bg1">
                      <a:alpha val="90000"/>
                    </a:schemeClr>
                  </a:glow>
                </a:effectLst>
              </a:rPr>
              <a:t>upload trigger</a:t>
            </a:r>
          </a:p>
        </p:txBody>
      </p:sp>
      <p:sp>
        <p:nvSpPr>
          <p:cNvPr id="78" name="TextBox 77"/>
          <p:cNvSpPr txBox="1"/>
          <p:nvPr/>
        </p:nvSpPr>
        <p:spPr>
          <a:xfrm rot="2008197">
            <a:off x="6607972" y="2956689"/>
            <a:ext cx="902811"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Total votes</a:t>
            </a:r>
            <a:endParaRPr lang="en-US" sz="1000" dirty="0">
              <a:effectLst>
                <a:glow rad="76200">
                  <a:schemeClr val="bg1">
                    <a:alpha val="90000"/>
                  </a:schemeClr>
                </a:glow>
              </a:effectLst>
            </a:endParaRPr>
          </a:p>
          <a:p>
            <a:pPr algn="ctr"/>
            <a:r>
              <a:rPr lang="en-US" sz="1000" dirty="0" smtClean="0">
                <a:effectLst>
                  <a:glow rad="76200">
                    <a:schemeClr val="bg1">
                      <a:alpha val="90000"/>
                    </a:schemeClr>
                  </a:glow>
                </a:effectLst>
              </a:rPr>
              <a:t>as static JSON</a:t>
            </a:r>
          </a:p>
        </p:txBody>
      </p:sp>
      <p:cxnSp>
        <p:nvCxnSpPr>
          <p:cNvPr id="81" name="Straight Arrow Connector 80"/>
          <p:cNvCxnSpPr>
            <a:endCxn id="88" idx="3"/>
          </p:cNvCxnSpPr>
          <p:nvPr/>
        </p:nvCxnSpPr>
        <p:spPr>
          <a:xfrm flipH="1">
            <a:off x="9330057" y="1962546"/>
            <a:ext cx="1796075" cy="13681"/>
          </a:xfrm>
          <a:prstGeom prst="straightConnector1">
            <a:avLst/>
          </a:prstGeom>
          <a:ln w="381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494349" y="3888402"/>
            <a:ext cx="798808" cy="147068"/>
          </a:xfrm>
          <a:prstGeom prst="rect">
            <a:avLst/>
          </a:prstGeom>
          <a:noFill/>
        </p:spPr>
        <p:txBody>
          <a:bodyPr wrap="square" lIns="0" tIns="0" rIns="0" bIns="0" rtlCol="0" anchor="t">
            <a:noAutofit/>
          </a:bodyPr>
          <a:lstStyle/>
          <a:p>
            <a:pPr algn="ctr"/>
            <a:r>
              <a:rPr lang="en-US" sz="1050" b="1" dirty="0" err="1" smtClean="0"/>
              <a:t>ProcessVideo</a:t>
            </a:r>
            <a:endParaRPr lang="en-US" sz="1050" b="1" dirty="0"/>
          </a:p>
        </p:txBody>
      </p:sp>
      <p:pic>
        <p:nvPicPr>
          <p:cNvPr id="83" name="Picture 8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42712" y="3042929"/>
            <a:ext cx="769853" cy="833643"/>
          </a:xfrm>
          <a:prstGeom prst="rect">
            <a:avLst/>
          </a:prstGeom>
        </p:spPr>
      </p:pic>
    </p:spTree>
    <p:extLst>
      <p:ext uri="{BB962C8B-B14F-4D97-AF65-F5344CB8AC3E}">
        <p14:creationId xmlns:p14="http://schemas.microsoft.com/office/powerpoint/2010/main" val="20206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472" y="133388"/>
            <a:ext cx="10515600" cy="640080"/>
          </a:xfrm>
        </p:spPr>
        <p:txBody>
          <a:bodyPr>
            <a:normAutofit fontScale="90000"/>
          </a:bodyPr>
          <a:lstStyle/>
          <a:p>
            <a:r>
              <a:rPr lang="en-US" smtClean="0">
                <a:solidFill>
                  <a:schemeClr val="tx1"/>
                </a:solidFill>
              </a:rPr>
              <a:t>High Level design</a:t>
            </a:r>
            <a:endParaRPr lang="en-US" dirty="0">
              <a:solidFill>
                <a:schemeClr val="tx1"/>
              </a:solidFill>
            </a:endParaRPr>
          </a:p>
        </p:txBody>
      </p:sp>
      <p:pic>
        <p:nvPicPr>
          <p:cNvPr id="9" name="Picture 8" descr="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08" y="1286821"/>
            <a:ext cx="900701" cy="90070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3442" y="1300676"/>
            <a:ext cx="792865" cy="890080"/>
          </a:xfrm>
          <a:prstGeom prst="rect">
            <a:avLst/>
          </a:prstGeom>
        </p:spPr>
      </p:pic>
      <p:sp>
        <p:nvSpPr>
          <p:cNvPr id="34" name="TextBox 33"/>
          <p:cNvSpPr txBox="1"/>
          <p:nvPr/>
        </p:nvSpPr>
        <p:spPr>
          <a:xfrm>
            <a:off x="4741596" y="1147630"/>
            <a:ext cx="977031" cy="221413"/>
          </a:xfrm>
          <a:prstGeom prst="rect">
            <a:avLst/>
          </a:prstGeom>
          <a:noFill/>
        </p:spPr>
        <p:txBody>
          <a:bodyPr wrap="square" lIns="0" tIns="0" rIns="0" bIns="0" rtlCol="0" anchor="t">
            <a:noAutofit/>
          </a:bodyPr>
          <a:lstStyle/>
          <a:p>
            <a:pPr algn="ctr"/>
            <a:r>
              <a:rPr lang="en-US" sz="1050" b="1" smtClean="0"/>
              <a:t>Amazon</a:t>
            </a:r>
            <a:r>
              <a:rPr lang="en-US" sz="1050" b="1" dirty="0"/>
              <a:t> </a:t>
            </a:r>
            <a:r>
              <a:rPr lang="en-US" sz="1050" b="1" smtClean="0"/>
              <a:t>S3</a:t>
            </a:r>
            <a:endParaRPr lang="en-US" sz="1050" b="1" dirty="0"/>
          </a:p>
        </p:txBody>
      </p:sp>
      <p:sp>
        <p:nvSpPr>
          <p:cNvPr id="37" name="TextBox 36"/>
          <p:cNvSpPr txBox="1"/>
          <p:nvPr/>
        </p:nvSpPr>
        <p:spPr>
          <a:xfrm>
            <a:off x="8381139" y="6470117"/>
            <a:ext cx="803434" cy="154042"/>
          </a:xfrm>
          <a:prstGeom prst="rect">
            <a:avLst/>
          </a:prstGeom>
          <a:noFill/>
        </p:spPr>
        <p:txBody>
          <a:bodyPr wrap="square" lIns="0" tIns="0" rIns="0" bIns="0" rtlCol="0" anchor="t">
            <a:noAutofit/>
          </a:bodyPr>
          <a:lstStyle/>
          <a:p>
            <a:pPr algn="ctr"/>
            <a:r>
              <a:rPr lang="en-US" sz="1050" b="1" dirty="0" err="1" smtClean="0"/>
              <a:t>VODInfo</a:t>
            </a:r>
            <a:endParaRPr lang="en-US" sz="1050" b="1" dirty="0"/>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281" y="1323386"/>
            <a:ext cx="763634" cy="884953"/>
          </a:xfrm>
          <a:prstGeom prst="rect">
            <a:avLst/>
          </a:prstGeom>
        </p:spPr>
      </p:pic>
      <p:sp>
        <p:nvSpPr>
          <p:cNvPr id="40" name="TextBox 39"/>
          <p:cNvSpPr txBox="1"/>
          <p:nvPr/>
        </p:nvSpPr>
        <p:spPr>
          <a:xfrm>
            <a:off x="11130711" y="2182685"/>
            <a:ext cx="931699" cy="153968"/>
          </a:xfrm>
          <a:prstGeom prst="rect">
            <a:avLst/>
          </a:prstGeom>
          <a:noFill/>
        </p:spPr>
        <p:txBody>
          <a:bodyPr wrap="square" lIns="0" tIns="0" rIns="0" bIns="0" rtlCol="0" anchor="t">
            <a:noAutofit/>
          </a:bodyPr>
          <a:lstStyle/>
          <a:p>
            <a:pPr algn="ctr"/>
            <a:r>
              <a:rPr lang="en-US" sz="1050" b="1" dirty="0"/>
              <a:t>Amazon Elastic </a:t>
            </a:r>
            <a:br>
              <a:rPr lang="en-US" sz="1050" b="1" dirty="0"/>
            </a:br>
            <a:r>
              <a:rPr lang="en-US" sz="1050" b="1" dirty="0"/>
              <a:t>Transcoder</a:t>
            </a:r>
          </a:p>
        </p:txBody>
      </p:sp>
      <p:cxnSp>
        <p:nvCxnSpPr>
          <p:cNvPr id="47" name="Straight Arrow Connector 46"/>
          <p:cNvCxnSpPr>
            <a:stCxn id="9" idx="3"/>
            <a:endCxn id="33" idx="1"/>
          </p:cNvCxnSpPr>
          <p:nvPr/>
        </p:nvCxnSpPr>
        <p:spPr>
          <a:xfrm>
            <a:off x="1188709" y="1737172"/>
            <a:ext cx="3634733" cy="85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706593" y="3944497"/>
            <a:ext cx="1047038" cy="1343087"/>
            <a:chOff x="5957793" y="1929174"/>
            <a:chExt cx="1047038" cy="1343087"/>
          </a:xfrm>
        </p:grpSpPr>
        <p:pic>
          <p:nvPicPr>
            <p:cNvPr id="49" name="Picture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7793" y="1929174"/>
              <a:ext cx="1047038" cy="1175421"/>
            </a:xfrm>
            <a:prstGeom prst="rect">
              <a:avLst/>
            </a:prstGeom>
          </p:spPr>
        </p:pic>
        <p:sp>
          <p:nvSpPr>
            <p:cNvPr id="50" name="TextBox 49"/>
            <p:cNvSpPr txBox="1"/>
            <p:nvPr/>
          </p:nvSpPr>
          <p:spPr>
            <a:xfrm>
              <a:off x="5987024" y="3116629"/>
              <a:ext cx="731520" cy="155632"/>
            </a:xfrm>
            <a:prstGeom prst="rect">
              <a:avLst/>
            </a:prstGeom>
            <a:noFill/>
          </p:spPr>
          <p:txBody>
            <a:bodyPr wrap="square" lIns="0" tIns="0" rIns="0" bIns="0" rtlCol="0" anchor="t">
              <a:noAutofit/>
            </a:bodyPr>
            <a:lstStyle/>
            <a:p>
              <a:pPr algn="ctr"/>
              <a:r>
                <a:rPr lang="en-US" sz="1000" b="1" dirty="0" smtClean="0"/>
                <a:t>Amazon </a:t>
              </a:r>
              <a:r>
                <a:rPr lang="en-US" sz="1000" b="1" dirty="0" err="1" smtClean="0"/>
                <a:t>CloudFront</a:t>
              </a:r>
              <a:endParaRPr lang="en-US" b="1" dirty="0"/>
            </a:p>
          </p:txBody>
        </p:sp>
      </p:grpSp>
      <p:cxnSp>
        <p:nvCxnSpPr>
          <p:cNvPr id="52" name="Straight Arrow Connector 51"/>
          <p:cNvCxnSpPr>
            <a:stCxn id="33" idx="2"/>
            <a:endCxn id="49" idx="0"/>
          </p:cNvCxnSpPr>
          <p:nvPr/>
        </p:nvCxnSpPr>
        <p:spPr>
          <a:xfrm>
            <a:off x="5219875" y="2190756"/>
            <a:ext cx="10237" cy="1753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7577" y="5661080"/>
            <a:ext cx="766873" cy="886846"/>
          </a:xfrm>
          <a:prstGeom prst="rect">
            <a:avLst/>
          </a:prstGeom>
        </p:spPr>
      </p:pic>
      <p:sp>
        <p:nvSpPr>
          <p:cNvPr id="55" name="TextBox 54"/>
          <p:cNvSpPr txBox="1"/>
          <p:nvPr/>
        </p:nvSpPr>
        <p:spPr>
          <a:xfrm>
            <a:off x="4821376" y="6509309"/>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Cognito</a:t>
            </a:r>
            <a:endParaRPr lang="en-US" b="1" dirty="0"/>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23318" y="4411808"/>
            <a:ext cx="795835" cy="886846"/>
          </a:xfrm>
          <a:prstGeom prst="rect">
            <a:avLst/>
          </a:prstGeom>
        </p:spPr>
      </p:pic>
      <p:sp>
        <p:nvSpPr>
          <p:cNvPr id="57" name="TextBox 56"/>
          <p:cNvSpPr txBox="1"/>
          <p:nvPr/>
        </p:nvSpPr>
        <p:spPr>
          <a:xfrm>
            <a:off x="6095248" y="5154168"/>
            <a:ext cx="894752" cy="155632"/>
          </a:xfrm>
          <a:prstGeom prst="rect">
            <a:avLst/>
          </a:prstGeom>
          <a:noFill/>
        </p:spPr>
        <p:txBody>
          <a:bodyPr wrap="square" lIns="0" tIns="0" rIns="0" bIns="0" rtlCol="0" anchor="t">
            <a:noAutofit/>
          </a:bodyPr>
          <a:lstStyle/>
          <a:p>
            <a:pPr algn="ctr"/>
            <a:r>
              <a:rPr lang="en-US" sz="1000" b="1" dirty="0" smtClean="0"/>
              <a:t>Amazon API Gateway*</a:t>
            </a:r>
            <a:endParaRPr lang="en-US" b="1" dirty="0"/>
          </a:p>
        </p:txBody>
      </p:sp>
      <p:cxnSp>
        <p:nvCxnSpPr>
          <p:cNvPr id="60" name="Straight Arrow Connector 59"/>
          <p:cNvCxnSpPr>
            <a:endCxn id="88" idx="1"/>
          </p:cNvCxnSpPr>
          <p:nvPr/>
        </p:nvCxnSpPr>
        <p:spPr>
          <a:xfrm>
            <a:off x="5547272" y="2019708"/>
            <a:ext cx="2873835" cy="11470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13064" y="3848923"/>
            <a:ext cx="1528744" cy="1355674"/>
            <a:chOff x="-32453" y="4411845"/>
            <a:chExt cx="2009670" cy="1788371"/>
          </a:xfrm>
        </p:grpSpPr>
        <p:pic>
          <p:nvPicPr>
            <p:cNvPr id="72" name="Picture 7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5697" y="4795067"/>
              <a:ext cx="731520" cy="731520"/>
            </a:xfrm>
            <a:prstGeom prst="rect">
              <a:avLst/>
            </a:prstGeom>
          </p:spPr>
        </p:pic>
        <p:pic>
          <p:nvPicPr>
            <p:cNvPr id="8" name="Picture 7" descr="Users.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53" y="4411845"/>
              <a:ext cx="1741305" cy="1741305"/>
            </a:xfrm>
            <a:prstGeom prst="rect">
              <a:avLst/>
            </a:prstGeom>
          </p:spPr>
        </p:pic>
        <p:pic>
          <p:nvPicPr>
            <p:cNvPr id="73" name="Picture 7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74230" y="5468696"/>
              <a:ext cx="479271" cy="731520"/>
            </a:xfrm>
            <a:prstGeom prst="rect">
              <a:avLst/>
            </a:prstGeom>
          </p:spPr>
        </p:pic>
      </p:grpSp>
      <p:pic>
        <p:nvPicPr>
          <p:cNvPr id="75" name="Picture 7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395515" y="5584210"/>
            <a:ext cx="769853" cy="833643"/>
          </a:xfrm>
          <a:prstGeom prst="rect">
            <a:avLst/>
          </a:prstGeom>
        </p:spPr>
      </p:pic>
      <p:cxnSp>
        <p:nvCxnSpPr>
          <p:cNvPr id="76" name="Straight Arrow Connector 75"/>
          <p:cNvCxnSpPr>
            <a:stCxn id="75" idx="1"/>
          </p:cNvCxnSpPr>
          <p:nvPr/>
        </p:nvCxnSpPr>
        <p:spPr>
          <a:xfrm flipH="1" flipV="1">
            <a:off x="6932889" y="5011998"/>
            <a:ext cx="1462626" cy="989034"/>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64639" y="4701266"/>
            <a:ext cx="817739" cy="905805"/>
          </a:xfrm>
          <a:prstGeom prst="rect">
            <a:avLst/>
          </a:prstGeom>
        </p:spPr>
      </p:pic>
      <p:sp>
        <p:nvSpPr>
          <p:cNvPr id="80" name="TextBox 79"/>
          <p:cNvSpPr txBox="1"/>
          <p:nvPr/>
        </p:nvSpPr>
        <p:spPr>
          <a:xfrm>
            <a:off x="11126132" y="5608165"/>
            <a:ext cx="894752" cy="155632"/>
          </a:xfrm>
          <a:prstGeom prst="rect">
            <a:avLst/>
          </a:prstGeom>
          <a:noFill/>
        </p:spPr>
        <p:txBody>
          <a:bodyPr wrap="square" lIns="0" tIns="0" rIns="0" bIns="0" rtlCol="0" anchor="t">
            <a:noAutofit/>
          </a:bodyPr>
          <a:lstStyle/>
          <a:p>
            <a:pPr algn="ctr"/>
            <a:r>
              <a:rPr lang="en-US" sz="1000" b="1" dirty="0" smtClean="0"/>
              <a:t>Amazon</a:t>
            </a:r>
            <a:br>
              <a:rPr lang="en-US" sz="1000" b="1" dirty="0" smtClean="0"/>
            </a:br>
            <a:r>
              <a:rPr lang="en-US" sz="1000" b="1" dirty="0" err="1" smtClean="0"/>
              <a:t>DynamoDB</a:t>
            </a:r>
            <a:endParaRPr lang="en-US" b="1" dirty="0"/>
          </a:p>
        </p:txBody>
      </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95963" y="1426437"/>
            <a:ext cx="630722" cy="609698"/>
          </a:xfrm>
          <a:prstGeom prst="rect">
            <a:avLst/>
          </a:prstGeom>
        </p:spPr>
      </p:pic>
      <p:sp>
        <p:nvSpPr>
          <p:cNvPr id="87" name="TextBox 86"/>
          <p:cNvSpPr txBox="1"/>
          <p:nvPr/>
        </p:nvSpPr>
        <p:spPr>
          <a:xfrm>
            <a:off x="8421832" y="3576340"/>
            <a:ext cx="798808" cy="147068"/>
          </a:xfrm>
          <a:prstGeom prst="rect">
            <a:avLst/>
          </a:prstGeom>
          <a:noFill/>
        </p:spPr>
        <p:txBody>
          <a:bodyPr wrap="square" lIns="0" tIns="0" rIns="0" bIns="0" rtlCol="0" anchor="t">
            <a:noAutofit/>
          </a:bodyPr>
          <a:lstStyle/>
          <a:p>
            <a:pPr algn="ctr"/>
            <a:r>
              <a:rPr lang="en-US" sz="1050" b="1" smtClean="0"/>
              <a:t>ProcessVideo</a:t>
            </a:r>
            <a:endParaRPr lang="en-US" sz="1050" b="1" dirty="0"/>
          </a:p>
        </p:txBody>
      </p:sp>
      <p:pic>
        <p:nvPicPr>
          <p:cNvPr id="88" name="Picture 8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21107" y="2749955"/>
            <a:ext cx="769853" cy="833643"/>
          </a:xfrm>
          <a:prstGeom prst="rect">
            <a:avLst/>
          </a:prstGeom>
        </p:spPr>
      </p:pic>
      <p:cxnSp>
        <p:nvCxnSpPr>
          <p:cNvPr id="89" name="Straight Arrow Connector 88"/>
          <p:cNvCxnSpPr>
            <a:stCxn id="39" idx="1"/>
            <a:endCxn id="33" idx="3"/>
          </p:cNvCxnSpPr>
          <p:nvPr/>
        </p:nvCxnSpPr>
        <p:spPr>
          <a:xfrm flipH="1" flipV="1">
            <a:off x="5616307" y="1745716"/>
            <a:ext cx="5539974" cy="201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a:off x="9091877" y="2070478"/>
            <a:ext cx="2148950" cy="763397"/>
          </a:xfrm>
          <a:prstGeom prst="straightConnector1">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rot="20444859">
            <a:off x="10223320" y="2102702"/>
            <a:ext cx="752129"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 </a:t>
            </a:r>
          </a:p>
          <a:p>
            <a:r>
              <a:rPr lang="en-US" sz="1000" dirty="0" smtClean="0">
                <a:effectLst>
                  <a:glow rad="76200">
                    <a:schemeClr val="bg1">
                      <a:alpha val="90000"/>
                    </a:schemeClr>
                  </a:glow>
                </a:effectLst>
              </a:rPr>
              <a:t>complete</a:t>
            </a:r>
          </a:p>
        </p:txBody>
      </p:sp>
      <p:sp>
        <p:nvSpPr>
          <p:cNvPr id="106" name="TextBox 105"/>
          <p:cNvSpPr txBox="1"/>
          <p:nvPr/>
        </p:nvSpPr>
        <p:spPr>
          <a:xfrm>
            <a:off x="5536121" y="1541389"/>
            <a:ext cx="81945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Transcoded </a:t>
            </a:r>
          </a:p>
          <a:p>
            <a:pPr algn="ctr"/>
            <a:r>
              <a:rPr lang="en-US" sz="1000" dirty="0" smtClean="0">
                <a:effectLst>
                  <a:glow rad="76200">
                    <a:schemeClr val="bg1">
                      <a:alpha val="90000"/>
                    </a:schemeClr>
                  </a:glow>
                </a:effectLst>
              </a:rPr>
              <a:t>video files</a:t>
            </a:r>
          </a:p>
        </p:txBody>
      </p:sp>
      <p:sp>
        <p:nvSpPr>
          <p:cNvPr id="107" name="TextBox 106"/>
          <p:cNvSpPr txBox="1"/>
          <p:nvPr/>
        </p:nvSpPr>
        <p:spPr>
          <a:xfrm>
            <a:off x="10421863" y="1560504"/>
            <a:ext cx="708848"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Source</a:t>
            </a:r>
          </a:p>
          <a:p>
            <a:pPr algn="r"/>
            <a:r>
              <a:rPr lang="en-US" sz="1000" dirty="0" smtClean="0">
                <a:effectLst>
                  <a:glow rad="76200">
                    <a:schemeClr val="bg1">
                      <a:alpha val="90000"/>
                    </a:schemeClr>
                  </a:glow>
                </a:effectLst>
              </a:rPr>
              <a:t>video files</a:t>
            </a:r>
          </a:p>
        </p:txBody>
      </p:sp>
      <p:sp>
        <p:nvSpPr>
          <p:cNvPr id="108" name="TextBox 107"/>
          <p:cNvSpPr txBox="1"/>
          <p:nvPr/>
        </p:nvSpPr>
        <p:spPr>
          <a:xfrm>
            <a:off x="2356900" y="1089815"/>
            <a:ext cx="708848"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Replay</a:t>
            </a:r>
          </a:p>
          <a:p>
            <a:pPr algn="ctr"/>
            <a:r>
              <a:rPr lang="en-US" sz="1000" dirty="0" smtClean="0">
                <a:effectLst>
                  <a:glow rad="76200">
                    <a:schemeClr val="bg1">
                      <a:alpha val="90000"/>
                    </a:schemeClr>
                  </a:glow>
                </a:effectLst>
              </a:rPr>
              <a:t>video files</a:t>
            </a:r>
          </a:p>
        </p:txBody>
      </p:sp>
      <p:grpSp>
        <p:nvGrpSpPr>
          <p:cNvPr id="41" name="Group 40"/>
          <p:cNvGrpSpPr/>
          <p:nvPr/>
        </p:nvGrpSpPr>
        <p:grpSpPr>
          <a:xfrm>
            <a:off x="9580502" y="2218324"/>
            <a:ext cx="1043415" cy="642002"/>
            <a:chOff x="5327758" y="4947288"/>
            <a:chExt cx="1391220" cy="856002"/>
          </a:xfrm>
        </p:grpSpPr>
        <p:pic>
          <p:nvPicPr>
            <p:cNvPr id="42" name="Picture 4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041" y="4947288"/>
              <a:ext cx="610654" cy="687721"/>
            </a:xfrm>
            <a:prstGeom prst="rect">
              <a:avLst/>
            </a:prstGeom>
          </p:spPr>
        </p:pic>
        <p:sp>
          <p:nvSpPr>
            <p:cNvPr id="43" name="TextBox 42"/>
            <p:cNvSpPr txBox="1"/>
            <p:nvPr/>
          </p:nvSpPr>
          <p:spPr>
            <a:xfrm>
              <a:off x="5327758" y="5584409"/>
              <a:ext cx="1391220" cy="218881"/>
            </a:xfrm>
            <a:prstGeom prst="rect">
              <a:avLst/>
            </a:prstGeom>
            <a:noFill/>
          </p:spPr>
          <p:txBody>
            <a:bodyPr wrap="square" lIns="0" tIns="0" rIns="0" bIns="0" rtlCol="0" anchor="t">
              <a:noAutofit/>
            </a:bodyPr>
            <a:lstStyle/>
            <a:p>
              <a:pPr algn="ctr"/>
              <a:r>
                <a:rPr lang="en-US" sz="1050" b="1" smtClean="0"/>
                <a:t>Amazon</a:t>
              </a:r>
              <a:r>
                <a:rPr lang="en-US" sz="1050" b="1"/>
                <a:t> </a:t>
              </a:r>
              <a:r>
                <a:rPr lang="en-US" sz="1050" b="1" smtClean="0"/>
                <a:t>SNS</a:t>
              </a:r>
              <a:endParaRPr lang="en-US" sz="1050" b="1" dirty="0"/>
            </a:p>
          </p:txBody>
        </p:sp>
      </p:grpSp>
      <p:cxnSp>
        <p:nvCxnSpPr>
          <p:cNvPr id="118" name="Straight Arrow Connector 117"/>
          <p:cNvCxnSpPr>
            <a:stCxn id="88" idx="3"/>
            <a:endCxn id="79" idx="0"/>
          </p:cNvCxnSpPr>
          <p:nvPr/>
        </p:nvCxnSpPr>
        <p:spPr>
          <a:xfrm>
            <a:off x="9190960" y="3166777"/>
            <a:ext cx="2382549" cy="15344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rot="2002906">
            <a:off x="10565251" y="4113745"/>
            <a:ext cx="790666"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Transcoded</a:t>
            </a:r>
          </a:p>
          <a:p>
            <a:pPr algn="r"/>
            <a:r>
              <a:rPr lang="en-US" sz="1000" dirty="0" smtClean="0">
                <a:effectLst>
                  <a:glow rad="76200">
                    <a:schemeClr val="bg1">
                      <a:alpha val="90000"/>
                    </a:schemeClr>
                  </a:glow>
                </a:effectLst>
              </a:rPr>
              <a:t>Video info</a:t>
            </a:r>
          </a:p>
        </p:txBody>
      </p:sp>
      <p:cxnSp>
        <p:nvCxnSpPr>
          <p:cNvPr id="125" name="Straight Arrow Connector 124"/>
          <p:cNvCxnSpPr>
            <a:endCxn id="75" idx="3"/>
          </p:cNvCxnSpPr>
          <p:nvPr/>
        </p:nvCxnSpPr>
        <p:spPr>
          <a:xfrm flipH="1">
            <a:off x="9165368" y="5577563"/>
            <a:ext cx="1965405" cy="42346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54" idx="1"/>
            <a:endCxn id="73" idx="2"/>
          </p:cNvCxnSpPr>
          <p:nvPr/>
        </p:nvCxnSpPr>
        <p:spPr>
          <a:xfrm rot="10800000">
            <a:off x="1265409" y="5204597"/>
            <a:ext cx="3612168" cy="899906"/>
          </a:xfrm>
          <a:prstGeom prst="bentConnector2">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33" name="Picture 1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185692" y="4156439"/>
            <a:ext cx="1066292" cy="1066292"/>
          </a:xfrm>
          <a:prstGeom prst="rect">
            <a:avLst/>
          </a:prstGeom>
        </p:spPr>
      </p:pic>
      <p:cxnSp>
        <p:nvCxnSpPr>
          <p:cNvPr id="135" name="Straight Arrow Connector 134"/>
          <p:cNvCxnSpPr/>
          <p:nvPr/>
        </p:nvCxnSpPr>
        <p:spPr>
          <a:xfrm flipH="1">
            <a:off x="3013677" y="4279481"/>
            <a:ext cx="1733041" cy="994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46" idx="3"/>
          </p:cNvCxnSpPr>
          <p:nvPr/>
        </p:nvCxnSpPr>
        <p:spPr>
          <a:xfrm flipH="1">
            <a:off x="3088233" y="5087165"/>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3943852" y="4887110"/>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p>
          <a:p>
            <a:pPr algn="r"/>
            <a:r>
              <a:rPr lang="en-US" sz="1000" dirty="0" smtClean="0">
                <a:effectLst>
                  <a:glow rad="76200">
                    <a:schemeClr val="bg1">
                      <a:alpha val="90000"/>
                    </a:schemeClr>
                  </a:glow>
                </a:effectLst>
              </a:rPr>
              <a:t>info</a:t>
            </a:r>
          </a:p>
        </p:txBody>
      </p:sp>
      <p:sp>
        <p:nvSpPr>
          <p:cNvPr id="149" name="TextBox 148"/>
          <p:cNvSpPr txBox="1"/>
          <p:nvPr/>
        </p:nvSpPr>
        <p:spPr>
          <a:xfrm>
            <a:off x="1195624" y="527632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Unique user ID</a:t>
            </a:r>
          </a:p>
        </p:txBody>
      </p:sp>
      <p:cxnSp>
        <p:nvCxnSpPr>
          <p:cNvPr id="155" name="Straight Arrow Connector 154"/>
          <p:cNvCxnSpPr/>
          <p:nvPr/>
        </p:nvCxnSpPr>
        <p:spPr>
          <a:xfrm flipH="1" flipV="1">
            <a:off x="1526221" y="4690416"/>
            <a:ext cx="787948" cy="3536"/>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6" name="Picture 16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404757" y="4189806"/>
            <a:ext cx="769853" cy="833643"/>
          </a:xfrm>
          <a:prstGeom prst="rect">
            <a:avLst/>
          </a:prstGeom>
        </p:spPr>
      </p:pic>
      <p:sp>
        <p:nvSpPr>
          <p:cNvPr id="168" name="TextBox 167"/>
          <p:cNvSpPr txBox="1"/>
          <p:nvPr/>
        </p:nvSpPr>
        <p:spPr>
          <a:xfrm>
            <a:off x="8387966" y="4998692"/>
            <a:ext cx="803434" cy="154042"/>
          </a:xfrm>
          <a:prstGeom prst="rect">
            <a:avLst/>
          </a:prstGeom>
          <a:noFill/>
        </p:spPr>
        <p:txBody>
          <a:bodyPr wrap="square" lIns="0" tIns="0" rIns="0" bIns="0" rtlCol="0" anchor="t">
            <a:noAutofit/>
          </a:bodyPr>
          <a:lstStyle/>
          <a:p>
            <a:pPr algn="ctr"/>
            <a:r>
              <a:rPr lang="en-US" sz="1050" b="1" dirty="0" err="1" smtClean="0"/>
              <a:t>ProcessVotes</a:t>
            </a:r>
            <a:endParaRPr lang="en-US" sz="1050" b="1" dirty="0"/>
          </a:p>
        </p:txBody>
      </p:sp>
      <p:sp>
        <p:nvSpPr>
          <p:cNvPr id="173" name="TextBox 172"/>
          <p:cNvSpPr txBox="1"/>
          <p:nvPr/>
        </p:nvSpPr>
        <p:spPr>
          <a:xfrm>
            <a:off x="3035446" y="4100587"/>
            <a:ext cx="1150054"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Static webpage &amp;</a:t>
            </a:r>
          </a:p>
          <a:p>
            <a:r>
              <a:rPr lang="en-US" sz="1000" dirty="0" smtClean="0">
                <a:effectLst>
                  <a:glow rad="76200">
                    <a:schemeClr val="bg1">
                      <a:alpha val="90000"/>
                    </a:schemeClr>
                  </a:glow>
                </a:effectLst>
              </a:rPr>
              <a:t>embedded video </a:t>
            </a:r>
          </a:p>
        </p:txBody>
      </p:sp>
      <p:sp>
        <p:nvSpPr>
          <p:cNvPr id="177" name="TextBox 176"/>
          <p:cNvSpPr txBox="1"/>
          <p:nvPr/>
        </p:nvSpPr>
        <p:spPr>
          <a:xfrm rot="2174975">
            <a:off x="7070809" y="507422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cxnSp>
        <p:nvCxnSpPr>
          <p:cNvPr id="180" name="Straight Arrow Connector 179"/>
          <p:cNvCxnSpPr>
            <a:stCxn id="166" idx="1"/>
          </p:cNvCxnSpPr>
          <p:nvPr/>
        </p:nvCxnSpPr>
        <p:spPr>
          <a:xfrm flipH="1" flipV="1">
            <a:off x="6906628" y="4606627"/>
            <a:ext cx="14981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flipH="1">
            <a:off x="3073720" y="4666252"/>
            <a:ext cx="1651454" cy="6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3929339" y="4466197"/>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Cast</a:t>
            </a:r>
          </a:p>
          <a:p>
            <a:pPr algn="r"/>
            <a:r>
              <a:rPr lang="en-US" sz="1000" dirty="0" smtClean="0">
                <a:effectLst>
                  <a:glow rad="76200">
                    <a:schemeClr val="bg1">
                      <a:alpha val="90000"/>
                    </a:schemeClr>
                  </a:glow>
                </a:effectLst>
              </a:rPr>
              <a:t>vote</a:t>
            </a:r>
          </a:p>
        </p:txBody>
      </p:sp>
      <p:sp>
        <p:nvSpPr>
          <p:cNvPr id="187" name="TextBox 186"/>
          <p:cNvSpPr txBox="1"/>
          <p:nvPr/>
        </p:nvSpPr>
        <p:spPr>
          <a:xfrm>
            <a:off x="3100727" y="4466197"/>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a:t>
            </a:r>
          </a:p>
          <a:p>
            <a:r>
              <a:rPr lang="en-US" sz="1000" dirty="0" smtClean="0">
                <a:effectLst>
                  <a:glow rad="76200">
                    <a:schemeClr val="bg1">
                      <a:alpha val="90000"/>
                    </a:schemeClr>
                  </a:glow>
                </a:effectLst>
              </a:rPr>
              <a:t>Results</a:t>
            </a:r>
          </a:p>
        </p:txBody>
      </p:sp>
      <p:cxnSp>
        <p:nvCxnSpPr>
          <p:cNvPr id="193" name="Straight Arrow Connector 192"/>
          <p:cNvCxnSpPr>
            <a:endCxn id="166" idx="3"/>
          </p:cNvCxnSpPr>
          <p:nvPr/>
        </p:nvCxnSpPr>
        <p:spPr>
          <a:xfrm flipH="1" flipV="1">
            <a:off x="9174610" y="4606628"/>
            <a:ext cx="1947805" cy="33436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538168">
            <a:off x="10304270" y="4545733"/>
            <a:ext cx="590226" cy="400110"/>
          </a:xfrm>
          <a:prstGeom prst="rect">
            <a:avLst/>
          </a:prstGeom>
          <a:noFill/>
          <a:effectLst>
            <a:glow rad="304800">
              <a:schemeClr val="bg1"/>
            </a:glow>
          </a:effectLst>
        </p:spPr>
        <p:txBody>
          <a:bodyPr wrap="none" rtlCol="0">
            <a:spAutoFit/>
          </a:bodyPr>
          <a:lstStyle/>
          <a:p>
            <a:pPr algn="ctr"/>
            <a:r>
              <a:rPr lang="en-US" sz="1000" dirty="0" smtClean="0">
                <a:effectLst>
                  <a:glow rad="76200">
                    <a:schemeClr val="bg1">
                      <a:alpha val="90000"/>
                    </a:schemeClr>
                  </a:glow>
                </a:effectLst>
              </a:rPr>
              <a:t>Unique </a:t>
            </a:r>
          </a:p>
          <a:p>
            <a:pPr algn="ctr"/>
            <a:r>
              <a:rPr lang="en-US" sz="1000" dirty="0" smtClean="0">
                <a:effectLst>
                  <a:glow rad="76200">
                    <a:schemeClr val="bg1">
                      <a:alpha val="90000"/>
                    </a:schemeClr>
                  </a:glow>
                </a:effectLst>
              </a:rPr>
              <a:t>Votes</a:t>
            </a:r>
          </a:p>
        </p:txBody>
      </p:sp>
      <p:sp>
        <p:nvSpPr>
          <p:cNvPr id="202" name="TextBox 201"/>
          <p:cNvSpPr txBox="1"/>
          <p:nvPr/>
        </p:nvSpPr>
        <p:spPr>
          <a:xfrm>
            <a:off x="3122477" y="4887110"/>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Optimal</a:t>
            </a:r>
          </a:p>
          <a:p>
            <a:r>
              <a:rPr lang="en-US" sz="1000" dirty="0" smtClean="0">
                <a:effectLst>
                  <a:glow rad="76200">
                    <a:schemeClr val="bg1">
                      <a:alpha val="90000"/>
                    </a:schemeClr>
                  </a:glow>
                </a:effectLst>
              </a:rPr>
              <a:t>VOD list</a:t>
            </a:r>
          </a:p>
        </p:txBody>
      </p:sp>
      <p:sp>
        <p:nvSpPr>
          <p:cNvPr id="204" name="TextBox 203"/>
          <p:cNvSpPr txBox="1"/>
          <p:nvPr/>
        </p:nvSpPr>
        <p:spPr>
          <a:xfrm>
            <a:off x="7678794" y="4447013"/>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Unique</a:t>
            </a:r>
          </a:p>
          <a:p>
            <a:pPr algn="r"/>
            <a:r>
              <a:rPr lang="en-US" sz="1000" dirty="0" smtClean="0">
                <a:effectLst>
                  <a:glow rad="76200">
                    <a:schemeClr val="bg1">
                      <a:alpha val="90000"/>
                    </a:schemeClr>
                  </a:glow>
                </a:effectLst>
              </a:rPr>
              <a:t>Vote</a:t>
            </a:r>
          </a:p>
        </p:txBody>
      </p:sp>
      <p:sp>
        <p:nvSpPr>
          <p:cNvPr id="205" name="TextBox 204"/>
          <p:cNvSpPr txBox="1"/>
          <p:nvPr/>
        </p:nvSpPr>
        <p:spPr>
          <a:xfrm>
            <a:off x="7116732" y="4420975"/>
            <a:ext cx="795835" cy="400110"/>
          </a:xfrm>
          <a:prstGeom prst="rect">
            <a:avLst/>
          </a:prstGeom>
          <a:noFill/>
          <a:effectLst>
            <a:glow rad="304800">
              <a:schemeClr val="bg1"/>
            </a:glow>
          </a:effectLst>
        </p:spPr>
        <p:txBody>
          <a:bodyPr wrap="square" rtlCol="0">
            <a:spAutoFit/>
          </a:bodyPr>
          <a:lstStyle/>
          <a:p>
            <a:r>
              <a:rPr lang="en-US" sz="1000" dirty="0" smtClean="0">
                <a:effectLst>
                  <a:glow rad="76200">
                    <a:schemeClr val="bg1">
                      <a:alpha val="90000"/>
                    </a:schemeClr>
                  </a:glow>
                </a:effectLst>
              </a:rPr>
              <a:t>Live vote results</a:t>
            </a:r>
          </a:p>
        </p:txBody>
      </p:sp>
      <p:sp>
        <p:nvSpPr>
          <p:cNvPr id="212" name="TextBox 211"/>
          <p:cNvSpPr txBox="1"/>
          <p:nvPr/>
        </p:nvSpPr>
        <p:spPr>
          <a:xfrm rot="2146497">
            <a:off x="7644900" y="5555862"/>
            <a:ext cx="795835" cy="400110"/>
          </a:xfrm>
          <a:prstGeom prst="rect">
            <a:avLst/>
          </a:prstGeom>
          <a:noFill/>
          <a:effectLst>
            <a:glow rad="304800">
              <a:schemeClr val="bg1"/>
            </a:glow>
          </a:effectLst>
        </p:spPr>
        <p:txBody>
          <a:bodyPr wrap="square" rtlCol="0">
            <a:spAutoFit/>
          </a:bodyPr>
          <a:lstStyle/>
          <a:p>
            <a:pPr algn="r"/>
            <a:r>
              <a:rPr lang="en-US" sz="1000" dirty="0" smtClean="0">
                <a:effectLst>
                  <a:glow rad="76200">
                    <a:schemeClr val="bg1">
                      <a:alpha val="90000"/>
                    </a:schemeClr>
                  </a:glow>
                </a:effectLst>
              </a:rPr>
              <a:t>Browser</a:t>
            </a:r>
            <a:endParaRPr lang="en-US" sz="1000" dirty="0">
              <a:effectLst>
                <a:glow rad="76200">
                  <a:schemeClr val="bg1">
                    <a:alpha val="90000"/>
                  </a:schemeClr>
                </a:glow>
              </a:effectLst>
            </a:endParaRPr>
          </a:p>
          <a:p>
            <a:pPr algn="r"/>
            <a:r>
              <a:rPr lang="en-US" sz="1000" dirty="0" smtClean="0">
                <a:effectLst>
                  <a:glow rad="76200">
                    <a:schemeClr val="bg1">
                      <a:alpha val="90000"/>
                    </a:schemeClr>
                  </a:glow>
                </a:effectLst>
              </a:rPr>
              <a:t>info</a:t>
            </a:r>
            <a:endParaRPr lang="en-US" sz="1000" dirty="0">
              <a:effectLst>
                <a:glow rad="76200">
                  <a:schemeClr val="bg1">
                    <a:alpha val="90000"/>
                  </a:schemeClr>
                </a:glow>
              </a:effectLst>
            </a:endParaRPr>
          </a:p>
        </p:txBody>
      </p:sp>
      <p:sp>
        <p:nvSpPr>
          <p:cNvPr id="214" name="TextBox 213"/>
          <p:cNvSpPr txBox="1"/>
          <p:nvPr/>
        </p:nvSpPr>
        <p:spPr>
          <a:xfrm>
            <a:off x="3833295" y="1541000"/>
            <a:ext cx="872354" cy="400110"/>
          </a:xfrm>
          <a:prstGeom prst="rect">
            <a:avLst/>
          </a:prstGeom>
          <a:noFill/>
          <a:effectLst>
            <a:glow rad="304800">
              <a:schemeClr val="bg1"/>
            </a:glow>
          </a:effectLst>
        </p:spPr>
        <p:txBody>
          <a:bodyPr wrap="none" rtlCol="0">
            <a:spAutoFit/>
          </a:bodyPr>
          <a:lstStyle/>
          <a:p>
            <a:pPr algn="r"/>
            <a:r>
              <a:rPr lang="en-US" sz="1000" dirty="0" smtClean="0">
                <a:effectLst>
                  <a:glow rad="76200">
                    <a:schemeClr val="bg1">
                      <a:alpha val="90000"/>
                    </a:schemeClr>
                  </a:glow>
                </a:effectLst>
              </a:rPr>
              <a:t>Upload </a:t>
            </a:r>
          </a:p>
          <a:p>
            <a:pPr algn="r"/>
            <a:r>
              <a:rPr lang="en-US" sz="1000" dirty="0" smtClean="0">
                <a:effectLst>
                  <a:glow rad="76200">
                    <a:schemeClr val="bg1">
                      <a:alpha val="90000"/>
                    </a:schemeClr>
                  </a:glow>
                </a:effectLst>
              </a:rPr>
              <a:t>replay videos</a:t>
            </a:r>
          </a:p>
        </p:txBody>
      </p:sp>
      <p:pic>
        <p:nvPicPr>
          <p:cNvPr id="216" name="Picture 2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60499" y="2540907"/>
            <a:ext cx="537317" cy="638065"/>
          </a:xfrm>
          <a:prstGeom prst="rect">
            <a:avLst/>
          </a:prstGeom>
        </p:spPr>
      </p:pic>
      <p:sp>
        <p:nvSpPr>
          <p:cNvPr id="217" name="TextBox 216"/>
          <p:cNvSpPr txBox="1"/>
          <p:nvPr/>
        </p:nvSpPr>
        <p:spPr>
          <a:xfrm>
            <a:off x="2363398" y="3217988"/>
            <a:ext cx="731520" cy="155632"/>
          </a:xfrm>
          <a:prstGeom prst="rect">
            <a:avLst/>
          </a:prstGeom>
          <a:noFill/>
        </p:spPr>
        <p:txBody>
          <a:bodyPr wrap="square" lIns="0" tIns="0" rIns="0" bIns="0" rtlCol="0" anchor="t">
            <a:noAutofit/>
          </a:bodyPr>
          <a:lstStyle/>
          <a:p>
            <a:pPr algn="ctr"/>
            <a:r>
              <a:rPr lang="en-US" sz="1000" b="1" dirty="0"/>
              <a:t>Amazon</a:t>
            </a:r>
            <a:br>
              <a:rPr lang="en-US" sz="1000" b="1" dirty="0"/>
            </a:br>
            <a:r>
              <a:rPr lang="en-US" sz="1000" b="1" dirty="0"/>
              <a:t>Route 53</a:t>
            </a:r>
          </a:p>
        </p:txBody>
      </p:sp>
      <p:cxnSp>
        <p:nvCxnSpPr>
          <p:cNvPr id="218" name="Straight Arrow Connector 217"/>
          <p:cNvCxnSpPr/>
          <p:nvPr/>
        </p:nvCxnSpPr>
        <p:spPr>
          <a:xfrm flipH="1">
            <a:off x="1514923" y="3084294"/>
            <a:ext cx="1078382" cy="1055130"/>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7" name="TextBox 226"/>
          <p:cNvSpPr txBox="1"/>
          <p:nvPr/>
        </p:nvSpPr>
        <p:spPr>
          <a:xfrm rot="21021559">
            <a:off x="9184245" y="5706591"/>
            <a:ext cx="790666" cy="400110"/>
          </a:xfrm>
          <a:prstGeom prst="rect">
            <a:avLst/>
          </a:prstGeom>
          <a:noFill/>
          <a:effectLst>
            <a:glow rad="304800">
              <a:schemeClr val="bg1"/>
            </a:glow>
          </a:effectLst>
        </p:spPr>
        <p:txBody>
          <a:bodyPr wrap="none" rtlCol="0">
            <a:spAutoFit/>
          </a:bodyPr>
          <a:lstStyle/>
          <a:p>
            <a:r>
              <a:rPr lang="en-US" sz="1000" dirty="0" smtClean="0">
                <a:effectLst>
                  <a:glow rad="76200">
                    <a:schemeClr val="bg1">
                      <a:alpha val="90000"/>
                    </a:schemeClr>
                  </a:glow>
                </a:effectLst>
              </a:rPr>
              <a:t>Transcoded</a:t>
            </a:r>
          </a:p>
          <a:p>
            <a:r>
              <a:rPr lang="en-US" sz="1000" dirty="0" smtClean="0">
                <a:effectLst>
                  <a:glow rad="76200">
                    <a:schemeClr val="bg1">
                      <a:alpha val="90000"/>
                    </a:schemeClr>
                  </a:glow>
                </a:effectLst>
              </a:rPr>
              <a:t>Video info</a:t>
            </a:r>
          </a:p>
        </p:txBody>
      </p:sp>
      <p:cxnSp>
        <p:nvCxnSpPr>
          <p:cNvPr id="236" name="Straight Arrow Connector 129"/>
          <p:cNvCxnSpPr/>
          <p:nvPr/>
        </p:nvCxnSpPr>
        <p:spPr>
          <a:xfrm rot="10800000" flipV="1">
            <a:off x="5616308" y="5079733"/>
            <a:ext cx="665613" cy="2927"/>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129"/>
          <p:cNvCxnSpPr/>
          <p:nvPr/>
        </p:nvCxnSpPr>
        <p:spPr>
          <a:xfrm rot="10800000" flipV="1">
            <a:off x="5856646" y="4646725"/>
            <a:ext cx="477276" cy="3343"/>
          </a:xfrm>
          <a:prstGeom prst="bentConnector3">
            <a:avLst>
              <a:gd name="adj1" fmla="val 50000"/>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17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68156" y="2967335"/>
            <a:ext cx="3455690" cy="1292662"/>
          </a:xfrm>
          <a:prstGeom prst="rect">
            <a:avLst/>
          </a:prstGeom>
          <a:noFill/>
        </p:spPr>
        <p:txBody>
          <a:bodyPr wrap="none" rtlCol="0">
            <a:spAutoFit/>
          </a:bodyPr>
          <a:lstStyle/>
          <a:p>
            <a:pPr algn="ctr"/>
            <a:r>
              <a:rPr lang="en-US" sz="5400" dirty="0" smtClean="0">
                <a:latin typeface="Arial" panose="020B0604020202020204" pitchFamily="34" charset="0"/>
                <a:cs typeface="Arial" panose="020B0604020202020204" pitchFamily="34" charset="0"/>
              </a:rPr>
              <a:t>Thank You</a:t>
            </a:r>
          </a:p>
          <a:p>
            <a:pPr algn="ctr"/>
            <a:r>
              <a:rPr lang="en-US" sz="2400" dirty="0" err="1" smtClean="0">
                <a:latin typeface="Arial" panose="020B0604020202020204" pitchFamily="34" charset="0"/>
                <a:cs typeface="Arial" panose="020B0604020202020204" pitchFamily="34" charset="0"/>
              </a:rPr>
              <a:t>RegularGuys</a:t>
            </a:r>
            <a:r>
              <a:rPr lang="en-US" sz="2400" smtClean="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5376" y="1719373"/>
            <a:ext cx="2381250" cy="952500"/>
          </a:xfrm>
          <a:prstGeom prst="rect">
            <a:avLst/>
          </a:prstGeom>
        </p:spPr>
      </p:pic>
    </p:spTree>
    <p:extLst>
      <p:ext uri="{BB962C8B-B14F-4D97-AF65-F5344CB8AC3E}">
        <p14:creationId xmlns:p14="http://schemas.microsoft.com/office/powerpoint/2010/main" val="4172156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77177</TotalTime>
  <Words>635</Words>
  <Application>Microsoft Macintosh PowerPoint</Application>
  <PresentationFormat>Widescreen</PresentationFormat>
  <Paragraphs>140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Arial</vt:lpstr>
      <vt:lpstr>Office Theme</vt:lpstr>
      <vt:lpstr>PowerPoint Presentation</vt:lpstr>
      <vt:lpstr>Application architecture</vt:lpstr>
      <vt:lpstr>High Level design</vt:lpstr>
      <vt:lpstr>PowerPoint Presentation</vt:lpstr>
    </vt:vector>
  </TitlesOfParts>
  <Company>Amazon.com</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 Normal</dc:title>
  <dc:creator>Minnick, Joel</dc:creator>
  <cp:lastModifiedBy>Microsoft Office User</cp:lastModifiedBy>
  <cp:revision>263</cp:revision>
  <cp:lastPrinted>2017-09-08T18:13:27Z</cp:lastPrinted>
  <dcterms:created xsi:type="dcterms:W3CDTF">2016-01-06T00:03:13Z</dcterms:created>
  <dcterms:modified xsi:type="dcterms:W3CDTF">2017-09-28T16:42:21Z</dcterms:modified>
</cp:coreProperties>
</file>