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15" r:id="rId2"/>
    <p:sldId id="317" r:id="rId3"/>
    <p:sldId id="325" r:id="rId4"/>
    <p:sldId id="32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1008" userDrawn="1">
          <p15:clr>
            <a:srgbClr val="F26B43"/>
          </p15:clr>
        </p15:guide>
        <p15:guide id="4" pos="840" userDrawn="1">
          <p15:clr>
            <a:srgbClr val="F26B43"/>
          </p15:clr>
        </p15:guide>
        <p15:guide id="6" orient="horz" pos="1512" userDrawn="1">
          <p15:clr>
            <a:srgbClr val="F26B43"/>
          </p15:clr>
        </p15:guide>
        <p15:guide id="7" orient="horz" pos="1464" userDrawn="1">
          <p15:clr>
            <a:srgbClr val="F26B43"/>
          </p15:clr>
        </p15:guide>
        <p15:guide id="9" pos="6024" userDrawn="1">
          <p15:clr>
            <a:srgbClr val="F26B43"/>
          </p15:clr>
        </p15:guide>
        <p15:guide id="10" pos="384" userDrawn="1">
          <p15:clr>
            <a:srgbClr val="A4A3A4"/>
          </p15:clr>
        </p15:guide>
        <p15:guide id="11" orient="horz" pos="2016" userDrawn="1">
          <p15:clr>
            <a:srgbClr val="A4A3A4"/>
          </p15:clr>
        </p15:guide>
        <p15:guide id="12" orient="horz" pos="1968" userDrawn="1">
          <p15:clr>
            <a:srgbClr val="A4A3A4"/>
          </p15:clr>
        </p15:guide>
        <p15:guide id="13" orient="horz" pos="2472" userDrawn="1">
          <p15:clr>
            <a:srgbClr val="A4A3A4"/>
          </p15:clr>
        </p15:guide>
        <p15:guide id="14" orient="horz" pos="2520" userDrawn="1">
          <p15:clr>
            <a:srgbClr val="A4A3A4"/>
          </p15:clr>
        </p15:guide>
        <p15:guide id="15" orient="horz" pos="3024" userDrawn="1">
          <p15:clr>
            <a:srgbClr val="A4A3A4"/>
          </p15:clr>
        </p15:guide>
        <p15:guide id="16" orient="horz" pos="2976" userDrawn="1">
          <p15:clr>
            <a:srgbClr val="A4A3A4"/>
          </p15:clr>
        </p15:guide>
        <p15:guide id="17" pos="2112" userDrawn="1">
          <p15:clr>
            <a:srgbClr val="A4A3A4"/>
          </p15:clr>
        </p15:guide>
        <p15:guide id="18" pos="2568" userDrawn="1">
          <p15:clr>
            <a:srgbClr val="A4A3A4"/>
          </p15:clr>
        </p15:guide>
        <p15:guide id="19" pos="4296" userDrawn="1">
          <p15:clr>
            <a:srgbClr val="A4A3A4"/>
          </p15:clr>
        </p15:guide>
        <p15:guide id="20" pos="5568" userDrawn="1">
          <p15:clr>
            <a:srgbClr val="A4A3A4"/>
          </p15:clr>
        </p15:guide>
        <p15:guide id="21" orient="horz" pos="3528" userDrawn="1">
          <p15:clr>
            <a:srgbClr val="A4A3A4"/>
          </p15:clr>
        </p15:guide>
        <p15:guide id="22" orient="horz" pos="3480" userDrawn="1">
          <p15:clr>
            <a:srgbClr val="A4A3A4"/>
          </p15:clr>
        </p15:guide>
        <p15:guide id="23"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F001F"/>
    <a:srgbClr val="767171"/>
    <a:srgbClr val="000000"/>
    <a:srgbClr val="FFAA2F"/>
    <a:srgbClr val="A5A5A5"/>
    <a:srgbClr val="008B85"/>
    <a:srgbClr val="F8061C"/>
    <a:srgbClr val="084A77"/>
    <a:srgbClr val="3B5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3" autoAdjust="0"/>
    <p:restoredTop sz="95179" autoAdjust="0"/>
  </p:normalViewPr>
  <p:slideViewPr>
    <p:cSldViewPr snapToGrid="0">
      <p:cViewPr varScale="1">
        <p:scale>
          <a:sx n="78" d="100"/>
          <a:sy n="78" d="100"/>
        </p:scale>
        <p:origin x="176" y="448"/>
      </p:cViewPr>
      <p:guideLst>
        <p:guide pos="3840"/>
        <p:guide orient="horz" pos="1008"/>
        <p:guide pos="840"/>
        <p:guide orient="horz" pos="1512"/>
        <p:guide orient="horz" pos="1464"/>
        <p:guide pos="6024"/>
        <p:guide pos="384"/>
        <p:guide orient="horz" pos="2016"/>
        <p:guide orient="horz" pos="1968"/>
        <p:guide orient="horz" pos="2472"/>
        <p:guide orient="horz" pos="2520"/>
        <p:guide orient="horz" pos="3024"/>
        <p:guide orient="horz" pos="2976"/>
        <p:guide pos="2112"/>
        <p:guide pos="2568"/>
        <p:guide pos="4296"/>
        <p:guide pos="5568"/>
        <p:guide orient="horz" pos="3528"/>
        <p:guide orient="horz" pos="3480"/>
        <p:guide orient="horz" pos="3984"/>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015C8-0C37-4332-94A7-84CB7AA853A5}" type="datetimeFigureOut">
              <a:rPr lang="en-US" smtClean="0"/>
              <a:t>9/5/17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F3568-9D96-4F57-980F-57E381E20067}" type="slidenum">
              <a:rPr lang="en-US" smtClean="0"/>
              <a:t>‹#›</a:t>
            </a:fld>
            <a:endParaRPr lang="en-US"/>
          </a:p>
        </p:txBody>
      </p:sp>
    </p:spTree>
    <p:extLst>
      <p:ext uri="{BB962C8B-B14F-4D97-AF65-F5344CB8AC3E}">
        <p14:creationId xmlns:p14="http://schemas.microsoft.com/office/powerpoint/2010/main" val="254328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892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333710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3</a:t>
            </a:fld>
            <a:endParaRPr lang="en-US"/>
          </a:p>
        </p:txBody>
      </p:sp>
    </p:spTree>
    <p:extLst>
      <p:ext uri="{BB962C8B-B14F-4D97-AF65-F5344CB8AC3E}">
        <p14:creationId xmlns:p14="http://schemas.microsoft.com/office/powerpoint/2010/main" val="1804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[END ON NEXT</a:t>
            </a:r>
            <a:r>
              <a:rPr lang="en-US" b="1" baseline="0" dirty="0" smtClean="0"/>
              <a:t> STEPS]</a:t>
            </a:r>
            <a:endParaRPr lang="en-US" b="1" dirty="0"/>
          </a:p>
        </p:txBody>
      </p:sp>
      <p:sp>
        <p:nvSpPr>
          <p:cNvPr id="4" name="Slide Number Placeholder 3"/>
          <p:cNvSpPr>
            <a:spLocks noGrp="1"/>
          </p:cNvSpPr>
          <p:nvPr>
            <p:ph type="sldNum" sz="quarter" idx="10"/>
          </p:nvPr>
        </p:nvSpPr>
        <p:spPr/>
        <p:txBody>
          <a:bodyPr/>
          <a:lstStyle/>
          <a:p>
            <a:fld id="{E84F3568-9D96-4F57-980F-57E381E20067}" type="slidenum">
              <a:rPr lang="en-US" smtClean="0"/>
              <a:t>4</a:t>
            </a:fld>
            <a:endParaRPr lang="en-US"/>
          </a:p>
        </p:txBody>
      </p:sp>
    </p:spTree>
    <p:extLst>
      <p:ext uri="{BB962C8B-B14F-4D97-AF65-F5344CB8AC3E}">
        <p14:creationId xmlns:p14="http://schemas.microsoft.com/office/powerpoint/2010/main" val="326335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6288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10676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88118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1">
    <p:spTree>
      <p:nvGrpSpPr>
        <p:cNvPr id="1" name=""/>
        <p:cNvGrpSpPr/>
        <p:nvPr/>
      </p:nvGrpSpPr>
      <p:grpSpPr>
        <a:xfrm>
          <a:off x="0" y="0"/>
          <a:ext cx="0" cy="0"/>
          <a:chOff x="0" y="0"/>
          <a:chExt cx="0" cy="0"/>
        </a:xfrm>
      </p:grpSpPr>
      <p:sp>
        <p:nvSpPr>
          <p:cNvPr id="42" name="Shape 42"/>
          <p:cNvSpPr>
            <a:spLocks noGrp="1"/>
          </p:cNvSpPr>
          <p:nvPr>
            <p:ph type="title"/>
          </p:nvPr>
        </p:nvSpPr>
        <p:spPr>
          <a:xfrm>
            <a:off x="528525" y="2625606"/>
            <a:ext cx="10363201" cy="1240141"/>
          </a:xfrm>
          <a:prstGeom prst="rect">
            <a:avLst/>
          </a:prstGeom>
        </p:spPr>
        <p:txBody>
          <a:bodyPr anchor="ctr"/>
          <a:lstStyle>
            <a:lvl1pPr>
              <a:defRPr sz="5333"/>
            </a:lvl1pPr>
          </a:lstStyle>
          <a:p>
            <a:r>
              <a:t>Title Text</a:t>
            </a: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76048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r>
              <a:rPr lang="en-US" sz="933" dirty="0" smtClean="0">
                <a:solidFill>
                  <a:schemeClr val="bg1">
                    <a:lumMod val="50000"/>
                  </a:schemeClr>
                </a:solidFill>
              </a:rPr>
              <a:t>© 2015, Amazon Web Services, Inc. or its Affiliates. All rights reserved.</a:t>
            </a:r>
            <a:endParaRPr lang="en-US" sz="933" dirty="0">
              <a:solidFill>
                <a:schemeClr val="bg1">
                  <a:lumMod val="50000"/>
                </a:schemeClr>
              </a:solidFill>
            </a:endParaRPr>
          </a:p>
        </p:txBody>
      </p:sp>
    </p:spTree>
    <p:extLst>
      <p:ext uri="{BB962C8B-B14F-4D97-AF65-F5344CB8AC3E}">
        <p14:creationId xmlns:p14="http://schemas.microsoft.com/office/powerpoint/2010/main" val="1298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060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32650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78991"/>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078992"/>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0D7DD-CF67-46AE-9F6B-9A44CD5AAD80}"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83958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4008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07899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02904"/>
            <a:ext cx="5157787"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07899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02904"/>
            <a:ext cx="5183188"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0D7DD-CF67-46AE-9F6B-9A44CD5AAD80}" type="datetimeFigureOut">
              <a:rPr lang="en-US" smtClean="0"/>
              <a:t>9/5/17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19441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0D7DD-CF67-46AE-9F6B-9A44CD5AAD80}" type="datetimeFigureOut">
              <a:rPr lang="en-US" smtClean="0"/>
              <a:t>9/5/17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814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0D7DD-CF67-46AE-9F6B-9A44CD5AAD80}" type="datetimeFigureOut">
              <a:rPr lang="en-US" smtClean="0"/>
              <a:t>9/5/17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2292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3072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051750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00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076131"/>
            <a:ext cx="10515600" cy="51008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0D7DD-CF67-46AE-9F6B-9A44CD5AAD80}" type="datetimeFigureOut">
              <a:rPr lang="en-US" smtClean="0"/>
              <a:t>9/5/17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E4123-E884-4D8A-A50D-5CD621B1AD42}" type="slidenum">
              <a:rPr lang="en-US" smtClean="0"/>
              <a:t>‹#›</a:t>
            </a:fld>
            <a:endParaRPr lang="en-US"/>
          </a:p>
        </p:txBody>
      </p:sp>
    </p:spTree>
    <p:extLst>
      <p:ext uri="{BB962C8B-B14F-4D97-AF65-F5344CB8AC3E}">
        <p14:creationId xmlns:p14="http://schemas.microsoft.com/office/powerpoint/2010/main" val="33555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Regular Guys</a:t>
            </a:r>
            <a:endParaRPr lang="en-US" dirty="0"/>
          </a:p>
        </p:txBody>
      </p:sp>
      <p:sp>
        <p:nvSpPr>
          <p:cNvPr id="3" name="Text Placeholder 2"/>
          <p:cNvSpPr>
            <a:spLocks noGrp="1"/>
          </p:cNvSpPr>
          <p:nvPr>
            <p:ph type="body" sz="quarter" idx="11"/>
          </p:nvPr>
        </p:nvSpPr>
        <p:spPr/>
        <p:txBody>
          <a:bodyPr/>
          <a:lstStyle/>
          <a:p>
            <a:r>
              <a:rPr lang="en-US" dirty="0" smtClean="0"/>
              <a:t>July 27</a:t>
            </a:r>
            <a:r>
              <a:rPr lang="en-US" baseline="30000" dirty="0" smtClean="0"/>
              <a:t>th</a:t>
            </a:r>
            <a:r>
              <a:rPr lang="en-US" dirty="0" smtClean="0"/>
              <a:t> 2017 SA Launch</a:t>
            </a:r>
            <a:endParaRPr lang="en-US" dirty="0"/>
          </a:p>
        </p:txBody>
      </p:sp>
      <p:sp>
        <p:nvSpPr>
          <p:cNvPr id="4" name="Text Placeholder 3"/>
          <p:cNvSpPr>
            <a:spLocks noGrp="1"/>
          </p:cNvSpPr>
          <p:nvPr>
            <p:ph type="body" sz="quarter" idx="12"/>
          </p:nvPr>
        </p:nvSpPr>
        <p:spPr>
          <a:xfrm>
            <a:off x="1183932" y="1889795"/>
            <a:ext cx="9987585" cy="992716"/>
          </a:xfrm>
        </p:spPr>
        <p:txBody>
          <a:bodyPr/>
          <a:lstStyle/>
          <a:p>
            <a:pPr algn="ctr"/>
            <a:r>
              <a:rPr lang="en-US" sz="4400" dirty="0" err="1"/>
              <a:t>Octank.Sports</a:t>
            </a:r>
            <a:r>
              <a:rPr lang="en-US" sz="4400" dirty="0"/>
              <a:t> </a:t>
            </a:r>
          </a:p>
          <a:p>
            <a:pPr algn="ctr"/>
            <a:r>
              <a:rPr lang="en-US" sz="4400" b="0" dirty="0"/>
              <a:t>Video-on-Demand (VOD) voting app </a:t>
            </a:r>
            <a:r>
              <a:rPr lang="en-US" sz="4400" b="0" dirty="0" err="1"/>
              <a:t>PoC</a:t>
            </a:r>
            <a:endParaRPr lang="en-US" sz="4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267" y="5644879"/>
            <a:ext cx="2381250" cy="952500"/>
          </a:xfrm>
          <a:prstGeom prst="rect">
            <a:avLst/>
          </a:prstGeom>
        </p:spPr>
      </p:pic>
    </p:spTree>
    <p:extLst>
      <p:ext uri="{BB962C8B-B14F-4D97-AF65-F5344CB8AC3E}">
        <p14:creationId xmlns:p14="http://schemas.microsoft.com/office/powerpoint/2010/main" val="208991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Application architecture</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8" y="1286821"/>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42" y="1300676"/>
            <a:ext cx="792865" cy="890080"/>
          </a:xfrm>
          <a:prstGeom prst="rect">
            <a:avLst/>
          </a:prstGeom>
        </p:spPr>
      </p:pic>
      <p:sp>
        <p:nvSpPr>
          <p:cNvPr id="34" name="TextBox 33"/>
          <p:cNvSpPr txBox="1"/>
          <p:nvPr/>
        </p:nvSpPr>
        <p:spPr>
          <a:xfrm>
            <a:off x="4741596" y="1147630"/>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535885" y="6470117"/>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281" y="1323386"/>
            <a:ext cx="763634" cy="884953"/>
          </a:xfrm>
          <a:prstGeom prst="rect">
            <a:avLst/>
          </a:prstGeom>
        </p:spPr>
      </p:pic>
      <p:sp>
        <p:nvSpPr>
          <p:cNvPr id="40" name="TextBox 39"/>
          <p:cNvSpPr txBox="1"/>
          <p:nvPr/>
        </p:nvSpPr>
        <p:spPr>
          <a:xfrm>
            <a:off x="11130711" y="2182685"/>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188709" y="1737172"/>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06593" y="3944497"/>
            <a:ext cx="1047038" cy="1343087"/>
            <a:chOff x="5957793" y="1929174"/>
            <a:chExt cx="1047038" cy="1343087"/>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6127704" y="3116629"/>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a:off x="5219875" y="2190756"/>
            <a:ext cx="10237" cy="1753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577" y="5661080"/>
            <a:ext cx="766873" cy="886846"/>
          </a:xfrm>
          <a:prstGeom prst="rect">
            <a:avLst/>
          </a:prstGeom>
        </p:spPr>
      </p:pic>
      <p:sp>
        <p:nvSpPr>
          <p:cNvPr id="55" name="TextBox 54"/>
          <p:cNvSpPr txBox="1"/>
          <p:nvPr/>
        </p:nvSpPr>
        <p:spPr>
          <a:xfrm>
            <a:off x="4821376" y="6509309"/>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3318" y="4411808"/>
            <a:ext cx="795835" cy="886846"/>
          </a:xfrm>
          <a:prstGeom prst="rect">
            <a:avLst/>
          </a:prstGeom>
        </p:spPr>
      </p:pic>
      <p:sp>
        <p:nvSpPr>
          <p:cNvPr id="57" name="TextBox 56"/>
          <p:cNvSpPr txBox="1"/>
          <p:nvPr/>
        </p:nvSpPr>
        <p:spPr>
          <a:xfrm>
            <a:off x="6292193" y="5322983"/>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641877" y="1962546"/>
            <a:ext cx="2918327" cy="13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3064" y="3848923"/>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0261" y="5584210"/>
            <a:ext cx="769853" cy="833643"/>
          </a:xfrm>
          <a:prstGeom prst="rect">
            <a:avLst/>
          </a:prstGeom>
        </p:spPr>
      </p:pic>
      <p:cxnSp>
        <p:nvCxnSpPr>
          <p:cNvPr id="76" name="Straight Arrow Connector 75"/>
          <p:cNvCxnSpPr>
            <a:stCxn id="75" idx="1"/>
          </p:cNvCxnSpPr>
          <p:nvPr/>
        </p:nvCxnSpPr>
        <p:spPr>
          <a:xfrm flipH="1" flipV="1">
            <a:off x="7087635" y="5011998"/>
            <a:ext cx="1462626" cy="98903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4639" y="4701266"/>
            <a:ext cx="817739" cy="905805"/>
          </a:xfrm>
          <a:prstGeom prst="rect">
            <a:avLst/>
          </a:prstGeom>
        </p:spPr>
      </p:pic>
      <p:sp>
        <p:nvSpPr>
          <p:cNvPr id="80" name="TextBox 79"/>
          <p:cNvSpPr txBox="1"/>
          <p:nvPr/>
        </p:nvSpPr>
        <p:spPr>
          <a:xfrm>
            <a:off x="11126132" y="5608165"/>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963" y="1426437"/>
            <a:ext cx="630722" cy="609698"/>
          </a:xfrm>
          <a:prstGeom prst="rect">
            <a:avLst/>
          </a:prstGeom>
        </p:spPr>
      </p:pic>
      <p:sp>
        <p:nvSpPr>
          <p:cNvPr id="87" name="TextBox 86"/>
          <p:cNvSpPr txBox="1"/>
          <p:nvPr/>
        </p:nvSpPr>
        <p:spPr>
          <a:xfrm>
            <a:off x="8528169" y="2414336"/>
            <a:ext cx="896261" cy="186597"/>
          </a:xfrm>
          <a:prstGeom prst="rect">
            <a:avLst/>
          </a:prstGeom>
          <a:noFill/>
        </p:spPr>
        <p:txBody>
          <a:bodyPr wrap="square" lIns="0" tIns="0" rIns="0" bIns="0" rtlCol="0" anchor="t">
            <a:noAutofit/>
          </a:bodyPr>
          <a:lstStyle/>
          <a:p>
            <a:pPr algn="ctr"/>
            <a:r>
              <a:rPr lang="en-US" sz="1050" b="1" dirty="0" err="1" smtClean="0"/>
              <a:t>Transcode</a:t>
            </a:r>
            <a:r>
              <a:rPr lang="en-US" sz="1050" b="1" dirty="0" err="1" smtClean="0"/>
              <a:t>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60204" y="1559405"/>
            <a:ext cx="769853" cy="833643"/>
          </a:xfrm>
          <a:prstGeom prst="rect">
            <a:avLst/>
          </a:prstGeom>
        </p:spPr>
      </p:pic>
      <p:cxnSp>
        <p:nvCxnSpPr>
          <p:cNvPr id="89" name="Straight Arrow Connector 88"/>
          <p:cNvCxnSpPr/>
          <p:nvPr/>
        </p:nvCxnSpPr>
        <p:spPr>
          <a:xfrm flipH="1" flipV="1">
            <a:off x="5616307" y="1484457"/>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279038" y="2070478"/>
            <a:ext cx="1961791" cy="1190149"/>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19522269">
            <a:off x="10255978" y="2229563"/>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536121" y="1280130"/>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10421863" y="1299245"/>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356900" y="1089815"/>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589294" y="2455716"/>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endCxn id="79" idx="0"/>
          </p:cNvCxnSpPr>
          <p:nvPr/>
        </p:nvCxnSpPr>
        <p:spPr>
          <a:xfrm>
            <a:off x="9259325" y="3682028"/>
            <a:ext cx="2314184" cy="10192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2002906">
            <a:off x="10565251" y="4113745"/>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320114" y="5473285"/>
            <a:ext cx="1844525" cy="52774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265409" y="5204597"/>
            <a:ext cx="3612168" cy="899906"/>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5692" y="4156439"/>
            <a:ext cx="1066292" cy="1066292"/>
          </a:xfrm>
          <a:prstGeom prst="rect">
            <a:avLst/>
          </a:prstGeom>
        </p:spPr>
      </p:pic>
      <p:cxnSp>
        <p:nvCxnSpPr>
          <p:cNvPr id="135" name="Straight Arrow Connector 134"/>
          <p:cNvCxnSpPr/>
          <p:nvPr/>
        </p:nvCxnSpPr>
        <p:spPr>
          <a:xfrm flipH="1">
            <a:off x="3013677" y="4279481"/>
            <a:ext cx="1733041" cy="994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46" idx="3"/>
          </p:cNvCxnSpPr>
          <p:nvPr/>
        </p:nvCxnSpPr>
        <p:spPr>
          <a:xfrm flipH="1">
            <a:off x="3088233" y="5087165"/>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943852" y="488711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1195624" y="527632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Unique user ID</a:t>
            </a:r>
          </a:p>
        </p:txBody>
      </p:sp>
      <p:cxnSp>
        <p:nvCxnSpPr>
          <p:cNvPr id="155" name="Straight Arrow Connector 154"/>
          <p:cNvCxnSpPr/>
          <p:nvPr/>
        </p:nvCxnSpPr>
        <p:spPr>
          <a:xfrm flipH="1" flipV="1">
            <a:off x="1526221" y="4690416"/>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03" y="4189806"/>
            <a:ext cx="769853" cy="833643"/>
          </a:xfrm>
          <a:prstGeom prst="rect">
            <a:avLst/>
          </a:prstGeom>
        </p:spPr>
      </p:pic>
      <p:sp>
        <p:nvSpPr>
          <p:cNvPr id="168" name="TextBox 167"/>
          <p:cNvSpPr txBox="1"/>
          <p:nvPr/>
        </p:nvSpPr>
        <p:spPr>
          <a:xfrm>
            <a:off x="8542712" y="4998692"/>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a:off x="3035446" y="4100587"/>
            <a:ext cx="1150054"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Static webpages &amp;</a:t>
            </a:r>
          </a:p>
          <a:p>
            <a:r>
              <a:rPr lang="en-US" sz="1000" dirty="0" smtClean="0">
                <a:effectLst>
                  <a:glow rad="76200">
                    <a:schemeClr val="bg1">
                      <a:alpha val="90000"/>
                    </a:schemeClr>
                  </a:glow>
                </a:effectLst>
              </a:rPr>
              <a:t>embedded video </a:t>
            </a:r>
          </a:p>
        </p:txBody>
      </p:sp>
      <p:sp>
        <p:nvSpPr>
          <p:cNvPr id="177" name="TextBox 176"/>
          <p:cNvSpPr txBox="1"/>
          <p:nvPr/>
        </p:nvSpPr>
        <p:spPr>
          <a:xfrm rot="2174975">
            <a:off x="7070809" y="507422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80" name="Straight Arrow Connector 179"/>
          <p:cNvCxnSpPr>
            <a:stCxn id="166" idx="1"/>
          </p:cNvCxnSpPr>
          <p:nvPr/>
        </p:nvCxnSpPr>
        <p:spPr>
          <a:xfrm flipH="1" flipV="1">
            <a:off x="7061374" y="4606627"/>
            <a:ext cx="1498129"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3073720" y="4666252"/>
            <a:ext cx="1651454" cy="6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29339" y="446619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cxnSp>
        <p:nvCxnSpPr>
          <p:cNvPr id="193" name="Straight Arrow Connector 192"/>
          <p:cNvCxnSpPr>
            <a:endCxn id="166" idx="3"/>
          </p:cNvCxnSpPr>
          <p:nvPr/>
        </p:nvCxnSpPr>
        <p:spPr>
          <a:xfrm flipH="1" flipV="1">
            <a:off x="9329356" y="4606628"/>
            <a:ext cx="1818493" cy="29503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9968674" y="4560525"/>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122477" y="488711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04" name="TextBox 203"/>
          <p:cNvSpPr txBox="1"/>
          <p:nvPr/>
        </p:nvSpPr>
        <p:spPr>
          <a:xfrm>
            <a:off x="7717867" y="4418088"/>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sp>
        <p:nvSpPr>
          <p:cNvPr id="212" name="TextBox 211"/>
          <p:cNvSpPr txBox="1"/>
          <p:nvPr/>
        </p:nvSpPr>
        <p:spPr>
          <a:xfrm rot="2146497">
            <a:off x="7644900" y="555586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833295" y="1541000"/>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0499" y="2540907"/>
            <a:ext cx="537317" cy="638065"/>
          </a:xfrm>
          <a:prstGeom prst="rect">
            <a:avLst/>
          </a:prstGeom>
        </p:spPr>
      </p:pic>
      <p:sp>
        <p:nvSpPr>
          <p:cNvPr id="217" name="TextBox 216"/>
          <p:cNvSpPr txBox="1"/>
          <p:nvPr/>
        </p:nvSpPr>
        <p:spPr>
          <a:xfrm>
            <a:off x="2363398" y="3217988"/>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514923" y="3084294"/>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rot="20509655">
            <a:off x="9412608" y="5677625"/>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236" name="Straight Arrow Connector 129"/>
          <p:cNvCxnSpPr/>
          <p:nvPr/>
        </p:nvCxnSpPr>
        <p:spPr>
          <a:xfrm rot="10800000" flipV="1">
            <a:off x="5616308" y="5079733"/>
            <a:ext cx="665613" cy="2927"/>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129"/>
          <p:cNvCxnSpPr/>
          <p:nvPr/>
        </p:nvCxnSpPr>
        <p:spPr>
          <a:xfrm rot="10800000" flipV="1">
            <a:off x="5856646" y="4646725"/>
            <a:ext cx="477276" cy="3343"/>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5474044" y="2076849"/>
            <a:ext cx="3215594" cy="220189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678709" y="1762958"/>
            <a:ext cx="103746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New replay vids </a:t>
            </a:r>
          </a:p>
          <a:p>
            <a:pPr algn="ctr"/>
            <a:r>
              <a:rPr lang="en-US" sz="1000" dirty="0" smtClean="0">
                <a:effectLst>
                  <a:glow rad="76200">
                    <a:schemeClr val="bg1">
                      <a:alpha val="90000"/>
                    </a:schemeClr>
                  </a:glow>
                </a:effectLst>
              </a:rPr>
              <a:t>upload trigger</a:t>
            </a:r>
          </a:p>
        </p:txBody>
      </p:sp>
      <p:sp>
        <p:nvSpPr>
          <p:cNvPr id="78" name="TextBox 77"/>
          <p:cNvSpPr txBox="1"/>
          <p:nvPr/>
        </p:nvSpPr>
        <p:spPr>
          <a:xfrm rot="2008197">
            <a:off x="6607972" y="2956689"/>
            <a:ext cx="902811"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Total votes</a:t>
            </a:r>
            <a:endParaRPr lang="en-US" sz="1000" dirty="0">
              <a:effectLst>
                <a:glow rad="76200">
                  <a:schemeClr val="bg1">
                    <a:alpha val="90000"/>
                  </a:schemeClr>
                </a:glow>
              </a:effectLst>
            </a:endParaRPr>
          </a:p>
          <a:p>
            <a:pPr algn="ctr"/>
            <a:r>
              <a:rPr lang="en-US" sz="1000" dirty="0" smtClean="0">
                <a:effectLst>
                  <a:glow rad="76200">
                    <a:schemeClr val="bg1">
                      <a:alpha val="90000"/>
                    </a:schemeClr>
                  </a:glow>
                </a:effectLst>
              </a:rPr>
              <a:t>as static JSON</a:t>
            </a:r>
          </a:p>
        </p:txBody>
      </p:sp>
      <p:cxnSp>
        <p:nvCxnSpPr>
          <p:cNvPr id="81" name="Straight Arrow Connector 80"/>
          <p:cNvCxnSpPr>
            <a:endCxn id="88" idx="3"/>
          </p:cNvCxnSpPr>
          <p:nvPr/>
        </p:nvCxnSpPr>
        <p:spPr>
          <a:xfrm flipH="1">
            <a:off x="9330057" y="1962546"/>
            <a:ext cx="1796075" cy="13681"/>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494349" y="3888402"/>
            <a:ext cx="798808" cy="147068"/>
          </a:xfrm>
          <a:prstGeom prst="rect">
            <a:avLst/>
          </a:prstGeom>
          <a:noFill/>
        </p:spPr>
        <p:txBody>
          <a:bodyPr wrap="square" lIns="0" tIns="0" rIns="0" bIns="0" rtlCol="0" anchor="t">
            <a:noAutofit/>
          </a:bodyPr>
          <a:lstStyle/>
          <a:p>
            <a:pPr algn="ctr"/>
            <a:r>
              <a:rPr lang="en-US" sz="1050" b="1" dirty="0" err="1" smtClean="0"/>
              <a:t>ProcessVideo</a:t>
            </a:r>
            <a:endParaRPr lang="en-US" sz="1050" b="1" dirty="0"/>
          </a:p>
        </p:txBody>
      </p:sp>
      <p:pic>
        <p:nvPicPr>
          <p:cNvPr id="83" name="Picture 8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42712" y="3042929"/>
            <a:ext cx="769853" cy="833643"/>
          </a:xfrm>
          <a:prstGeom prst="rect">
            <a:avLst/>
          </a:prstGeom>
        </p:spPr>
      </p:pic>
    </p:spTree>
    <p:extLst>
      <p:ext uri="{BB962C8B-B14F-4D97-AF65-F5344CB8AC3E}">
        <p14:creationId xmlns:p14="http://schemas.microsoft.com/office/powerpoint/2010/main" val="20206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smtClean="0">
                <a:solidFill>
                  <a:schemeClr val="tx1"/>
                </a:solidFill>
              </a:rPr>
              <a:t>High Level design</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8" y="1286821"/>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42" y="1300676"/>
            <a:ext cx="792865" cy="890080"/>
          </a:xfrm>
          <a:prstGeom prst="rect">
            <a:avLst/>
          </a:prstGeom>
        </p:spPr>
      </p:pic>
      <p:sp>
        <p:nvSpPr>
          <p:cNvPr id="34" name="TextBox 33"/>
          <p:cNvSpPr txBox="1"/>
          <p:nvPr/>
        </p:nvSpPr>
        <p:spPr>
          <a:xfrm>
            <a:off x="4741596" y="1147630"/>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381139" y="6470117"/>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281" y="1323386"/>
            <a:ext cx="763634" cy="884953"/>
          </a:xfrm>
          <a:prstGeom prst="rect">
            <a:avLst/>
          </a:prstGeom>
        </p:spPr>
      </p:pic>
      <p:sp>
        <p:nvSpPr>
          <p:cNvPr id="40" name="TextBox 39"/>
          <p:cNvSpPr txBox="1"/>
          <p:nvPr/>
        </p:nvSpPr>
        <p:spPr>
          <a:xfrm>
            <a:off x="11130711" y="2182685"/>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188709" y="1737172"/>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06593" y="3944497"/>
            <a:ext cx="1047038" cy="1343087"/>
            <a:chOff x="5957793" y="1929174"/>
            <a:chExt cx="1047038" cy="1343087"/>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5987024" y="3116629"/>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a:off x="5219875" y="2190756"/>
            <a:ext cx="10237" cy="1753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577" y="5661080"/>
            <a:ext cx="766873" cy="886846"/>
          </a:xfrm>
          <a:prstGeom prst="rect">
            <a:avLst/>
          </a:prstGeom>
        </p:spPr>
      </p:pic>
      <p:sp>
        <p:nvSpPr>
          <p:cNvPr id="55" name="TextBox 54"/>
          <p:cNvSpPr txBox="1"/>
          <p:nvPr/>
        </p:nvSpPr>
        <p:spPr>
          <a:xfrm>
            <a:off x="4821376" y="6509309"/>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3318" y="4411808"/>
            <a:ext cx="795835" cy="886846"/>
          </a:xfrm>
          <a:prstGeom prst="rect">
            <a:avLst/>
          </a:prstGeom>
        </p:spPr>
      </p:pic>
      <p:sp>
        <p:nvSpPr>
          <p:cNvPr id="57" name="TextBox 56"/>
          <p:cNvSpPr txBox="1"/>
          <p:nvPr/>
        </p:nvSpPr>
        <p:spPr>
          <a:xfrm>
            <a:off x="6095248" y="5154168"/>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547272" y="2019708"/>
            <a:ext cx="2873835" cy="11470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3064" y="3848923"/>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95515" y="5584210"/>
            <a:ext cx="769853" cy="833643"/>
          </a:xfrm>
          <a:prstGeom prst="rect">
            <a:avLst/>
          </a:prstGeom>
        </p:spPr>
      </p:pic>
      <p:cxnSp>
        <p:nvCxnSpPr>
          <p:cNvPr id="76" name="Straight Arrow Connector 75"/>
          <p:cNvCxnSpPr>
            <a:stCxn id="75" idx="1"/>
          </p:cNvCxnSpPr>
          <p:nvPr/>
        </p:nvCxnSpPr>
        <p:spPr>
          <a:xfrm flipH="1" flipV="1">
            <a:off x="6932889" y="5011998"/>
            <a:ext cx="1462626" cy="98903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4639" y="4701266"/>
            <a:ext cx="817739" cy="905805"/>
          </a:xfrm>
          <a:prstGeom prst="rect">
            <a:avLst/>
          </a:prstGeom>
        </p:spPr>
      </p:pic>
      <p:sp>
        <p:nvSpPr>
          <p:cNvPr id="80" name="TextBox 79"/>
          <p:cNvSpPr txBox="1"/>
          <p:nvPr/>
        </p:nvSpPr>
        <p:spPr>
          <a:xfrm>
            <a:off x="11126132" y="5608165"/>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963" y="1426437"/>
            <a:ext cx="630722" cy="609698"/>
          </a:xfrm>
          <a:prstGeom prst="rect">
            <a:avLst/>
          </a:prstGeom>
        </p:spPr>
      </p:pic>
      <p:sp>
        <p:nvSpPr>
          <p:cNvPr id="87" name="TextBox 86"/>
          <p:cNvSpPr txBox="1"/>
          <p:nvPr/>
        </p:nvSpPr>
        <p:spPr>
          <a:xfrm>
            <a:off x="8421832" y="3576340"/>
            <a:ext cx="798808" cy="147068"/>
          </a:xfrm>
          <a:prstGeom prst="rect">
            <a:avLst/>
          </a:prstGeom>
          <a:noFill/>
        </p:spPr>
        <p:txBody>
          <a:bodyPr wrap="square" lIns="0" tIns="0" rIns="0" bIns="0" rtlCol="0" anchor="t">
            <a:noAutofit/>
          </a:bodyPr>
          <a:lstStyle/>
          <a:p>
            <a:pPr algn="ctr"/>
            <a:r>
              <a:rPr lang="en-US" sz="1050" b="1" smtClean="0"/>
              <a:t>ProcessVideo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21107" y="2749955"/>
            <a:ext cx="769853" cy="833643"/>
          </a:xfrm>
          <a:prstGeom prst="rect">
            <a:avLst/>
          </a:prstGeom>
        </p:spPr>
      </p:pic>
      <p:cxnSp>
        <p:nvCxnSpPr>
          <p:cNvPr id="89" name="Straight Arrow Connector 88"/>
          <p:cNvCxnSpPr>
            <a:stCxn id="39" idx="1"/>
            <a:endCxn id="33" idx="3"/>
          </p:cNvCxnSpPr>
          <p:nvPr/>
        </p:nvCxnSpPr>
        <p:spPr>
          <a:xfrm flipH="1" flipV="1">
            <a:off x="5616307" y="1745716"/>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091877" y="2070478"/>
            <a:ext cx="2148950" cy="763397"/>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0444859">
            <a:off x="10223320" y="2102702"/>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536121" y="1541389"/>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10421863" y="1560504"/>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356900" y="1089815"/>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580502" y="2218324"/>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stCxn id="88" idx="3"/>
            <a:endCxn id="79" idx="0"/>
          </p:cNvCxnSpPr>
          <p:nvPr/>
        </p:nvCxnSpPr>
        <p:spPr>
          <a:xfrm>
            <a:off x="9190960" y="3166777"/>
            <a:ext cx="2382549" cy="15344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2002906">
            <a:off x="10565251" y="4113745"/>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165368" y="5577563"/>
            <a:ext cx="1965405" cy="42346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265409" y="5204597"/>
            <a:ext cx="3612168" cy="899906"/>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5692" y="4156439"/>
            <a:ext cx="1066292" cy="1066292"/>
          </a:xfrm>
          <a:prstGeom prst="rect">
            <a:avLst/>
          </a:prstGeom>
        </p:spPr>
      </p:pic>
      <p:cxnSp>
        <p:nvCxnSpPr>
          <p:cNvPr id="135" name="Straight Arrow Connector 134"/>
          <p:cNvCxnSpPr/>
          <p:nvPr/>
        </p:nvCxnSpPr>
        <p:spPr>
          <a:xfrm flipH="1">
            <a:off x="3013677" y="4279481"/>
            <a:ext cx="1733041" cy="994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46" idx="3"/>
          </p:cNvCxnSpPr>
          <p:nvPr/>
        </p:nvCxnSpPr>
        <p:spPr>
          <a:xfrm flipH="1">
            <a:off x="3088233" y="5087165"/>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943852" y="488711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1195624" y="527632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Unique user ID</a:t>
            </a:r>
          </a:p>
        </p:txBody>
      </p:sp>
      <p:cxnSp>
        <p:nvCxnSpPr>
          <p:cNvPr id="155" name="Straight Arrow Connector 154"/>
          <p:cNvCxnSpPr/>
          <p:nvPr/>
        </p:nvCxnSpPr>
        <p:spPr>
          <a:xfrm flipH="1" flipV="1">
            <a:off x="1526221" y="4690416"/>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04757" y="4189806"/>
            <a:ext cx="769853" cy="833643"/>
          </a:xfrm>
          <a:prstGeom prst="rect">
            <a:avLst/>
          </a:prstGeom>
        </p:spPr>
      </p:pic>
      <p:sp>
        <p:nvSpPr>
          <p:cNvPr id="168" name="TextBox 167"/>
          <p:cNvSpPr txBox="1"/>
          <p:nvPr/>
        </p:nvSpPr>
        <p:spPr>
          <a:xfrm>
            <a:off x="8387966" y="4998692"/>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a:off x="3035446" y="4100587"/>
            <a:ext cx="1150054"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Static webpage &amp;</a:t>
            </a:r>
          </a:p>
          <a:p>
            <a:r>
              <a:rPr lang="en-US" sz="1000" dirty="0" smtClean="0">
                <a:effectLst>
                  <a:glow rad="76200">
                    <a:schemeClr val="bg1">
                      <a:alpha val="90000"/>
                    </a:schemeClr>
                  </a:glow>
                </a:effectLst>
              </a:rPr>
              <a:t>embedded video </a:t>
            </a:r>
          </a:p>
        </p:txBody>
      </p:sp>
      <p:sp>
        <p:nvSpPr>
          <p:cNvPr id="177" name="TextBox 176"/>
          <p:cNvSpPr txBox="1"/>
          <p:nvPr/>
        </p:nvSpPr>
        <p:spPr>
          <a:xfrm rot="2174975">
            <a:off x="7070809" y="507422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80" name="Straight Arrow Connector 179"/>
          <p:cNvCxnSpPr>
            <a:stCxn id="166" idx="1"/>
          </p:cNvCxnSpPr>
          <p:nvPr/>
        </p:nvCxnSpPr>
        <p:spPr>
          <a:xfrm flipH="1" flipV="1">
            <a:off x="6906628" y="4606627"/>
            <a:ext cx="14981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3073720" y="4666252"/>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29339" y="446619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sp>
        <p:nvSpPr>
          <p:cNvPr id="187" name="TextBox 186"/>
          <p:cNvSpPr txBox="1"/>
          <p:nvPr/>
        </p:nvSpPr>
        <p:spPr>
          <a:xfrm>
            <a:off x="3100727" y="4466197"/>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a:t>
            </a:r>
          </a:p>
          <a:p>
            <a:r>
              <a:rPr lang="en-US" sz="1000" dirty="0" smtClean="0">
                <a:effectLst>
                  <a:glow rad="76200">
                    <a:schemeClr val="bg1">
                      <a:alpha val="90000"/>
                    </a:schemeClr>
                  </a:glow>
                </a:effectLst>
              </a:rPr>
              <a:t>Results</a:t>
            </a:r>
          </a:p>
        </p:txBody>
      </p:sp>
      <p:cxnSp>
        <p:nvCxnSpPr>
          <p:cNvPr id="193" name="Straight Arrow Connector 192"/>
          <p:cNvCxnSpPr>
            <a:endCxn id="166" idx="3"/>
          </p:cNvCxnSpPr>
          <p:nvPr/>
        </p:nvCxnSpPr>
        <p:spPr>
          <a:xfrm flipH="1" flipV="1">
            <a:off x="9174610" y="4606628"/>
            <a:ext cx="1947805" cy="33436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10304270" y="4545733"/>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122477" y="488711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04" name="TextBox 203"/>
          <p:cNvSpPr txBox="1"/>
          <p:nvPr/>
        </p:nvSpPr>
        <p:spPr>
          <a:xfrm>
            <a:off x="7678794" y="4447013"/>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sp>
        <p:nvSpPr>
          <p:cNvPr id="205" name="TextBox 204"/>
          <p:cNvSpPr txBox="1"/>
          <p:nvPr/>
        </p:nvSpPr>
        <p:spPr>
          <a:xfrm>
            <a:off x="7116732" y="442097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 results</a:t>
            </a:r>
          </a:p>
        </p:txBody>
      </p:sp>
      <p:sp>
        <p:nvSpPr>
          <p:cNvPr id="212" name="TextBox 211"/>
          <p:cNvSpPr txBox="1"/>
          <p:nvPr/>
        </p:nvSpPr>
        <p:spPr>
          <a:xfrm rot="2146497">
            <a:off x="7644900" y="555586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833295" y="1541000"/>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0499" y="2540907"/>
            <a:ext cx="537317" cy="638065"/>
          </a:xfrm>
          <a:prstGeom prst="rect">
            <a:avLst/>
          </a:prstGeom>
        </p:spPr>
      </p:pic>
      <p:sp>
        <p:nvSpPr>
          <p:cNvPr id="217" name="TextBox 216"/>
          <p:cNvSpPr txBox="1"/>
          <p:nvPr/>
        </p:nvSpPr>
        <p:spPr>
          <a:xfrm>
            <a:off x="2363398" y="3217988"/>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514923" y="3084294"/>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rot="21021559">
            <a:off x="9184245" y="5706591"/>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236" name="Straight Arrow Connector 129"/>
          <p:cNvCxnSpPr/>
          <p:nvPr/>
        </p:nvCxnSpPr>
        <p:spPr>
          <a:xfrm rot="10800000" flipV="1">
            <a:off x="5616308" y="5079733"/>
            <a:ext cx="665613" cy="2927"/>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129"/>
          <p:cNvCxnSpPr/>
          <p:nvPr/>
        </p:nvCxnSpPr>
        <p:spPr>
          <a:xfrm rot="10800000" flipV="1">
            <a:off x="5856646" y="4646725"/>
            <a:ext cx="477276" cy="3343"/>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1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8156" y="2967335"/>
            <a:ext cx="3455690" cy="1292662"/>
          </a:xfrm>
          <a:prstGeom prst="rect">
            <a:avLst/>
          </a:prstGeom>
          <a:noFill/>
        </p:spPr>
        <p:txBody>
          <a:bodyPr wrap="none" rtlCol="0">
            <a:spAutoFit/>
          </a:bodyPr>
          <a:lstStyle/>
          <a:p>
            <a:pPr algn="ctr"/>
            <a:r>
              <a:rPr lang="en-US" sz="5400" dirty="0" smtClean="0">
                <a:latin typeface="Arial" panose="020B0604020202020204" pitchFamily="34" charset="0"/>
                <a:cs typeface="Arial" panose="020B0604020202020204" pitchFamily="34" charset="0"/>
              </a:rPr>
              <a:t>Thank You</a:t>
            </a:r>
          </a:p>
          <a:p>
            <a:pPr algn="ctr"/>
            <a:r>
              <a:rPr lang="en-US" sz="2400" dirty="0" err="1" smtClean="0">
                <a:latin typeface="Arial" panose="020B0604020202020204" pitchFamily="34" charset="0"/>
                <a:cs typeface="Arial" panose="020B0604020202020204" pitchFamily="34" charset="0"/>
              </a:rPr>
              <a:t>RegularGuys</a:t>
            </a:r>
            <a:r>
              <a:rPr lang="en-US" sz="240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1719373"/>
            <a:ext cx="2381250" cy="952500"/>
          </a:xfrm>
          <a:prstGeom prst="rect">
            <a:avLst/>
          </a:prstGeom>
        </p:spPr>
      </p:pic>
    </p:spTree>
    <p:extLst>
      <p:ext uri="{BB962C8B-B14F-4D97-AF65-F5344CB8AC3E}">
        <p14:creationId xmlns:p14="http://schemas.microsoft.com/office/powerpoint/2010/main" val="41721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52816</TotalTime>
  <Words>635</Words>
  <Application>Microsoft Macintosh PowerPoint</Application>
  <PresentationFormat>Widescreen</PresentationFormat>
  <Paragraphs>140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Application architecture</vt:lpstr>
      <vt:lpstr>High Level design</vt:lpstr>
      <vt:lpstr>PowerPoint Presentation</vt:lpstr>
    </vt:vector>
  </TitlesOfParts>
  <Company>Amazon.com</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Normal</dc:title>
  <dc:creator>Minnick, Joel</dc:creator>
  <cp:lastModifiedBy>Microsoft Office User</cp:lastModifiedBy>
  <cp:revision>262</cp:revision>
  <cp:lastPrinted>2017-09-08T18:13:27Z</cp:lastPrinted>
  <dcterms:created xsi:type="dcterms:W3CDTF">2016-01-06T00:03:13Z</dcterms:created>
  <dcterms:modified xsi:type="dcterms:W3CDTF">2017-09-11T18:40:26Z</dcterms:modified>
</cp:coreProperties>
</file>