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15" r:id="rId2"/>
    <p:sldId id="317" r:id="rId3"/>
    <p:sldId id="32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1008" userDrawn="1">
          <p15:clr>
            <a:srgbClr val="F26B43"/>
          </p15:clr>
        </p15:guide>
        <p15:guide id="4" pos="840" userDrawn="1">
          <p15:clr>
            <a:srgbClr val="F26B43"/>
          </p15:clr>
        </p15:guide>
        <p15:guide id="6" orient="horz" pos="1512" userDrawn="1">
          <p15:clr>
            <a:srgbClr val="F26B43"/>
          </p15:clr>
        </p15:guide>
        <p15:guide id="7" orient="horz" pos="1464" userDrawn="1">
          <p15:clr>
            <a:srgbClr val="F26B43"/>
          </p15:clr>
        </p15:guide>
        <p15:guide id="9" pos="6024" userDrawn="1">
          <p15:clr>
            <a:srgbClr val="F26B43"/>
          </p15:clr>
        </p15:guide>
        <p15:guide id="10" pos="384" userDrawn="1">
          <p15:clr>
            <a:srgbClr val="A4A3A4"/>
          </p15:clr>
        </p15:guide>
        <p15:guide id="11" orient="horz" pos="2016" userDrawn="1">
          <p15:clr>
            <a:srgbClr val="A4A3A4"/>
          </p15:clr>
        </p15:guide>
        <p15:guide id="12" orient="horz" pos="1968" userDrawn="1">
          <p15:clr>
            <a:srgbClr val="A4A3A4"/>
          </p15:clr>
        </p15:guide>
        <p15:guide id="13" orient="horz" pos="2472" userDrawn="1">
          <p15:clr>
            <a:srgbClr val="A4A3A4"/>
          </p15:clr>
        </p15:guide>
        <p15:guide id="14" orient="horz" pos="2520" userDrawn="1">
          <p15:clr>
            <a:srgbClr val="A4A3A4"/>
          </p15:clr>
        </p15:guide>
        <p15:guide id="15" orient="horz" pos="3024" userDrawn="1">
          <p15:clr>
            <a:srgbClr val="A4A3A4"/>
          </p15:clr>
        </p15:guide>
        <p15:guide id="16" orient="horz" pos="2976" userDrawn="1">
          <p15:clr>
            <a:srgbClr val="A4A3A4"/>
          </p15:clr>
        </p15:guide>
        <p15:guide id="17" pos="2112" userDrawn="1">
          <p15:clr>
            <a:srgbClr val="A4A3A4"/>
          </p15:clr>
        </p15:guide>
        <p15:guide id="18" pos="2568" userDrawn="1">
          <p15:clr>
            <a:srgbClr val="A4A3A4"/>
          </p15:clr>
        </p15:guide>
        <p15:guide id="19" pos="4296" userDrawn="1">
          <p15:clr>
            <a:srgbClr val="A4A3A4"/>
          </p15:clr>
        </p15:guide>
        <p15:guide id="20" pos="5568" userDrawn="1">
          <p15:clr>
            <a:srgbClr val="A4A3A4"/>
          </p15:clr>
        </p15:guide>
        <p15:guide id="21" orient="horz" pos="3528" userDrawn="1">
          <p15:clr>
            <a:srgbClr val="A4A3A4"/>
          </p15:clr>
        </p15:guide>
        <p15:guide id="22" orient="horz" pos="3480" userDrawn="1">
          <p15:clr>
            <a:srgbClr val="A4A3A4"/>
          </p15:clr>
        </p15:guide>
        <p15:guide id="23"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DF001F"/>
    <a:srgbClr val="767171"/>
    <a:srgbClr val="000000"/>
    <a:srgbClr val="FFAA2F"/>
    <a:srgbClr val="A5A5A5"/>
    <a:srgbClr val="008B85"/>
    <a:srgbClr val="F8061C"/>
    <a:srgbClr val="084A77"/>
    <a:srgbClr val="3B5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3" autoAdjust="0"/>
    <p:restoredTop sz="93678" autoAdjust="0"/>
  </p:normalViewPr>
  <p:slideViewPr>
    <p:cSldViewPr snapToGrid="0">
      <p:cViewPr varScale="1">
        <p:scale>
          <a:sx n="179" d="100"/>
          <a:sy n="179" d="100"/>
        </p:scale>
        <p:origin x="232" y="720"/>
      </p:cViewPr>
      <p:guideLst>
        <p:guide pos="3840"/>
        <p:guide orient="horz" pos="1008"/>
        <p:guide pos="840"/>
        <p:guide orient="horz" pos="1512"/>
        <p:guide orient="horz" pos="1464"/>
        <p:guide pos="6024"/>
        <p:guide pos="384"/>
        <p:guide orient="horz" pos="2016"/>
        <p:guide orient="horz" pos="1968"/>
        <p:guide orient="horz" pos="2472"/>
        <p:guide orient="horz" pos="2520"/>
        <p:guide orient="horz" pos="3024"/>
        <p:guide orient="horz" pos="2976"/>
        <p:guide pos="2112"/>
        <p:guide pos="2568"/>
        <p:guide pos="4296"/>
        <p:guide pos="5568"/>
        <p:guide orient="horz" pos="3528"/>
        <p:guide orient="horz" pos="3480"/>
        <p:guide orient="horz" pos="3984"/>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015C8-0C37-4332-94A7-84CB7AA853A5}" type="datetimeFigureOut">
              <a:rPr lang="en-US" smtClean="0"/>
              <a:t>10/4/17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F3568-9D96-4F57-980F-57E381E20067}" type="slidenum">
              <a:rPr lang="en-US" smtClean="0"/>
              <a:t>‹#›</a:t>
            </a:fld>
            <a:endParaRPr lang="en-US"/>
          </a:p>
        </p:txBody>
      </p:sp>
    </p:spTree>
    <p:extLst>
      <p:ext uri="{BB962C8B-B14F-4D97-AF65-F5344CB8AC3E}">
        <p14:creationId xmlns:p14="http://schemas.microsoft.com/office/powerpoint/2010/main" val="254328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Who is this</a:t>
            </a:r>
            <a:r>
              <a:rPr lang="en-US" b="1" baseline="0" dirty="0" smtClean="0"/>
              <a:t> meeting geared toward?</a:t>
            </a:r>
          </a:p>
          <a:p>
            <a:pPr marL="171450" indent="-171450">
              <a:buFont typeface="Arial" charset="0"/>
              <a:buChar char="•"/>
            </a:pPr>
            <a:r>
              <a:rPr lang="en-US" sz="1200" kern="1200" dirty="0" smtClean="0">
                <a:solidFill>
                  <a:schemeClr val="tx1"/>
                </a:solidFill>
                <a:latin typeface="Arial"/>
                <a:ea typeface="+mn-ea"/>
                <a:cs typeface="+mn-cs"/>
              </a:rPr>
              <a:t>Director level or lower. Folks that don’t have full ability to say ‘yes’ but are likely influencer or minor stakeholders. These folks are usually somewhere between being ‘down in the weeds’ and ‘ business value/100 level’. </a:t>
            </a:r>
            <a:r>
              <a:rPr lang="en-US" sz="1200" b="1" kern="1200" dirty="0" smtClean="0">
                <a:solidFill>
                  <a:schemeClr val="tx1"/>
                </a:solidFill>
                <a:latin typeface="Arial"/>
                <a:ea typeface="+mn-ea"/>
                <a:cs typeface="+mn-cs"/>
              </a:rPr>
              <a:t>They think strategically but usually have a specific objective that they’ve been tasked with solving.</a:t>
            </a:r>
          </a:p>
          <a:p>
            <a:pPr marL="171450" indent="-171450">
              <a:buFont typeface="Arial" charset="0"/>
              <a:buChar char="•"/>
            </a:pPr>
            <a:endParaRPr lang="en-US" b="1" dirty="0" smtClean="0"/>
          </a:p>
          <a:p>
            <a:r>
              <a:rPr lang="en-US" b="1" dirty="0" smtClean="0"/>
              <a:t>What is this meeting about?</a:t>
            </a:r>
          </a:p>
          <a:p>
            <a:pPr marL="171450" indent="-171450">
              <a:buFont typeface="Arial" charset="0"/>
              <a:buChar char="•"/>
            </a:pPr>
            <a:r>
              <a:rPr lang="en-US" b="0" dirty="0" smtClean="0"/>
              <a:t>The first</a:t>
            </a:r>
            <a:r>
              <a:rPr lang="en-US" b="0" baseline="0" dirty="0" smtClean="0"/>
              <a:t> customer meeting is about earning the customers trust, opening their mind, and earning the ability to have a follow up meeting.  This is done via having a genuine conversation with the customer, learning what business motivators they have and helping them understand how AWS can be a business partner.  All in all, being customer obsessed.</a:t>
            </a:r>
          </a:p>
          <a:p>
            <a:pPr marL="171450" indent="-171450">
              <a:buFont typeface="Arial" charset="0"/>
              <a:buChar char="•"/>
            </a:pPr>
            <a:endParaRPr lang="en-US" b="0" baseline="0" dirty="0" smtClean="0"/>
          </a:p>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dirty="0" smtClean="0"/>
              <a:t>This slide is meant</a:t>
            </a:r>
            <a:r>
              <a:rPr lang="en-US" baseline="0" dirty="0" smtClean="0"/>
              <a:t> to break the ice with the audience and learn about each other. </a:t>
            </a:r>
          </a:p>
          <a:p>
            <a:endParaRPr lang="en-US" dirty="0" smtClean="0"/>
          </a:p>
          <a:p>
            <a:r>
              <a:rPr lang="en-US" sz="1200" b="1" kern="1200" dirty="0" smtClean="0">
                <a:solidFill>
                  <a:schemeClr val="tx1"/>
                </a:solidFill>
                <a:latin typeface="Arial"/>
                <a:ea typeface="+mn-ea"/>
                <a:cs typeface="+mn-cs"/>
              </a:rPr>
              <a:t>Talking points:</a:t>
            </a:r>
          </a:p>
          <a:p>
            <a:pPr marL="228600" indent="-228600">
              <a:buFont typeface="Arial" charset="0"/>
              <a:buChar char="•"/>
            </a:pPr>
            <a:r>
              <a:rPr lang="en-US" b="0" baseline="0" dirty="0" smtClean="0"/>
              <a:t>Introduce yourself, and give a 30-second overview of your background.  Instill confidence in the customer that you are the cloud expert.</a:t>
            </a:r>
          </a:p>
          <a:p>
            <a:pPr marL="228600" indent="-228600">
              <a:buFont typeface="Arial" charset="0"/>
              <a:buChar char="•"/>
            </a:pPr>
            <a:r>
              <a:rPr lang="en-US" b="0" baseline="0" dirty="0" smtClean="0"/>
              <a:t>Tell them what an AWS Solutions Architect is, and why it’s different than anyone they’ve worked with before.</a:t>
            </a:r>
          </a:p>
          <a:p>
            <a:pPr marL="228600" indent="-228600">
              <a:buFont typeface="Arial" charset="0"/>
              <a:buChar char="•"/>
            </a:pPr>
            <a:r>
              <a:rPr lang="en-US" b="0" baseline="0" dirty="0" smtClean="0"/>
              <a:t>Learn who is in the room, and why they are there.  </a:t>
            </a:r>
          </a:p>
          <a:p>
            <a:endParaRPr lang="en-US" b="1" baseline="0" dirty="0" smtClean="0"/>
          </a:p>
          <a:p>
            <a:r>
              <a:rPr lang="en-US" sz="1200" b="1" kern="1200" dirty="0" smtClean="0">
                <a:solidFill>
                  <a:schemeClr val="tx1"/>
                </a:solidFill>
                <a:latin typeface="Arial"/>
                <a:ea typeface="+mn-ea"/>
                <a:cs typeface="+mn-cs"/>
              </a:rPr>
              <a:t>Relevant customer examples:</a:t>
            </a:r>
          </a:p>
          <a:p>
            <a:pPr marL="171450" indent="-171450">
              <a:buFont typeface="Arial" charset="0"/>
              <a:buChar char="•"/>
            </a:pPr>
            <a:r>
              <a:rPr lang="en-US" b="0" baseline="0" dirty="0" smtClean="0"/>
              <a:t>If you have worked with a customer in a similar industry, share details that help build trust.</a:t>
            </a:r>
          </a:p>
          <a:p>
            <a:endParaRPr lang="en-US" b="1" baseline="0" dirty="0" smtClean="0"/>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Share interesting bits that may be relevant to the customer to help build trust.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b="1" baseline="0" dirty="0" smtClean="0"/>
              <a:t>Other tips: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Be balanced – Be humble, but not too timid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Treat this like a real customer meeting – Don’t break character, and demonstrate how you’d truly interact with a customer in a first meeting</a:t>
            </a:r>
          </a:p>
          <a:p>
            <a:pPr marL="171450" indent="-171450">
              <a:buFont typeface="Arial" charset="0"/>
              <a:buChar char="•"/>
            </a:pPr>
            <a:r>
              <a:rPr lang="en-US" dirty="0" smtClean="0"/>
              <a:t>Throughout</a:t>
            </a:r>
            <a:r>
              <a:rPr lang="en-US" baseline="0" dirty="0" smtClean="0"/>
              <a:t> the meeting, tailor the conversation to the customers industry</a:t>
            </a:r>
          </a:p>
          <a:p>
            <a:pPr marL="171450" indent="-171450">
              <a:buFont typeface="Arial" charset="0"/>
              <a:buChar char="•"/>
            </a:pPr>
            <a:r>
              <a:rPr lang="en-US" baseline="0" dirty="0" smtClean="0"/>
              <a:t>Pull in customer examples every chance you can.  Be prepared to talk about them in detail.</a:t>
            </a:r>
          </a:p>
          <a:p>
            <a:pPr marL="628650" lvl="1" indent="-171450">
              <a:buFont typeface="Arial" charset="0"/>
              <a:buChar char="•"/>
            </a:pPr>
            <a:r>
              <a:rPr lang="en-US" baseline="0" dirty="0" smtClean="0"/>
              <a:t>https://</a:t>
            </a:r>
            <a:r>
              <a:rPr lang="en-US" baseline="0" dirty="0" err="1" smtClean="0"/>
              <a:t>aws.amazon.com</a:t>
            </a:r>
            <a:r>
              <a:rPr lang="en-US" baseline="0" dirty="0" smtClean="0"/>
              <a:t>/solutions/case-studies/ </a:t>
            </a:r>
          </a:p>
          <a:p>
            <a:pPr marL="171450" indent="-171450">
              <a:buFont typeface="Arial" charset="0"/>
              <a:buChar char="•"/>
            </a:pPr>
            <a:r>
              <a:rPr lang="en-US" baseline="0" dirty="0" smtClean="0"/>
              <a:t>This deck is meant to be a backdrop to the conversation with the customer.  You should be prepared to cover the material, but have a conversation and learn about the customer.</a:t>
            </a:r>
          </a:p>
          <a:p>
            <a:pPr marL="171450" indent="-171450">
              <a:buFont typeface="Arial" charset="0"/>
              <a:buChar char="•"/>
            </a:pPr>
            <a:r>
              <a:rPr lang="en-US" baseline="0" dirty="0" smtClean="0"/>
              <a:t>A good rule of thumb is to spend ~5 minutes per slide.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When a Q/A from the </a:t>
            </a:r>
            <a:r>
              <a:rPr lang="en-US" sz="1200" kern="1200" dirty="0" smtClean="0">
                <a:solidFill>
                  <a:schemeClr val="tx1"/>
                </a:solidFill>
                <a:latin typeface="Arial"/>
                <a:ea typeface="+mn-ea"/>
                <a:cs typeface="+mn-cs"/>
              </a:rPr>
              <a:t>External Communication Training</a:t>
            </a:r>
            <a:r>
              <a:rPr lang="en-US" sz="1200" kern="1200" baseline="0" dirty="0" smtClean="0">
                <a:solidFill>
                  <a:schemeClr val="tx1"/>
                </a:solidFill>
                <a:latin typeface="Arial"/>
                <a:ea typeface="+mn-ea"/>
                <a:cs typeface="+mn-cs"/>
              </a:rPr>
              <a:t> </a:t>
            </a:r>
            <a:r>
              <a:rPr lang="en-US" baseline="0" dirty="0" smtClean="0"/>
              <a:t>is suggested on a slide, you should work to memorize the answer </a:t>
            </a:r>
            <a:r>
              <a:rPr lang="en-US" b="1" baseline="0" dirty="0" smtClean="0"/>
              <a:t>verbatim</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Write down customer questions that you can’t answer on the fly, and commit to following up after the meeting (and actually do this just as you would with a customer).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Strive to be contextual in your conversation.  Allude back to customers roles, or previous questions they’ve asked.</a:t>
            </a:r>
          </a:p>
          <a:p>
            <a:pPr marL="171450" indent="-171450">
              <a:buFont typeface="Arial" charset="0"/>
              <a:buChar char="•"/>
            </a:pPr>
            <a:endParaRPr lang="en-US" baseline="0" dirty="0" smtClean="0"/>
          </a:p>
          <a:p>
            <a:pPr marL="171450" indent="-171450">
              <a:buFont typeface="Arial" charset="0"/>
              <a:buChar char="•"/>
            </a:pP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1" baseline="0" dirty="0" smtClean="0"/>
          </a:p>
          <a:p>
            <a:pPr marL="171450" indent="-171450">
              <a:buFont typeface="Arial"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892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333710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[END ON NEXT</a:t>
            </a:r>
            <a:r>
              <a:rPr lang="en-US" b="1" baseline="0" dirty="0" smtClean="0"/>
              <a:t> STEPS]</a:t>
            </a:r>
            <a:endParaRPr lang="en-US" b="1" dirty="0"/>
          </a:p>
        </p:txBody>
      </p:sp>
      <p:sp>
        <p:nvSpPr>
          <p:cNvPr id="4" name="Slide Number Placeholder 3"/>
          <p:cNvSpPr>
            <a:spLocks noGrp="1"/>
          </p:cNvSpPr>
          <p:nvPr>
            <p:ph type="sldNum" sz="quarter" idx="10"/>
          </p:nvPr>
        </p:nvSpPr>
        <p:spPr/>
        <p:txBody>
          <a:bodyPr/>
          <a:lstStyle/>
          <a:p>
            <a:fld id="{E84F3568-9D96-4F57-980F-57E381E20067}" type="slidenum">
              <a:rPr lang="en-US" smtClean="0"/>
              <a:t>3</a:t>
            </a:fld>
            <a:endParaRPr lang="en-US"/>
          </a:p>
        </p:txBody>
      </p:sp>
    </p:spTree>
    <p:extLst>
      <p:ext uri="{BB962C8B-B14F-4D97-AF65-F5344CB8AC3E}">
        <p14:creationId xmlns:p14="http://schemas.microsoft.com/office/powerpoint/2010/main" val="326335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6288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10676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88118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1">
    <p:spTree>
      <p:nvGrpSpPr>
        <p:cNvPr id="1" name=""/>
        <p:cNvGrpSpPr/>
        <p:nvPr/>
      </p:nvGrpSpPr>
      <p:grpSpPr>
        <a:xfrm>
          <a:off x="0" y="0"/>
          <a:ext cx="0" cy="0"/>
          <a:chOff x="0" y="0"/>
          <a:chExt cx="0" cy="0"/>
        </a:xfrm>
      </p:grpSpPr>
      <p:sp>
        <p:nvSpPr>
          <p:cNvPr id="42" name="Shape 42"/>
          <p:cNvSpPr>
            <a:spLocks noGrp="1"/>
          </p:cNvSpPr>
          <p:nvPr>
            <p:ph type="title"/>
          </p:nvPr>
        </p:nvSpPr>
        <p:spPr>
          <a:xfrm>
            <a:off x="528525" y="2625606"/>
            <a:ext cx="10363201" cy="1240141"/>
          </a:xfrm>
          <a:prstGeom prst="rect">
            <a:avLst/>
          </a:prstGeom>
        </p:spPr>
        <p:txBody>
          <a:bodyPr anchor="ctr"/>
          <a:lstStyle>
            <a:lvl1pPr>
              <a:defRPr sz="5333"/>
            </a:lvl1pPr>
          </a:lstStyle>
          <a:p>
            <a:r>
              <a:t>Title Text</a:t>
            </a: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76048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r>
              <a:rPr lang="en-US" sz="933" dirty="0" smtClean="0">
                <a:solidFill>
                  <a:schemeClr val="bg1">
                    <a:lumMod val="50000"/>
                  </a:schemeClr>
                </a:solidFill>
              </a:rPr>
              <a:t>© 2015, Amazon Web Services, Inc. or its Affiliates. All rights reserved.</a:t>
            </a:r>
            <a:endParaRPr lang="en-US" sz="933" dirty="0">
              <a:solidFill>
                <a:schemeClr val="bg1">
                  <a:lumMod val="50000"/>
                </a:schemeClr>
              </a:solidFill>
            </a:endParaRPr>
          </a:p>
        </p:txBody>
      </p:sp>
    </p:spTree>
    <p:extLst>
      <p:ext uri="{BB962C8B-B14F-4D97-AF65-F5344CB8AC3E}">
        <p14:creationId xmlns:p14="http://schemas.microsoft.com/office/powerpoint/2010/main" val="12988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060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0D7DD-CF67-46AE-9F6B-9A44CD5AAD80}"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32650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78991"/>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078992"/>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0D7DD-CF67-46AE-9F6B-9A44CD5AAD80}"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83958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4008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07899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02904"/>
            <a:ext cx="5157787"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07899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902904"/>
            <a:ext cx="5183188"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0D7DD-CF67-46AE-9F6B-9A44CD5AAD80}" type="datetimeFigureOut">
              <a:rPr lang="en-US" smtClean="0"/>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19441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0D7DD-CF67-46AE-9F6B-9A44CD5AAD80}" type="datetimeFigureOut">
              <a:rPr lang="en-US" smtClean="0"/>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8142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0D7DD-CF67-46AE-9F6B-9A44CD5AAD80}" type="datetimeFigureOut">
              <a:rPr lang="en-US" smtClean="0"/>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2292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3072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051750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400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076131"/>
            <a:ext cx="10515600" cy="51008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0D7DD-CF67-46AE-9F6B-9A44CD5AAD80}" type="datetimeFigureOut">
              <a:rPr lang="en-US" smtClean="0"/>
              <a:t>10/4/17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E4123-E884-4D8A-A50D-5CD621B1AD42}" type="slidenum">
              <a:rPr lang="en-US" smtClean="0"/>
              <a:t>‹#›</a:t>
            </a:fld>
            <a:endParaRPr lang="en-US"/>
          </a:p>
        </p:txBody>
      </p:sp>
    </p:spTree>
    <p:extLst>
      <p:ext uri="{BB962C8B-B14F-4D97-AF65-F5344CB8AC3E}">
        <p14:creationId xmlns:p14="http://schemas.microsoft.com/office/powerpoint/2010/main" val="33555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Doug </a:t>
            </a:r>
            <a:r>
              <a:rPr lang="en-US" dirty="0" err="1" smtClean="0"/>
              <a:t>Youd</a:t>
            </a:r>
            <a:endParaRPr lang="en-US" dirty="0"/>
          </a:p>
        </p:txBody>
      </p:sp>
      <p:sp>
        <p:nvSpPr>
          <p:cNvPr id="3" name="Text Placeholder 2"/>
          <p:cNvSpPr>
            <a:spLocks noGrp="1"/>
          </p:cNvSpPr>
          <p:nvPr>
            <p:ph type="body" sz="quarter" idx="11"/>
          </p:nvPr>
        </p:nvSpPr>
        <p:spPr/>
        <p:txBody>
          <a:bodyPr/>
          <a:lstStyle/>
          <a:p>
            <a:r>
              <a:rPr lang="en-US" dirty="0" smtClean="0"/>
              <a:t>October 9th</a:t>
            </a:r>
            <a:endParaRPr lang="en-US" dirty="0"/>
          </a:p>
        </p:txBody>
      </p:sp>
      <p:sp>
        <p:nvSpPr>
          <p:cNvPr id="4" name="Text Placeholder 3"/>
          <p:cNvSpPr>
            <a:spLocks noGrp="1"/>
          </p:cNvSpPr>
          <p:nvPr>
            <p:ph type="body" sz="quarter" idx="12"/>
          </p:nvPr>
        </p:nvSpPr>
        <p:spPr>
          <a:xfrm>
            <a:off x="1183932" y="1889795"/>
            <a:ext cx="9987585" cy="992716"/>
          </a:xfrm>
        </p:spPr>
        <p:txBody>
          <a:bodyPr/>
          <a:lstStyle/>
          <a:p>
            <a:pPr algn="ctr"/>
            <a:r>
              <a:rPr lang="en-US" sz="4400" dirty="0" err="1"/>
              <a:t>Octank.Sports</a:t>
            </a:r>
            <a:r>
              <a:rPr lang="en-US" sz="4400" dirty="0"/>
              <a:t> </a:t>
            </a:r>
          </a:p>
          <a:p>
            <a:pPr algn="ctr"/>
            <a:r>
              <a:rPr lang="en-US" sz="4400" b="0" dirty="0"/>
              <a:t>Video-on-Demand (VOD) voting app </a:t>
            </a:r>
            <a:r>
              <a:rPr lang="en-US" sz="4400" b="0" dirty="0" err="1"/>
              <a:t>PoC</a:t>
            </a:r>
            <a:endParaRPr lang="en-US" sz="4400" b="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267" y="5644879"/>
            <a:ext cx="2381250" cy="952500"/>
          </a:xfrm>
          <a:prstGeom prst="rect">
            <a:avLst/>
          </a:prstGeom>
        </p:spPr>
      </p:pic>
    </p:spTree>
    <p:extLst>
      <p:ext uri="{BB962C8B-B14F-4D97-AF65-F5344CB8AC3E}">
        <p14:creationId xmlns:p14="http://schemas.microsoft.com/office/powerpoint/2010/main" val="208991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smtClean="0">
                <a:solidFill>
                  <a:schemeClr val="tx1"/>
                </a:solidFill>
              </a:rPr>
              <a:t>Application architecture</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52" y="743896"/>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286" y="757751"/>
            <a:ext cx="792865" cy="890080"/>
          </a:xfrm>
          <a:prstGeom prst="rect">
            <a:avLst/>
          </a:prstGeom>
        </p:spPr>
      </p:pic>
      <p:sp>
        <p:nvSpPr>
          <p:cNvPr id="34" name="TextBox 33"/>
          <p:cNvSpPr txBox="1"/>
          <p:nvPr/>
        </p:nvSpPr>
        <p:spPr>
          <a:xfrm>
            <a:off x="4634440" y="604705"/>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450516" y="5357335"/>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9125" y="780461"/>
            <a:ext cx="763634" cy="884953"/>
          </a:xfrm>
          <a:prstGeom prst="rect">
            <a:avLst/>
          </a:prstGeom>
        </p:spPr>
      </p:pic>
      <p:sp>
        <p:nvSpPr>
          <p:cNvPr id="40" name="TextBox 39"/>
          <p:cNvSpPr txBox="1"/>
          <p:nvPr/>
        </p:nvSpPr>
        <p:spPr>
          <a:xfrm>
            <a:off x="11023555" y="1639760"/>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081553" y="1194247"/>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20986" y="2305306"/>
            <a:ext cx="777057" cy="1013914"/>
            <a:chOff x="5957793" y="1929174"/>
            <a:chExt cx="1047038" cy="1305919"/>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6005735" y="3058277"/>
              <a:ext cx="877127" cy="176816"/>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flipH="1">
            <a:off x="5109515" y="1647831"/>
            <a:ext cx="3204" cy="6574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4736" y="5186101"/>
            <a:ext cx="766873" cy="886846"/>
          </a:xfrm>
          <a:prstGeom prst="rect">
            <a:avLst/>
          </a:prstGeom>
        </p:spPr>
      </p:pic>
      <p:sp>
        <p:nvSpPr>
          <p:cNvPr id="55" name="TextBox 54"/>
          <p:cNvSpPr txBox="1"/>
          <p:nvPr/>
        </p:nvSpPr>
        <p:spPr>
          <a:xfrm>
            <a:off x="4527830" y="6099065"/>
            <a:ext cx="1108429" cy="182132"/>
          </a:xfrm>
          <a:prstGeom prst="rect">
            <a:avLst/>
          </a:prstGeom>
          <a:noFill/>
        </p:spPr>
        <p:txBody>
          <a:bodyPr wrap="square" lIns="0" tIns="0" rIns="0" bIns="0" rtlCol="0" anchor="t">
            <a:noAutofit/>
          </a:bodyPr>
          <a:lstStyle/>
          <a:p>
            <a:pPr algn="ctr"/>
            <a:r>
              <a:rPr lang="en-US" sz="1000" b="1" smtClean="0"/>
              <a:t>Amazon </a:t>
            </a: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1929" y="3895943"/>
            <a:ext cx="795835" cy="886846"/>
          </a:xfrm>
          <a:prstGeom prst="rect">
            <a:avLst/>
          </a:prstGeom>
        </p:spPr>
      </p:pic>
      <p:sp>
        <p:nvSpPr>
          <p:cNvPr id="57" name="TextBox 56"/>
          <p:cNvSpPr txBox="1"/>
          <p:nvPr/>
        </p:nvSpPr>
        <p:spPr>
          <a:xfrm>
            <a:off x="4662138" y="4731064"/>
            <a:ext cx="894752" cy="155632"/>
          </a:xfrm>
          <a:prstGeom prst="rect">
            <a:avLst/>
          </a:prstGeom>
          <a:noFill/>
        </p:spPr>
        <p:txBody>
          <a:bodyPr wrap="square" lIns="0" tIns="0" rIns="0" bIns="0" rtlCol="0" anchor="t">
            <a:noAutofit/>
          </a:bodyPr>
          <a:lstStyle/>
          <a:p>
            <a:pPr algn="ctr"/>
            <a:r>
              <a:rPr lang="en-US" sz="1000" b="1" dirty="0" smtClean="0"/>
              <a:t>Amazon API </a:t>
            </a:r>
            <a:r>
              <a:rPr lang="en-US" sz="1000" b="1" dirty="0" smtClean="0"/>
              <a:t>Gateway</a:t>
            </a:r>
            <a:endParaRPr lang="en-US" b="1" dirty="0"/>
          </a:p>
        </p:txBody>
      </p:sp>
      <p:cxnSp>
        <p:nvCxnSpPr>
          <p:cNvPr id="60" name="Straight Arrow Connector 59"/>
          <p:cNvCxnSpPr>
            <a:endCxn id="88" idx="1"/>
          </p:cNvCxnSpPr>
          <p:nvPr/>
        </p:nvCxnSpPr>
        <p:spPr>
          <a:xfrm>
            <a:off x="5534721" y="1434819"/>
            <a:ext cx="2900835" cy="136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6305" y="3283930"/>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4516913"/>
            <a:ext cx="769853" cy="833643"/>
          </a:xfrm>
          <a:prstGeom prst="rect">
            <a:avLst/>
          </a:prstGeom>
        </p:spPr>
      </p:pic>
      <p:cxnSp>
        <p:nvCxnSpPr>
          <p:cNvPr id="76" name="Straight Arrow Connector 75"/>
          <p:cNvCxnSpPr/>
          <p:nvPr/>
        </p:nvCxnSpPr>
        <p:spPr>
          <a:xfrm flipH="1" flipV="1">
            <a:off x="5507764" y="4353089"/>
            <a:ext cx="2927792" cy="59436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57483" y="4158341"/>
            <a:ext cx="817739" cy="905805"/>
          </a:xfrm>
          <a:prstGeom prst="rect">
            <a:avLst/>
          </a:prstGeom>
        </p:spPr>
      </p:pic>
      <p:sp>
        <p:nvSpPr>
          <p:cNvPr id="80" name="TextBox 79"/>
          <p:cNvSpPr txBox="1"/>
          <p:nvPr/>
        </p:nvSpPr>
        <p:spPr>
          <a:xfrm>
            <a:off x="11018976" y="506524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88807" y="883512"/>
            <a:ext cx="630722" cy="609698"/>
          </a:xfrm>
          <a:prstGeom prst="rect">
            <a:avLst/>
          </a:prstGeom>
        </p:spPr>
      </p:pic>
      <p:sp>
        <p:nvSpPr>
          <p:cNvPr id="87" name="TextBox 86"/>
          <p:cNvSpPr txBox="1"/>
          <p:nvPr/>
        </p:nvSpPr>
        <p:spPr>
          <a:xfrm>
            <a:off x="8404103" y="1878214"/>
            <a:ext cx="896261" cy="186597"/>
          </a:xfrm>
          <a:prstGeom prst="rect">
            <a:avLst/>
          </a:prstGeom>
          <a:noFill/>
        </p:spPr>
        <p:txBody>
          <a:bodyPr wrap="square" lIns="0" tIns="0" rIns="0" bIns="0" rtlCol="0" anchor="t">
            <a:noAutofit/>
          </a:bodyPr>
          <a:lstStyle/>
          <a:p>
            <a:pPr algn="ctr"/>
            <a:r>
              <a:rPr lang="en-US" sz="1050" b="1" dirty="0" err="1" smtClean="0"/>
              <a:t>TranscodeVideo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1031678"/>
            <a:ext cx="769853" cy="833643"/>
          </a:xfrm>
          <a:prstGeom prst="rect">
            <a:avLst/>
          </a:prstGeom>
        </p:spPr>
      </p:pic>
      <p:cxnSp>
        <p:nvCxnSpPr>
          <p:cNvPr id="89" name="Straight Arrow Connector 88"/>
          <p:cNvCxnSpPr/>
          <p:nvPr/>
        </p:nvCxnSpPr>
        <p:spPr>
          <a:xfrm flipH="1" flipV="1">
            <a:off x="5509151" y="941532"/>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171882" y="1527553"/>
            <a:ext cx="1961791" cy="1190149"/>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19522269">
            <a:off x="10148822" y="1686638"/>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6" name="TextBox 105"/>
          <p:cNvSpPr txBox="1"/>
          <p:nvPr/>
        </p:nvSpPr>
        <p:spPr>
          <a:xfrm>
            <a:off x="5428965" y="737205"/>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7" name="TextBox 106"/>
          <p:cNvSpPr txBox="1"/>
          <p:nvPr/>
        </p:nvSpPr>
        <p:spPr>
          <a:xfrm>
            <a:off x="10314707" y="756320"/>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249744" y="546890"/>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482138" y="1912791"/>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endCxn id="79" idx="0"/>
          </p:cNvCxnSpPr>
          <p:nvPr/>
        </p:nvCxnSpPr>
        <p:spPr>
          <a:xfrm>
            <a:off x="9152169" y="3139103"/>
            <a:ext cx="2314184" cy="10192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1528062">
            <a:off x="10536270" y="3710961"/>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205409" y="4892001"/>
            <a:ext cx="1928264" cy="41734"/>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328650" y="4639604"/>
            <a:ext cx="3416086" cy="989920"/>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78536" y="3613514"/>
            <a:ext cx="1066292" cy="1066292"/>
          </a:xfrm>
          <a:prstGeom prst="rect">
            <a:avLst/>
          </a:prstGeom>
        </p:spPr>
      </p:pic>
      <p:cxnSp>
        <p:nvCxnSpPr>
          <p:cNvPr id="135" name="Straight Arrow Connector 134"/>
          <p:cNvCxnSpPr/>
          <p:nvPr/>
        </p:nvCxnSpPr>
        <p:spPr>
          <a:xfrm flipH="1">
            <a:off x="2740319" y="2636047"/>
            <a:ext cx="2008879" cy="101267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2981263" y="4298599"/>
            <a:ext cx="1707620" cy="1557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868709" y="411053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924180" y="4726424"/>
            <a:ext cx="795835" cy="400110"/>
          </a:xfrm>
          <a:prstGeom prst="rect">
            <a:avLst/>
          </a:prstGeom>
          <a:noFill/>
          <a:effectLst>
            <a:glow rad="304800">
              <a:schemeClr val="bg1"/>
            </a:glow>
          </a:effectLst>
        </p:spPr>
        <p:txBody>
          <a:bodyPr wrap="square" rtlCol="0">
            <a:spAutoFit/>
          </a:bodyPr>
          <a:lstStyle/>
          <a:p>
            <a:pPr algn="ctr"/>
            <a:r>
              <a:rPr lang="en-US" sz="1000" dirty="0" smtClean="0">
                <a:effectLst>
                  <a:glow rad="76200">
                    <a:schemeClr val="bg1">
                      <a:alpha val="90000"/>
                    </a:schemeClr>
                  </a:glow>
                </a:effectLst>
              </a:rPr>
              <a:t>Unique user </a:t>
            </a:r>
            <a:r>
              <a:rPr lang="en-US" sz="1000" dirty="0" smtClean="0">
                <a:effectLst>
                  <a:glow rad="76200">
                    <a:schemeClr val="bg1">
                      <a:alpha val="90000"/>
                    </a:schemeClr>
                  </a:glow>
                </a:effectLst>
              </a:rPr>
              <a:t>token</a:t>
            </a:r>
            <a:endParaRPr lang="en-US" sz="1000" dirty="0" smtClean="0">
              <a:effectLst>
                <a:glow rad="76200">
                  <a:schemeClr val="bg1">
                    <a:alpha val="90000"/>
                  </a:schemeClr>
                </a:glow>
              </a:effectLst>
            </a:endParaRPr>
          </a:p>
        </p:txBody>
      </p:sp>
      <p:cxnSp>
        <p:nvCxnSpPr>
          <p:cNvPr id="155" name="Straight Arrow Connector 154"/>
          <p:cNvCxnSpPr/>
          <p:nvPr/>
        </p:nvCxnSpPr>
        <p:spPr>
          <a:xfrm flipH="1" flipV="1">
            <a:off x="1419065" y="4147491"/>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3355168"/>
            <a:ext cx="769853" cy="833643"/>
          </a:xfrm>
          <a:prstGeom prst="rect">
            <a:avLst/>
          </a:prstGeom>
        </p:spPr>
      </p:pic>
      <p:sp>
        <p:nvSpPr>
          <p:cNvPr id="168" name="TextBox 167"/>
          <p:cNvSpPr txBox="1"/>
          <p:nvPr/>
        </p:nvSpPr>
        <p:spPr>
          <a:xfrm>
            <a:off x="8450516" y="4183961"/>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rot="19937760">
            <a:off x="2776350" y="3065996"/>
            <a:ext cx="1381597"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Angular </a:t>
            </a:r>
            <a:r>
              <a:rPr lang="en-US" sz="1000" dirty="0" smtClean="0">
                <a:effectLst>
                  <a:glow rad="76200">
                    <a:schemeClr val="bg1">
                      <a:alpha val="90000"/>
                    </a:schemeClr>
                  </a:glow>
                </a:effectLst>
              </a:rPr>
              <a:t>webpage,</a:t>
            </a:r>
            <a:endParaRPr lang="en-US" sz="1000" dirty="0" smtClean="0">
              <a:effectLst>
                <a:glow rad="76200">
                  <a:schemeClr val="bg1">
                    <a:alpha val="90000"/>
                  </a:schemeClr>
                </a:glow>
              </a:effectLst>
            </a:endParaRPr>
          </a:p>
          <a:p>
            <a:r>
              <a:rPr lang="en-US" sz="1000" dirty="0" smtClean="0">
                <a:effectLst>
                  <a:glow rad="76200">
                    <a:schemeClr val="bg1">
                      <a:alpha val="90000"/>
                    </a:schemeClr>
                  </a:glow>
                </a:effectLst>
              </a:rPr>
              <a:t>Videos </a:t>
            </a:r>
            <a:endParaRPr lang="en-US" sz="1000" dirty="0" smtClean="0">
              <a:effectLst>
                <a:glow rad="76200">
                  <a:schemeClr val="bg1">
                    <a:alpha val="90000"/>
                  </a:schemeClr>
                </a:glow>
              </a:effectLst>
            </a:endParaRPr>
          </a:p>
        </p:txBody>
      </p:sp>
      <p:sp>
        <p:nvSpPr>
          <p:cNvPr id="177" name="TextBox 176"/>
          <p:cNvSpPr txBox="1"/>
          <p:nvPr/>
        </p:nvSpPr>
        <p:spPr>
          <a:xfrm rot="1605755">
            <a:off x="7655734" y="568134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cxnSp>
        <p:nvCxnSpPr>
          <p:cNvPr id="180" name="Straight Arrow Connector 179"/>
          <p:cNvCxnSpPr>
            <a:stCxn id="166" idx="1"/>
          </p:cNvCxnSpPr>
          <p:nvPr/>
        </p:nvCxnSpPr>
        <p:spPr>
          <a:xfrm flipH="1">
            <a:off x="5498044" y="3771990"/>
            <a:ext cx="2937512" cy="372167"/>
          </a:xfrm>
          <a:prstGeom prst="straightConnector1">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2966565" y="4002023"/>
            <a:ext cx="1722318" cy="21354"/>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865908" y="379541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cxnSp>
        <p:nvCxnSpPr>
          <p:cNvPr id="193" name="Straight Arrow Connector 192"/>
          <p:cNvCxnSpPr>
            <a:endCxn id="166" idx="3"/>
          </p:cNvCxnSpPr>
          <p:nvPr/>
        </p:nvCxnSpPr>
        <p:spPr>
          <a:xfrm flipH="1" flipV="1">
            <a:off x="9205409" y="3771990"/>
            <a:ext cx="1852074" cy="563898"/>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9861518" y="4017600"/>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039238" y="4113804"/>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12" name="TextBox 211"/>
          <p:cNvSpPr txBox="1"/>
          <p:nvPr/>
        </p:nvSpPr>
        <p:spPr>
          <a:xfrm rot="631099">
            <a:off x="7623323" y="4665751"/>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726139" y="998075"/>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53343" y="1997982"/>
            <a:ext cx="537317" cy="638065"/>
          </a:xfrm>
          <a:prstGeom prst="rect">
            <a:avLst/>
          </a:prstGeom>
        </p:spPr>
      </p:pic>
      <p:sp>
        <p:nvSpPr>
          <p:cNvPr id="217" name="TextBox 216"/>
          <p:cNvSpPr txBox="1"/>
          <p:nvPr/>
        </p:nvSpPr>
        <p:spPr>
          <a:xfrm>
            <a:off x="2256242" y="2675063"/>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407767" y="2541369"/>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9280787" y="4722804"/>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cxnSp>
        <p:nvCxnSpPr>
          <p:cNvPr id="74" name="Straight Arrow Connector 73"/>
          <p:cNvCxnSpPr/>
          <p:nvPr/>
        </p:nvCxnSpPr>
        <p:spPr>
          <a:xfrm flipH="1" flipV="1">
            <a:off x="5366888" y="1533924"/>
            <a:ext cx="3122406" cy="1978513"/>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571553" y="1220033"/>
            <a:ext cx="1037463"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New replay vids </a:t>
            </a:r>
          </a:p>
          <a:p>
            <a:pPr algn="ctr"/>
            <a:r>
              <a:rPr lang="en-US" sz="1000" dirty="0" smtClean="0">
                <a:effectLst>
                  <a:glow rad="76200">
                    <a:schemeClr val="bg1">
                      <a:alpha val="90000"/>
                    </a:schemeClr>
                  </a:glow>
                </a:effectLst>
              </a:rPr>
              <a:t>upload trigger</a:t>
            </a:r>
          </a:p>
        </p:txBody>
      </p:sp>
      <p:sp>
        <p:nvSpPr>
          <p:cNvPr id="78" name="TextBox 77"/>
          <p:cNvSpPr txBox="1"/>
          <p:nvPr/>
        </p:nvSpPr>
        <p:spPr>
          <a:xfrm rot="2008197">
            <a:off x="5364350" y="1615301"/>
            <a:ext cx="902811"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Total votes</a:t>
            </a:r>
            <a:endParaRPr lang="en-US" sz="1000" dirty="0">
              <a:effectLst>
                <a:glow rad="76200">
                  <a:schemeClr val="bg1">
                    <a:alpha val="90000"/>
                  </a:schemeClr>
                </a:glow>
              </a:effectLst>
            </a:endParaRPr>
          </a:p>
          <a:p>
            <a:r>
              <a:rPr lang="en-US" sz="1000" dirty="0" smtClean="0">
                <a:effectLst>
                  <a:glow rad="76200">
                    <a:schemeClr val="bg1">
                      <a:alpha val="90000"/>
                    </a:schemeClr>
                  </a:glow>
                </a:effectLst>
              </a:rPr>
              <a:t>as static JSON</a:t>
            </a:r>
          </a:p>
        </p:txBody>
      </p:sp>
      <p:cxnSp>
        <p:nvCxnSpPr>
          <p:cNvPr id="81" name="Straight Arrow Connector 80"/>
          <p:cNvCxnSpPr>
            <a:endCxn id="88" idx="3"/>
          </p:cNvCxnSpPr>
          <p:nvPr/>
        </p:nvCxnSpPr>
        <p:spPr>
          <a:xfrm flipH="1">
            <a:off x="9205409" y="1434819"/>
            <a:ext cx="1813568" cy="13681"/>
          </a:xfrm>
          <a:prstGeom prst="straightConnector1">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452829" y="3052239"/>
            <a:ext cx="798808" cy="147068"/>
          </a:xfrm>
          <a:prstGeom prst="rect">
            <a:avLst/>
          </a:prstGeom>
          <a:noFill/>
        </p:spPr>
        <p:txBody>
          <a:bodyPr wrap="square" lIns="0" tIns="0" rIns="0" bIns="0" rtlCol="0" anchor="t">
            <a:noAutofit/>
          </a:bodyPr>
          <a:lstStyle/>
          <a:p>
            <a:pPr algn="ctr"/>
            <a:r>
              <a:rPr lang="en-US" sz="1050" b="1" dirty="0" err="1" smtClean="0"/>
              <a:t>ProcessVideo</a:t>
            </a:r>
            <a:endParaRPr lang="en-US" sz="1050" b="1" dirty="0"/>
          </a:p>
        </p:txBody>
      </p:sp>
      <p:pic>
        <p:nvPicPr>
          <p:cNvPr id="83" name="Picture 8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2193423"/>
            <a:ext cx="769853" cy="833643"/>
          </a:xfrm>
          <a:prstGeom prst="rect">
            <a:avLst/>
          </a:prstGeom>
        </p:spPr>
      </p:pic>
      <p:sp>
        <p:nvSpPr>
          <p:cNvPr id="84" name="TextBox 83"/>
          <p:cNvSpPr txBox="1"/>
          <p:nvPr/>
        </p:nvSpPr>
        <p:spPr>
          <a:xfrm rot="21079053">
            <a:off x="7548832" y="363940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cxnSp>
        <p:nvCxnSpPr>
          <p:cNvPr id="85" name="Straight Arrow Connector 84"/>
          <p:cNvCxnSpPr/>
          <p:nvPr/>
        </p:nvCxnSpPr>
        <p:spPr>
          <a:xfrm flipH="1">
            <a:off x="2952838" y="2998536"/>
            <a:ext cx="1751359" cy="87522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20076588">
            <a:off x="2957559" y="3485475"/>
            <a:ext cx="1381597" cy="246221"/>
          </a:xfrm>
          <a:prstGeom prst="rect">
            <a:avLst/>
          </a:prstGeom>
          <a:noFill/>
          <a:effectLst>
            <a:glow rad="304800">
              <a:schemeClr val="bg1"/>
            </a:glow>
          </a:effectLst>
        </p:spPr>
        <p:txBody>
          <a:bodyPr wrap="square" rtlCol="0">
            <a:spAutoFit/>
          </a:bodyPr>
          <a:lstStyle/>
          <a:p>
            <a:r>
              <a:rPr lang="en-US" sz="1000" dirty="0" err="1" smtClean="0">
                <a:effectLst>
                  <a:glow rad="76200">
                    <a:schemeClr val="bg1">
                      <a:alpha val="90000"/>
                    </a:schemeClr>
                  </a:glow>
                </a:effectLst>
              </a:rPr>
              <a:t>Cachedtotals.json</a:t>
            </a:r>
            <a:endParaRPr lang="en-US" sz="1000" dirty="0" smtClean="0">
              <a:effectLst>
                <a:glow rad="76200">
                  <a:schemeClr val="bg1">
                    <a:alpha val="90000"/>
                  </a:schemeClr>
                </a:glow>
              </a:effectLst>
            </a:endParaRPr>
          </a:p>
        </p:txBody>
      </p:sp>
      <p:pic>
        <p:nvPicPr>
          <p:cNvPr id="91" name="Picture 9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556" y="5678659"/>
            <a:ext cx="769853" cy="833643"/>
          </a:xfrm>
          <a:prstGeom prst="rect">
            <a:avLst/>
          </a:prstGeom>
        </p:spPr>
      </p:pic>
      <p:cxnSp>
        <p:nvCxnSpPr>
          <p:cNvPr id="92" name="Straight Arrow Connector 91"/>
          <p:cNvCxnSpPr>
            <a:stCxn id="91" idx="1"/>
          </p:cNvCxnSpPr>
          <p:nvPr/>
        </p:nvCxnSpPr>
        <p:spPr>
          <a:xfrm flipH="1" flipV="1">
            <a:off x="5490111" y="4626441"/>
            <a:ext cx="2945445" cy="146904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8409563" y="6512302"/>
            <a:ext cx="885341" cy="157935"/>
          </a:xfrm>
          <a:prstGeom prst="rect">
            <a:avLst/>
          </a:prstGeom>
          <a:noFill/>
        </p:spPr>
        <p:txBody>
          <a:bodyPr wrap="square" lIns="0" tIns="0" rIns="0" bIns="0" rtlCol="0" anchor="t">
            <a:noAutofit/>
          </a:bodyPr>
          <a:lstStyle/>
          <a:p>
            <a:pPr algn="ctr"/>
            <a:r>
              <a:rPr lang="en-US" sz="1050" b="1" dirty="0" err="1" smtClean="0"/>
              <a:t>Frac</a:t>
            </a:r>
            <a:r>
              <a:rPr lang="en-US" sz="1050" b="1" dirty="0" smtClean="0"/>
              <a:t>-vote-</a:t>
            </a:r>
            <a:r>
              <a:rPr lang="en-US" sz="1050" b="1" dirty="0" err="1" smtClean="0"/>
              <a:t>auth</a:t>
            </a:r>
            <a:endParaRPr lang="en-US" sz="1050" b="1" dirty="0"/>
          </a:p>
        </p:txBody>
      </p:sp>
      <p:sp>
        <p:nvSpPr>
          <p:cNvPr id="24" name="TextBox 23"/>
          <p:cNvSpPr txBox="1"/>
          <p:nvPr/>
        </p:nvSpPr>
        <p:spPr>
          <a:xfrm>
            <a:off x="362434" y="3123213"/>
            <a:ext cx="703334" cy="369332"/>
          </a:xfrm>
          <a:prstGeom prst="rect">
            <a:avLst/>
          </a:prstGeom>
          <a:noFill/>
        </p:spPr>
        <p:txBody>
          <a:bodyPr wrap="none" rtlCol="0">
            <a:spAutoFit/>
          </a:bodyPr>
          <a:lstStyle/>
          <a:p>
            <a:r>
              <a:rPr lang="en-US" smtClean="0"/>
              <a:t>Users</a:t>
            </a:r>
            <a:endParaRPr lang="en-US" dirty="0"/>
          </a:p>
        </p:txBody>
      </p:sp>
      <p:sp>
        <p:nvSpPr>
          <p:cNvPr id="99" name="TextBox 98"/>
          <p:cNvSpPr txBox="1"/>
          <p:nvPr/>
        </p:nvSpPr>
        <p:spPr>
          <a:xfrm>
            <a:off x="346480" y="1624726"/>
            <a:ext cx="1326902" cy="369332"/>
          </a:xfrm>
          <a:prstGeom prst="rect">
            <a:avLst/>
          </a:prstGeom>
          <a:noFill/>
        </p:spPr>
        <p:txBody>
          <a:bodyPr wrap="none" rtlCol="0">
            <a:spAutoFit/>
          </a:bodyPr>
          <a:lstStyle/>
          <a:p>
            <a:r>
              <a:rPr lang="en-US" dirty="0" err="1" smtClean="0"/>
              <a:t>Octank</a:t>
            </a:r>
            <a:r>
              <a:rPr lang="en-US" dirty="0" smtClean="0"/>
              <a:t> Staff</a:t>
            </a:r>
            <a:endParaRPr lang="en-US" dirty="0"/>
          </a:p>
        </p:txBody>
      </p:sp>
      <p:pic>
        <p:nvPicPr>
          <p:cNvPr id="1026" name="Picture 2" descr="ttps://www.facebook.com/images/fb_icon_325x325.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88162" y="6205677"/>
            <a:ext cx="420562" cy="420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s://pbs.twimg.com/profile_images/839721704163155970/LI_TRk1z_400x400.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270083" y="5662081"/>
            <a:ext cx="438641" cy="438641"/>
          </a:xfrm>
          <a:prstGeom prst="rect">
            <a:avLst/>
          </a:prstGeom>
          <a:noFill/>
          <a:extLst>
            <a:ext uri="{909E8E84-426E-40DD-AFC4-6F175D3DCCD1}">
              <a14:hiddenFill xmlns:a14="http://schemas.microsoft.com/office/drawing/2010/main">
                <a:solidFill>
                  <a:srgbClr val="FFFFFF"/>
                </a:solidFill>
              </a14:hiddenFill>
            </a:ext>
          </a:extLst>
        </p:spPr>
      </p:pic>
      <p:cxnSp>
        <p:nvCxnSpPr>
          <p:cNvPr id="110" name="Straight Arrow Connector 109"/>
          <p:cNvCxnSpPr>
            <a:stCxn id="1028" idx="1"/>
          </p:cNvCxnSpPr>
          <p:nvPr/>
        </p:nvCxnSpPr>
        <p:spPr>
          <a:xfrm flipH="1">
            <a:off x="9197685" y="5881402"/>
            <a:ext cx="2072398" cy="23152"/>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26" idx="1"/>
          </p:cNvCxnSpPr>
          <p:nvPr/>
        </p:nvCxnSpPr>
        <p:spPr>
          <a:xfrm flipH="1">
            <a:off x="9152169" y="6415958"/>
            <a:ext cx="2135993"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rot="749232">
            <a:off x="5540038" y="4246064"/>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19" name="Straight Arrow Connector 118"/>
          <p:cNvCxnSpPr>
            <a:endCxn id="54" idx="3"/>
          </p:cNvCxnSpPr>
          <p:nvPr/>
        </p:nvCxnSpPr>
        <p:spPr>
          <a:xfrm flipH="1" flipV="1">
            <a:off x="5511609" y="5629524"/>
            <a:ext cx="2987420" cy="71412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962202" y="4573355"/>
            <a:ext cx="1749727" cy="12505"/>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0476272" y="5680086"/>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sp>
        <p:nvSpPr>
          <p:cNvPr id="126" name="TextBox 125"/>
          <p:cNvSpPr txBox="1"/>
          <p:nvPr/>
        </p:nvSpPr>
        <p:spPr>
          <a:xfrm>
            <a:off x="10462773" y="621447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sp>
        <p:nvSpPr>
          <p:cNvPr id="127" name="TextBox 126"/>
          <p:cNvSpPr txBox="1"/>
          <p:nvPr/>
        </p:nvSpPr>
        <p:spPr>
          <a:xfrm>
            <a:off x="9248878" y="569537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Callback</a:t>
            </a:r>
          </a:p>
          <a:p>
            <a:r>
              <a:rPr lang="en-US" sz="1000" dirty="0" smtClean="0">
                <a:effectLst>
                  <a:glow rad="76200">
                    <a:schemeClr val="bg1">
                      <a:alpha val="90000"/>
                    </a:schemeClr>
                  </a:glow>
                </a:effectLst>
              </a:rPr>
              <a:t>request</a:t>
            </a:r>
            <a:endParaRPr lang="en-US" sz="1000" dirty="0" smtClean="0">
              <a:effectLst>
                <a:glow rad="76200">
                  <a:schemeClr val="bg1">
                    <a:alpha val="90000"/>
                  </a:schemeClr>
                </a:glow>
              </a:effectLst>
            </a:endParaRPr>
          </a:p>
        </p:txBody>
      </p:sp>
      <p:sp>
        <p:nvSpPr>
          <p:cNvPr id="128" name="TextBox 127"/>
          <p:cNvSpPr txBox="1"/>
          <p:nvPr/>
        </p:nvSpPr>
        <p:spPr>
          <a:xfrm>
            <a:off x="9215641" y="621447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Callback</a:t>
            </a:r>
          </a:p>
          <a:p>
            <a:r>
              <a:rPr lang="en-US" sz="1000" dirty="0" smtClean="0">
                <a:effectLst>
                  <a:glow rad="76200">
                    <a:schemeClr val="bg1">
                      <a:alpha val="90000"/>
                    </a:schemeClr>
                  </a:glow>
                </a:effectLst>
              </a:rPr>
              <a:t>request</a:t>
            </a:r>
            <a:endParaRPr lang="en-US" sz="1000" dirty="0" smtClean="0">
              <a:effectLst>
                <a:glow rad="76200">
                  <a:schemeClr val="bg1">
                    <a:alpha val="90000"/>
                  </a:schemeClr>
                </a:glow>
              </a:effectLst>
            </a:endParaRPr>
          </a:p>
        </p:txBody>
      </p:sp>
      <p:sp>
        <p:nvSpPr>
          <p:cNvPr id="129" name="TextBox 128"/>
          <p:cNvSpPr txBox="1"/>
          <p:nvPr/>
        </p:nvSpPr>
        <p:spPr>
          <a:xfrm>
            <a:off x="3482917" y="4505995"/>
            <a:ext cx="1214052" cy="246221"/>
          </a:xfrm>
          <a:prstGeom prst="rect">
            <a:avLst/>
          </a:prstGeom>
          <a:noFill/>
          <a:effectLst>
            <a:glow rad="304800">
              <a:schemeClr val="bg1"/>
            </a:glow>
          </a:effectLst>
        </p:spPr>
        <p:txBody>
          <a:bodyPr wrap="square" rtlCol="0">
            <a:spAutoFit/>
          </a:bodyPr>
          <a:lstStyle/>
          <a:p>
            <a:pPr algn="r"/>
            <a:r>
              <a:rPr lang="en-US" sz="1000" smtClean="0">
                <a:effectLst>
                  <a:glow rad="76200">
                    <a:schemeClr val="bg1">
                      <a:alpha val="90000"/>
                    </a:schemeClr>
                  </a:glow>
                </a:effectLst>
              </a:rPr>
              <a:t>Sign-in request</a:t>
            </a:r>
            <a:endParaRPr lang="en-US" sz="1000" dirty="0" smtClean="0">
              <a:effectLst>
                <a:glow rad="76200">
                  <a:schemeClr val="bg1">
                    <a:alpha val="90000"/>
                  </a:schemeClr>
                </a:glow>
              </a:effectLst>
            </a:endParaRPr>
          </a:p>
        </p:txBody>
      </p:sp>
    </p:spTree>
    <p:extLst>
      <p:ext uri="{BB962C8B-B14F-4D97-AF65-F5344CB8AC3E}">
        <p14:creationId xmlns:p14="http://schemas.microsoft.com/office/powerpoint/2010/main" val="202067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8156" y="2967335"/>
            <a:ext cx="3455690" cy="1292662"/>
          </a:xfrm>
          <a:prstGeom prst="rect">
            <a:avLst/>
          </a:prstGeom>
          <a:noFill/>
        </p:spPr>
        <p:txBody>
          <a:bodyPr wrap="none" rtlCol="0">
            <a:spAutoFit/>
          </a:bodyPr>
          <a:lstStyle/>
          <a:p>
            <a:pPr algn="ctr"/>
            <a:r>
              <a:rPr lang="en-US" sz="5400" dirty="0" smtClean="0">
                <a:latin typeface="Arial" panose="020B0604020202020204" pitchFamily="34" charset="0"/>
                <a:cs typeface="Arial" panose="020B0604020202020204" pitchFamily="34" charset="0"/>
              </a:rPr>
              <a:t>Thank You</a:t>
            </a:r>
          </a:p>
          <a:p>
            <a:pPr algn="ctr"/>
            <a:r>
              <a:rPr lang="en-US" sz="2400" dirty="0" err="1" smtClean="0">
                <a:latin typeface="Arial" panose="020B0604020202020204" pitchFamily="34" charset="0"/>
                <a:cs typeface="Arial" panose="020B0604020202020204" pitchFamily="34" charset="0"/>
              </a:rPr>
              <a:t>RegularGuys</a:t>
            </a:r>
            <a:r>
              <a:rPr lang="en-US" sz="240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6" y="1719373"/>
            <a:ext cx="2381250" cy="952500"/>
          </a:xfrm>
          <a:prstGeom prst="rect">
            <a:avLst/>
          </a:prstGeom>
        </p:spPr>
      </p:pic>
    </p:spTree>
    <p:extLst>
      <p:ext uri="{BB962C8B-B14F-4D97-AF65-F5344CB8AC3E}">
        <p14:creationId xmlns:p14="http://schemas.microsoft.com/office/powerpoint/2010/main" val="41721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80010</TotalTime>
  <Words>575</Words>
  <Application>Microsoft Macintosh PowerPoint</Application>
  <PresentationFormat>Widescreen</PresentationFormat>
  <Paragraphs>105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Calibri Light</vt:lpstr>
      <vt:lpstr>Arial</vt:lpstr>
      <vt:lpstr>Office Theme</vt:lpstr>
      <vt:lpstr>PowerPoint Presentation</vt:lpstr>
      <vt:lpstr>Application architecture</vt:lpstr>
      <vt:lpstr>PowerPoint Presentation</vt:lpstr>
    </vt:vector>
  </TitlesOfParts>
  <Company>Amazon.com</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Normal</dc:title>
  <dc:creator>Minnick, Joel</dc:creator>
  <cp:lastModifiedBy>Microsoft Office User</cp:lastModifiedBy>
  <cp:revision>270</cp:revision>
  <cp:lastPrinted>2017-09-08T18:13:27Z</cp:lastPrinted>
  <dcterms:created xsi:type="dcterms:W3CDTF">2016-01-06T00:03:13Z</dcterms:created>
  <dcterms:modified xsi:type="dcterms:W3CDTF">2017-10-06T18:00:06Z</dcterms:modified>
</cp:coreProperties>
</file>