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15" r:id="rId2"/>
    <p:sldId id="326" r:id="rId3"/>
    <p:sldId id="329" r:id="rId4"/>
    <p:sldId id="330" r:id="rId5"/>
    <p:sldId id="328" r:id="rId6"/>
    <p:sldId id="327" r:id="rId7"/>
    <p:sldId id="32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1008" userDrawn="1">
          <p15:clr>
            <a:srgbClr val="F26B43"/>
          </p15:clr>
        </p15:guide>
        <p15:guide id="4" pos="840" userDrawn="1">
          <p15:clr>
            <a:srgbClr val="F26B43"/>
          </p15:clr>
        </p15:guide>
        <p15:guide id="6" orient="horz" pos="1512" userDrawn="1">
          <p15:clr>
            <a:srgbClr val="F26B43"/>
          </p15:clr>
        </p15:guide>
        <p15:guide id="7" orient="horz" pos="1464" userDrawn="1">
          <p15:clr>
            <a:srgbClr val="F26B43"/>
          </p15:clr>
        </p15:guide>
        <p15:guide id="9" pos="6024" userDrawn="1">
          <p15:clr>
            <a:srgbClr val="F26B43"/>
          </p15:clr>
        </p15:guide>
        <p15:guide id="10" pos="384" userDrawn="1">
          <p15:clr>
            <a:srgbClr val="A4A3A4"/>
          </p15:clr>
        </p15:guide>
        <p15:guide id="11" orient="horz" pos="2016" userDrawn="1">
          <p15:clr>
            <a:srgbClr val="A4A3A4"/>
          </p15:clr>
        </p15:guide>
        <p15:guide id="12" orient="horz" pos="1968" userDrawn="1">
          <p15:clr>
            <a:srgbClr val="A4A3A4"/>
          </p15:clr>
        </p15:guide>
        <p15:guide id="13" orient="horz" pos="2472" userDrawn="1">
          <p15:clr>
            <a:srgbClr val="A4A3A4"/>
          </p15:clr>
        </p15:guide>
        <p15:guide id="14" orient="horz" pos="2520" userDrawn="1">
          <p15:clr>
            <a:srgbClr val="A4A3A4"/>
          </p15:clr>
        </p15:guide>
        <p15:guide id="15" orient="horz" pos="3024" userDrawn="1">
          <p15:clr>
            <a:srgbClr val="A4A3A4"/>
          </p15:clr>
        </p15:guide>
        <p15:guide id="16" orient="horz" pos="2976" userDrawn="1">
          <p15:clr>
            <a:srgbClr val="A4A3A4"/>
          </p15:clr>
        </p15:guide>
        <p15:guide id="17" pos="2112" userDrawn="1">
          <p15:clr>
            <a:srgbClr val="A4A3A4"/>
          </p15:clr>
        </p15:guide>
        <p15:guide id="18" pos="2568" userDrawn="1">
          <p15:clr>
            <a:srgbClr val="A4A3A4"/>
          </p15:clr>
        </p15:guide>
        <p15:guide id="19" pos="4296" userDrawn="1">
          <p15:clr>
            <a:srgbClr val="A4A3A4"/>
          </p15:clr>
        </p15:guide>
        <p15:guide id="20" pos="5568" userDrawn="1">
          <p15:clr>
            <a:srgbClr val="A4A3A4"/>
          </p15:clr>
        </p15:guide>
        <p15:guide id="21" orient="horz" pos="3528" userDrawn="1">
          <p15:clr>
            <a:srgbClr val="A4A3A4"/>
          </p15:clr>
        </p15:guide>
        <p15:guide id="22" orient="horz" pos="3480" userDrawn="1">
          <p15:clr>
            <a:srgbClr val="A4A3A4"/>
          </p15:clr>
        </p15:guide>
        <p15:guide id="23"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F001F"/>
    <a:srgbClr val="767171"/>
    <a:srgbClr val="000000"/>
    <a:srgbClr val="FFAA2F"/>
    <a:srgbClr val="A5A5A5"/>
    <a:srgbClr val="008B85"/>
    <a:srgbClr val="F8061C"/>
    <a:srgbClr val="084A77"/>
    <a:srgbClr val="3B5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4" autoAdjust="0"/>
    <p:restoredTop sz="95179" autoAdjust="0"/>
  </p:normalViewPr>
  <p:slideViewPr>
    <p:cSldViewPr snapToGrid="0">
      <p:cViewPr varScale="1">
        <p:scale>
          <a:sx n="67" d="100"/>
          <a:sy n="67" d="100"/>
        </p:scale>
        <p:origin x="176" y="800"/>
      </p:cViewPr>
      <p:guideLst>
        <p:guide pos="3840"/>
        <p:guide orient="horz" pos="1008"/>
        <p:guide pos="840"/>
        <p:guide orient="horz" pos="1512"/>
        <p:guide orient="horz" pos="1464"/>
        <p:guide pos="6024"/>
        <p:guide pos="384"/>
        <p:guide orient="horz" pos="2016"/>
        <p:guide orient="horz" pos="1968"/>
        <p:guide orient="horz" pos="2472"/>
        <p:guide orient="horz" pos="2520"/>
        <p:guide orient="horz" pos="3024"/>
        <p:guide orient="horz" pos="2976"/>
        <p:guide pos="2112"/>
        <p:guide pos="2568"/>
        <p:guide pos="4296"/>
        <p:guide pos="5568"/>
        <p:guide orient="horz" pos="3528"/>
        <p:guide orient="horz" pos="3480"/>
        <p:guide orient="horz" pos="3984"/>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015C8-0C37-4332-94A7-84CB7AA853A5}" type="datetimeFigureOut">
              <a:rPr lang="en-US" smtClean="0"/>
              <a:t>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F3568-9D96-4F57-980F-57E381E20067}" type="slidenum">
              <a:rPr lang="en-US" smtClean="0"/>
              <a:t>‹#›</a:t>
            </a:fld>
            <a:endParaRPr lang="en-US"/>
          </a:p>
        </p:txBody>
      </p:sp>
    </p:spTree>
    <p:extLst>
      <p:ext uri="{BB962C8B-B14F-4D97-AF65-F5344CB8AC3E}">
        <p14:creationId xmlns:p14="http://schemas.microsoft.com/office/powerpoint/2010/main" val="254328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892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33393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3</a:t>
            </a:fld>
            <a:endParaRPr lang="en-US"/>
          </a:p>
        </p:txBody>
      </p:sp>
    </p:spTree>
    <p:extLst>
      <p:ext uri="{BB962C8B-B14F-4D97-AF65-F5344CB8AC3E}">
        <p14:creationId xmlns:p14="http://schemas.microsoft.com/office/powerpoint/2010/main" val="56015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4</a:t>
            </a:fld>
            <a:endParaRPr lang="en-US"/>
          </a:p>
        </p:txBody>
      </p:sp>
    </p:spTree>
    <p:extLst>
      <p:ext uri="{BB962C8B-B14F-4D97-AF65-F5344CB8AC3E}">
        <p14:creationId xmlns:p14="http://schemas.microsoft.com/office/powerpoint/2010/main" val="140869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5</a:t>
            </a:fld>
            <a:endParaRPr lang="en-US"/>
          </a:p>
        </p:txBody>
      </p:sp>
    </p:spTree>
    <p:extLst>
      <p:ext uri="{BB962C8B-B14F-4D97-AF65-F5344CB8AC3E}">
        <p14:creationId xmlns:p14="http://schemas.microsoft.com/office/powerpoint/2010/main" val="4197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[END ON NEXT</a:t>
            </a:r>
            <a:r>
              <a:rPr lang="en-US" b="1" baseline="0" dirty="0" smtClean="0"/>
              <a:t> STEPS]</a:t>
            </a:r>
            <a:endParaRPr lang="en-US" b="1" dirty="0"/>
          </a:p>
        </p:txBody>
      </p:sp>
      <p:sp>
        <p:nvSpPr>
          <p:cNvPr id="4" name="Slide Number Placeholder 3"/>
          <p:cNvSpPr>
            <a:spLocks noGrp="1"/>
          </p:cNvSpPr>
          <p:nvPr>
            <p:ph type="sldNum" sz="quarter" idx="10"/>
          </p:nvPr>
        </p:nvSpPr>
        <p:spPr/>
        <p:txBody>
          <a:bodyPr/>
          <a:lstStyle/>
          <a:p>
            <a:fld id="{E84F3568-9D96-4F57-980F-57E381E20067}" type="slidenum">
              <a:rPr lang="en-US" smtClean="0"/>
              <a:t>7</a:t>
            </a:fld>
            <a:endParaRPr lang="en-US"/>
          </a:p>
        </p:txBody>
      </p:sp>
    </p:spTree>
    <p:extLst>
      <p:ext uri="{BB962C8B-B14F-4D97-AF65-F5344CB8AC3E}">
        <p14:creationId xmlns:p14="http://schemas.microsoft.com/office/powerpoint/2010/main" val="326335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6288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10676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88118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1">
    <p:spTree>
      <p:nvGrpSpPr>
        <p:cNvPr id="1" name=""/>
        <p:cNvGrpSpPr/>
        <p:nvPr/>
      </p:nvGrpSpPr>
      <p:grpSpPr>
        <a:xfrm>
          <a:off x="0" y="0"/>
          <a:ext cx="0" cy="0"/>
          <a:chOff x="0" y="0"/>
          <a:chExt cx="0" cy="0"/>
        </a:xfrm>
      </p:grpSpPr>
      <p:sp>
        <p:nvSpPr>
          <p:cNvPr id="42" name="Shape 42"/>
          <p:cNvSpPr>
            <a:spLocks noGrp="1"/>
          </p:cNvSpPr>
          <p:nvPr>
            <p:ph type="title"/>
          </p:nvPr>
        </p:nvSpPr>
        <p:spPr>
          <a:xfrm>
            <a:off x="528525" y="2625606"/>
            <a:ext cx="10363201" cy="1240141"/>
          </a:xfrm>
          <a:prstGeom prst="rect">
            <a:avLst/>
          </a:prstGeom>
        </p:spPr>
        <p:txBody>
          <a:bodyPr anchor="ctr"/>
          <a:lstStyle>
            <a:lvl1pPr>
              <a:defRPr sz="5333"/>
            </a:lvl1pPr>
          </a:lstStyle>
          <a:p>
            <a:r>
              <a:t>Title Text</a:t>
            </a: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76048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r>
              <a:rPr lang="en-US" sz="933" dirty="0" smtClean="0">
                <a:solidFill>
                  <a:schemeClr val="bg1">
                    <a:lumMod val="50000"/>
                  </a:schemeClr>
                </a:solidFill>
              </a:rPr>
              <a:t>© 2015, Amazon Web Services, Inc. or its Affiliates. All rights reserved.</a:t>
            </a:r>
            <a:endParaRPr lang="en-US" sz="933" dirty="0">
              <a:solidFill>
                <a:schemeClr val="bg1">
                  <a:lumMod val="50000"/>
                </a:schemeClr>
              </a:solidFill>
            </a:endParaRPr>
          </a:p>
        </p:txBody>
      </p:sp>
    </p:spTree>
    <p:extLst>
      <p:ext uri="{BB962C8B-B14F-4D97-AF65-F5344CB8AC3E}">
        <p14:creationId xmlns:p14="http://schemas.microsoft.com/office/powerpoint/2010/main" val="1298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060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0D7DD-CF67-46AE-9F6B-9A44CD5AAD80}"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32650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78991"/>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078992"/>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0D7DD-CF67-46AE-9F6B-9A44CD5AAD80}"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83958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4008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07899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02904"/>
            <a:ext cx="5157787"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07899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02904"/>
            <a:ext cx="5183188"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0D7DD-CF67-46AE-9F6B-9A44CD5AAD80}" type="datetimeFigureOut">
              <a:rPr lang="en-US" smtClean="0"/>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19441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0D7DD-CF67-46AE-9F6B-9A44CD5AAD80}" type="datetimeFigureOut">
              <a:rPr lang="en-US" smtClean="0"/>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814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0D7DD-CF67-46AE-9F6B-9A44CD5AAD80}" type="datetimeFigureOut">
              <a:rPr lang="en-US" smtClean="0"/>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2292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3072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051750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00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076131"/>
            <a:ext cx="10515600" cy="51008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0D7DD-CF67-46AE-9F6B-9A44CD5AAD80}" type="datetimeFigureOut">
              <a:rPr lang="en-US" smtClean="0"/>
              <a:t>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E4123-E884-4D8A-A50D-5CD621B1AD42}" type="slidenum">
              <a:rPr lang="en-US" smtClean="0"/>
              <a:t>‹#›</a:t>
            </a:fld>
            <a:endParaRPr lang="en-US"/>
          </a:p>
        </p:txBody>
      </p:sp>
    </p:spTree>
    <p:extLst>
      <p:ext uri="{BB962C8B-B14F-4D97-AF65-F5344CB8AC3E}">
        <p14:creationId xmlns:p14="http://schemas.microsoft.com/office/powerpoint/2010/main" val="33555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 Id="rId9"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9.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1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4.png"/><Relationship Id="rId10"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0531" y="4430859"/>
            <a:ext cx="4910667" cy="577849"/>
          </a:xfrm>
        </p:spPr>
        <p:txBody>
          <a:bodyPr>
            <a:noAutofit/>
          </a:bodyPr>
          <a:lstStyle/>
          <a:p>
            <a:r>
              <a:rPr lang="en-US" dirty="0" smtClean="0"/>
              <a:t>Doug </a:t>
            </a:r>
            <a:r>
              <a:rPr lang="en-US" dirty="0" err="1" smtClean="0"/>
              <a:t>Youd</a:t>
            </a:r>
            <a:endParaRPr lang="en-US" dirty="0"/>
          </a:p>
          <a:p>
            <a:r>
              <a:rPr lang="en-US" sz="1400" dirty="0" smtClean="0"/>
              <a:t>Solutions Architect</a:t>
            </a:r>
          </a:p>
          <a:p>
            <a:r>
              <a:rPr lang="en-US" sz="1400" dirty="0" err="1" smtClean="0"/>
              <a:t>dyoud@amazon.com</a:t>
            </a:r>
            <a:endParaRPr lang="en-US" sz="1400" dirty="0"/>
          </a:p>
        </p:txBody>
      </p:sp>
      <p:sp>
        <p:nvSpPr>
          <p:cNvPr id="3" name="Text Placeholder 2"/>
          <p:cNvSpPr>
            <a:spLocks noGrp="1"/>
          </p:cNvSpPr>
          <p:nvPr>
            <p:ph type="body" sz="quarter" idx="11"/>
          </p:nvPr>
        </p:nvSpPr>
        <p:spPr>
          <a:xfrm>
            <a:off x="650531" y="5553720"/>
            <a:ext cx="4910667" cy="493184"/>
          </a:xfrm>
        </p:spPr>
        <p:txBody>
          <a:bodyPr/>
          <a:lstStyle/>
          <a:p>
            <a:r>
              <a:rPr lang="en-US" dirty="0" smtClean="0"/>
              <a:t>October 27th</a:t>
            </a:r>
            <a:endParaRPr lang="en-US" dirty="0"/>
          </a:p>
        </p:txBody>
      </p:sp>
      <p:sp>
        <p:nvSpPr>
          <p:cNvPr id="4" name="Text Placeholder 3"/>
          <p:cNvSpPr>
            <a:spLocks noGrp="1"/>
          </p:cNvSpPr>
          <p:nvPr>
            <p:ph type="body" sz="quarter" idx="12"/>
          </p:nvPr>
        </p:nvSpPr>
        <p:spPr>
          <a:xfrm>
            <a:off x="1183932" y="1889795"/>
            <a:ext cx="9987585" cy="992716"/>
          </a:xfrm>
        </p:spPr>
        <p:txBody>
          <a:bodyPr/>
          <a:lstStyle/>
          <a:p>
            <a:pPr algn="ctr"/>
            <a:r>
              <a:rPr lang="en-US" sz="4400" dirty="0" smtClean="0"/>
              <a:t>Ansible with AWS Simple Systems Manager (SSM)</a:t>
            </a:r>
          </a:p>
          <a:p>
            <a:pPr algn="ctr"/>
            <a:r>
              <a:rPr lang="en-US" sz="4400" b="0" dirty="0" smtClean="0"/>
              <a:t>Demo of possible integration points</a:t>
            </a:r>
            <a:endParaRPr lang="en-US" sz="4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267" y="5644879"/>
            <a:ext cx="2381250" cy="952500"/>
          </a:xfrm>
          <a:prstGeom prst="rect">
            <a:avLst/>
          </a:prstGeom>
        </p:spPr>
      </p:pic>
    </p:spTree>
    <p:extLst>
      <p:ext uri="{BB962C8B-B14F-4D97-AF65-F5344CB8AC3E}">
        <p14:creationId xmlns:p14="http://schemas.microsoft.com/office/powerpoint/2010/main" val="208991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 name="Picture 2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398" y="1287119"/>
            <a:ext cx="945397" cy="980413"/>
          </a:xfrm>
          <a:prstGeom prst="rect">
            <a:avLst/>
          </a:prstGeom>
        </p:spPr>
      </p:pic>
      <p:pic>
        <p:nvPicPr>
          <p:cNvPr id="141" name="Picture 1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7769" y="4782474"/>
            <a:ext cx="811439" cy="811439"/>
          </a:xfrm>
          <a:prstGeom prst="rect">
            <a:avLst/>
          </a:prstGeom>
        </p:spPr>
      </p:pic>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Ansible</a:t>
            </a:r>
            <a:endParaRPr lang="en-US" dirty="0">
              <a:solidFill>
                <a:schemeClr val="tx1"/>
              </a:solidFill>
            </a:endParaRPr>
          </a:p>
        </p:txBody>
      </p:sp>
      <p:sp>
        <p:nvSpPr>
          <p:cNvPr id="34" name="TextBox 33"/>
          <p:cNvSpPr txBox="1"/>
          <p:nvPr/>
        </p:nvSpPr>
        <p:spPr>
          <a:xfrm>
            <a:off x="8691602" y="5708349"/>
            <a:ext cx="977031" cy="221413"/>
          </a:xfrm>
          <a:prstGeom prst="rect">
            <a:avLst/>
          </a:prstGeom>
          <a:noFill/>
        </p:spPr>
        <p:txBody>
          <a:bodyPr wrap="square" lIns="0" tIns="0" rIns="0" bIns="0" rtlCol="0" anchor="t">
            <a:noAutofit/>
          </a:bodyPr>
          <a:lstStyle/>
          <a:p>
            <a:pPr algn="ctr"/>
            <a:r>
              <a:rPr lang="en-US" sz="1050" b="1" dirty="0" smtClean="0"/>
              <a:t>SSM </a:t>
            </a:r>
            <a:r>
              <a:rPr lang="en-US" sz="1050" b="1" dirty="0" err="1" smtClean="0"/>
              <a:t>RunCmd</a:t>
            </a:r>
            <a:r>
              <a:rPr lang="en-US" sz="1050" b="1" dirty="0" smtClean="0"/>
              <a:t> API</a:t>
            </a:r>
            <a:endParaRPr lang="en-US" sz="1050" b="1" dirty="0"/>
          </a:p>
        </p:txBody>
      </p:sp>
      <p:cxnSp>
        <p:nvCxnSpPr>
          <p:cNvPr id="47" name="Straight Arrow Connector 46"/>
          <p:cNvCxnSpPr>
            <a:stCxn id="171" idx="3"/>
            <a:endCxn id="5" idx="1"/>
          </p:cNvCxnSpPr>
          <p:nvPr/>
        </p:nvCxnSpPr>
        <p:spPr>
          <a:xfrm>
            <a:off x="5833552" y="1750909"/>
            <a:ext cx="894217" cy="4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7769" y="1350079"/>
            <a:ext cx="811439" cy="811439"/>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1751" y="1464003"/>
            <a:ext cx="556463" cy="554528"/>
          </a:xfrm>
          <a:prstGeom prst="rect">
            <a:avLst/>
          </a:prstGeom>
        </p:spPr>
      </p:pic>
      <p:pic>
        <p:nvPicPr>
          <p:cNvPr id="9" name="Picture 8" descr="Us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4308" y="1410603"/>
            <a:ext cx="900701" cy="900701"/>
          </a:xfrm>
          <a:prstGeom prst="rect">
            <a:avLst/>
          </a:prstGeom>
        </p:spPr>
      </p:pic>
      <p:cxnSp>
        <p:nvCxnSpPr>
          <p:cNvPr id="103" name="Straight Arrow Connector 102"/>
          <p:cNvCxnSpPr>
            <a:stCxn id="219" idx="3"/>
            <a:endCxn id="198" idx="1"/>
          </p:cNvCxnSpPr>
          <p:nvPr/>
        </p:nvCxnSpPr>
        <p:spPr>
          <a:xfrm flipV="1">
            <a:off x="7599795" y="643922"/>
            <a:ext cx="3250711" cy="11334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219" idx="3"/>
            <a:endCxn id="201" idx="1"/>
          </p:cNvCxnSpPr>
          <p:nvPr/>
        </p:nvCxnSpPr>
        <p:spPr>
          <a:xfrm flipV="1">
            <a:off x="7599795" y="1729883"/>
            <a:ext cx="3250711" cy="474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219" idx="3"/>
            <a:endCxn id="205" idx="1"/>
          </p:cNvCxnSpPr>
          <p:nvPr/>
        </p:nvCxnSpPr>
        <p:spPr>
          <a:xfrm>
            <a:off x="7599795" y="1777326"/>
            <a:ext cx="3246285" cy="10887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184" idx="1"/>
          </p:cNvCxnSpPr>
          <p:nvPr/>
        </p:nvCxnSpPr>
        <p:spPr>
          <a:xfrm flipV="1">
            <a:off x="9640236" y="3889717"/>
            <a:ext cx="1117837" cy="9038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23" idx="6"/>
            <a:endCxn id="189" idx="1"/>
          </p:cNvCxnSpPr>
          <p:nvPr/>
        </p:nvCxnSpPr>
        <p:spPr>
          <a:xfrm flipV="1">
            <a:off x="9707799" y="4975678"/>
            <a:ext cx="1050274" cy="203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endCxn id="192" idx="1"/>
          </p:cNvCxnSpPr>
          <p:nvPr/>
        </p:nvCxnSpPr>
        <p:spPr>
          <a:xfrm>
            <a:off x="9640236" y="5509127"/>
            <a:ext cx="1113411" cy="602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8608620" y="4607616"/>
            <a:ext cx="1143000" cy="1155700"/>
            <a:chOff x="3965935" y="4183961"/>
            <a:chExt cx="1143000" cy="1155700"/>
          </a:xfrm>
        </p:grpSpPr>
        <p:sp>
          <p:nvSpPr>
            <p:cNvPr id="23" name="Oval 22"/>
            <p:cNvSpPr/>
            <p:nvPr/>
          </p:nvSpPr>
          <p:spPr>
            <a:xfrm>
              <a:off x="4019829" y="4261626"/>
              <a:ext cx="1045285" cy="9886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5935" y="4183961"/>
              <a:ext cx="1143000" cy="1155700"/>
            </a:xfrm>
            <a:prstGeom prst="rect">
              <a:avLst/>
            </a:prstGeom>
          </p:spPr>
        </p:pic>
      </p:grpSp>
      <p:cxnSp>
        <p:nvCxnSpPr>
          <p:cNvPr id="148" name="Straight Arrow Connector 147"/>
          <p:cNvCxnSpPr>
            <a:stCxn id="152" idx="3"/>
            <a:endCxn id="21" idx="1"/>
          </p:cNvCxnSpPr>
          <p:nvPr/>
        </p:nvCxnSpPr>
        <p:spPr>
          <a:xfrm flipV="1">
            <a:off x="7844207" y="5185466"/>
            <a:ext cx="764413" cy="30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329518" y="4953633"/>
            <a:ext cx="514689" cy="469695"/>
            <a:chOff x="2545708" y="2712605"/>
            <a:chExt cx="708250" cy="716119"/>
          </a:xfrm>
        </p:grpSpPr>
        <p:sp>
          <p:nvSpPr>
            <p:cNvPr id="26" name="Rectangle 25"/>
            <p:cNvSpPr/>
            <p:nvPr/>
          </p:nvSpPr>
          <p:spPr>
            <a:xfrm>
              <a:off x="2587823" y="2763277"/>
              <a:ext cx="631629" cy="630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5708" y="2712605"/>
              <a:ext cx="708250" cy="716119"/>
            </a:xfrm>
            <a:prstGeom prst="rect">
              <a:avLst/>
            </a:prstGeom>
          </p:spPr>
        </p:pic>
      </p:grpSp>
      <p:sp>
        <p:nvSpPr>
          <p:cNvPr id="153" name="TextBox 152"/>
          <p:cNvSpPr txBox="1"/>
          <p:nvPr/>
        </p:nvSpPr>
        <p:spPr>
          <a:xfrm>
            <a:off x="6633864" y="5584631"/>
            <a:ext cx="977031" cy="221413"/>
          </a:xfrm>
          <a:prstGeom prst="rect">
            <a:avLst/>
          </a:prstGeom>
          <a:noFill/>
        </p:spPr>
        <p:txBody>
          <a:bodyPr wrap="square" lIns="0" tIns="0" rIns="0" bIns="0" rtlCol="0" anchor="t">
            <a:noAutofit/>
          </a:bodyPr>
          <a:lstStyle/>
          <a:p>
            <a:pPr algn="ctr"/>
            <a:r>
              <a:rPr lang="en-US" sz="1050" b="1" dirty="0" smtClean="0"/>
              <a:t>Ansible</a:t>
            </a:r>
          </a:p>
        </p:txBody>
      </p:sp>
      <p:sp>
        <p:nvSpPr>
          <p:cNvPr id="154" name="TextBox 153"/>
          <p:cNvSpPr txBox="1"/>
          <p:nvPr/>
        </p:nvSpPr>
        <p:spPr>
          <a:xfrm>
            <a:off x="7461344" y="4653035"/>
            <a:ext cx="977031" cy="221413"/>
          </a:xfrm>
          <a:prstGeom prst="rect">
            <a:avLst/>
          </a:prstGeom>
          <a:noFill/>
        </p:spPr>
        <p:txBody>
          <a:bodyPr wrap="square" lIns="0" tIns="0" rIns="0" bIns="0" rtlCol="0" anchor="t">
            <a:noAutofit/>
          </a:bodyPr>
          <a:lstStyle/>
          <a:p>
            <a:r>
              <a:rPr lang="en-US" sz="1050" b="1" dirty="0" smtClean="0"/>
              <a:t>SSM </a:t>
            </a:r>
          </a:p>
          <a:p>
            <a:r>
              <a:rPr lang="en-US" sz="1050" b="1" dirty="0" smtClean="0"/>
              <a:t>Conn plugin</a:t>
            </a:r>
          </a:p>
        </p:txBody>
      </p:sp>
      <p:cxnSp>
        <p:nvCxnSpPr>
          <p:cNvPr id="48" name="Straight Connector 47"/>
          <p:cNvCxnSpPr/>
          <p:nvPr/>
        </p:nvCxnSpPr>
        <p:spPr>
          <a:xfrm flipV="1">
            <a:off x="327803" y="3416532"/>
            <a:ext cx="11438626" cy="1931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7" name="Picture 1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8874" y="4894433"/>
            <a:ext cx="556463" cy="554528"/>
          </a:xfrm>
          <a:prstGeom prst="rect">
            <a:avLst/>
          </a:prstGeom>
        </p:spPr>
      </p:pic>
      <p:pic>
        <p:nvPicPr>
          <p:cNvPr id="158" name="Picture 157" descr="Us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1431" y="4841033"/>
            <a:ext cx="900701" cy="900701"/>
          </a:xfrm>
          <a:prstGeom prst="rect">
            <a:avLst/>
          </a:prstGeom>
        </p:spPr>
      </p:pic>
      <p:cxnSp>
        <p:nvCxnSpPr>
          <p:cNvPr id="161" name="Straight Arrow Connector 160"/>
          <p:cNvCxnSpPr>
            <a:stCxn id="169" idx="3"/>
            <a:endCxn id="141" idx="1"/>
          </p:cNvCxnSpPr>
          <p:nvPr/>
        </p:nvCxnSpPr>
        <p:spPr>
          <a:xfrm>
            <a:off x="5861036" y="5173136"/>
            <a:ext cx="866733" cy="150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4" name="Title 1"/>
          <p:cNvSpPr txBox="1">
            <a:spLocks/>
          </p:cNvSpPr>
          <p:nvPr/>
        </p:nvSpPr>
        <p:spPr>
          <a:xfrm>
            <a:off x="447383" y="1427288"/>
            <a:ext cx="1950449" cy="640080"/>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Ansible </a:t>
            </a:r>
            <a:r>
              <a:rPr lang="en-US" smtClean="0"/>
              <a:t>SSH </a:t>
            </a:r>
          </a:p>
          <a:p>
            <a:r>
              <a:rPr lang="en-US" dirty="0" smtClean="0"/>
              <a:t>connections</a:t>
            </a:r>
          </a:p>
        </p:txBody>
      </p:sp>
      <p:sp>
        <p:nvSpPr>
          <p:cNvPr id="165" name="Title 1"/>
          <p:cNvSpPr txBox="1">
            <a:spLocks/>
          </p:cNvSpPr>
          <p:nvPr/>
        </p:nvSpPr>
        <p:spPr>
          <a:xfrm>
            <a:off x="497318" y="4874725"/>
            <a:ext cx="1950449" cy="640080"/>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Ansible SSM</a:t>
            </a:r>
          </a:p>
          <a:p>
            <a:r>
              <a:rPr lang="en-US" dirty="0" smtClean="0"/>
              <a:t>plugin</a:t>
            </a:r>
          </a:p>
        </p:txBody>
      </p:sp>
      <p:pic>
        <p:nvPicPr>
          <p:cNvPr id="169" name="Picture 1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3351" y="4754293"/>
            <a:ext cx="837685" cy="837685"/>
          </a:xfrm>
          <a:prstGeom prst="rect">
            <a:avLst/>
          </a:prstGeom>
        </p:spPr>
      </p:pic>
      <p:pic>
        <p:nvPicPr>
          <p:cNvPr id="171" name="Picture 1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5867" y="1332066"/>
            <a:ext cx="837685" cy="837685"/>
          </a:xfrm>
          <a:prstGeom prst="rect">
            <a:avLst/>
          </a:prstGeom>
        </p:spPr>
      </p:pic>
      <p:sp>
        <p:nvSpPr>
          <p:cNvPr id="174" name="TextBox 173"/>
          <p:cNvSpPr txBox="1"/>
          <p:nvPr/>
        </p:nvSpPr>
        <p:spPr>
          <a:xfrm>
            <a:off x="4926193" y="5564504"/>
            <a:ext cx="977031" cy="221413"/>
          </a:xfrm>
          <a:prstGeom prst="rect">
            <a:avLst/>
          </a:prstGeom>
          <a:noFill/>
        </p:spPr>
        <p:txBody>
          <a:bodyPr wrap="square" lIns="0" tIns="0" rIns="0" bIns="0" rtlCol="0" anchor="t">
            <a:noAutofit/>
          </a:bodyPr>
          <a:lstStyle/>
          <a:p>
            <a:pPr algn="ctr"/>
            <a:r>
              <a:rPr lang="en-US" sz="1050" b="1" dirty="0" smtClean="0"/>
              <a:t>Ansible Playbook</a:t>
            </a:r>
          </a:p>
        </p:txBody>
      </p:sp>
      <p:sp>
        <p:nvSpPr>
          <p:cNvPr id="175" name="TextBox 174"/>
          <p:cNvSpPr txBox="1"/>
          <p:nvPr/>
        </p:nvSpPr>
        <p:spPr>
          <a:xfrm>
            <a:off x="4926192" y="2166869"/>
            <a:ext cx="977031" cy="221413"/>
          </a:xfrm>
          <a:prstGeom prst="rect">
            <a:avLst/>
          </a:prstGeom>
          <a:noFill/>
        </p:spPr>
        <p:txBody>
          <a:bodyPr wrap="square" lIns="0" tIns="0" rIns="0" bIns="0" rtlCol="0" anchor="t">
            <a:noAutofit/>
          </a:bodyPr>
          <a:lstStyle/>
          <a:p>
            <a:pPr algn="ctr"/>
            <a:r>
              <a:rPr lang="en-US" sz="1050" b="1" dirty="0" smtClean="0"/>
              <a:t>Ansible Playbook</a:t>
            </a:r>
          </a:p>
        </p:txBody>
      </p:sp>
      <p:sp>
        <p:nvSpPr>
          <p:cNvPr id="176" name="TextBox 175"/>
          <p:cNvSpPr txBox="1"/>
          <p:nvPr/>
        </p:nvSpPr>
        <p:spPr>
          <a:xfrm>
            <a:off x="6630929" y="2309195"/>
            <a:ext cx="959820" cy="182800"/>
          </a:xfrm>
          <a:prstGeom prst="rect">
            <a:avLst/>
          </a:prstGeom>
          <a:noFill/>
        </p:spPr>
        <p:txBody>
          <a:bodyPr wrap="square" lIns="0" tIns="0" rIns="0" bIns="0" rtlCol="0" anchor="t">
            <a:noAutofit/>
          </a:bodyPr>
          <a:lstStyle/>
          <a:p>
            <a:pPr algn="ctr"/>
            <a:r>
              <a:rPr lang="en-US" sz="1050" b="1" dirty="0" smtClean="0"/>
              <a:t>Ansible</a:t>
            </a:r>
          </a:p>
        </p:txBody>
      </p:sp>
      <p:cxnSp>
        <p:nvCxnSpPr>
          <p:cNvPr id="178" name="Straight Arrow Connector 177"/>
          <p:cNvCxnSpPr>
            <a:stCxn id="100" idx="3"/>
            <a:endCxn id="171" idx="1"/>
          </p:cNvCxnSpPr>
          <p:nvPr/>
        </p:nvCxnSpPr>
        <p:spPr>
          <a:xfrm>
            <a:off x="3268214" y="1741267"/>
            <a:ext cx="1727653" cy="9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57" idx="3"/>
            <a:endCxn id="169" idx="1"/>
          </p:cNvCxnSpPr>
          <p:nvPr/>
        </p:nvCxnSpPr>
        <p:spPr>
          <a:xfrm>
            <a:off x="3265337" y="5171697"/>
            <a:ext cx="1758014" cy="1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10758073" y="3572813"/>
            <a:ext cx="1008356" cy="1033187"/>
            <a:chOff x="10758073" y="3572813"/>
            <a:chExt cx="1008356" cy="1033187"/>
          </a:xfrm>
        </p:grpSpPr>
        <p:pic>
          <p:nvPicPr>
            <p:cNvPr id="182" name="Picture 1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1032" y="3625587"/>
              <a:ext cx="945397" cy="980413"/>
            </a:xfrm>
            <a:prstGeom prst="rect">
              <a:avLst/>
            </a:prstGeom>
          </p:spPr>
        </p:pic>
        <p:pic>
          <p:nvPicPr>
            <p:cNvPr id="184" name="Picture 1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073" y="3572813"/>
              <a:ext cx="694523" cy="633808"/>
            </a:xfrm>
            <a:prstGeom prst="rect">
              <a:avLst/>
            </a:prstGeom>
            <a:ln>
              <a:noFill/>
            </a:ln>
          </p:spPr>
        </p:pic>
      </p:grpSp>
      <p:grpSp>
        <p:nvGrpSpPr>
          <p:cNvPr id="187" name="Group 186"/>
          <p:cNvGrpSpPr/>
          <p:nvPr/>
        </p:nvGrpSpPr>
        <p:grpSpPr>
          <a:xfrm>
            <a:off x="10758073" y="4658774"/>
            <a:ext cx="1008356" cy="1033187"/>
            <a:chOff x="10758073" y="3572813"/>
            <a:chExt cx="1008356" cy="1033187"/>
          </a:xfrm>
        </p:grpSpPr>
        <p:pic>
          <p:nvPicPr>
            <p:cNvPr id="188" name="Picture 1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1032" y="3625587"/>
              <a:ext cx="945397" cy="980413"/>
            </a:xfrm>
            <a:prstGeom prst="rect">
              <a:avLst/>
            </a:prstGeom>
          </p:spPr>
        </p:pic>
        <p:pic>
          <p:nvPicPr>
            <p:cNvPr id="189" name="Picture 18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073" y="3572813"/>
              <a:ext cx="694523" cy="633808"/>
            </a:xfrm>
            <a:prstGeom prst="rect">
              <a:avLst/>
            </a:prstGeom>
            <a:ln>
              <a:noFill/>
            </a:ln>
          </p:spPr>
        </p:pic>
      </p:grpSp>
      <p:grpSp>
        <p:nvGrpSpPr>
          <p:cNvPr id="190" name="Group 189"/>
          <p:cNvGrpSpPr/>
          <p:nvPr/>
        </p:nvGrpSpPr>
        <p:grpSpPr>
          <a:xfrm>
            <a:off x="10753647" y="5794954"/>
            <a:ext cx="1008356" cy="1033187"/>
            <a:chOff x="10758073" y="3572813"/>
            <a:chExt cx="1008356" cy="1033187"/>
          </a:xfrm>
        </p:grpSpPr>
        <p:pic>
          <p:nvPicPr>
            <p:cNvPr id="191" name="Picture 1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1032" y="3625587"/>
              <a:ext cx="945397" cy="980413"/>
            </a:xfrm>
            <a:prstGeom prst="rect">
              <a:avLst/>
            </a:prstGeom>
          </p:spPr>
        </p:pic>
        <p:pic>
          <p:nvPicPr>
            <p:cNvPr id="192" name="Picture 19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073" y="3572813"/>
              <a:ext cx="694523" cy="633808"/>
            </a:xfrm>
            <a:prstGeom prst="rect">
              <a:avLst/>
            </a:prstGeom>
            <a:ln>
              <a:noFill/>
            </a:ln>
          </p:spPr>
        </p:pic>
      </p:grpSp>
      <p:pic>
        <p:nvPicPr>
          <p:cNvPr id="198" name="Picture 1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506" y="153715"/>
            <a:ext cx="945397" cy="980413"/>
          </a:xfrm>
          <a:prstGeom prst="rect">
            <a:avLst/>
          </a:prstGeom>
        </p:spPr>
      </p:pic>
      <p:pic>
        <p:nvPicPr>
          <p:cNvPr id="201" name="Picture 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506" y="1239676"/>
            <a:ext cx="945397" cy="980413"/>
          </a:xfrm>
          <a:prstGeom prst="rect">
            <a:avLst/>
          </a:prstGeom>
        </p:spPr>
      </p:pic>
      <p:pic>
        <p:nvPicPr>
          <p:cNvPr id="205" name="Picture 2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080" y="2375856"/>
            <a:ext cx="945397" cy="980413"/>
          </a:xfrm>
          <a:prstGeom prst="rect">
            <a:avLst/>
          </a:prstGeom>
        </p:spPr>
      </p:pic>
      <p:cxnSp>
        <p:nvCxnSpPr>
          <p:cNvPr id="50" name="Straight Arrow Connector 87"/>
          <p:cNvCxnSpPr>
            <a:stCxn id="2" idx="3"/>
          </p:cNvCxnSpPr>
          <p:nvPr/>
        </p:nvCxnSpPr>
        <p:spPr>
          <a:xfrm flipH="1">
            <a:off x="7610896" y="453428"/>
            <a:ext cx="3194176" cy="116333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87"/>
          <p:cNvCxnSpPr/>
          <p:nvPr/>
        </p:nvCxnSpPr>
        <p:spPr>
          <a:xfrm flipH="1">
            <a:off x="7610895" y="1464003"/>
            <a:ext cx="3235185" cy="152762"/>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87"/>
          <p:cNvCxnSpPr/>
          <p:nvPr/>
        </p:nvCxnSpPr>
        <p:spPr>
          <a:xfrm flipH="1" flipV="1">
            <a:off x="7610895" y="1616765"/>
            <a:ext cx="3235185" cy="1046922"/>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87"/>
          <p:cNvCxnSpPr/>
          <p:nvPr/>
        </p:nvCxnSpPr>
        <p:spPr>
          <a:xfrm flipH="1">
            <a:off x="9488557" y="3720694"/>
            <a:ext cx="1316515" cy="100931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87"/>
          <p:cNvCxnSpPr/>
          <p:nvPr/>
        </p:nvCxnSpPr>
        <p:spPr>
          <a:xfrm flipH="1">
            <a:off x="9687821" y="4782474"/>
            <a:ext cx="1180210" cy="2863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87"/>
          <p:cNvCxnSpPr/>
          <p:nvPr/>
        </p:nvCxnSpPr>
        <p:spPr>
          <a:xfrm flipH="1" flipV="1">
            <a:off x="9687821" y="5395575"/>
            <a:ext cx="1187982" cy="55587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87"/>
          <p:cNvCxnSpPr/>
          <p:nvPr/>
        </p:nvCxnSpPr>
        <p:spPr>
          <a:xfrm flipH="1" flipV="1">
            <a:off x="5732430" y="1593043"/>
            <a:ext cx="995339" cy="2089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87"/>
          <p:cNvCxnSpPr/>
          <p:nvPr/>
        </p:nvCxnSpPr>
        <p:spPr>
          <a:xfrm flipH="1">
            <a:off x="3199077" y="1523429"/>
            <a:ext cx="1938101"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7"/>
          <p:cNvCxnSpPr/>
          <p:nvPr/>
        </p:nvCxnSpPr>
        <p:spPr>
          <a:xfrm flipH="1">
            <a:off x="3265337" y="5024473"/>
            <a:ext cx="1938101"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7"/>
          <p:cNvCxnSpPr/>
          <p:nvPr/>
        </p:nvCxnSpPr>
        <p:spPr>
          <a:xfrm flipH="1">
            <a:off x="7819131" y="5077645"/>
            <a:ext cx="843384"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7"/>
          <p:cNvCxnSpPr/>
          <p:nvPr/>
        </p:nvCxnSpPr>
        <p:spPr>
          <a:xfrm flipH="1" flipV="1">
            <a:off x="5727790" y="5010226"/>
            <a:ext cx="999979" cy="1424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704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a:t>SSM </a:t>
            </a:r>
            <a:r>
              <a:rPr lang="en-US" dirty="0" err="1" smtClean="0"/>
              <a:t>RunCmd</a:t>
            </a:r>
            <a:r>
              <a:rPr lang="en-US" dirty="0" smtClean="0"/>
              <a:t> </a:t>
            </a:r>
            <a:r>
              <a:rPr lang="en-US" i="1" dirty="0" smtClean="0"/>
              <a:t>(local </a:t>
            </a:r>
            <a:r>
              <a:rPr lang="en-US" i="1" dirty="0" err="1" smtClean="0"/>
              <a:t>ansible</a:t>
            </a:r>
            <a:r>
              <a:rPr lang="en-US" i="1" dirty="0" smtClean="0"/>
              <a:t> exec)</a:t>
            </a:r>
            <a:endParaRPr lang="en-US" i="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609" y="994881"/>
            <a:ext cx="1186421" cy="1331891"/>
          </a:xfrm>
          <a:prstGeom prst="rect">
            <a:avLst/>
          </a:prstGeom>
        </p:spPr>
      </p:pic>
      <p:sp>
        <p:nvSpPr>
          <p:cNvPr id="40" name="TextBox 39"/>
          <p:cNvSpPr txBox="1"/>
          <p:nvPr/>
        </p:nvSpPr>
        <p:spPr>
          <a:xfrm>
            <a:off x="7946303" y="773468"/>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50" name="TextBox 49"/>
          <p:cNvSpPr txBox="1"/>
          <p:nvPr/>
        </p:nvSpPr>
        <p:spPr>
          <a:xfrm>
            <a:off x="3602019" y="4678634"/>
            <a:ext cx="977031" cy="221413"/>
          </a:xfrm>
          <a:prstGeom prst="rect">
            <a:avLst/>
          </a:prstGeom>
          <a:noFill/>
        </p:spPr>
        <p:txBody>
          <a:bodyPr wrap="square" lIns="0" tIns="0" rIns="0" bIns="0" rtlCol="0" anchor="t">
            <a:noAutofit/>
          </a:bodyPr>
          <a:lstStyle/>
          <a:p>
            <a:pPr algn="ctr"/>
            <a:r>
              <a:rPr lang="en-US" sz="1050" b="1" dirty="0" smtClean="0"/>
              <a:t>SSM </a:t>
            </a:r>
            <a:r>
              <a:rPr lang="en-US" sz="1050" b="1" dirty="0" err="1" smtClean="0"/>
              <a:t>RunCmd</a:t>
            </a:r>
            <a:r>
              <a:rPr lang="en-US" sz="1050" b="1" dirty="0" smtClean="0"/>
              <a:t> API</a:t>
            </a:r>
            <a:endParaRPr lang="en-US" sz="1050" b="1" dirty="0"/>
          </a:p>
        </p:txBody>
      </p:sp>
      <p:cxnSp>
        <p:nvCxnSpPr>
          <p:cNvPr id="51" name="Straight Arrow Connector 50"/>
          <p:cNvCxnSpPr/>
          <p:nvPr/>
        </p:nvCxnSpPr>
        <p:spPr>
          <a:xfrm flipV="1">
            <a:off x="4550653" y="2860002"/>
            <a:ext cx="1117837" cy="9038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618216" y="3945963"/>
            <a:ext cx="1050274" cy="203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550653" y="4479412"/>
            <a:ext cx="1113411" cy="602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519037" y="3577901"/>
            <a:ext cx="1143000" cy="1155700"/>
            <a:chOff x="3965935" y="4183961"/>
            <a:chExt cx="1143000" cy="1155700"/>
          </a:xfrm>
        </p:grpSpPr>
        <p:sp>
          <p:nvSpPr>
            <p:cNvPr id="55" name="Oval 54"/>
            <p:cNvSpPr/>
            <p:nvPr/>
          </p:nvSpPr>
          <p:spPr>
            <a:xfrm>
              <a:off x="4019829" y="4261626"/>
              <a:ext cx="1045285" cy="9886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5935" y="4183961"/>
              <a:ext cx="1143000" cy="1155700"/>
            </a:xfrm>
            <a:prstGeom prst="rect">
              <a:avLst/>
            </a:prstGeom>
          </p:spPr>
        </p:pic>
      </p:grpSp>
      <p:cxnSp>
        <p:nvCxnSpPr>
          <p:cNvPr id="57" name="Straight Arrow Connector 56"/>
          <p:cNvCxnSpPr>
            <a:endCxn id="68" idx="1"/>
          </p:cNvCxnSpPr>
          <p:nvPr/>
        </p:nvCxnSpPr>
        <p:spPr>
          <a:xfrm flipV="1">
            <a:off x="2754624" y="4155751"/>
            <a:ext cx="764413" cy="30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668490" y="2543098"/>
            <a:ext cx="1008356" cy="1033187"/>
            <a:chOff x="10758073" y="3572813"/>
            <a:chExt cx="1008356" cy="1033187"/>
          </a:xfrm>
        </p:grpSpPr>
        <p:grpSp>
          <p:nvGrpSpPr>
            <p:cNvPr id="66" name="Group 65"/>
            <p:cNvGrpSpPr/>
            <p:nvPr/>
          </p:nvGrpSpPr>
          <p:grpSpPr>
            <a:xfrm>
              <a:off x="10758073" y="3572813"/>
              <a:ext cx="1008356" cy="1033187"/>
              <a:chOff x="10758073" y="3572813"/>
              <a:chExt cx="1008356" cy="1033187"/>
            </a:xfrm>
          </p:grpSpPr>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1032" y="3625587"/>
                <a:ext cx="945397" cy="980413"/>
              </a:xfrm>
              <a:prstGeom prst="rect">
                <a:avLst/>
              </a:prstGeom>
            </p:spPr>
          </p:pic>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8073" y="3572813"/>
                <a:ext cx="694523" cy="633808"/>
              </a:xfrm>
              <a:prstGeom prst="rect">
                <a:avLst/>
              </a:prstGeom>
              <a:ln>
                <a:noFill/>
              </a:ln>
            </p:spPr>
          </p:pic>
        </p:grpSp>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8850" y="4098836"/>
              <a:ext cx="456945" cy="456945"/>
            </a:xfrm>
            <a:prstGeom prst="rect">
              <a:avLst/>
            </a:prstGeom>
          </p:spPr>
        </p:pic>
      </p:grpSp>
      <p:grpSp>
        <p:nvGrpSpPr>
          <p:cNvPr id="78" name="Group 77"/>
          <p:cNvGrpSpPr/>
          <p:nvPr/>
        </p:nvGrpSpPr>
        <p:grpSpPr>
          <a:xfrm>
            <a:off x="5666195" y="3610880"/>
            <a:ext cx="1008356" cy="1033187"/>
            <a:chOff x="10758073" y="3572813"/>
            <a:chExt cx="1008356" cy="1033187"/>
          </a:xfrm>
        </p:grpSpPr>
        <p:grpSp>
          <p:nvGrpSpPr>
            <p:cNvPr id="79" name="Group 78"/>
            <p:cNvGrpSpPr/>
            <p:nvPr/>
          </p:nvGrpSpPr>
          <p:grpSpPr>
            <a:xfrm>
              <a:off x="10758073" y="3572813"/>
              <a:ext cx="1008356" cy="1033187"/>
              <a:chOff x="10758073" y="3572813"/>
              <a:chExt cx="1008356" cy="1033187"/>
            </a:xfrm>
          </p:grpSpPr>
          <p:pic>
            <p:nvPicPr>
              <p:cNvPr id="81" name="Picture 8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1032" y="3625587"/>
                <a:ext cx="945397" cy="980413"/>
              </a:xfrm>
              <a:prstGeom prst="rect">
                <a:avLst/>
              </a:prstGeom>
            </p:spPr>
          </p:pic>
          <p:pic>
            <p:nvPicPr>
              <p:cNvPr id="82" name="Picture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8073" y="3572813"/>
                <a:ext cx="694523" cy="633808"/>
              </a:xfrm>
              <a:prstGeom prst="rect">
                <a:avLst/>
              </a:prstGeom>
              <a:ln>
                <a:noFill/>
              </a:ln>
            </p:spPr>
          </p:pic>
        </p:grpSp>
        <p:pic>
          <p:nvPicPr>
            <p:cNvPr id="80" name="Picture 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8850" y="4098836"/>
              <a:ext cx="456945" cy="456945"/>
            </a:xfrm>
            <a:prstGeom prst="rect">
              <a:avLst/>
            </a:prstGeom>
          </p:spPr>
        </p:pic>
      </p:grpSp>
      <p:grpSp>
        <p:nvGrpSpPr>
          <p:cNvPr id="83" name="Group 82"/>
          <p:cNvGrpSpPr/>
          <p:nvPr/>
        </p:nvGrpSpPr>
        <p:grpSpPr>
          <a:xfrm>
            <a:off x="5696829" y="4731435"/>
            <a:ext cx="1008356" cy="1033187"/>
            <a:chOff x="10758073" y="3572813"/>
            <a:chExt cx="1008356" cy="1033187"/>
          </a:xfrm>
        </p:grpSpPr>
        <p:grpSp>
          <p:nvGrpSpPr>
            <p:cNvPr id="84" name="Group 83"/>
            <p:cNvGrpSpPr/>
            <p:nvPr/>
          </p:nvGrpSpPr>
          <p:grpSpPr>
            <a:xfrm>
              <a:off x="10758073" y="3572813"/>
              <a:ext cx="1008356" cy="1033187"/>
              <a:chOff x="10758073" y="3572813"/>
              <a:chExt cx="1008356" cy="1033187"/>
            </a:xfrm>
          </p:grpSpPr>
          <p:pic>
            <p:nvPicPr>
              <p:cNvPr id="86" name="Picture 8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1032" y="3625587"/>
                <a:ext cx="945397" cy="980413"/>
              </a:xfrm>
              <a:prstGeom prst="rect">
                <a:avLst/>
              </a:prstGeom>
            </p:spPr>
          </p:pic>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8073" y="3572813"/>
                <a:ext cx="694523" cy="633808"/>
              </a:xfrm>
              <a:prstGeom prst="rect">
                <a:avLst/>
              </a:prstGeom>
              <a:ln>
                <a:noFill/>
              </a:ln>
            </p:spPr>
          </p:pic>
        </p:grpSp>
        <p:pic>
          <p:nvPicPr>
            <p:cNvPr id="85" name="Picture 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8850" y="4098836"/>
              <a:ext cx="456945" cy="456945"/>
            </a:xfrm>
            <a:prstGeom prst="rect">
              <a:avLst/>
            </a:prstGeom>
          </p:spPr>
        </p:pic>
      </p:grpSp>
      <p:cxnSp>
        <p:nvCxnSpPr>
          <p:cNvPr id="88" name="Straight Arrow Connector 87"/>
          <p:cNvCxnSpPr>
            <a:stCxn id="39" idx="1"/>
            <a:endCxn id="67" idx="3"/>
          </p:cNvCxnSpPr>
          <p:nvPr/>
        </p:nvCxnSpPr>
        <p:spPr>
          <a:xfrm rot="10800000" flipV="1">
            <a:off x="6676847" y="1660827"/>
            <a:ext cx="1164763" cy="1425252"/>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39" idx="1"/>
            <a:endCxn id="86" idx="3"/>
          </p:cNvCxnSpPr>
          <p:nvPr/>
        </p:nvCxnSpPr>
        <p:spPr>
          <a:xfrm rot="10800000" flipV="1">
            <a:off x="6705185" y="1660826"/>
            <a:ext cx="1136424" cy="3613589"/>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5" idx="3"/>
            <a:endCxn id="39" idx="2"/>
          </p:cNvCxnSpPr>
          <p:nvPr/>
        </p:nvCxnSpPr>
        <p:spPr>
          <a:xfrm flipV="1">
            <a:off x="6674551" y="2326772"/>
            <a:ext cx="1760269" cy="315915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98"/>
          <p:cNvCxnSpPr>
            <a:stCxn id="80" idx="3"/>
            <a:endCxn id="39" idx="2"/>
          </p:cNvCxnSpPr>
          <p:nvPr/>
        </p:nvCxnSpPr>
        <p:spPr>
          <a:xfrm flipV="1">
            <a:off x="6643917" y="2326772"/>
            <a:ext cx="1790903" cy="203860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98"/>
          <p:cNvCxnSpPr>
            <a:stCxn id="75" idx="3"/>
            <a:endCxn id="39" idx="2"/>
          </p:cNvCxnSpPr>
          <p:nvPr/>
        </p:nvCxnSpPr>
        <p:spPr>
          <a:xfrm flipV="1">
            <a:off x="6646212" y="2326772"/>
            <a:ext cx="1788608" cy="97082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87"/>
          <p:cNvCxnSpPr>
            <a:stCxn id="39" idx="1"/>
            <a:endCxn id="81" idx="3"/>
          </p:cNvCxnSpPr>
          <p:nvPr/>
        </p:nvCxnSpPr>
        <p:spPr>
          <a:xfrm rot="10800000" flipV="1">
            <a:off x="6674551" y="1660827"/>
            <a:ext cx="1167058" cy="2493034"/>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6862324" y="1846287"/>
            <a:ext cx="837685" cy="837685"/>
            <a:chOff x="6398035" y="1716774"/>
            <a:chExt cx="837685" cy="837685"/>
          </a:xfrm>
        </p:grpSpPr>
        <p:sp>
          <p:nvSpPr>
            <p:cNvPr id="95" name="Rectangle 94"/>
            <p:cNvSpPr/>
            <p:nvPr/>
          </p:nvSpPr>
          <p:spPr>
            <a:xfrm>
              <a:off x="6573329" y="1803183"/>
              <a:ext cx="500332" cy="663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8035" y="1716774"/>
              <a:ext cx="837685" cy="837685"/>
            </a:xfrm>
            <a:prstGeom prst="rect">
              <a:avLst/>
            </a:prstGeom>
          </p:spPr>
        </p:pic>
      </p:grpSp>
      <p:sp>
        <p:nvSpPr>
          <p:cNvPr id="128" name="TextBox 127"/>
          <p:cNvSpPr txBox="1"/>
          <p:nvPr/>
        </p:nvSpPr>
        <p:spPr>
          <a:xfrm>
            <a:off x="6201353" y="1754214"/>
            <a:ext cx="977031" cy="221413"/>
          </a:xfrm>
          <a:prstGeom prst="rect">
            <a:avLst/>
          </a:prstGeom>
          <a:noFill/>
        </p:spPr>
        <p:txBody>
          <a:bodyPr wrap="square" lIns="0" tIns="0" rIns="0" bIns="0" rtlCol="0" anchor="t">
            <a:noAutofit/>
          </a:bodyPr>
          <a:lstStyle/>
          <a:p>
            <a:pPr algn="ctr"/>
            <a:r>
              <a:rPr lang="en-US" sz="1050" b="1" dirty="0" smtClean="0"/>
              <a:t>Ansible Playbook</a:t>
            </a:r>
          </a:p>
        </p:txBody>
      </p:sp>
      <p:pic>
        <p:nvPicPr>
          <p:cNvPr id="129" name="Picture 1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2491" y="3982344"/>
            <a:ext cx="556463" cy="554528"/>
          </a:xfrm>
          <a:prstGeom prst="rect">
            <a:avLst/>
          </a:prstGeom>
        </p:spPr>
      </p:pic>
      <p:pic>
        <p:nvPicPr>
          <p:cNvPr id="130" name="Picture 129" descr="Us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5048" y="3928944"/>
            <a:ext cx="900701" cy="900701"/>
          </a:xfrm>
          <a:prstGeom prst="rect">
            <a:avLst/>
          </a:prstGeom>
        </p:spPr>
      </p:pic>
      <p:sp>
        <p:nvSpPr>
          <p:cNvPr id="131" name="TextBox 130"/>
          <p:cNvSpPr txBox="1"/>
          <p:nvPr/>
        </p:nvSpPr>
        <p:spPr>
          <a:xfrm>
            <a:off x="7881496" y="2477806"/>
            <a:ext cx="111120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Upload </a:t>
            </a:r>
          </a:p>
          <a:p>
            <a:pPr algn="ctr"/>
            <a:r>
              <a:rPr lang="en-US" sz="1000" dirty="0">
                <a:effectLst>
                  <a:glow rad="76200">
                    <a:schemeClr val="bg1">
                      <a:alpha val="90000"/>
                    </a:schemeClr>
                  </a:glow>
                </a:effectLst>
              </a:rPr>
              <a:t>p</a:t>
            </a:r>
            <a:r>
              <a:rPr lang="en-US" sz="1000" dirty="0" smtClean="0">
                <a:effectLst>
                  <a:glow rad="76200">
                    <a:schemeClr val="bg1">
                      <a:alpha val="90000"/>
                    </a:schemeClr>
                  </a:glow>
                </a:effectLst>
              </a:rPr>
              <a:t>ackage list (</a:t>
            </a:r>
            <a:r>
              <a:rPr lang="en-US" sz="1000" dirty="0" err="1" smtClean="0">
                <a:effectLst>
                  <a:glow rad="76200">
                    <a:schemeClr val="bg1">
                      <a:alpha val="90000"/>
                    </a:schemeClr>
                  </a:glow>
                </a:effectLst>
              </a:rPr>
              <a:t>json</a:t>
            </a:r>
            <a:r>
              <a:rPr lang="en-US" sz="1000" dirty="0" smtClean="0">
                <a:effectLst>
                  <a:glow rad="76200">
                    <a:schemeClr val="bg1">
                      <a:alpha val="90000"/>
                    </a:schemeClr>
                  </a:glow>
                </a:effectLst>
              </a:rPr>
              <a:t>)</a:t>
            </a:r>
          </a:p>
        </p:txBody>
      </p:sp>
    </p:spTree>
    <p:extLst>
      <p:ext uri="{BB962C8B-B14F-4D97-AF65-F5344CB8AC3E}">
        <p14:creationId xmlns:p14="http://schemas.microsoft.com/office/powerpoint/2010/main" val="782388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a:t>SSM </a:t>
            </a:r>
            <a:r>
              <a:rPr lang="en-US" dirty="0" err="1" smtClean="0"/>
              <a:t>RunCmd</a:t>
            </a:r>
            <a:r>
              <a:rPr lang="en-US" dirty="0" smtClean="0"/>
              <a:t> </a:t>
            </a:r>
            <a:r>
              <a:rPr lang="en-US" i="1" dirty="0" smtClean="0"/>
              <a:t>+ </a:t>
            </a:r>
            <a:r>
              <a:rPr lang="en-US" i="1" dirty="0" err="1" smtClean="0"/>
              <a:t>StateManager</a:t>
            </a:r>
            <a:endParaRPr lang="en-US" i="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786" y="4471325"/>
            <a:ext cx="1186421" cy="1331891"/>
          </a:xfrm>
          <a:prstGeom prst="rect">
            <a:avLst/>
          </a:prstGeom>
        </p:spPr>
      </p:pic>
      <p:sp>
        <p:nvSpPr>
          <p:cNvPr id="40" name="TextBox 39"/>
          <p:cNvSpPr txBox="1"/>
          <p:nvPr/>
        </p:nvSpPr>
        <p:spPr>
          <a:xfrm>
            <a:off x="6676433" y="5810337"/>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50" name="TextBox 49"/>
          <p:cNvSpPr txBox="1"/>
          <p:nvPr/>
        </p:nvSpPr>
        <p:spPr>
          <a:xfrm>
            <a:off x="2325309" y="5662045"/>
            <a:ext cx="977031" cy="221413"/>
          </a:xfrm>
          <a:prstGeom prst="rect">
            <a:avLst/>
          </a:prstGeom>
          <a:noFill/>
        </p:spPr>
        <p:txBody>
          <a:bodyPr wrap="square" lIns="0" tIns="0" rIns="0" bIns="0" rtlCol="0" anchor="t">
            <a:noAutofit/>
          </a:bodyPr>
          <a:lstStyle/>
          <a:p>
            <a:pPr algn="ctr"/>
            <a:r>
              <a:rPr lang="en-US" sz="1050" b="1" dirty="0" smtClean="0"/>
              <a:t>SSM </a:t>
            </a:r>
            <a:r>
              <a:rPr lang="en-US" sz="1050" b="1" dirty="0" err="1" smtClean="0"/>
              <a:t>RunCmd</a:t>
            </a:r>
            <a:r>
              <a:rPr lang="en-US" sz="1050" b="1" dirty="0" smtClean="0"/>
              <a:t> API</a:t>
            </a:r>
            <a:endParaRPr lang="en-US" sz="1050" b="1" dirty="0"/>
          </a:p>
        </p:txBody>
      </p:sp>
      <p:cxnSp>
        <p:nvCxnSpPr>
          <p:cNvPr id="51" name="Straight Arrow Connector 50"/>
          <p:cNvCxnSpPr/>
          <p:nvPr/>
        </p:nvCxnSpPr>
        <p:spPr>
          <a:xfrm flipV="1">
            <a:off x="3273943" y="3843413"/>
            <a:ext cx="1117837" cy="9038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341506" y="4929374"/>
            <a:ext cx="1050274" cy="203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273943" y="5462823"/>
            <a:ext cx="1113411" cy="602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2242327" y="4561312"/>
            <a:ext cx="1143000" cy="1155700"/>
            <a:chOff x="3965935" y="4183961"/>
            <a:chExt cx="1143000" cy="1155700"/>
          </a:xfrm>
        </p:grpSpPr>
        <p:sp>
          <p:nvSpPr>
            <p:cNvPr id="55" name="Oval 54"/>
            <p:cNvSpPr/>
            <p:nvPr/>
          </p:nvSpPr>
          <p:spPr>
            <a:xfrm>
              <a:off x="4019829" y="4261626"/>
              <a:ext cx="1045285" cy="9886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5935" y="4183961"/>
              <a:ext cx="1143000" cy="1155700"/>
            </a:xfrm>
            <a:prstGeom prst="rect">
              <a:avLst/>
            </a:prstGeom>
          </p:spPr>
        </p:pic>
      </p:grpSp>
      <p:cxnSp>
        <p:nvCxnSpPr>
          <p:cNvPr id="57" name="Straight Arrow Connector 56"/>
          <p:cNvCxnSpPr>
            <a:stCxn id="42" idx="6"/>
            <a:endCxn id="55" idx="2"/>
          </p:cNvCxnSpPr>
          <p:nvPr/>
        </p:nvCxnSpPr>
        <p:spPr>
          <a:xfrm>
            <a:off x="1473390" y="5130100"/>
            <a:ext cx="822831" cy="3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391780" y="3526509"/>
            <a:ext cx="1008356" cy="1033187"/>
            <a:chOff x="10758073" y="3572813"/>
            <a:chExt cx="1008356" cy="1033187"/>
          </a:xfrm>
        </p:grpSpPr>
        <p:grpSp>
          <p:nvGrpSpPr>
            <p:cNvPr id="66" name="Group 65"/>
            <p:cNvGrpSpPr/>
            <p:nvPr/>
          </p:nvGrpSpPr>
          <p:grpSpPr>
            <a:xfrm>
              <a:off x="10758073" y="3572813"/>
              <a:ext cx="1008356" cy="1033187"/>
              <a:chOff x="10758073" y="3572813"/>
              <a:chExt cx="1008356" cy="1033187"/>
            </a:xfrm>
          </p:grpSpPr>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1032" y="3625587"/>
                <a:ext cx="945397" cy="980413"/>
              </a:xfrm>
              <a:prstGeom prst="rect">
                <a:avLst/>
              </a:prstGeom>
            </p:spPr>
          </p:pic>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8073" y="3572813"/>
                <a:ext cx="694523" cy="633808"/>
              </a:xfrm>
              <a:prstGeom prst="rect">
                <a:avLst/>
              </a:prstGeom>
              <a:ln>
                <a:noFill/>
              </a:ln>
            </p:spPr>
          </p:pic>
        </p:grpSp>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8850" y="4098836"/>
              <a:ext cx="456945" cy="456945"/>
            </a:xfrm>
            <a:prstGeom prst="rect">
              <a:avLst/>
            </a:prstGeom>
          </p:spPr>
        </p:pic>
      </p:grpSp>
      <p:grpSp>
        <p:nvGrpSpPr>
          <p:cNvPr id="78" name="Group 77"/>
          <p:cNvGrpSpPr/>
          <p:nvPr/>
        </p:nvGrpSpPr>
        <p:grpSpPr>
          <a:xfrm>
            <a:off x="4389485" y="4594291"/>
            <a:ext cx="1008356" cy="1033187"/>
            <a:chOff x="10758073" y="3572813"/>
            <a:chExt cx="1008356" cy="1033187"/>
          </a:xfrm>
        </p:grpSpPr>
        <p:grpSp>
          <p:nvGrpSpPr>
            <p:cNvPr id="79" name="Group 78"/>
            <p:cNvGrpSpPr/>
            <p:nvPr/>
          </p:nvGrpSpPr>
          <p:grpSpPr>
            <a:xfrm>
              <a:off x="10758073" y="3572813"/>
              <a:ext cx="1008356" cy="1033187"/>
              <a:chOff x="10758073" y="3572813"/>
              <a:chExt cx="1008356" cy="1033187"/>
            </a:xfrm>
          </p:grpSpPr>
          <p:pic>
            <p:nvPicPr>
              <p:cNvPr id="81" name="Picture 8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1032" y="3625587"/>
                <a:ext cx="945397" cy="980413"/>
              </a:xfrm>
              <a:prstGeom prst="rect">
                <a:avLst/>
              </a:prstGeom>
            </p:spPr>
          </p:pic>
          <p:pic>
            <p:nvPicPr>
              <p:cNvPr id="82" name="Picture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8073" y="3572813"/>
                <a:ext cx="694523" cy="633808"/>
              </a:xfrm>
              <a:prstGeom prst="rect">
                <a:avLst/>
              </a:prstGeom>
              <a:ln>
                <a:noFill/>
              </a:ln>
            </p:spPr>
          </p:pic>
        </p:grpSp>
        <p:pic>
          <p:nvPicPr>
            <p:cNvPr id="80" name="Picture 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8850" y="4098836"/>
              <a:ext cx="456945" cy="456945"/>
            </a:xfrm>
            <a:prstGeom prst="rect">
              <a:avLst/>
            </a:prstGeom>
          </p:spPr>
        </p:pic>
      </p:grpSp>
      <p:grpSp>
        <p:nvGrpSpPr>
          <p:cNvPr id="83" name="Group 82"/>
          <p:cNvGrpSpPr/>
          <p:nvPr/>
        </p:nvGrpSpPr>
        <p:grpSpPr>
          <a:xfrm>
            <a:off x="4420119" y="5714846"/>
            <a:ext cx="1008356" cy="1033187"/>
            <a:chOff x="10758073" y="3572813"/>
            <a:chExt cx="1008356" cy="1033187"/>
          </a:xfrm>
        </p:grpSpPr>
        <p:grpSp>
          <p:nvGrpSpPr>
            <p:cNvPr id="84" name="Group 83"/>
            <p:cNvGrpSpPr/>
            <p:nvPr/>
          </p:nvGrpSpPr>
          <p:grpSpPr>
            <a:xfrm>
              <a:off x="10758073" y="3572813"/>
              <a:ext cx="1008356" cy="1033187"/>
              <a:chOff x="10758073" y="3572813"/>
              <a:chExt cx="1008356" cy="1033187"/>
            </a:xfrm>
          </p:grpSpPr>
          <p:pic>
            <p:nvPicPr>
              <p:cNvPr id="86" name="Picture 8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1032" y="3625587"/>
                <a:ext cx="945397" cy="980413"/>
              </a:xfrm>
              <a:prstGeom prst="rect">
                <a:avLst/>
              </a:prstGeom>
            </p:spPr>
          </p:pic>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8073" y="3572813"/>
                <a:ext cx="694523" cy="633808"/>
              </a:xfrm>
              <a:prstGeom prst="rect">
                <a:avLst/>
              </a:prstGeom>
              <a:ln>
                <a:noFill/>
              </a:ln>
            </p:spPr>
          </p:pic>
        </p:grpSp>
        <p:pic>
          <p:nvPicPr>
            <p:cNvPr id="85" name="Picture 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8850" y="4098836"/>
              <a:ext cx="456945" cy="456945"/>
            </a:xfrm>
            <a:prstGeom prst="rect">
              <a:avLst/>
            </a:prstGeom>
          </p:spPr>
        </p:pic>
      </p:grpSp>
      <p:cxnSp>
        <p:nvCxnSpPr>
          <p:cNvPr id="88" name="Straight Arrow Connector 87"/>
          <p:cNvCxnSpPr>
            <a:stCxn id="90" idx="1"/>
            <a:endCxn id="67" idx="3"/>
          </p:cNvCxnSpPr>
          <p:nvPr/>
        </p:nvCxnSpPr>
        <p:spPr>
          <a:xfrm rot="10800000">
            <a:off x="5400137" y="4069491"/>
            <a:ext cx="857455" cy="369411"/>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1"/>
            <a:endCxn id="86" idx="3"/>
          </p:cNvCxnSpPr>
          <p:nvPr/>
        </p:nvCxnSpPr>
        <p:spPr>
          <a:xfrm rot="10800000" flipV="1">
            <a:off x="5428475" y="4438901"/>
            <a:ext cx="829116" cy="1818926"/>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5" idx="3"/>
            <a:endCxn id="39" idx="1"/>
          </p:cNvCxnSpPr>
          <p:nvPr/>
        </p:nvCxnSpPr>
        <p:spPr>
          <a:xfrm flipV="1">
            <a:off x="5397841" y="5137271"/>
            <a:ext cx="1206945" cy="133207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98"/>
          <p:cNvCxnSpPr>
            <a:stCxn id="80" idx="3"/>
            <a:endCxn id="39" idx="1"/>
          </p:cNvCxnSpPr>
          <p:nvPr/>
        </p:nvCxnSpPr>
        <p:spPr>
          <a:xfrm flipV="1">
            <a:off x="5367207" y="5137271"/>
            <a:ext cx="1237579" cy="21151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98"/>
          <p:cNvCxnSpPr>
            <a:stCxn id="75" idx="3"/>
            <a:endCxn id="39" idx="1"/>
          </p:cNvCxnSpPr>
          <p:nvPr/>
        </p:nvCxnSpPr>
        <p:spPr>
          <a:xfrm>
            <a:off x="5369502" y="4281005"/>
            <a:ext cx="1235284" cy="85626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87"/>
          <p:cNvCxnSpPr>
            <a:stCxn id="90" idx="1"/>
            <a:endCxn id="81" idx="3"/>
          </p:cNvCxnSpPr>
          <p:nvPr/>
        </p:nvCxnSpPr>
        <p:spPr>
          <a:xfrm rot="10800000" flipV="1">
            <a:off x="5397841" y="4438900"/>
            <a:ext cx="859750" cy="698371"/>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6257591" y="4020058"/>
            <a:ext cx="837685" cy="837685"/>
            <a:chOff x="6398035" y="1716774"/>
            <a:chExt cx="837685" cy="837685"/>
          </a:xfrm>
        </p:grpSpPr>
        <p:sp>
          <p:nvSpPr>
            <p:cNvPr id="95" name="Rectangle 94"/>
            <p:cNvSpPr/>
            <p:nvPr/>
          </p:nvSpPr>
          <p:spPr>
            <a:xfrm>
              <a:off x="6573329" y="1803183"/>
              <a:ext cx="500332" cy="663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8035" y="1716774"/>
              <a:ext cx="837685" cy="837685"/>
            </a:xfrm>
            <a:prstGeom prst="rect">
              <a:avLst/>
            </a:prstGeom>
          </p:spPr>
        </p:pic>
      </p:grpSp>
      <p:sp>
        <p:nvSpPr>
          <p:cNvPr id="128" name="TextBox 127"/>
          <p:cNvSpPr txBox="1"/>
          <p:nvPr/>
        </p:nvSpPr>
        <p:spPr>
          <a:xfrm>
            <a:off x="6090703" y="3944912"/>
            <a:ext cx="977031" cy="221413"/>
          </a:xfrm>
          <a:prstGeom prst="rect">
            <a:avLst/>
          </a:prstGeom>
          <a:noFill/>
        </p:spPr>
        <p:txBody>
          <a:bodyPr wrap="square" lIns="0" tIns="0" rIns="0" bIns="0" rtlCol="0" anchor="t">
            <a:noAutofit/>
          </a:bodyPr>
          <a:lstStyle/>
          <a:p>
            <a:pPr algn="ctr"/>
            <a:r>
              <a:rPr lang="en-US" sz="1050" b="1" dirty="0" smtClean="0"/>
              <a:t>Ansible Playbook</a:t>
            </a:r>
          </a:p>
        </p:txBody>
      </p:sp>
      <p:sp>
        <p:nvSpPr>
          <p:cNvPr id="131" name="TextBox 130"/>
          <p:cNvSpPr txBox="1"/>
          <p:nvPr/>
        </p:nvSpPr>
        <p:spPr>
          <a:xfrm>
            <a:off x="5502892" y="6292340"/>
            <a:ext cx="111120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Upload </a:t>
            </a:r>
          </a:p>
          <a:p>
            <a:pPr algn="ctr"/>
            <a:r>
              <a:rPr lang="en-US" sz="1000" dirty="0">
                <a:effectLst>
                  <a:glow rad="76200">
                    <a:schemeClr val="bg1">
                      <a:alpha val="90000"/>
                    </a:schemeClr>
                  </a:glow>
                </a:effectLst>
              </a:rPr>
              <a:t>p</a:t>
            </a:r>
            <a:r>
              <a:rPr lang="en-US" sz="1000" dirty="0" smtClean="0">
                <a:effectLst>
                  <a:glow rad="76200">
                    <a:schemeClr val="bg1">
                      <a:alpha val="90000"/>
                    </a:schemeClr>
                  </a:glow>
                </a:effectLst>
              </a:rPr>
              <a:t>ackage list (</a:t>
            </a:r>
            <a:r>
              <a:rPr lang="en-US" sz="1000" dirty="0" err="1" smtClean="0">
                <a:effectLst>
                  <a:glow rad="76200">
                    <a:schemeClr val="bg1">
                      <a:alpha val="90000"/>
                    </a:schemeClr>
                  </a:glow>
                </a:effectLst>
              </a:rPr>
              <a:t>json</a:t>
            </a:r>
            <a:r>
              <a:rPr lang="en-US" sz="1000" dirty="0" smtClean="0">
                <a:effectLst>
                  <a:glow rad="76200">
                    <a:schemeClr val="bg1">
                      <a:alpha val="90000"/>
                    </a:schemeClr>
                  </a:glow>
                </a:effectLst>
              </a:rPr>
              <a:t>)</a:t>
            </a:r>
          </a:p>
        </p:txBody>
      </p:sp>
      <p:grpSp>
        <p:nvGrpSpPr>
          <p:cNvPr id="41" name="Group 40"/>
          <p:cNvGrpSpPr/>
          <p:nvPr/>
        </p:nvGrpSpPr>
        <p:grpSpPr>
          <a:xfrm>
            <a:off x="374211" y="4558104"/>
            <a:ext cx="1143000" cy="1155700"/>
            <a:chOff x="3965935" y="4183961"/>
            <a:chExt cx="1143000" cy="1155700"/>
          </a:xfrm>
        </p:grpSpPr>
        <p:sp>
          <p:nvSpPr>
            <p:cNvPr id="42" name="Oval 41"/>
            <p:cNvSpPr/>
            <p:nvPr/>
          </p:nvSpPr>
          <p:spPr>
            <a:xfrm>
              <a:off x="4019829" y="4261626"/>
              <a:ext cx="1045285" cy="9886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5935" y="4183961"/>
              <a:ext cx="1143000" cy="1155700"/>
            </a:xfrm>
            <a:prstGeom prst="rect">
              <a:avLst/>
            </a:prstGeom>
          </p:spPr>
        </p:pic>
      </p:grpSp>
      <p:sp>
        <p:nvSpPr>
          <p:cNvPr id="48" name="TextBox 47"/>
          <p:cNvSpPr txBox="1"/>
          <p:nvPr/>
        </p:nvSpPr>
        <p:spPr>
          <a:xfrm>
            <a:off x="428105" y="5680762"/>
            <a:ext cx="977031" cy="221413"/>
          </a:xfrm>
          <a:prstGeom prst="rect">
            <a:avLst/>
          </a:prstGeom>
          <a:noFill/>
        </p:spPr>
        <p:txBody>
          <a:bodyPr wrap="square" lIns="0" tIns="0" rIns="0" bIns="0" rtlCol="0" anchor="t">
            <a:noAutofit/>
          </a:bodyPr>
          <a:lstStyle/>
          <a:p>
            <a:pPr algn="ctr"/>
            <a:r>
              <a:rPr lang="en-US" sz="1050" b="1" dirty="0" smtClean="0"/>
              <a:t>SSM </a:t>
            </a:r>
            <a:r>
              <a:rPr lang="en-US" sz="1050" b="1" dirty="0" err="1" smtClean="0"/>
              <a:t>StateManager</a:t>
            </a:r>
            <a:endParaRPr lang="en-US" sz="1050" b="1" dirty="0"/>
          </a:p>
        </p:txBody>
      </p:sp>
      <p:sp>
        <p:nvSpPr>
          <p:cNvPr id="69" name="TextBox 68"/>
          <p:cNvSpPr txBox="1"/>
          <p:nvPr/>
        </p:nvSpPr>
        <p:spPr>
          <a:xfrm>
            <a:off x="8634423" y="5568570"/>
            <a:ext cx="896261" cy="186597"/>
          </a:xfrm>
          <a:prstGeom prst="rect">
            <a:avLst/>
          </a:prstGeom>
          <a:noFill/>
        </p:spPr>
        <p:txBody>
          <a:bodyPr wrap="square" lIns="0" tIns="0" rIns="0" bIns="0" rtlCol="0" anchor="t">
            <a:noAutofit/>
          </a:bodyPr>
          <a:lstStyle/>
          <a:p>
            <a:pPr algn="ctr"/>
            <a:r>
              <a:rPr lang="en-US" sz="1050" b="1" dirty="0" smtClean="0"/>
              <a:t>Package list to </a:t>
            </a:r>
            <a:r>
              <a:rPr lang="en-US" sz="1050" b="1" dirty="0" smtClean="0"/>
              <a:t>DB</a:t>
            </a:r>
            <a:endParaRPr lang="en-US" sz="1050" b="1" dirty="0"/>
          </a:p>
        </p:txBody>
      </p:sp>
      <p:pic>
        <p:nvPicPr>
          <p:cNvPr id="70" name="Picture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65876" y="4722034"/>
            <a:ext cx="769853" cy="833643"/>
          </a:xfrm>
          <a:prstGeom prst="rect">
            <a:avLst/>
          </a:prstGeom>
        </p:spPr>
      </p:pic>
      <p:cxnSp>
        <p:nvCxnSpPr>
          <p:cNvPr id="71" name="Straight Arrow Connector 98"/>
          <p:cNvCxnSpPr>
            <a:stCxn id="39" idx="3"/>
            <a:endCxn id="70" idx="1"/>
          </p:cNvCxnSpPr>
          <p:nvPr/>
        </p:nvCxnSpPr>
        <p:spPr>
          <a:xfrm>
            <a:off x="7791207" y="5137271"/>
            <a:ext cx="874669" cy="15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93" name="Picture 9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0215" y="2046197"/>
            <a:ext cx="769853" cy="833643"/>
          </a:xfrm>
          <a:prstGeom prst="rect">
            <a:avLst/>
          </a:prstGeom>
        </p:spPr>
      </p:pic>
      <p:pic>
        <p:nvPicPr>
          <p:cNvPr id="94" name="Picture 9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919" y="1953957"/>
            <a:ext cx="1066292" cy="1066292"/>
          </a:xfrm>
          <a:prstGeom prst="rect">
            <a:avLst/>
          </a:prstGeom>
        </p:spPr>
      </p:pic>
      <p:cxnSp>
        <p:nvCxnSpPr>
          <p:cNvPr id="97" name="Straight Arrow Connector 96"/>
          <p:cNvCxnSpPr>
            <a:stCxn id="94" idx="3"/>
            <a:endCxn id="93" idx="1"/>
          </p:cNvCxnSpPr>
          <p:nvPr/>
        </p:nvCxnSpPr>
        <p:spPr>
          <a:xfrm flipV="1">
            <a:off x="1517211" y="2463019"/>
            <a:ext cx="3023004" cy="24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3" idx="3"/>
            <a:endCxn id="39" idx="0"/>
          </p:cNvCxnSpPr>
          <p:nvPr/>
        </p:nvCxnSpPr>
        <p:spPr>
          <a:xfrm>
            <a:off x="5310068" y="2463019"/>
            <a:ext cx="1887929" cy="200830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359969" y="2879840"/>
            <a:ext cx="1073911" cy="232415"/>
          </a:xfrm>
          <a:prstGeom prst="rect">
            <a:avLst/>
          </a:prstGeom>
          <a:noFill/>
        </p:spPr>
        <p:txBody>
          <a:bodyPr wrap="square" lIns="0" tIns="0" rIns="0" bIns="0" rtlCol="0" anchor="t">
            <a:noAutofit/>
          </a:bodyPr>
          <a:lstStyle/>
          <a:p>
            <a:pPr algn="ctr"/>
            <a:r>
              <a:rPr lang="en-US" sz="1050" b="1" dirty="0" err="1" smtClean="0"/>
              <a:t>GetLatestCVEList</a:t>
            </a:r>
            <a:r>
              <a:rPr lang="en-US" sz="1050" b="1" dirty="0" smtClean="0"/>
              <a:t> </a:t>
            </a:r>
            <a:endParaRPr lang="en-US" sz="105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5353" y="4565679"/>
            <a:ext cx="996696" cy="1096366"/>
          </a:xfrm>
          <a:prstGeom prst="rect">
            <a:avLst/>
          </a:prstGeom>
        </p:spPr>
      </p:pic>
      <p:sp>
        <p:nvSpPr>
          <p:cNvPr id="59" name="TextBox 58"/>
          <p:cNvSpPr txBox="1"/>
          <p:nvPr/>
        </p:nvSpPr>
        <p:spPr>
          <a:xfrm>
            <a:off x="10416938" y="5743234"/>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60" name="Straight Arrow Connector 98"/>
          <p:cNvCxnSpPr/>
          <p:nvPr/>
        </p:nvCxnSpPr>
        <p:spPr>
          <a:xfrm>
            <a:off x="9483206" y="5137270"/>
            <a:ext cx="874669" cy="15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00399" y="2070281"/>
            <a:ext cx="769853" cy="833643"/>
          </a:xfrm>
          <a:prstGeom prst="rect">
            <a:avLst/>
          </a:prstGeom>
        </p:spPr>
      </p:pic>
      <p:sp>
        <p:nvSpPr>
          <p:cNvPr id="62" name="TextBox 61"/>
          <p:cNvSpPr txBox="1"/>
          <p:nvPr/>
        </p:nvSpPr>
        <p:spPr>
          <a:xfrm>
            <a:off x="8420153" y="2903924"/>
            <a:ext cx="1073911" cy="232415"/>
          </a:xfrm>
          <a:prstGeom prst="rect">
            <a:avLst/>
          </a:prstGeom>
          <a:noFill/>
        </p:spPr>
        <p:txBody>
          <a:bodyPr wrap="square" lIns="0" tIns="0" rIns="0" bIns="0" rtlCol="0" anchor="t">
            <a:noAutofit/>
          </a:bodyPr>
          <a:lstStyle/>
          <a:p>
            <a:pPr algn="ctr"/>
            <a:r>
              <a:rPr lang="en-US" sz="1050" b="1" dirty="0" smtClean="0"/>
              <a:t>Process CVE List</a:t>
            </a:r>
            <a:endParaRPr lang="en-US" sz="1050" b="1" dirty="0"/>
          </a:p>
        </p:txBody>
      </p:sp>
      <p:cxnSp>
        <p:nvCxnSpPr>
          <p:cNvPr id="63" name="Straight Arrow Connector 99"/>
          <p:cNvCxnSpPr/>
          <p:nvPr/>
        </p:nvCxnSpPr>
        <p:spPr>
          <a:xfrm flipV="1">
            <a:off x="7791207" y="2315653"/>
            <a:ext cx="809192" cy="265016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99"/>
          <p:cNvCxnSpPr>
            <a:stCxn id="61" idx="3"/>
            <a:endCxn id="58" idx="0"/>
          </p:cNvCxnSpPr>
          <p:nvPr/>
        </p:nvCxnSpPr>
        <p:spPr>
          <a:xfrm>
            <a:off x="9370252" y="2487103"/>
            <a:ext cx="1533449" cy="207857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5745" y="3097914"/>
            <a:ext cx="1073911" cy="232415"/>
          </a:xfrm>
          <a:prstGeom prst="rect">
            <a:avLst/>
          </a:prstGeom>
          <a:noFill/>
        </p:spPr>
        <p:txBody>
          <a:bodyPr wrap="square" lIns="0" tIns="0" rIns="0" bIns="0" rtlCol="0" anchor="t">
            <a:noAutofit/>
          </a:bodyPr>
          <a:lstStyle/>
          <a:p>
            <a:pPr algn="ctr"/>
            <a:r>
              <a:rPr lang="en-US" sz="1050" b="1" dirty="0" smtClean="0"/>
              <a:t>Yum CVE Repo</a:t>
            </a:r>
            <a:endParaRPr lang="en-US" sz="1050" b="1" dirty="0"/>
          </a:p>
        </p:txBody>
      </p:sp>
    </p:spTree>
    <p:extLst>
      <p:ext uri="{BB962C8B-B14F-4D97-AF65-F5344CB8AC3E}">
        <p14:creationId xmlns:p14="http://schemas.microsoft.com/office/powerpoint/2010/main" val="1280370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Application architecture</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52" y="743896"/>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286" y="757751"/>
            <a:ext cx="792865" cy="890080"/>
          </a:xfrm>
          <a:prstGeom prst="rect">
            <a:avLst/>
          </a:prstGeom>
        </p:spPr>
      </p:pic>
      <p:sp>
        <p:nvSpPr>
          <p:cNvPr id="34" name="TextBox 33"/>
          <p:cNvSpPr txBox="1"/>
          <p:nvPr/>
        </p:nvSpPr>
        <p:spPr>
          <a:xfrm>
            <a:off x="4634440" y="604705"/>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450516" y="5357335"/>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125" y="780461"/>
            <a:ext cx="763634" cy="884953"/>
          </a:xfrm>
          <a:prstGeom prst="rect">
            <a:avLst/>
          </a:prstGeom>
        </p:spPr>
      </p:pic>
      <p:sp>
        <p:nvSpPr>
          <p:cNvPr id="40" name="TextBox 39"/>
          <p:cNvSpPr txBox="1"/>
          <p:nvPr/>
        </p:nvSpPr>
        <p:spPr>
          <a:xfrm>
            <a:off x="11023555" y="1639760"/>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081553" y="1194247"/>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20986" y="2305306"/>
            <a:ext cx="777057" cy="1013914"/>
            <a:chOff x="5957793" y="1929174"/>
            <a:chExt cx="1047038" cy="1305919"/>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6005735" y="3058277"/>
              <a:ext cx="877127" cy="176816"/>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flipH="1">
            <a:off x="5109515" y="1647831"/>
            <a:ext cx="3204" cy="657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4736" y="5186101"/>
            <a:ext cx="766873" cy="886846"/>
          </a:xfrm>
          <a:prstGeom prst="rect">
            <a:avLst/>
          </a:prstGeom>
        </p:spPr>
      </p:pic>
      <p:sp>
        <p:nvSpPr>
          <p:cNvPr id="55" name="TextBox 54"/>
          <p:cNvSpPr txBox="1"/>
          <p:nvPr/>
        </p:nvSpPr>
        <p:spPr>
          <a:xfrm>
            <a:off x="4527830" y="6099065"/>
            <a:ext cx="1108429" cy="182132"/>
          </a:xfrm>
          <a:prstGeom prst="rect">
            <a:avLst/>
          </a:prstGeom>
          <a:noFill/>
        </p:spPr>
        <p:txBody>
          <a:bodyPr wrap="square" lIns="0" tIns="0" rIns="0" bIns="0" rtlCol="0" anchor="t">
            <a:noAutofit/>
          </a:bodyPr>
          <a:lstStyle/>
          <a:p>
            <a:pPr algn="ctr"/>
            <a:r>
              <a:rPr lang="en-US" sz="1000" b="1" smtClean="0"/>
              <a:t>Amazon </a:t>
            </a: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1929" y="3895943"/>
            <a:ext cx="795835" cy="886846"/>
          </a:xfrm>
          <a:prstGeom prst="rect">
            <a:avLst/>
          </a:prstGeom>
        </p:spPr>
      </p:pic>
      <p:sp>
        <p:nvSpPr>
          <p:cNvPr id="57" name="TextBox 56"/>
          <p:cNvSpPr txBox="1"/>
          <p:nvPr/>
        </p:nvSpPr>
        <p:spPr>
          <a:xfrm>
            <a:off x="4662138" y="4731064"/>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534721" y="1434819"/>
            <a:ext cx="2900835" cy="13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6305" y="3283930"/>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4516913"/>
            <a:ext cx="769853" cy="833643"/>
          </a:xfrm>
          <a:prstGeom prst="rect">
            <a:avLst/>
          </a:prstGeom>
        </p:spPr>
      </p:pic>
      <p:cxnSp>
        <p:nvCxnSpPr>
          <p:cNvPr id="76" name="Straight Arrow Connector 75"/>
          <p:cNvCxnSpPr/>
          <p:nvPr/>
        </p:nvCxnSpPr>
        <p:spPr>
          <a:xfrm flipH="1" flipV="1">
            <a:off x="5507764" y="4353089"/>
            <a:ext cx="2927792" cy="59436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57483" y="4158341"/>
            <a:ext cx="817739" cy="905805"/>
          </a:xfrm>
          <a:prstGeom prst="rect">
            <a:avLst/>
          </a:prstGeom>
        </p:spPr>
      </p:pic>
      <p:sp>
        <p:nvSpPr>
          <p:cNvPr id="80" name="TextBox 79"/>
          <p:cNvSpPr txBox="1"/>
          <p:nvPr/>
        </p:nvSpPr>
        <p:spPr>
          <a:xfrm>
            <a:off x="11018976" y="506524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8807" y="883512"/>
            <a:ext cx="630722" cy="609698"/>
          </a:xfrm>
          <a:prstGeom prst="rect">
            <a:avLst/>
          </a:prstGeom>
        </p:spPr>
      </p:pic>
      <p:sp>
        <p:nvSpPr>
          <p:cNvPr id="87" name="TextBox 86"/>
          <p:cNvSpPr txBox="1"/>
          <p:nvPr/>
        </p:nvSpPr>
        <p:spPr>
          <a:xfrm>
            <a:off x="8404103" y="1878214"/>
            <a:ext cx="896261" cy="186597"/>
          </a:xfrm>
          <a:prstGeom prst="rect">
            <a:avLst/>
          </a:prstGeom>
          <a:noFill/>
        </p:spPr>
        <p:txBody>
          <a:bodyPr wrap="square" lIns="0" tIns="0" rIns="0" bIns="0" rtlCol="0" anchor="t">
            <a:noAutofit/>
          </a:bodyPr>
          <a:lstStyle/>
          <a:p>
            <a:pPr algn="ctr"/>
            <a:r>
              <a:rPr lang="en-US" sz="1050" b="1" dirty="0" err="1" smtClean="0"/>
              <a:t>TranscodeVideo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1031678"/>
            <a:ext cx="769853" cy="833643"/>
          </a:xfrm>
          <a:prstGeom prst="rect">
            <a:avLst/>
          </a:prstGeom>
        </p:spPr>
      </p:pic>
      <p:cxnSp>
        <p:nvCxnSpPr>
          <p:cNvPr id="89" name="Straight Arrow Connector 88"/>
          <p:cNvCxnSpPr/>
          <p:nvPr/>
        </p:nvCxnSpPr>
        <p:spPr>
          <a:xfrm flipH="1" flipV="1">
            <a:off x="5509151" y="941532"/>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171882" y="1527553"/>
            <a:ext cx="1961791" cy="1190149"/>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19522269">
            <a:off x="10148822" y="1686638"/>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7" name="TextBox 106"/>
          <p:cNvSpPr txBox="1"/>
          <p:nvPr/>
        </p:nvSpPr>
        <p:spPr>
          <a:xfrm>
            <a:off x="10314707" y="756320"/>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249744" y="546890"/>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482138" y="1912791"/>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endCxn id="79" idx="0"/>
          </p:cNvCxnSpPr>
          <p:nvPr/>
        </p:nvCxnSpPr>
        <p:spPr>
          <a:xfrm>
            <a:off x="9152169" y="3139103"/>
            <a:ext cx="2314184" cy="10192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1528062">
            <a:off x="10536270" y="3710961"/>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205409" y="4892001"/>
            <a:ext cx="1928264" cy="4173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328650" y="4639604"/>
            <a:ext cx="3416086" cy="989920"/>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78536" y="3613514"/>
            <a:ext cx="1066292" cy="1066292"/>
          </a:xfrm>
          <a:prstGeom prst="rect">
            <a:avLst/>
          </a:prstGeom>
        </p:spPr>
      </p:pic>
      <p:cxnSp>
        <p:nvCxnSpPr>
          <p:cNvPr id="135" name="Straight Arrow Connector 134"/>
          <p:cNvCxnSpPr/>
          <p:nvPr/>
        </p:nvCxnSpPr>
        <p:spPr>
          <a:xfrm flipH="1">
            <a:off x="2740319" y="2636047"/>
            <a:ext cx="2008879" cy="101267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2981263" y="4298599"/>
            <a:ext cx="1707620" cy="1557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868709" y="411053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924180" y="4726424"/>
            <a:ext cx="795835" cy="400110"/>
          </a:xfrm>
          <a:prstGeom prst="rect">
            <a:avLst/>
          </a:prstGeom>
          <a:noFill/>
          <a:effectLst>
            <a:glow rad="304800">
              <a:schemeClr val="bg1"/>
            </a:glow>
          </a:effectLst>
        </p:spPr>
        <p:txBody>
          <a:bodyPr wrap="square" rtlCol="0">
            <a:spAutoFit/>
          </a:bodyPr>
          <a:lstStyle/>
          <a:p>
            <a:pPr algn="ctr"/>
            <a:r>
              <a:rPr lang="en-US" sz="1000" dirty="0" smtClean="0">
                <a:effectLst>
                  <a:glow rad="76200">
                    <a:schemeClr val="bg1">
                      <a:alpha val="90000"/>
                    </a:schemeClr>
                  </a:glow>
                </a:effectLst>
              </a:rPr>
              <a:t>Unique user token</a:t>
            </a:r>
          </a:p>
        </p:txBody>
      </p:sp>
      <p:cxnSp>
        <p:nvCxnSpPr>
          <p:cNvPr id="155" name="Straight Arrow Connector 154"/>
          <p:cNvCxnSpPr/>
          <p:nvPr/>
        </p:nvCxnSpPr>
        <p:spPr>
          <a:xfrm flipH="1" flipV="1">
            <a:off x="1419065" y="4147491"/>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3355168"/>
            <a:ext cx="769853" cy="833643"/>
          </a:xfrm>
          <a:prstGeom prst="rect">
            <a:avLst/>
          </a:prstGeom>
        </p:spPr>
      </p:pic>
      <p:sp>
        <p:nvSpPr>
          <p:cNvPr id="168" name="TextBox 167"/>
          <p:cNvSpPr txBox="1"/>
          <p:nvPr/>
        </p:nvSpPr>
        <p:spPr>
          <a:xfrm>
            <a:off x="8450516" y="4183961"/>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rot="19937760">
            <a:off x="2776350" y="3065996"/>
            <a:ext cx="1381597"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Angular webpage,</a:t>
            </a:r>
          </a:p>
          <a:p>
            <a:r>
              <a:rPr lang="en-US" sz="1000" dirty="0" smtClean="0">
                <a:effectLst>
                  <a:glow rad="76200">
                    <a:schemeClr val="bg1">
                      <a:alpha val="90000"/>
                    </a:schemeClr>
                  </a:glow>
                </a:effectLst>
              </a:rPr>
              <a:t>Videos </a:t>
            </a:r>
          </a:p>
        </p:txBody>
      </p:sp>
      <p:sp>
        <p:nvSpPr>
          <p:cNvPr id="177" name="TextBox 176"/>
          <p:cNvSpPr txBox="1"/>
          <p:nvPr/>
        </p:nvSpPr>
        <p:spPr>
          <a:xfrm rot="1605755">
            <a:off x="7655734" y="568134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p>
        </p:txBody>
      </p:sp>
      <p:cxnSp>
        <p:nvCxnSpPr>
          <p:cNvPr id="180" name="Straight Arrow Connector 179"/>
          <p:cNvCxnSpPr/>
          <p:nvPr/>
        </p:nvCxnSpPr>
        <p:spPr>
          <a:xfrm flipH="1">
            <a:off x="5530810" y="4002942"/>
            <a:ext cx="2968218" cy="194067"/>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2966565" y="4002023"/>
            <a:ext cx="1722318" cy="21354"/>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865908" y="379541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cxnSp>
        <p:nvCxnSpPr>
          <p:cNvPr id="193" name="Straight Arrow Connector 192"/>
          <p:cNvCxnSpPr>
            <a:endCxn id="166" idx="3"/>
          </p:cNvCxnSpPr>
          <p:nvPr/>
        </p:nvCxnSpPr>
        <p:spPr>
          <a:xfrm flipH="1" flipV="1">
            <a:off x="9205409" y="3771990"/>
            <a:ext cx="1852074" cy="56389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9861518" y="4017600"/>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039238" y="4113804"/>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12" name="TextBox 211"/>
          <p:cNvSpPr txBox="1"/>
          <p:nvPr/>
        </p:nvSpPr>
        <p:spPr>
          <a:xfrm rot="631099">
            <a:off x="7623323" y="4665751"/>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726139" y="998075"/>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53343" y="1997982"/>
            <a:ext cx="537317" cy="638065"/>
          </a:xfrm>
          <a:prstGeom prst="rect">
            <a:avLst/>
          </a:prstGeom>
        </p:spPr>
      </p:pic>
      <p:sp>
        <p:nvSpPr>
          <p:cNvPr id="217" name="TextBox 216"/>
          <p:cNvSpPr txBox="1"/>
          <p:nvPr/>
        </p:nvSpPr>
        <p:spPr>
          <a:xfrm>
            <a:off x="2256242" y="2675063"/>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407767" y="2541369"/>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9280787" y="4722804"/>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74" name="Straight Arrow Connector 73"/>
          <p:cNvCxnSpPr/>
          <p:nvPr/>
        </p:nvCxnSpPr>
        <p:spPr>
          <a:xfrm flipH="1" flipV="1">
            <a:off x="5366888" y="1533924"/>
            <a:ext cx="3122406" cy="1978513"/>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571553" y="1220033"/>
            <a:ext cx="103746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New replay vids </a:t>
            </a:r>
          </a:p>
          <a:p>
            <a:pPr algn="ctr"/>
            <a:r>
              <a:rPr lang="en-US" sz="1000" dirty="0" smtClean="0">
                <a:effectLst>
                  <a:glow rad="76200">
                    <a:schemeClr val="bg1">
                      <a:alpha val="90000"/>
                    </a:schemeClr>
                  </a:glow>
                </a:effectLst>
              </a:rPr>
              <a:t>upload trigger</a:t>
            </a:r>
          </a:p>
        </p:txBody>
      </p:sp>
      <p:sp>
        <p:nvSpPr>
          <p:cNvPr id="78" name="TextBox 77"/>
          <p:cNvSpPr txBox="1"/>
          <p:nvPr/>
        </p:nvSpPr>
        <p:spPr>
          <a:xfrm rot="2008197">
            <a:off x="5364350" y="1615301"/>
            <a:ext cx="902811"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Total votes</a:t>
            </a:r>
            <a:endParaRPr lang="en-US" sz="1000" dirty="0">
              <a:effectLst>
                <a:glow rad="76200">
                  <a:schemeClr val="bg1">
                    <a:alpha val="90000"/>
                  </a:schemeClr>
                </a:glow>
              </a:effectLst>
            </a:endParaRPr>
          </a:p>
          <a:p>
            <a:r>
              <a:rPr lang="en-US" sz="1000" dirty="0" smtClean="0">
                <a:effectLst>
                  <a:glow rad="76200">
                    <a:schemeClr val="bg1">
                      <a:alpha val="90000"/>
                    </a:schemeClr>
                  </a:glow>
                </a:effectLst>
              </a:rPr>
              <a:t>as static JSON</a:t>
            </a:r>
          </a:p>
        </p:txBody>
      </p:sp>
      <p:cxnSp>
        <p:nvCxnSpPr>
          <p:cNvPr id="81" name="Straight Arrow Connector 80"/>
          <p:cNvCxnSpPr>
            <a:endCxn id="88" idx="3"/>
          </p:cNvCxnSpPr>
          <p:nvPr/>
        </p:nvCxnSpPr>
        <p:spPr>
          <a:xfrm flipH="1">
            <a:off x="9205409" y="1434819"/>
            <a:ext cx="1813568" cy="13681"/>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452829" y="3052239"/>
            <a:ext cx="798808" cy="147068"/>
          </a:xfrm>
          <a:prstGeom prst="rect">
            <a:avLst/>
          </a:prstGeom>
          <a:noFill/>
        </p:spPr>
        <p:txBody>
          <a:bodyPr wrap="square" lIns="0" tIns="0" rIns="0" bIns="0" rtlCol="0" anchor="t">
            <a:noAutofit/>
          </a:bodyPr>
          <a:lstStyle/>
          <a:p>
            <a:pPr algn="ctr"/>
            <a:r>
              <a:rPr lang="en-US" sz="1050" b="1" dirty="0" err="1" smtClean="0"/>
              <a:t>ProcessVideo</a:t>
            </a:r>
            <a:endParaRPr lang="en-US" sz="1050" b="1" dirty="0"/>
          </a:p>
        </p:txBody>
      </p:sp>
      <p:pic>
        <p:nvPicPr>
          <p:cNvPr id="83" name="Picture 8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2193423"/>
            <a:ext cx="769853" cy="833643"/>
          </a:xfrm>
          <a:prstGeom prst="rect">
            <a:avLst/>
          </a:prstGeom>
        </p:spPr>
      </p:pic>
      <p:sp>
        <p:nvSpPr>
          <p:cNvPr id="84" name="TextBox 83"/>
          <p:cNvSpPr txBox="1"/>
          <p:nvPr/>
        </p:nvSpPr>
        <p:spPr>
          <a:xfrm rot="21435862">
            <a:off x="7607081" y="3832531"/>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cxnSp>
        <p:nvCxnSpPr>
          <p:cNvPr id="85" name="Straight Arrow Connector 84"/>
          <p:cNvCxnSpPr/>
          <p:nvPr/>
        </p:nvCxnSpPr>
        <p:spPr>
          <a:xfrm flipH="1">
            <a:off x="2952838" y="2998536"/>
            <a:ext cx="1751359" cy="87522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1" name="Picture 9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5678659"/>
            <a:ext cx="769853" cy="833643"/>
          </a:xfrm>
          <a:prstGeom prst="rect">
            <a:avLst/>
          </a:prstGeom>
        </p:spPr>
      </p:pic>
      <p:cxnSp>
        <p:nvCxnSpPr>
          <p:cNvPr id="92" name="Straight Arrow Connector 91"/>
          <p:cNvCxnSpPr>
            <a:stCxn id="91" idx="1"/>
          </p:cNvCxnSpPr>
          <p:nvPr/>
        </p:nvCxnSpPr>
        <p:spPr>
          <a:xfrm flipH="1" flipV="1">
            <a:off x="5490111" y="4626441"/>
            <a:ext cx="2945445" cy="146904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8409563" y="6512302"/>
            <a:ext cx="885341" cy="157935"/>
          </a:xfrm>
          <a:prstGeom prst="rect">
            <a:avLst/>
          </a:prstGeom>
          <a:noFill/>
        </p:spPr>
        <p:txBody>
          <a:bodyPr wrap="square" lIns="0" tIns="0" rIns="0" bIns="0" rtlCol="0" anchor="t">
            <a:noAutofit/>
          </a:bodyPr>
          <a:lstStyle/>
          <a:p>
            <a:pPr algn="ctr"/>
            <a:r>
              <a:rPr lang="en-US" sz="1050" b="1" dirty="0" err="1" smtClean="0"/>
              <a:t>Frac</a:t>
            </a:r>
            <a:r>
              <a:rPr lang="en-US" sz="1050" b="1" dirty="0" smtClean="0"/>
              <a:t>-vote-</a:t>
            </a:r>
            <a:r>
              <a:rPr lang="en-US" sz="1050" b="1" dirty="0" err="1" smtClean="0"/>
              <a:t>auth</a:t>
            </a:r>
            <a:endParaRPr lang="en-US" sz="1050" b="1" dirty="0"/>
          </a:p>
        </p:txBody>
      </p:sp>
      <p:sp>
        <p:nvSpPr>
          <p:cNvPr id="24" name="TextBox 23"/>
          <p:cNvSpPr txBox="1"/>
          <p:nvPr/>
        </p:nvSpPr>
        <p:spPr>
          <a:xfrm>
            <a:off x="362434" y="3123213"/>
            <a:ext cx="703334" cy="369332"/>
          </a:xfrm>
          <a:prstGeom prst="rect">
            <a:avLst/>
          </a:prstGeom>
          <a:noFill/>
        </p:spPr>
        <p:txBody>
          <a:bodyPr wrap="none" rtlCol="0">
            <a:spAutoFit/>
          </a:bodyPr>
          <a:lstStyle/>
          <a:p>
            <a:r>
              <a:rPr lang="en-US" smtClean="0"/>
              <a:t>Users</a:t>
            </a:r>
            <a:endParaRPr lang="en-US" dirty="0"/>
          </a:p>
        </p:txBody>
      </p:sp>
      <p:sp>
        <p:nvSpPr>
          <p:cNvPr id="99" name="TextBox 98"/>
          <p:cNvSpPr txBox="1"/>
          <p:nvPr/>
        </p:nvSpPr>
        <p:spPr>
          <a:xfrm>
            <a:off x="346480" y="1624726"/>
            <a:ext cx="1326902" cy="369332"/>
          </a:xfrm>
          <a:prstGeom prst="rect">
            <a:avLst/>
          </a:prstGeom>
          <a:noFill/>
        </p:spPr>
        <p:txBody>
          <a:bodyPr wrap="none" rtlCol="0">
            <a:spAutoFit/>
          </a:bodyPr>
          <a:lstStyle/>
          <a:p>
            <a:r>
              <a:rPr lang="en-US" dirty="0" err="1" smtClean="0"/>
              <a:t>Octank</a:t>
            </a:r>
            <a:r>
              <a:rPr lang="en-US" dirty="0" smtClean="0"/>
              <a:t> Staff</a:t>
            </a:r>
            <a:endParaRPr lang="en-US" dirty="0"/>
          </a:p>
        </p:txBody>
      </p:sp>
      <p:pic>
        <p:nvPicPr>
          <p:cNvPr id="1026" name="Picture 2" descr="ttps://www.facebook.com/images/fb_icon_325x32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88162" y="6205677"/>
            <a:ext cx="420562" cy="420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s://pbs.twimg.com/profile_images/839721704163155970/LI_TRk1z_400x400.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270083" y="5662081"/>
            <a:ext cx="438641" cy="438641"/>
          </a:xfrm>
          <a:prstGeom prst="rect">
            <a:avLst/>
          </a:prstGeom>
          <a:noFill/>
          <a:extLst>
            <a:ext uri="{909E8E84-426E-40DD-AFC4-6F175D3DCCD1}">
              <a14:hiddenFill xmlns:a14="http://schemas.microsoft.com/office/drawing/2010/main">
                <a:solidFill>
                  <a:srgbClr val="FFFFFF"/>
                </a:solidFill>
              </a14:hiddenFill>
            </a:ext>
          </a:extLst>
        </p:spPr>
      </p:pic>
      <p:cxnSp>
        <p:nvCxnSpPr>
          <p:cNvPr id="110" name="Straight Arrow Connector 109"/>
          <p:cNvCxnSpPr>
            <a:stCxn id="1028" idx="1"/>
          </p:cNvCxnSpPr>
          <p:nvPr/>
        </p:nvCxnSpPr>
        <p:spPr>
          <a:xfrm flipH="1">
            <a:off x="9197685" y="5881402"/>
            <a:ext cx="2072398" cy="23152"/>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26" idx="1"/>
          </p:cNvCxnSpPr>
          <p:nvPr/>
        </p:nvCxnSpPr>
        <p:spPr>
          <a:xfrm flipH="1">
            <a:off x="9152169" y="6415958"/>
            <a:ext cx="2135993"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749232">
            <a:off x="5540038" y="4246064"/>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19" name="Straight Arrow Connector 118"/>
          <p:cNvCxnSpPr>
            <a:endCxn id="54" idx="3"/>
          </p:cNvCxnSpPr>
          <p:nvPr/>
        </p:nvCxnSpPr>
        <p:spPr>
          <a:xfrm flipH="1" flipV="1">
            <a:off x="5511609" y="5629524"/>
            <a:ext cx="2987420" cy="71412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962202" y="4573355"/>
            <a:ext cx="1749727" cy="12505"/>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0476272" y="5680086"/>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p>
        </p:txBody>
      </p:sp>
      <p:sp>
        <p:nvSpPr>
          <p:cNvPr id="126" name="TextBox 125"/>
          <p:cNvSpPr txBox="1"/>
          <p:nvPr/>
        </p:nvSpPr>
        <p:spPr>
          <a:xfrm>
            <a:off x="10462773" y="621447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p>
        </p:txBody>
      </p:sp>
      <p:sp>
        <p:nvSpPr>
          <p:cNvPr id="127" name="TextBox 126"/>
          <p:cNvSpPr txBox="1"/>
          <p:nvPr/>
        </p:nvSpPr>
        <p:spPr>
          <a:xfrm>
            <a:off x="9248878" y="569537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Callback</a:t>
            </a:r>
          </a:p>
          <a:p>
            <a:r>
              <a:rPr lang="en-US" sz="1000" dirty="0" smtClean="0">
                <a:effectLst>
                  <a:glow rad="76200">
                    <a:schemeClr val="bg1">
                      <a:alpha val="90000"/>
                    </a:schemeClr>
                  </a:glow>
                </a:effectLst>
              </a:rPr>
              <a:t>request</a:t>
            </a:r>
          </a:p>
        </p:txBody>
      </p:sp>
      <p:sp>
        <p:nvSpPr>
          <p:cNvPr id="128" name="TextBox 127"/>
          <p:cNvSpPr txBox="1"/>
          <p:nvPr/>
        </p:nvSpPr>
        <p:spPr>
          <a:xfrm>
            <a:off x="9215641" y="621447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Callback</a:t>
            </a:r>
          </a:p>
          <a:p>
            <a:r>
              <a:rPr lang="en-US" sz="1000" dirty="0" smtClean="0">
                <a:effectLst>
                  <a:glow rad="76200">
                    <a:schemeClr val="bg1">
                      <a:alpha val="90000"/>
                    </a:schemeClr>
                  </a:glow>
                </a:effectLst>
              </a:rPr>
              <a:t>request</a:t>
            </a:r>
          </a:p>
        </p:txBody>
      </p:sp>
      <p:sp>
        <p:nvSpPr>
          <p:cNvPr id="129" name="TextBox 128"/>
          <p:cNvSpPr txBox="1"/>
          <p:nvPr/>
        </p:nvSpPr>
        <p:spPr>
          <a:xfrm>
            <a:off x="3482917" y="4505995"/>
            <a:ext cx="1214052" cy="246221"/>
          </a:xfrm>
          <a:prstGeom prst="rect">
            <a:avLst/>
          </a:prstGeom>
          <a:noFill/>
          <a:effectLst>
            <a:glow rad="304800">
              <a:schemeClr val="bg1"/>
            </a:glow>
          </a:effectLst>
        </p:spPr>
        <p:txBody>
          <a:bodyPr wrap="square" rtlCol="0">
            <a:spAutoFit/>
          </a:bodyPr>
          <a:lstStyle/>
          <a:p>
            <a:pPr algn="r"/>
            <a:r>
              <a:rPr lang="en-US" sz="100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cxnSp>
        <p:nvCxnSpPr>
          <p:cNvPr id="131" name="Straight Arrow Connector 130"/>
          <p:cNvCxnSpPr>
            <a:stCxn id="166" idx="1"/>
          </p:cNvCxnSpPr>
          <p:nvPr/>
        </p:nvCxnSpPr>
        <p:spPr>
          <a:xfrm flipH="1">
            <a:off x="5459090" y="3771990"/>
            <a:ext cx="2976466" cy="219728"/>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rot="21376931">
            <a:off x="5493375" y="3760822"/>
            <a:ext cx="795835" cy="246221"/>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Vote totals</a:t>
            </a:r>
          </a:p>
        </p:txBody>
      </p:sp>
      <p:sp>
        <p:nvSpPr>
          <p:cNvPr id="137" name="TextBox 136"/>
          <p:cNvSpPr txBox="1"/>
          <p:nvPr/>
        </p:nvSpPr>
        <p:spPr>
          <a:xfrm>
            <a:off x="5581365" y="889605"/>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6" name="TextBox 105"/>
          <p:cNvSpPr txBox="1"/>
          <p:nvPr/>
        </p:nvSpPr>
        <p:spPr>
          <a:xfrm>
            <a:off x="1267965" y="3138643"/>
            <a:ext cx="742511"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Closest CF </a:t>
            </a:r>
          </a:p>
          <a:p>
            <a:pPr algn="ctr"/>
            <a:r>
              <a:rPr lang="en-US" sz="1000" dirty="0" smtClean="0">
                <a:effectLst>
                  <a:glow rad="76200">
                    <a:schemeClr val="bg1">
                      <a:alpha val="90000"/>
                    </a:schemeClr>
                  </a:glow>
                </a:effectLst>
              </a:rPr>
              <a:t>endpoint</a:t>
            </a:r>
          </a:p>
        </p:txBody>
      </p:sp>
      <p:sp>
        <p:nvSpPr>
          <p:cNvPr id="140" name="TextBox 139"/>
          <p:cNvSpPr txBox="1"/>
          <p:nvPr/>
        </p:nvSpPr>
        <p:spPr>
          <a:xfrm rot="711510">
            <a:off x="5588079" y="5538970"/>
            <a:ext cx="795835" cy="246221"/>
          </a:xfrm>
          <a:prstGeom prst="rect">
            <a:avLst/>
          </a:prstGeom>
          <a:noFill/>
          <a:effectLst>
            <a:glow rad="304800">
              <a:schemeClr val="bg1"/>
            </a:glow>
          </a:effectLst>
        </p:spPr>
        <p:txBody>
          <a:bodyPr wrap="square" rtlCol="0">
            <a:spAutoFit/>
          </a:bodyPr>
          <a:lstStyle/>
          <a:p>
            <a:r>
              <a:rPr lang="en-US" sz="1000" smtClean="0">
                <a:effectLst>
                  <a:glow rad="76200">
                    <a:schemeClr val="bg1">
                      <a:alpha val="90000"/>
                    </a:schemeClr>
                  </a:glow>
                </a:effectLst>
              </a:rPr>
              <a:t>Federate ID </a:t>
            </a:r>
            <a:endParaRPr lang="en-US" sz="1000" dirty="0" smtClean="0">
              <a:effectLst>
                <a:glow rad="76200">
                  <a:schemeClr val="bg1">
                    <a:alpha val="90000"/>
                  </a:schemeClr>
                </a:glow>
              </a:effectLst>
            </a:endParaRPr>
          </a:p>
        </p:txBody>
      </p:sp>
    </p:spTree>
    <p:extLst>
      <p:ext uri="{BB962C8B-B14F-4D97-AF65-F5344CB8AC3E}">
        <p14:creationId xmlns:p14="http://schemas.microsoft.com/office/powerpoint/2010/main" val="1347498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5061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7868" y="2967335"/>
            <a:ext cx="3456266" cy="923330"/>
          </a:xfrm>
          <a:prstGeom prst="rect">
            <a:avLst/>
          </a:prstGeom>
          <a:noFill/>
        </p:spPr>
        <p:txBody>
          <a:bodyPr wrap="none" rtlCol="0">
            <a:spAutoFit/>
          </a:bodyPr>
          <a:lstStyle/>
          <a:p>
            <a:pPr algn="ctr"/>
            <a:r>
              <a:rPr lang="en-US" sz="5400" dirty="0" smtClean="0">
                <a:latin typeface="Arial" panose="020B0604020202020204" pitchFamily="34" charset="0"/>
                <a:cs typeface="Arial" panose="020B0604020202020204" pitchFamily="34" charset="0"/>
              </a:rPr>
              <a:t>Thank You</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1719373"/>
            <a:ext cx="2381250" cy="952500"/>
          </a:xfrm>
          <a:prstGeom prst="rect">
            <a:avLst/>
          </a:prstGeom>
        </p:spPr>
      </p:pic>
    </p:spTree>
    <p:extLst>
      <p:ext uri="{BB962C8B-B14F-4D97-AF65-F5344CB8AC3E}">
        <p14:creationId xmlns:p14="http://schemas.microsoft.com/office/powerpoint/2010/main" val="41721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113596</TotalTime>
  <Words>661</Words>
  <Application>Microsoft Macintosh PowerPoint</Application>
  <PresentationFormat>Widescreen</PresentationFormat>
  <Paragraphs>142</Paragraphs>
  <Slides>7</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PowerPoint Presentation</vt:lpstr>
      <vt:lpstr>Ansible</vt:lpstr>
      <vt:lpstr>SSM RunCmd (local ansible exec)</vt:lpstr>
      <vt:lpstr>SSM RunCmd + StateManager</vt:lpstr>
      <vt:lpstr>Application architecture</vt:lpstr>
      <vt:lpstr>PowerPoint Presentation</vt:lpstr>
      <vt:lpstr>PowerPoint Presentation</vt:lpstr>
    </vt:vector>
  </TitlesOfParts>
  <Company>Amazon.com</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Normal</dc:title>
  <dc:creator>Minnick, Joel</dc:creator>
  <cp:lastModifiedBy>Microsoft Office User</cp:lastModifiedBy>
  <cp:revision>318</cp:revision>
  <cp:lastPrinted>2017-10-31T16:28:17Z</cp:lastPrinted>
  <dcterms:created xsi:type="dcterms:W3CDTF">2016-01-06T00:03:13Z</dcterms:created>
  <dcterms:modified xsi:type="dcterms:W3CDTF">2017-12-08T22:19:37Z</dcterms:modified>
</cp:coreProperties>
</file>