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1" r:id="rId2"/>
    <p:sldId id="310" r:id="rId3"/>
    <p:sldId id="263" r:id="rId4"/>
    <p:sldId id="267" r:id="rId5"/>
    <p:sldId id="268" r:id="rId6"/>
    <p:sldId id="270" r:id="rId7"/>
    <p:sldId id="271" r:id="rId8"/>
    <p:sldId id="272" r:id="rId9"/>
    <p:sldId id="273" r:id="rId10"/>
    <p:sldId id="274" r:id="rId11"/>
    <p:sldId id="275" r:id="rId12"/>
    <p:sldId id="276" r:id="rId13"/>
    <p:sldId id="302" r:id="rId14"/>
    <p:sldId id="277" r:id="rId15"/>
    <p:sldId id="279" r:id="rId16"/>
    <p:sldId id="281" r:id="rId17"/>
    <p:sldId id="286" r:id="rId18"/>
    <p:sldId id="290" r:id="rId19"/>
    <p:sldId id="291" r:id="rId20"/>
    <p:sldId id="292" r:id="rId21"/>
    <p:sldId id="294" r:id="rId22"/>
    <p:sldId id="295" r:id="rId23"/>
    <p:sldId id="299" r:id="rId24"/>
    <p:sldId id="285" r:id="rId25"/>
    <p:sldId id="266" r:id="rId26"/>
    <p:sldId id="304" r:id="rId27"/>
    <p:sldId id="309" r:id="rId28"/>
    <p:sldId id="307" r:id="rId29"/>
    <p:sldId id="306" r:id="rId30"/>
    <p:sldId id="308" r:id="rId31"/>
    <p:sldId id="30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p:restoredTop sz="94690"/>
  </p:normalViewPr>
  <p:slideViewPr>
    <p:cSldViewPr>
      <p:cViewPr varScale="1">
        <p:scale>
          <a:sx n="151" d="100"/>
          <a:sy n="151" d="100"/>
        </p:scale>
        <p:origin x="213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AF268-FB9E-4C3A-AD8F-E797B7A8E2C7}" type="datetimeFigureOut">
              <a:rPr lang="en-US" smtClean="0"/>
              <a:t>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DCC99-1238-4EB5-A58F-30B20D677E4E}" type="slidenum">
              <a:rPr lang="en-US" smtClean="0"/>
              <a:t>‹#›</a:t>
            </a:fld>
            <a:endParaRPr lang="en-US"/>
          </a:p>
        </p:txBody>
      </p:sp>
    </p:spTree>
    <p:extLst>
      <p:ext uri="{BB962C8B-B14F-4D97-AF65-F5344CB8AC3E}">
        <p14:creationId xmlns:p14="http://schemas.microsoft.com/office/powerpoint/2010/main" val="267211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18</a:t>
            </a:fld>
            <a:endParaRPr lang="en-US"/>
          </a:p>
        </p:txBody>
      </p:sp>
    </p:spTree>
    <p:extLst>
      <p:ext uri="{BB962C8B-B14F-4D97-AF65-F5344CB8AC3E}">
        <p14:creationId xmlns:p14="http://schemas.microsoft.com/office/powerpoint/2010/main" val="144806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19</a:t>
            </a:fld>
            <a:endParaRPr lang="en-US"/>
          </a:p>
        </p:txBody>
      </p:sp>
    </p:spTree>
    <p:extLst>
      <p:ext uri="{BB962C8B-B14F-4D97-AF65-F5344CB8AC3E}">
        <p14:creationId xmlns:p14="http://schemas.microsoft.com/office/powerpoint/2010/main" val="149769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20</a:t>
            </a:fld>
            <a:endParaRPr lang="en-US"/>
          </a:p>
        </p:txBody>
      </p:sp>
    </p:spTree>
    <p:extLst>
      <p:ext uri="{BB962C8B-B14F-4D97-AF65-F5344CB8AC3E}">
        <p14:creationId xmlns:p14="http://schemas.microsoft.com/office/powerpoint/2010/main" val="423009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21</a:t>
            </a:fld>
            <a:endParaRPr lang="en-US"/>
          </a:p>
        </p:txBody>
      </p:sp>
    </p:spTree>
    <p:extLst>
      <p:ext uri="{BB962C8B-B14F-4D97-AF65-F5344CB8AC3E}">
        <p14:creationId xmlns:p14="http://schemas.microsoft.com/office/powerpoint/2010/main" val="231663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Tiny</a:t>
            </a:r>
            <a:r>
              <a:rPr lang="en-US" baseline="0" dirty="0" err="1" smtClean="0"/>
              <a:t>int</a:t>
            </a:r>
            <a:r>
              <a:rPr lang="en-US" baseline="0" dirty="0" smtClean="0"/>
              <a:t> unsigned</a:t>
            </a:r>
            <a:endParaRPr lang="en-US" dirty="0"/>
          </a:p>
        </p:txBody>
      </p:sp>
      <p:sp>
        <p:nvSpPr>
          <p:cNvPr id="4" name="Slide Number Placeholder 3"/>
          <p:cNvSpPr>
            <a:spLocks noGrp="1"/>
          </p:cNvSpPr>
          <p:nvPr>
            <p:ph type="sldNum" sz="quarter" idx="10"/>
          </p:nvPr>
        </p:nvSpPr>
        <p:spPr/>
        <p:txBody>
          <a:bodyPr/>
          <a:lstStyle/>
          <a:p>
            <a:fld id="{C1E68BDF-1E23-4275-8F31-ED3954C8A347}" type="slidenum">
              <a:rPr lang="en-US" smtClean="0"/>
              <a:pPr/>
              <a:t>22</a:t>
            </a:fld>
            <a:endParaRPr lang="en-US"/>
          </a:p>
        </p:txBody>
      </p:sp>
    </p:spTree>
    <p:extLst>
      <p:ext uri="{BB962C8B-B14F-4D97-AF65-F5344CB8AC3E}">
        <p14:creationId xmlns:p14="http://schemas.microsoft.com/office/powerpoint/2010/main" val="249103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23</a:t>
            </a:fld>
            <a:endParaRPr lang="en-US"/>
          </a:p>
        </p:txBody>
      </p:sp>
    </p:spTree>
    <p:extLst>
      <p:ext uri="{BB962C8B-B14F-4D97-AF65-F5344CB8AC3E}">
        <p14:creationId xmlns:p14="http://schemas.microsoft.com/office/powerpoint/2010/main" val="281012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example into</a:t>
            </a:r>
            <a:r>
              <a:rPr lang="en-US" baseline="0" dirty="0" smtClean="0"/>
              <a:t> DB, and join the data to show the </a:t>
            </a:r>
            <a:r>
              <a:rPr lang="en-US" baseline="0" smtClean="0"/>
              <a:t>big table.</a:t>
            </a:r>
            <a:endParaRPr lang="en-US"/>
          </a:p>
        </p:txBody>
      </p:sp>
      <p:sp>
        <p:nvSpPr>
          <p:cNvPr id="4" name="Slide Number Placeholder 3"/>
          <p:cNvSpPr>
            <a:spLocks noGrp="1"/>
          </p:cNvSpPr>
          <p:nvPr>
            <p:ph type="sldNum" sz="quarter" idx="10"/>
          </p:nvPr>
        </p:nvSpPr>
        <p:spPr/>
        <p:txBody>
          <a:bodyPr/>
          <a:lstStyle/>
          <a:p>
            <a:fld id="{EBFDCC99-1238-4EB5-A58F-30B20D677E4E}" type="slidenum">
              <a:rPr lang="en-US" smtClean="0"/>
              <a:t>28</a:t>
            </a:fld>
            <a:endParaRPr lang="en-US"/>
          </a:p>
        </p:txBody>
      </p:sp>
    </p:spTree>
    <p:extLst>
      <p:ext uri="{BB962C8B-B14F-4D97-AF65-F5344CB8AC3E}">
        <p14:creationId xmlns:p14="http://schemas.microsoft.com/office/powerpoint/2010/main" val="219664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FDCC99-1238-4EB5-A58F-30B20D677E4E}" type="slidenum">
              <a:rPr lang="en-US" smtClean="0"/>
              <a:t>31</a:t>
            </a:fld>
            <a:endParaRPr lang="en-US"/>
          </a:p>
        </p:txBody>
      </p:sp>
    </p:spTree>
    <p:extLst>
      <p:ext uri="{BB962C8B-B14F-4D97-AF65-F5344CB8AC3E}">
        <p14:creationId xmlns:p14="http://schemas.microsoft.com/office/powerpoint/2010/main" val="743133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mysql.com/downloads/windows/" TargetMode="External"/><Relationship Id="rId3" Type="http://schemas.openxmlformats.org/officeDocument/2006/relationships/hyperlink" Target="http://dev.mysql.com/do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about/success/ilm/" TargetMode="Externa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amazon.com/Python-Essential-Reference-4th-Edition/dp/0672329786/ref=sr_1_1?ie=UTF8&amp;qid=1379980364&amp;sr=8-1&amp;keywords=python+essential+reference" TargetMode="External"/><Relationship Id="rId4" Type="http://schemas.openxmlformats.org/officeDocument/2006/relationships/hyperlink" Target="http://www.amazon.com/MySQL-5th-Edition-Developers-Library/dp/0321833872" TargetMode="External"/><Relationship Id="rId1" Type="http://schemas.openxmlformats.org/officeDocument/2006/relationships/slideLayout" Target="../slideLayouts/slideLayout2.xml"/><Relationship Id="rId2" Type="http://schemas.openxmlformats.org/officeDocument/2006/relationships/hyperlink" Target="https://developers.google.com/edu/python/set-u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python.org/2/reference/lexical_analysis.html#string-literals" TargetMode="External"/><Relationship Id="rId3" Type="http://schemas.openxmlformats.org/officeDocument/2006/relationships/hyperlink" Target="http://dev.mysql.com/doc/refman/5.6/en/integer-type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ontinuum.io/downloads" TargetMode="External"/><Relationship Id="rId3" Type="http://schemas.openxmlformats.org/officeDocument/2006/relationships/hyperlink" Target="https://www.jetbrains.com/pychar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3400" y="1600200"/>
            <a:ext cx="3733800" cy="3995311"/>
          </a:xfrm>
          <a:prstGeom prst="rect">
            <a:avLst/>
          </a:prstGeom>
        </p:spPr>
      </p:pic>
      <p:pic>
        <p:nvPicPr>
          <p:cNvPr id="5" name="Picture 4"/>
          <p:cNvPicPr>
            <a:picLocks noChangeAspect="1"/>
          </p:cNvPicPr>
          <p:nvPr/>
        </p:nvPicPr>
        <p:blipFill>
          <a:blip r:embed="rId3"/>
          <a:stretch>
            <a:fillRect/>
          </a:stretch>
        </p:blipFill>
        <p:spPr>
          <a:xfrm>
            <a:off x="4686300" y="1532048"/>
            <a:ext cx="4000500" cy="4038063"/>
          </a:xfrm>
          <a:prstGeom prst="rect">
            <a:avLst/>
          </a:prstGeom>
        </p:spPr>
      </p:pic>
    </p:spTree>
    <p:extLst>
      <p:ext uri="{BB962C8B-B14F-4D97-AF65-F5344CB8AC3E}">
        <p14:creationId xmlns:p14="http://schemas.microsoft.com/office/powerpoint/2010/main" val="2765460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operators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&lt; </a:t>
            </a:r>
            <a:r>
              <a:rPr lang="en-US" dirty="0"/>
              <a:t>(less than</a:t>
            </a:r>
            <a:r>
              <a:rPr lang="en-US" dirty="0" smtClean="0"/>
              <a:t>)</a:t>
            </a:r>
          </a:p>
          <a:p>
            <a:pPr>
              <a:buFont typeface="Wingdings" pitchFamily="2" charset="2"/>
              <a:buChar char="§"/>
            </a:pPr>
            <a:r>
              <a:rPr lang="en-US" dirty="0" smtClean="0"/>
              <a:t>&gt; </a:t>
            </a:r>
            <a:r>
              <a:rPr lang="en-US" dirty="0"/>
              <a:t>(greater than</a:t>
            </a:r>
            <a:r>
              <a:rPr lang="en-US" dirty="0" smtClean="0"/>
              <a:t>)</a:t>
            </a:r>
          </a:p>
          <a:p>
            <a:pPr>
              <a:buFont typeface="Wingdings" pitchFamily="2" charset="2"/>
              <a:buChar char="§"/>
            </a:pPr>
            <a:r>
              <a:rPr lang="en-US" dirty="0" smtClean="0"/>
              <a:t>== </a:t>
            </a:r>
            <a:r>
              <a:rPr lang="en-US" dirty="0"/>
              <a:t>(equal to</a:t>
            </a:r>
            <a:r>
              <a:rPr lang="en-US" dirty="0" smtClean="0"/>
              <a:t>)</a:t>
            </a:r>
          </a:p>
          <a:p>
            <a:pPr>
              <a:buFont typeface="Wingdings" pitchFamily="2" charset="2"/>
              <a:buChar char="§"/>
            </a:pPr>
            <a:r>
              <a:rPr lang="en-US" dirty="0" smtClean="0"/>
              <a:t>&lt;= </a:t>
            </a:r>
            <a:r>
              <a:rPr lang="en-US" dirty="0"/>
              <a:t>(less than or equal to</a:t>
            </a:r>
            <a:r>
              <a:rPr lang="en-US" dirty="0" smtClean="0"/>
              <a:t>)</a:t>
            </a:r>
          </a:p>
          <a:p>
            <a:pPr>
              <a:buFont typeface="Wingdings" pitchFamily="2" charset="2"/>
              <a:buChar char="§"/>
            </a:pPr>
            <a:r>
              <a:rPr lang="en-US" dirty="0" smtClean="0"/>
              <a:t>&gt;= </a:t>
            </a:r>
            <a:r>
              <a:rPr lang="en-US" dirty="0"/>
              <a:t>(greater than or equal to)</a:t>
            </a:r>
          </a:p>
          <a:p>
            <a:pPr>
              <a:buFont typeface="Wingdings" pitchFamily="2" charset="2"/>
              <a:buChar char="§"/>
            </a:pPr>
            <a:r>
              <a:rPr lang="en-US" dirty="0"/>
              <a:t>!= (not equal to)</a:t>
            </a:r>
          </a:p>
        </p:txBody>
      </p:sp>
    </p:spTree>
    <p:extLst>
      <p:ext uri="{BB962C8B-B14F-4D97-AF65-F5344CB8AC3E}">
        <p14:creationId xmlns:p14="http://schemas.microsoft.com/office/powerpoint/2010/main" val="35338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series</a:t>
            </a:r>
          </a:p>
        </p:txBody>
      </p:sp>
      <p:sp>
        <p:nvSpPr>
          <p:cNvPr id="3" name="Content Placeholder 2"/>
          <p:cNvSpPr>
            <a:spLocks noGrp="1"/>
          </p:cNvSpPr>
          <p:nvPr>
            <p:ph idx="1"/>
          </p:nvPr>
        </p:nvSpPr>
        <p:spPr/>
        <p:txBody>
          <a:bodyPr/>
          <a:lstStyle/>
          <a:p>
            <a:r>
              <a:rPr lang="en-US" dirty="0"/>
              <a:t>I</a:t>
            </a:r>
            <a:r>
              <a:rPr lang="en-US" dirty="0" smtClean="0"/>
              <a:t>ndentation </a:t>
            </a:r>
            <a:r>
              <a:rPr lang="en-US" dirty="0"/>
              <a:t>is Python’s way of grouping </a:t>
            </a:r>
            <a:r>
              <a:rPr lang="en-US" dirty="0" smtClean="0"/>
              <a:t>statements, no more {}</a:t>
            </a:r>
          </a:p>
          <a:p>
            <a:pPr lvl="1"/>
            <a:r>
              <a:rPr lang="en-US" dirty="0" smtClean="0"/>
              <a:t>As long as it’s consistent in the program, Python interpreter can understand it. It can </a:t>
            </a:r>
            <a:r>
              <a:rPr lang="en-US" dirty="0" smtClean="0"/>
              <a:t>at least one space, </a:t>
            </a:r>
            <a:r>
              <a:rPr lang="en-US" dirty="0" smtClean="0"/>
              <a:t>or </a:t>
            </a:r>
            <a:r>
              <a:rPr lang="en-US" dirty="0" smtClean="0"/>
              <a:t>at least one tab (4 spaces is preferred)</a:t>
            </a:r>
            <a:endParaRPr lang="en-US" dirty="0"/>
          </a:p>
        </p:txBody>
      </p:sp>
    </p:spTree>
    <p:extLst>
      <p:ext uri="{BB962C8B-B14F-4D97-AF65-F5344CB8AC3E}">
        <p14:creationId xmlns:p14="http://schemas.microsoft.com/office/powerpoint/2010/main" val="2510294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1"/>
          </p:nvPr>
        </p:nvSpPr>
        <p:spPr/>
        <p:txBody>
          <a:bodyPr/>
          <a:lstStyle/>
          <a:p>
            <a:r>
              <a:rPr lang="en-US" dirty="0"/>
              <a:t>i</a:t>
            </a:r>
            <a:r>
              <a:rPr lang="en-US" dirty="0" smtClean="0"/>
              <a:t>f</a:t>
            </a:r>
          </a:p>
          <a:p>
            <a:r>
              <a:rPr lang="en-US" dirty="0" smtClean="0"/>
              <a:t>while</a:t>
            </a:r>
          </a:p>
          <a:p>
            <a:r>
              <a:rPr lang="en-US" dirty="0" smtClean="0"/>
              <a:t>for</a:t>
            </a:r>
            <a:endParaRPr lang="en-US" dirty="0"/>
          </a:p>
        </p:txBody>
      </p:sp>
    </p:spTree>
    <p:extLst>
      <p:ext uri="{BB962C8B-B14F-4D97-AF65-F5344CB8AC3E}">
        <p14:creationId xmlns:p14="http://schemas.microsoft.com/office/powerpoint/2010/main" val="2410157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p:txBody>
          <a:bodyPr/>
          <a:lstStyle/>
          <a:p>
            <a:r>
              <a:rPr lang="en-US" dirty="0" smtClean="0"/>
              <a:t>Define and use a function</a:t>
            </a:r>
          </a:p>
          <a:p>
            <a:pPr lvl="1"/>
            <a:r>
              <a:rPr lang="en-US" dirty="0" smtClean="0"/>
              <a:t>Fibonacci </a:t>
            </a:r>
            <a:r>
              <a:rPr lang="en-US" dirty="0"/>
              <a:t>series up to n</a:t>
            </a:r>
          </a:p>
        </p:txBody>
      </p:sp>
    </p:spTree>
    <p:extLst>
      <p:ext uri="{BB962C8B-B14F-4D97-AF65-F5344CB8AC3E}">
        <p14:creationId xmlns:p14="http://schemas.microsoft.com/office/powerpoint/2010/main" val="2463034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List</a:t>
            </a:r>
            <a:endParaRPr lang="en-US" dirty="0"/>
          </a:p>
        </p:txBody>
      </p:sp>
      <p:sp>
        <p:nvSpPr>
          <p:cNvPr id="3" name="Content Placeholder 2"/>
          <p:cNvSpPr>
            <a:spLocks noGrp="1"/>
          </p:cNvSpPr>
          <p:nvPr>
            <p:ph idx="1"/>
          </p:nvPr>
        </p:nvSpPr>
        <p:spPr/>
        <p:txBody>
          <a:bodyPr/>
          <a:lstStyle/>
          <a:p>
            <a:r>
              <a:rPr lang="en-US" dirty="0" smtClean="0"/>
              <a:t>map function</a:t>
            </a:r>
          </a:p>
          <a:p>
            <a:r>
              <a:rPr lang="en-US" dirty="0" smtClean="0"/>
              <a:t>list comprehension</a:t>
            </a:r>
            <a:endParaRPr lang="en-US" dirty="0"/>
          </a:p>
        </p:txBody>
      </p:sp>
    </p:spTree>
    <p:extLst>
      <p:ext uri="{BB962C8B-B14F-4D97-AF65-F5344CB8AC3E}">
        <p14:creationId xmlns:p14="http://schemas.microsoft.com/office/powerpoint/2010/main" val="809605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dict</a:t>
            </a:r>
            <a:endParaRPr lang="en-US" dirty="0"/>
          </a:p>
        </p:txBody>
      </p:sp>
      <p:sp>
        <p:nvSpPr>
          <p:cNvPr id="3" name="Content Placeholder 2"/>
          <p:cNvSpPr>
            <a:spLocks noGrp="1"/>
          </p:cNvSpPr>
          <p:nvPr>
            <p:ph idx="1"/>
          </p:nvPr>
        </p:nvSpPr>
        <p:spPr/>
        <p:txBody>
          <a:bodyPr/>
          <a:lstStyle/>
          <a:p>
            <a:r>
              <a:rPr lang="en-US" dirty="0"/>
              <a:t>U</a:t>
            </a:r>
            <a:r>
              <a:rPr lang="en-US" dirty="0" smtClean="0"/>
              <a:t>nordered </a:t>
            </a:r>
            <a:r>
              <a:rPr lang="en-US" dirty="0"/>
              <a:t>set of </a:t>
            </a:r>
            <a:r>
              <a:rPr lang="en-US" i="1" dirty="0"/>
              <a:t>key: value</a:t>
            </a:r>
            <a:r>
              <a:rPr lang="en-US" dirty="0"/>
              <a:t> pairs</a:t>
            </a:r>
          </a:p>
        </p:txBody>
      </p:sp>
    </p:spTree>
    <p:extLst>
      <p:ext uri="{BB962C8B-B14F-4D97-AF65-F5344CB8AC3E}">
        <p14:creationId xmlns:p14="http://schemas.microsoft.com/office/powerpoint/2010/main" val="2674019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lstStyle/>
          <a:p>
            <a:r>
              <a:rPr lang="en-US" dirty="0" smtClean="0"/>
              <a:t>Install MySQL client following this </a:t>
            </a:r>
            <a:r>
              <a:rPr lang="en-US" dirty="0" smtClean="0">
                <a:hlinkClick r:id="rId2"/>
              </a:rPr>
              <a:t>link</a:t>
            </a:r>
            <a:r>
              <a:rPr lang="en-US" dirty="0" smtClean="0"/>
              <a:t>.</a:t>
            </a:r>
          </a:p>
          <a:p>
            <a:r>
              <a:rPr lang="en-US" dirty="0" smtClean="0"/>
              <a:t>Download the documentation </a:t>
            </a:r>
            <a:r>
              <a:rPr lang="en-US" dirty="0" smtClean="0">
                <a:hlinkClick r:id="rId3"/>
              </a:rPr>
              <a:t>here</a:t>
            </a:r>
            <a:r>
              <a:rPr lang="en-US" dirty="0" smtClean="0"/>
              <a:t>.</a:t>
            </a:r>
          </a:p>
          <a:p>
            <a:r>
              <a:rPr lang="en-US" dirty="0" smtClean="0"/>
              <a:t>Connect to MySQL using the root password you set during the installation</a:t>
            </a:r>
          </a:p>
          <a:p>
            <a:endParaRPr lang="en-US" dirty="0"/>
          </a:p>
        </p:txBody>
      </p:sp>
    </p:spTree>
    <p:extLst>
      <p:ext uri="{BB962C8B-B14F-4D97-AF65-F5344CB8AC3E}">
        <p14:creationId xmlns:p14="http://schemas.microsoft.com/office/powerpoint/2010/main" val="2242924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tables</a:t>
            </a:r>
            <a:endParaRPr lang="en-US" dirty="0"/>
          </a:p>
        </p:txBody>
      </p:sp>
      <p:sp>
        <p:nvSpPr>
          <p:cNvPr id="3" name="Content Placeholder 2"/>
          <p:cNvSpPr>
            <a:spLocks noGrp="1"/>
          </p:cNvSpPr>
          <p:nvPr>
            <p:ph idx="1"/>
          </p:nvPr>
        </p:nvSpPr>
        <p:spPr/>
        <p:txBody>
          <a:bodyPr/>
          <a:lstStyle/>
          <a:p>
            <a:r>
              <a:rPr lang="en-US" dirty="0" smtClean="0"/>
              <a:t>Database-&gt; Table</a:t>
            </a:r>
          </a:p>
          <a:p>
            <a:r>
              <a:rPr lang="en-US" dirty="0" smtClean="0"/>
              <a:t>Create database test1</a:t>
            </a:r>
          </a:p>
          <a:p>
            <a:r>
              <a:rPr lang="en-US" dirty="0" smtClean="0"/>
              <a:t>Choose this database by using “use” command</a:t>
            </a:r>
          </a:p>
          <a:p>
            <a:r>
              <a:rPr lang="en-US" dirty="0" smtClean="0"/>
              <a:t>Create table to store data.</a:t>
            </a:r>
            <a:endParaRPr lang="en-US" dirty="0"/>
          </a:p>
        </p:txBody>
      </p:sp>
    </p:spTree>
    <p:extLst>
      <p:ext uri="{BB962C8B-B14F-4D97-AF65-F5344CB8AC3E}">
        <p14:creationId xmlns:p14="http://schemas.microsoft.com/office/powerpoint/2010/main" val="3548928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914400" y="3581400"/>
            <a:ext cx="7772400" cy="2438400"/>
          </a:xfrm>
        </p:spPr>
        <p:txBody>
          <a:bodyPr>
            <a:normAutofit fontScale="85000" lnSpcReduction="20000"/>
          </a:bodyPr>
          <a:lstStyle/>
          <a:p>
            <a:r>
              <a:rPr lang="en-US" dirty="0" smtClean="0"/>
              <a:t>The word "example" is the name of our table, as it came directly after "CREATE TABLE". It is a good idea to use descriptive names when creating a table, such as: </a:t>
            </a:r>
            <a:r>
              <a:rPr lang="en-US" dirty="0" err="1" smtClean="0"/>
              <a:t>employee_information</a:t>
            </a:r>
            <a:r>
              <a:rPr lang="en-US" dirty="0" smtClean="0"/>
              <a:t>, contacts, or </a:t>
            </a:r>
            <a:r>
              <a:rPr lang="en-US" dirty="0" err="1" smtClean="0"/>
              <a:t>customer_orders</a:t>
            </a:r>
            <a:r>
              <a:rPr lang="en-US" dirty="0" smtClean="0"/>
              <a:t>. Clear names will ensure that you will know what the table is about when revisiting it a year after you make it. </a:t>
            </a:r>
          </a:p>
          <a:p>
            <a:endParaRPr lang="en-US" dirty="0"/>
          </a:p>
        </p:txBody>
      </p:sp>
      <p:sp>
        <p:nvSpPr>
          <p:cNvPr id="2" name="Rectangle 1"/>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Tree>
    <p:extLst>
      <p:ext uri="{BB962C8B-B14F-4D97-AF65-F5344CB8AC3E}">
        <p14:creationId xmlns:p14="http://schemas.microsoft.com/office/powerpoint/2010/main" val="954274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a:bodyPr>
          <a:lstStyle/>
          <a:p>
            <a:r>
              <a:rPr lang="en-US" dirty="0" smtClean="0"/>
              <a:t>Here we create a column "id" that is not null and belongs to </a:t>
            </a:r>
            <a:r>
              <a:rPr lang="en-US" dirty="0" err="1" smtClean="0"/>
              <a:t>int</a:t>
            </a:r>
            <a:r>
              <a:rPr lang="en-US" dirty="0" smtClean="0"/>
              <a:t> data type. </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Tree>
    <p:extLst>
      <p:ext uri="{BB962C8B-B14F-4D97-AF65-F5344CB8AC3E}">
        <p14:creationId xmlns:p14="http://schemas.microsoft.com/office/powerpoint/2010/main" val="2139376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434571"/>
            <a:ext cx="8229600" cy="4525963"/>
          </a:xfrm>
        </p:spPr>
        <p:txBody>
          <a:bodyPr/>
          <a:lstStyle/>
          <a:p>
            <a:r>
              <a:rPr lang="en-US" dirty="0" smtClean="0"/>
              <a:t>Star Wars special effect team use Python to glue tools </a:t>
            </a:r>
            <a:r>
              <a:rPr lang="en-US" smtClean="0"/>
              <a:t>using various programming </a:t>
            </a:r>
            <a:r>
              <a:rPr lang="en-US" dirty="0" smtClean="0"/>
              <a:t>languages</a:t>
            </a:r>
            <a:endParaRPr lang="en-US" dirty="0"/>
          </a:p>
        </p:txBody>
      </p:sp>
      <p:pic>
        <p:nvPicPr>
          <p:cNvPr id="2050" name="Picture 2" descr="https://i.guim.co.uk/img/media/a5644d209e790b86298ce16d2ec2f7d7811f3b6c/0_0_1920_1080/1920.jpg?w=460&amp;q=85&amp;auto=format&amp;sharp=10&amp;s=cd8d323dbd73197c5a6b4576eec5af3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895600"/>
            <a:ext cx="43815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024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b="1" dirty="0" smtClean="0"/>
              <a:t>Reserved </a:t>
            </a:r>
            <a:r>
              <a:rPr lang="en-US" b="1" dirty="0" err="1" smtClean="0"/>
              <a:t>MySQL</a:t>
            </a:r>
            <a:r>
              <a:rPr lang="en-US" b="1" dirty="0" smtClean="0"/>
              <a:t> Keywords</a:t>
            </a:r>
            <a:r>
              <a:rPr lang="en-US" dirty="0" smtClean="0"/>
              <a:t>: </a:t>
            </a:r>
            <a:br>
              <a:rPr lang="en-US" dirty="0" smtClean="0"/>
            </a:br>
            <a:r>
              <a:rPr lang="en-US" dirty="0" smtClean="0"/>
              <a:t>Here are a few quick definitions of the reserved words used in this line of code: </a:t>
            </a:r>
          </a:p>
          <a:p>
            <a:r>
              <a:rPr lang="en-US" b="1" dirty="0" smtClean="0"/>
              <a:t>INT</a:t>
            </a:r>
            <a:r>
              <a:rPr lang="en-US" dirty="0" smtClean="0"/>
              <a:t> - This stands for integer or whole number. 'id' has been defined to be an integer.</a:t>
            </a:r>
          </a:p>
          <a:p>
            <a:r>
              <a:rPr lang="en-US" b="1" dirty="0" smtClean="0"/>
              <a:t>NOT NULL</a:t>
            </a:r>
            <a:r>
              <a:rPr lang="en-US" dirty="0" smtClean="0"/>
              <a:t> - These are actually two keywords, but they combine together to say that this column cannot be null. An entry is NOT NULL only if it has some value, while something with no value is NULL.</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a:t>
            </a:r>
            <a:r>
              <a:rPr lang="en-US" sz="3200" b="1" dirty="0" smtClean="0"/>
              <a:t>null</a:t>
            </a:r>
            <a:r>
              <a:rPr lang="en-US" sz="3200" dirty="0" smtClean="0"/>
              <a:t>,</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Tree>
    <p:extLst>
      <p:ext uri="{BB962C8B-B14F-4D97-AF65-F5344CB8AC3E}">
        <p14:creationId xmlns:p14="http://schemas.microsoft.com/office/powerpoint/2010/main" val="3819842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dirty="0" smtClean="0"/>
              <a:t>Here we make a new column with the name "name"! VARCHAR stands for "variable character". "Character" means that you can put in any kind of typed information in this column (letters, numbers, symbols, etc). It's "variable" because it can adjust its size to store as little as 0 characters and up to a specified maximum number of characters.</a:t>
            </a:r>
          </a:p>
          <a:p>
            <a:r>
              <a:rPr lang="en-US" dirty="0" smtClean="0"/>
              <a:t>We will most likely only be using this name column to store characters (A-Z, a-z). The number inside the parentheses sets the maximum number of characters. In this case, the max is 30.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b="1" dirty="0" err="1"/>
              <a:t>varchar</a:t>
            </a:r>
            <a:r>
              <a:rPr lang="en-US" sz="3200" b="1" dirty="0"/>
              <a:t>(30)</a:t>
            </a:r>
            <a:r>
              <a:rPr lang="en-US" sz="3200" dirty="0"/>
              <a:t>,</a:t>
            </a:r>
          </a:p>
          <a:p>
            <a:r>
              <a:rPr lang="en-US" sz="3200" dirty="0"/>
              <a:t>age </a:t>
            </a:r>
            <a:r>
              <a:rPr lang="en-US" sz="3200" dirty="0" err="1"/>
              <a:t>tinyint</a:t>
            </a:r>
            <a:r>
              <a:rPr lang="en-US" sz="3200" dirty="0"/>
              <a:t>,</a:t>
            </a:r>
          </a:p>
          <a:p>
            <a:r>
              <a:rPr lang="en-US" sz="3200" dirty="0"/>
              <a:t>primary key(id));</a:t>
            </a:r>
          </a:p>
        </p:txBody>
      </p:sp>
    </p:spTree>
    <p:extLst>
      <p:ext uri="{BB962C8B-B14F-4D97-AF65-F5344CB8AC3E}">
        <p14:creationId xmlns:p14="http://schemas.microsoft.com/office/powerpoint/2010/main" val="1449191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a:bodyPr>
          <a:lstStyle/>
          <a:p>
            <a:r>
              <a:rPr lang="en-US" dirty="0" smtClean="0"/>
              <a:t>Our third and final column is age, which stores an tiny integer. The possible integer values that can be stored in an “TINYINT" are -128 to 127, which is enough to store someone's age!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b="1" dirty="0" err="1"/>
              <a:t>tinyint</a:t>
            </a:r>
            <a:r>
              <a:rPr lang="en-US" sz="3200" dirty="0"/>
              <a:t>,</a:t>
            </a:r>
          </a:p>
          <a:p>
            <a:r>
              <a:rPr lang="en-US" sz="3200" dirty="0"/>
              <a:t>primary key(id));</a:t>
            </a:r>
          </a:p>
        </p:txBody>
      </p:sp>
    </p:spTree>
    <p:extLst>
      <p:ext uri="{BB962C8B-B14F-4D97-AF65-F5344CB8AC3E}">
        <p14:creationId xmlns:p14="http://schemas.microsoft.com/office/powerpoint/2010/main" val="448546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77500" lnSpcReduction="20000"/>
          </a:bodyPr>
          <a:lstStyle/>
          <a:p>
            <a:r>
              <a:rPr lang="en-US" dirty="0" smtClean="0"/>
              <a:t>PRIMARY KEY is used as a unique identifier for the rows. Here we have made "id" the PRIMARY KEY for this table. This means that no two ids can be the same, or else we will run into trouble. This is why we made "id" an auto-incrementing counter in the previous line of code.</a:t>
            </a:r>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b="1" dirty="0"/>
              <a:t>primary key</a:t>
            </a:r>
            <a:r>
              <a:rPr lang="en-US" sz="3200" dirty="0"/>
              <a:t>(id));</a:t>
            </a:r>
          </a:p>
        </p:txBody>
      </p:sp>
    </p:spTree>
    <p:extLst>
      <p:ext uri="{BB962C8B-B14F-4D97-AF65-F5344CB8AC3E}">
        <p14:creationId xmlns:p14="http://schemas.microsoft.com/office/powerpoint/2010/main" val="1256389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data</a:t>
            </a:r>
            <a:endParaRPr lang="en-US" dirty="0"/>
          </a:p>
        </p:txBody>
      </p:sp>
      <p:sp>
        <p:nvSpPr>
          <p:cNvPr id="3" name="Content Placeholder 2"/>
          <p:cNvSpPr>
            <a:spLocks noGrp="1"/>
          </p:cNvSpPr>
          <p:nvPr>
            <p:ph idx="1"/>
          </p:nvPr>
        </p:nvSpPr>
        <p:spPr/>
        <p:txBody>
          <a:bodyPr/>
          <a:lstStyle/>
          <a:p>
            <a:r>
              <a:rPr lang="en-US" dirty="0" smtClean="0"/>
              <a:t>Import text file into database for processing</a:t>
            </a:r>
          </a:p>
          <a:p>
            <a:r>
              <a:rPr lang="en-US" dirty="0" smtClean="0"/>
              <a:t>Query data</a:t>
            </a:r>
          </a:p>
          <a:p>
            <a:endParaRPr lang="en-US" dirty="0" smtClean="0"/>
          </a:p>
          <a:p>
            <a:endParaRPr lang="en-US" dirty="0"/>
          </a:p>
        </p:txBody>
      </p:sp>
    </p:spTree>
    <p:extLst>
      <p:ext uri="{BB962C8B-B14F-4D97-AF65-F5344CB8AC3E}">
        <p14:creationId xmlns:p14="http://schemas.microsoft.com/office/powerpoint/2010/main" val="1222351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Recourse</a:t>
            </a:r>
            <a:endParaRPr lang="en-US" dirty="0"/>
          </a:p>
        </p:txBody>
      </p:sp>
      <p:sp>
        <p:nvSpPr>
          <p:cNvPr id="3" name="Content Placeholder 2"/>
          <p:cNvSpPr>
            <a:spLocks noGrp="1"/>
          </p:cNvSpPr>
          <p:nvPr>
            <p:ph idx="1"/>
          </p:nvPr>
        </p:nvSpPr>
        <p:spPr/>
        <p:txBody>
          <a:bodyPr/>
          <a:lstStyle/>
          <a:p>
            <a:r>
              <a:rPr lang="en-US" dirty="0" smtClean="0">
                <a:hlinkClick r:id="rId2"/>
              </a:rPr>
              <a:t>Google Python Class</a:t>
            </a:r>
            <a:endParaRPr lang="en-US" dirty="0" smtClean="0"/>
          </a:p>
          <a:p>
            <a:r>
              <a:rPr lang="en-US" dirty="0" smtClean="0">
                <a:hlinkClick r:id="rId3"/>
              </a:rPr>
              <a:t>One Python book</a:t>
            </a:r>
            <a:endParaRPr lang="en-US" dirty="0" smtClean="0"/>
          </a:p>
          <a:p>
            <a:r>
              <a:rPr lang="en-US" dirty="0" smtClean="0">
                <a:hlinkClick r:id="rId4"/>
              </a:rPr>
              <a:t>One MySQL book</a:t>
            </a:r>
            <a:r>
              <a:rPr lang="en-US" dirty="0" smtClean="0"/>
              <a:t> </a:t>
            </a:r>
            <a:endParaRPr lang="en-US" dirty="0"/>
          </a:p>
        </p:txBody>
      </p:sp>
    </p:spTree>
    <p:extLst>
      <p:ext uri="{BB962C8B-B14F-4D97-AF65-F5344CB8AC3E}">
        <p14:creationId xmlns:p14="http://schemas.microsoft.com/office/powerpoint/2010/main" val="26216628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a:t>
            </a:r>
            <a:endParaRPr lang="en-US" dirty="0"/>
          </a:p>
        </p:txBody>
      </p:sp>
      <p:sp>
        <p:nvSpPr>
          <p:cNvPr id="3" name="Content Placeholder 2"/>
          <p:cNvSpPr>
            <a:spLocks noGrp="1"/>
          </p:cNvSpPr>
          <p:nvPr>
            <p:ph idx="1"/>
          </p:nvPr>
        </p:nvSpPr>
        <p:spPr/>
        <p:txBody>
          <a:bodyPr>
            <a:normAutofit/>
          </a:bodyPr>
          <a:lstStyle/>
          <a:p>
            <a:r>
              <a:rPr lang="en-US" dirty="0" smtClean="0"/>
              <a:t>Database normalization (course registering)</a:t>
            </a:r>
          </a:p>
          <a:p>
            <a:r>
              <a:rPr lang="en-US" dirty="0" smtClean="0"/>
              <a:t>Connect MySQL from Python(next </a:t>
            </a:r>
            <a:r>
              <a:rPr lang="en-US" dirty="0" err="1" smtClean="0"/>
              <a:t>seesion</a:t>
            </a:r>
            <a:r>
              <a:rPr lang="en-US" dirty="0" smtClean="0"/>
              <a:t>)</a:t>
            </a:r>
          </a:p>
          <a:p>
            <a:endParaRPr lang="en-US" dirty="0"/>
          </a:p>
        </p:txBody>
      </p:sp>
    </p:spTree>
    <p:extLst>
      <p:ext uri="{BB962C8B-B14F-4D97-AF65-F5344CB8AC3E}">
        <p14:creationId xmlns:p14="http://schemas.microsoft.com/office/powerpoint/2010/main" val="622893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Normalization</a:t>
            </a:r>
          </a:p>
        </p:txBody>
      </p:sp>
      <p:sp>
        <p:nvSpPr>
          <p:cNvPr id="4" name="Content Placeholder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Course schedule</a:t>
            </a:r>
          </a:p>
          <a:p>
            <a:pPr lvl="1"/>
            <a:endParaRPr lang="en-US" smtClean="0"/>
          </a:p>
          <a:p>
            <a:pPr lvl="1"/>
            <a:endParaRPr lang="en-US" smtClean="0"/>
          </a:p>
          <a:p>
            <a:r>
              <a:rPr lang="en-US" smtClean="0"/>
              <a:t>Use example to illustrate sub-query</a:t>
            </a:r>
            <a:endParaRPr lang="en-US" dirty="0" smtClean="0"/>
          </a:p>
        </p:txBody>
      </p:sp>
    </p:spTree>
    <p:extLst>
      <p:ext uri="{BB962C8B-B14F-4D97-AF65-F5344CB8AC3E}">
        <p14:creationId xmlns:p14="http://schemas.microsoft.com/office/powerpoint/2010/main" val="4017014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7993427"/>
              </p:ext>
            </p:extLst>
          </p:nvPr>
        </p:nvGraphicFramePr>
        <p:xfrm>
          <a:off x="2362201" y="-58872"/>
          <a:ext cx="5791200" cy="3396432"/>
        </p:xfrm>
        <a:graphic>
          <a:graphicData uri="http://schemas.openxmlformats.org/drawingml/2006/table">
            <a:tbl>
              <a:tblPr firstRow="1" bandRow="1">
                <a:tableStyleId>{5C22544A-7EE6-4342-B048-85BDC9FD1C3A}</a:tableStyleId>
              </a:tblPr>
              <a:tblGrid>
                <a:gridCol w="685799"/>
                <a:gridCol w="1219200"/>
                <a:gridCol w="838200"/>
                <a:gridCol w="3048001"/>
              </a:tblGrid>
              <a:tr h="175704">
                <a:tc>
                  <a:txBody>
                    <a:bodyPr/>
                    <a:lstStyle/>
                    <a:p>
                      <a:r>
                        <a:rPr lang="en-US" sz="1100" dirty="0" smtClean="0"/>
                        <a:t>Student ID</a:t>
                      </a:r>
                      <a:endParaRPr lang="en-US" sz="1100" dirty="0"/>
                    </a:p>
                  </a:txBody>
                  <a:tcPr/>
                </a:tc>
                <a:tc>
                  <a:txBody>
                    <a:bodyPr/>
                    <a:lstStyle/>
                    <a:p>
                      <a:r>
                        <a:rPr lang="en-US" sz="1100" dirty="0" smtClean="0"/>
                        <a:t>Student Name</a:t>
                      </a:r>
                      <a:endParaRPr lang="en-US" sz="1100" dirty="0"/>
                    </a:p>
                  </a:txBody>
                  <a:tcPr/>
                </a:tc>
                <a:tc>
                  <a:txBody>
                    <a:bodyPr/>
                    <a:lstStyle/>
                    <a:p>
                      <a:r>
                        <a:rPr lang="en-US" sz="1100" dirty="0" smtClean="0"/>
                        <a:t>Class Number</a:t>
                      </a:r>
                      <a:endParaRPr lang="en-US" sz="1100" dirty="0"/>
                    </a:p>
                  </a:txBody>
                  <a:tcPr/>
                </a:tc>
                <a:tc>
                  <a:txBody>
                    <a:bodyPr/>
                    <a:lstStyle/>
                    <a:p>
                      <a:r>
                        <a:rPr lang="en-US" sz="1100" dirty="0" smtClean="0"/>
                        <a:t>Class Title</a:t>
                      </a:r>
                      <a:endParaRPr lang="en-US" sz="1100" dirty="0"/>
                    </a:p>
                  </a:txBody>
                  <a:tcPr/>
                </a:tc>
              </a:tr>
              <a:tr h="317952">
                <a:tc>
                  <a:txBody>
                    <a:bodyPr/>
                    <a:lstStyle/>
                    <a:p>
                      <a:r>
                        <a:rPr lang="en-US" sz="1100" dirty="0" smtClean="0"/>
                        <a:t>1001</a:t>
                      </a:r>
                      <a:endParaRPr lang="en-US" sz="1100" dirty="0"/>
                    </a:p>
                  </a:txBody>
                  <a:tcPr/>
                </a:tc>
                <a:tc>
                  <a:txBody>
                    <a:bodyPr/>
                    <a:lstStyle/>
                    <a:p>
                      <a:r>
                        <a:rPr lang="en-US" sz="1100" dirty="0" err="1" smtClean="0"/>
                        <a:t>Manmohan</a:t>
                      </a:r>
                      <a:r>
                        <a:rPr lang="en-US" sz="1100" dirty="0" smtClean="0"/>
                        <a:t> </a:t>
                      </a:r>
                      <a:r>
                        <a:rPr lang="en-US" sz="1100" dirty="0" err="1" smtClean="0"/>
                        <a:t>Aseri</a:t>
                      </a:r>
                      <a:endParaRPr lang="en-US" sz="1100" dirty="0"/>
                    </a:p>
                  </a:txBody>
                  <a:tcPr/>
                </a:tc>
                <a:tc>
                  <a:txBody>
                    <a:bodyPr/>
                    <a:lstStyle/>
                    <a:p>
                      <a:r>
                        <a:rPr lang="en-US" sz="1100" dirty="0" smtClean="0"/>
                        <a:t>MIS 7310</a:t>
                      </a:r>
                      <a:endParaRPr lang="en-US" sz="1100" dirty="0"/>
                    </a:p>
                  </a:txBody>
                  <a:tcPr/>
                </a:tc>
                <a:tc>
                  <a:txBody>
                    <a:bodyPr/>
                    <a:lstStyle/>
                    <a:p>
                      <a:r>
                        <a:rPr lang="en-US" sz="1100" b="0" i="0" kern="1200" dirty="0" smtClean="0">
                          <a:solidFill>
                            <a:schemeClr val="dk1"/>
                          </a:solidFill>
                          <a:effectLst/>
                          <a:latin typeface="+mn-lt"/>
                          <a:ea typeface="+mn-ea"/>
                          <a:cs typeface="+mn-cs"/>
                        </a:rPr>
                        <a:t>Advanced Topics in Knowledge Management</a:t>
                      </a:r>
                      <a:endParaRPr lang="en-US" sz="1100" dirty="0"/>
                    </a:p>
                  </a:txBody>
                  <a:tcPr/>
                </a:tc>
              </a:tr>
              <a:tr h="304800">
                <a:tc>
                  <a:txBody>
                    <a:bodyPr/>
                    <a:lstStyle/>
                    <a:p>
                      <a:r>
                        <a:rPr lang="en-US" sz="1100" dirty="0" smtClean="0"/>
                        <a:t>1001</a:t>
                      </a:r>
                      <a:endParaRPr lang="en-US" sz="1100" dirty="0"/>
                    </a:p>
                  </a:txBody>
                  <a:tcPr/>
                </a:tc>
                <a:tc>
                  <a:txBody>
                    <a:bodyPr/>
                    <a:lstStyle/>
                    <a:p>
                      <a:r>
                        <a:rPr lang="en-US" sz="1100" dirty="0" err="1" smtClean="0"/>
                        <a:t>Manmohan</a:t>
                      </a:r>
                      <a:r>
                        <a:rPr lang="en-US" sz="1100" dirty="0" smtClean="0"/>
                        <a:t> </a:t>
                      </a:r>
                      <a:r>
                        <a:rPr lang="en-US" sz="1100" dirty="0" err="1" smtClean="0"/>
                        <a:t>Aseri</a:t>
                      </a:r>
                      <a:endParaRPr lang="en-US" sz="1100" dirty="0"/>
                    </a:p>
                  </a:txBody>
                  <a:tcPr/>
                </a:tc>
                <a:tc>
                  <a:txBody>
                    <a:bodyPr/>
                    <a:lstStyle/>
                    <a:p>
                      <a:r>
                        <a:rPr lang="en-US" sz="1100" dirty="0" smtClean="0"/>
                        <a:t>OPRE 7330</a:t>
                      </a:r>
                      <a:endParaRPr lang="en-US" sz="1100" dirty="0"/>
                    </a:p>
                  </a:txBody>
                  <a:tcPr/>
                </a:tc>
                <a:tc>
                  <a:txBody>
                    <a:bodyPr/>
                    <a:lstStyle/>
                    <a:p>
                      <a:r>
                        <a:rPr lang="en-US" sz="1100" b="0" i="0" kern="1200" dirty="0" smtClean="0">
                          <a:solidFill>
                            <a:schemeClr val="dk1"/>
                          </a:solidFill>
                          <a:effectLst/>
                          <a:latin typeface="+mn-lt"/>
                          <a:ea typeface="+mn-ea"/>
                          <a:cs typeface="+mn-cs"/>
                        </a:rPr>
                        <a:t>Deterministic Models in Operations Research</a:t>
                      </a:r>
                      <a:endParaRPr lang="en-US" sz="1100" dirty="0"/>
                    </a:p>
                  </a:txBody>
                  <a:tcPr/>
                </a:tc>
              </a:tr>
              <a:tr h="175704">
                <a:tc>
                  <a:txBody>
                    <a:bodyPr/>
                    <a:lstStyle/>
                    <a:p>
                      <a:r>
                        <a:rPr lang="en-US" sz="1100" dirty="0" smtClean="0"/>
                        <a:t>1001</a:t>
                      </a:r>
                      <a:endParaRPr lang="en-US" sz="1100" dirty="0"/>
                    </a:p>
                  </a:txBody>
                  <a:tcPr/>
                </a:tc>
                <a:tc>
                  <a:txBody>
                    <a:bodyPr/>
                    <a:lstStyle/>
                    <a:p>
                      <a:r>
                        <a:rPr lang="en-US" sz="1100" dirty="0" err="1" smtClean="0"/>
                        <a:t>Manmohan</a:t>
                      </a:r>
                      <a:r>
                        <a:rPr lang="en-US" sz="1100" dirty="0" smtClean="0"/>
                        <a:t> </a:t>
                      </a:r>
                      <a:r>
                        <a:rPr lang="en-US" sz="1100" dirty="0" err="1" smtClean="0"/>
                        <a:t>Aseri</a:t>
                      </a:r>
                      <a:endParaRPr lang="en-US" sz="1100" dirty="0"/>
                    </a:p>
                  </a:txBody>
                  <a:tcPr/>
                </a:tc>
                <a:tc>
                  <a:txBody>
                    <a:bodyPr/>
                    <a:lstStyle/>
                    <a:p>
                      <a:r>
                        <a:rPr lang="en-US" sz="1100" dirty="0" smtClean="0"/>
                        <a:t>MIS 7420</a:t>
                      </a:r>
                      <a:endParaRPr lang="en-US" sz="1100" dirty="0"/>
                    </a:p>
                  </a:txBody>
                  <a:tcPr/>
                </a:tc>
                <a:tc>
                  <a:txBody>
                    <a:bodyPr/>
                    <a:lstStyle/>
                    <a:p>
                      <a:r>
                        <a:rPr lang="en-US" sz="1100" dirty="0" smtClean="0"/>
                        <a:t>Seminar in Management Information Systems</a:t>
                      </a:r>
                      <a:endParaRPr lang="en-US" sz="1100" dirty="0"/>
                    </a:p>
                  </a:txBody>
                  <a:tcPr/>
                </a:tc>
              </a:tr>
              <a:tr h="274320">
                <a:tc>
                  <a:txBody>
                    <a:bodyPr/>
                    <a:lstStyle/>
                    <a:p>
                      <a:r>
                        <a:rPr lang="en-US" sz="1100" dirty="0" smtClean="0"/>
                        <a:t>1002</a:t>
                      </a:r>
                      <a:endParaRPr lang="en-US" sz="1100" dirty="0"/>
                    </a:p>
                  </a:txBody>
                  <a:tcPr/>
                </a:tc>
                <a:tc>
                  <a:txBody>
                    <a:bodyPr/>
                    <a:lstStyle/>
                    <a:p>
                      <a:r>
                        <a:rPr lang="en-US" sz="1100" dirty="0" smtClean="0"/>
                        <a:t>Cheng Nie</a:t>
                      </a:r>
                      <a:endParaRPr lang="en-US" sz="1100" dirty="0"/>
                    </a:p>
                  </a:txBody>
                  <a:tcPr/>
                </a:tc>
                <a:tc>
                  <a:txBody>
                    <a:bodyPr/>
                    <a:lstStyle/>
                    <a:p>
                      <a:r>
                        <a:rPr lang="en-US" sz="1100" dirty="0" smtClean="0"/>
                        <a:t>MIS 7310</a:t>
                      </a:r>
                      <a:endParaRPr lang="en-US" sz="1100" dirty="0"/>
                    </a:p>
                  </a:txBody>
                  <a:tcPr/>
                </a:tc>
                <a:tc>
                  <a:txBody>
                    <a:bodyPr/>
                    <a:lstStyle/>
                    <a:p>
                      <a:r>
                        <a:rPr lang="en-US" sz="1100" b="0" i="0" kern="1200" dirty="0" smtClean="0">
                          <a:solidFill>
                            <a:schemeClr val="dk1"/>
                          </a:solidFill>
                          <a:effectLst/>
                          <a:latin typeface="+mn-lt"/>
                          <a:ea typeface="+mn-ea"/>
                          <a:cs typeface="+mn-cs"/>
                        </a:rPr>
                        <a:t>Advanced Topics in Knowledge Management</a:t>
                      </a:r>
                      <a:endParaRPr lang="en-US" sz="1100" dirty="0"/>
                    </a:p>
                  </a:txBody>
                  <a:tcPr/>
                </a:tc>
              </a:tr>
              <a:tr h="304800">
                <a:tc>
                  <a:txBody>
                    <a:bodyPr/>
                    <a:lstStyle/>
                    <a:p>
                      <a:r>
                        <a:rPr lang="en-US" sz="1100" dirty="0" smtClean="0"/>
                        <a:t>1002</a:t>
                      </a:r>
                      <a:endParaRPr lang="en-US" sz="1100" dirty="0"/>
                    </a:p>
                  </a:txBody>
                  <a:tcPr/>
                </a:tc>
                <a:tc>
                  <a:txBody>
                    <a:bodyPr/>
                    <a:lstStyle/>
                    <a:p>
                      <a:r>
                        <a:rPr lang="en-US" sz="1100" dirty="0" smtClean="0"/>
                        <a:t>Cheng Nie</a:t>
                      </a:r>
                      <a:endParaRPr lang="en-US" sz="1100" dirty="0"/>
                    </a:p>
                  </a:txBody>
                  <a:tcPr/>
                </a:tc>
                <a:tc>
                  <a:txBody>
                    <a:bodyPr/>
                    <a:lstStyle/>
                    <a:p>
                      <a:pPr marL="0" algn="l" defTabSz="914400" rtl="0" eaLnBrk="1" latinLnBrk="0" hangingPunct="1"/>
                      <a:r>
                        <a:rPr lang="en-US" sz="1100" b="0" i="0" kern="1200" dirty="0" smtClean="0">
                          <a:solidFill>
                            <a:schemeClr val="dk1"/>
                          </a:solidFill>
                          <a:effectLst/>
                          <a:latin typeface="+mn-lt"/>
                          <a:ea typeface="+mn-ea"/>
                          <a:cs typeface="+mn-cs"/>
                        </a:rPr>
                        <a:t>MATH 5301</a:t>
                      </a:r>
                      <a:endParaRPr lang="en-US" sz="11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sz="1100" b="0" i="0" kern="1200" dirty="0" smtClean="0">
                          <a:solidFill>
                            <a:schemeClr val="dk1"/>
                          </a:solidFill>
                          <a:effectLst/>
                          <a:latin typeface="+mn-lt"/>
                          <a:ea typeface="+mn-ea"/>
                          <a:cs typeface="+mn-cs"/>
                        </a:rPr>
                        <a:t>Elementary Analysis I </a:t>
                      </a:r>
                      <a:endParaRPr lang="en-US" sz="1100" b="0" i="0" kern="1200" dirty="0">
                        <a:solidFill>
                          <a:schemeClr val="dk1"/>
                        </a:solidFill>
                        <a:effectLst/>
                        <a:latin typeface="+mn-lt"/>
                        <a:ea typeface="+mn-ea"/>
                        <a:cs typeface="+mn-cs"/>
                      </a:endParaRPr>
                    </a:p>
                  </a:txBody>
                  <a:tcPr/>
                </a:tc>
              </a:tr>
              <a:tr h="304800">
                <a:tc>
                  <a:txBody>
                    <a:bodyPr/>
                    <a:lstStyle/>
                    <a:p>
                      <a:r>
                        <a:rPr lang="en-US" sz="1100" dirty="0" smtClean="0"/>
                        <a:t>1002</a:t>
                      </a:r>
                      <a:endParaRPr lang="en-US" sz="1100" dirty="0"/>
                    </a:p>
                  </a:txBody>
                  <a:tcPr/>
                </a:tc>
                <a:tc>
                  <a:txBody>
                    <a:bodyPr/>
                    <a:lstStyle/>
                    <a:p>
                      <a:r>
                        <a:rPr lang="en-US" sz="1100" dirty="0" smtClean="0"/>
                        <a:t>Cheng Nie</a:t>
                      </a:r>
                      <a:endParaRPr lang="en-US" sz="1100" dirty="0"/>
                    </a:p>
                  </a:txBody>
                  <a:tcPr/>
                </a:tc>
                <a:tc>
                  <a:txBody>
                    <a:bodyPr/>
                    <a:lstStyle/>
                    <a:p>
                      <a:r>
                        <a:rPr lang="en-US" sz="1100" dirty="0" smtClean="0"/>
                        <a:t>MIS 7420</a:t>
                      </a:r>
                      <a:endParaRPr lang="en-US" sz="1100" dirty="0"/>
                    </a:p>
                  </a:txBody>
                  <a:tcPr/>
                </a:tc>
                <a:tc>
                  <a:txBody>
                    <a:bodyPr/>
                    <a:lstStyle/>
                    <a:p>
                      <a:r>
                        <a:rPr lang="en-US" sz="1100" dirty="0" smtClean="0"/>
                        <a:t>Seminar in Management Information Systems</a:t>
                      </a:r>
                      <a:endParaRPr lang="en-US" sz="1100" dirty="0"/>
                    </a:p>
                  </a:txBody>
                  <a:tcPr/>
                </a:tc>
              </a:tr>
              <a:tr h="304800">
                <a:tc>
                  <a:txBody>
                    <a:bodyPr/>
                    <a:lstStyle/>
                    <a:p>
                      <a:r>
                        <a:rPr lang="en-US" sz="1100" dirty="0" smtClean="0"/>
                        <a:t>1003</a:t>
                      </a:r>
                      <a:endParaRPr lang="en-US" sz="1100" dirty="0"/>
                    </a:p>
                  </a:txBody>
                  <a:tcPr/>
                </a:tc>
                <a:tc>
                  <a:txBody>
                    <a:bodyPr/>
                    <a:lstStyle/>
                    <a:p>
                      <a:r>
                        <a:rPr lang="en-US" sz="1100" dirty="0" smtClean="0"/>
                        <a:t>Danish H. </a:t>
                      </a:r>
                      <a:r>
                        <a:rPr lang="en-US" sz="1100" dirty="0" err="1" smtClean="0"/>
                        <a:t>Saifee</a:t>
                      </a:r>
                      <a:endParaRPr lang="en-US" sz="1100" dirty="0"/>
                    </a:p>
                  </a:txBody>
                  <a:tcPr/>
                </a:tc>
                <a:tc>
                  <a:txBody>
                    <a:bodyPr/>
                    <a:lstStyle/>
                    <a:p>
                      <a:r>
                        <a:rPr lang="en-US" sz="1100" dirty="0" smtClean="0"/>
                        <a:t>MIS 7310</a:t>
                      </a:r>
                      <a:endParaRPr lang="en-US" sz="1100" dirty="0"/>
                    </a:p>
                  </a:txBody>
                  <a:tcPr/>
                </a:tc>
                <a:tc>
                  <a:txBody>
                    <a:bodyPr/>
                    <a:lstStyle/>
                    <a:p>
                      <a:r>
                        <a:rPr lang="en-US" sz="1100" b="0" i="0" kern="1200" dirty="0" smtClean="0">
                          <a:solidFill>
                            <a:schemeClr val="dk1"/>
                          </a:solidFill>
                          <a:effectLst/>
                          <a:latin typeface="+mn-lt"/>
                          <a:ea typeface="+mn-ea"/>
                          <a:cs typeface="+mn-cs"/>
                        </a:rPr>
                        <a:t>Advanced Topics in Knowledge Management</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Danish H. </a:t>
                      </a:r>
                      <a:r>
                        <a:rPr lang="en-US" sz="1100" dirty="0" err="1" smtClean="0"/>
                        <a:t>Saifee</a:t>
                      </a:r>
                      <a:endParaRPr lang="en-US" sz="1100" dirty="0"/>
                    </a:p>
                  </a:txBody>
                  <a:tcPr/>
                </a:tc>
                <a:tc>
                  <a:txBody>
                    <a:bodyPr/>
                    <a:lstStyle/>
                    <a:p>
                      <a:r>
                        <a:rPr lang="en-US" sz="1100" dirty="0" smtClean="0"/>
                        <a:t>OPRE 7330</a:t>
                      </a:r>
                      <a:endParaRPr lang="en-US" sz="1100" dirty="0"/>
                    </a:p>
                  </a:txBody>
                  <a:tcPr/>
                </a:tc>
                <a:tc>
                  <a:txBody>
                    <a:bodyPr/>
                    <a:lstStyle/>
                    <a:p>
                      <a:r>
                        <a:rPr lang="en-US" sz="1100" b="0" i="0" kern="1200" dirty="0" smtClean="0">
                          <a:solidFill>
                            <a:schemeClr val="dk1"/>
                          </a:solidFill>
                          <a:effectLst/>
                          <a:latin typeface="+mn-lt"/>
                          <a:ea typeface="+mn-ea"/>
                          <a:cs typeface="+mn-cs"/>
                        </a:rPr>
                        <a:t>Deterministic Models in Operations Research</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Danish H. </a:t>
                      </a:r>
                      <a:r>
                        <a:rPr lang="en-US" sz="1100" dirty="0" err="1" smtClean="0"/>
                        <a:t>Saifee</a:t>
                      </a:r>
                      <a:endParaRPr lang="en-US" sz="1100" dirty="0"/>
                    </a:p>
                  </a:txBody>
                  <a:tcPr/>
                </a:tc>
                <a:tc>
                  <a:txBody>
                    <a:bodyPr/>
                    <a:lstStyle/>
                    <a:p>
                      <a:r>
                        <a:rPr lang="en-US" sz="1100" dirty="0" smtClean="0"/>
                        <a:t>MIS 7420</a:t>
                      </a:r>
                      <a:endParaRPr lang="en-US" sz="1100" dirty="0"/>
                    </a:p>
                  </a:txBody>
                  <a:tcPr/>
                </a:tc>
                <a:tc>
                  <a:txBody>
                    <a:bodyPr/>
                    <a:lstStyle/>
                    <a:p>
                      <a:r>
                        <a:rPr lang="en-US" sz="1100" dirty="0" smtClean="0"/>
                        <a:t>Seminar in Management Information Systems</a:t>
                      </a:r>
                      <a:endParaRPr lang="en-US" sz="1100" dirty="0"/>
                    </a:p>
                  </a:txBody>
                  <a:tcPr/>
                </a:tc>
              </a:tr>
              <a:tr h="175704">
                <a:tc>
                  <a:txBody>
                    <a:bodyPr/>
                    <a:lstStyle/>
                    <a:p>
                      <a:r>
                        <a:rPr lang="en-US" sz="1100" dirty="0" smtClean="0"/>
                        <a:t>……..</a:t>
                      </a:r>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74657105"/>
              </p:ext>
            </p:extLst>
          </p:nvPr>
        </p:nvGraphicFramePr>
        <p:xfrm>
          <a:off x="76200" y="5105400"/>
          <a:ext cx="1904999" cy="1308552"/>
        </p:xfrm>
        <a:graphic>
          <a:graphicData uri="http://schemas.openxmlformats.org/drawingml/2006/table">
            <a:tbl>
              <a:tblPr firstRow="1" bandRow="1">
                <a:tableStyleId>{5C22544A-7EE6-4342-B048-85BDC9FD1C3A}</a:tableStyleId>
              </a:tblPr>
              <a:tblGrid>
                <a:gridCol w="685799"/>
                <a:gridCol w="1219200"/>
              </a:tblGrid>
              <a:tr h="121920">
                <a:tc>
                  <a:txBody>
                    <a:bodyPr/>
                    <a:lstStyle/>
                    <a:p>
                      <a:r>
                        <a:rPr lang="en-US" sz="1100" dirty="0" smtClean="0"/>
                        <a:t>Student ID</a:t>
                      </a:r>
                      <a:endParaRPr lang="en-US" sz="1100" dirty="0"/>
                    </a:p>
                  </a:txBody>
                  <a:tcPr/>
                </a:tc>
                <a:tc>
                  <a:txBody>
                    <a:bodyPr/>
                    <a:lstStyle/>
                    <a:p>
                      <a:r>
                        <a:rPr lang="en-US" sz="1100" dirty="0" smtClean="0"/>
                        <a:t>Student Name</a:t>
                      </a:r>
                      <a:endParaRPr lang="en-US" sz="1100" dirty="0"/>
                    </a:p>
                  </a:txBody>
                  <a:tcPr/>
                </a:tc>
              </a:tr>
              <a:tr h="317952">
                <a:tc>
                  <a:txBody>
                    <a:bodyPr/>
                    <a:lstStyle/>
                    <a:p>
                      <a:r>
                        <a:rPr lang="en-US" sz="1100" dirty="0" smtClean="0"/>
                        <a:t>1001</a:t>
                      </a:r>
                      <a:endParaRPr lang="en-US" sz="1100" dirty="0"/>
                    </a:p>
                  </a:txBody>
                  <a:tcPr/>
                </a:tc>
                <a:tc>
                  <a:txBody>
                    <a:bodyPr/>
                    <a:lstStyle/>
                    <a:p>
                      <a:r>
                        <a:rPr lang="en-US" sz="1100" dirty="0" err="1" smtClean="0"/>
                        <a:t>Manmohan</a:t>
                      </a:r>
                      <a:r>
                        <a:rPr lang="en-US" sz="1100" dirty="0" smtClean="0"/>
                        <a:t> </a:t>
                      </a:r>
                      <a:r>
                        <a:rPr lang="en-US" sz="1100" dirty="0" err="1" smtClean="0"/>
                        <a:t>Aseri</a:t>
                      </a:r>
                      <a:endParaRPr lang="en-US" sz="1100" dirty="0"/>
                    </a:p>
                  </a:txBody>
                  <a:tcPr/>
                </a:tc>
              </a:tr>
              <a:tr h="304800">
                <a:tc>
                  <a:txBody>
                    <a:bodyPr/>
                    <a:lstStyle/>
                    <a:p>
                      <a:r>
                        <a:rPr lang="en-US" sz="1100" dirty="0" smtClean="0"/>
                        <a:t>1002</a:t>
                      </a:r>
                      <a:endParaRPr lang="en-US" sz="1100" dirty="0"/>
                    </a:p>
                  </a:txBody>
                  <a:tcPr/>
                </a:tc>
                <a:tc>
                  <a:txBody>
                    <a:bodyPr/>
                    <a:lstStyle/>
                    <a:p>
                      <a:r>
                        <a:rPr lang="en-US" sz="1100" dirty="0" smtClean="0"/>
                        <a:t>Cheng Nie</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Danish H. </a:t>
                      </a:r>
                      <a:r>
                        <a:rPr lang="en-US" sz="1100" dirty="0" err="1" smtClean="0"/>
                        <a:t>Saifee</a:t>
                      </a:r>
                      <a:endParaRPr lang="en-US" sz="11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71988706"/>
              </p:ext>
            </p:extLst>
          </p:nvPr>
        </p:nvGraphicFramePr>
        <p:xfrm>
          <a:off x="5220076" y="5105400"/>
          <a:ext cx="3886201" cy="1582872"/>
        </p:xfrm>
        <a:graphic>
          <a:graphicData uri="http://schemas.openxmlformats.org/drawingml/2006/table">
            <a:tbl>
              <a:tblPr firstRow="1" bandRow="1">
                <a:tableStyleId>{5C22544A-7EE6-4342-B048-85BDC9FD1C3A}</a:tableStyleId>
              </a:tblPr>
              <a:tblGrid>
                <a:gridCol w="914400"/>
                <a:gridCol w="2971801"/>
              </a:tblGrid>
              <a:tr h="175704">
                <a:tc>
                  <a:txBody>
                    <a:bodyPr/>
                    <a:lstStyle/>
                    <a:p>
                      <a:r>
                        <a:rPr lang="en-US" sz="1100" dirty="0" smtClean="0"/>
                        <a:t>Class Number</a:t>
                      </a:r>
                      <a:endParaRPr lang="en-US" sz="1100" dirty="0"/>
                    </a:p>
                  </a:txBody>
                  <a:tcPr/>
                </a:tc>
                <a:tc>
                  <a:txBody>
                    <a:bodyPr/>
                    <a:lstStyle/>
                    <a:p>
                      <a:r>
                        <a:rPr lang="en-US" sz="1100" dirty="0" smtClean="0"/>
                        <a:t>Class Title</a:t>
                      </a:r>
                      <a:endParaRPr lang="en-US" sz="1100" dirty="0"/>
                    </a:p>
                  </a:txBody>
                  <a:tcPr/>
                </a:tc>
              </a:tr>
              <a:tr h="317952">
                <a:tc>
                  <a:txBody>
                    <a:bodyPr/>
                    <a:lstStyle/>
                    <a:p>
                      <a:r>
                        <a:rPr lang="en-US" sz="1100" dirty="0" smtClean="0"/>
                        <a:t>MIS 7310</a:t>
                      </a:r>
                      <a:endParaRPr lang="en-US" sz="1100" dirty="0"/>
                    </a:p>
                  </a:txBody>
                  <a:tcPr/>
                </a:tc>
                <a:tc>
                  <a:txBody>
                    <a:bodyPr/>
                    <a:lstStyle/>
                    <a:p>
                      <a:r>
                        <a:rPr lang="en-US" sz="1100" b="0" i="0" kern="1200" dirty="0" smtClean="0">
                          <a:solidFill>
                            <a:schemeClr val="dk1"/>
                          </a:solidFill>
                          <a:effectLst/>
                          <a:latin typeface="+mn-lt"/>
                          <a:ea typeface="+mn-ea"/>
                          <a:cs typeface="+mn-cs"/>
                        </a:rPr>
                        <a:t>Advanced Topics in Knowledge Management</a:t>
                      </a:r>
                      <a:endParaRPr lang="en-US" sz="1100" dirty="0"/>
                    </a:p>
                  </a:txBody>
                  <a:tcPr/>
                </a:tc>
              </a:tr>
              <a:tr h="304800">
                <a:tc>
                  <a:txBody>
                    <a:bodyPr/>
                    <a:lstStyle/>
                    <a:p>
                      <a:r>
                        <a:rPr lang="en-US" sz="1100" dirty="0" smtClean="0"/>
                        <a:t>OPRE 7330</a:t>
                      </a:r>
                      <a:endParaRPr lang="en-US" sz="1100" dirty="0"/>
                    </a:p>
                  </a:txBody>
                  <a:tcPr/>
                </a:tc>
                <a:tc>
                  <a:txBody>
                    <a:bodyPr/>
                    <a:lstStyle/>
                    <a:p>
                      <a:r>
                        <a:rPr lang="en-US" sz="1100" b="0" i="0" kern="1200" dirty="0" smtClean="0">
                          <a:solidFill>
                            <a:schemeClr val="dk1"/>
                          </a:solidFill>
                          <a:effectLst/>
                          <a:latin typeface="+mn-lt"/>
                          <a:ea typeface="+mn-ea"/>
                          <a:cs typeface="+mn-cs"/>
                        </a:rPr>
                        <a:t>Deterministic Models in Operations Research</a:t>
                      </a:r>
                      <a:endParaRPr lang="en-US" sz="1100" dirty="0"/>
                    </a:p>
                  </a:txBody>
                  <a:tcPr/>
                </a:tc>
              </a:tr>
              <a:tr h="175704">
                <a:tc>
                  <a:txBody>
                    <a:bodyPr/>
                    <a:lstStyle/>
                    <a:p>
                      <a:r>
                        <a:rPr lang="en-US" sz="1100" dirty="0" smtClean="0"/>
                        <a:t>MIS 7420</a:t>
                      </a:r>
                      <a:endParaRPr lang="en-US" sz="1100" dirty="0"/>
                    </a:p>
                  </a:txBody>
                  <a:tcPr/>
                </a:tc>
                <a:tc>
                  <a:txBody>
                    <a:bodyPr/>
                    <a:lstStyle/>
                    <a:p>
                      <a:r>
                        <a:rPr lang="en-US" sz="1100" dirty="0" smtClean="0"/>
                        <a:t>Seminar in Management Information Systems</a:t>
                      </a:r>
                      <a:endParaRPr lang="en-US" sz="1100" dirty="0"/>
                    </a:p>
                  </a:txBody>
                  <a:tcPr/>
                </a:tc>
              </a:tr>
              <a:tr h="274320">
                <a:tc>
                  <a:txBody>
                    <a:bodyPr/>
                    <a:lstStyle/>
                    <a:p>
                      <a:pPr marL="0" algn="l" defTabSz="914400" rtl="0" eaLnBrk="1" latinLnBrk="0" hangingPunct="1"/>
                      <a:r>
                        <a:rPr lang="en-US" sz="1100" b="0" i="0" kern="1200" dirty="0" smtClean="0">
                          <a:solidFill>
                            <a:schemeClr val="dk1"/>
                          </a:solidFill>
                          <a:effectLst/>
                          <a:latin typeface="+mn-lt"/>
                          <a:ea typeface="+mn-ea"/>
                          <a:cs typeface="+mn-cs"/>
                        </a:rPr>
                        <a:t>MATH 5301</a:t>
                      </a:r>
                      <a:endParaRPr lang="en-US" sz="11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sz="1100" b="0" i="0" kern="1200" dirty="0" smtClean="0">
                          <a:solidFill>
                            <a:schemeClr val="dk1"/>
                          </a:solidFill>
                          <a:effectLst/>
                          <a:latin typeface="+mn-lt"/>
                          <a:ea typeface="+mn-ea"/>
                          <a:cs typeface="+mn-cs"/>
                        </a:rPr>
                        <a:t>Elementary Analysis I </a:t>
                      </a:r>
                      <a:endParaRPr lang="en-US" sz="1100" b="0" i="0" kern="1200" dirty="0">
                        <a:solidFill>
                          <a:schemeClr val="dk1"/>
                        </a:solidFill>
                        <a:effectLst/>
                        <a:latin typeface="+mn-lt"/>
                        <a:ea typeface="+mn-ea"/>
                        <a:cs typeface="+mn-cs"/>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23224365"/>
              </p:ext>
            </p:extLst>
          </p:nvPr>
        </p:nvGraphicFramePr>
        <p:xfrm>
          <a:off x="2286000" y="3657600"/>
          <a:ext cx="1523999" cy="3137352"/>
        </p:xfrm>
        <a:graphic>
          <a:graphicData uri="http://schemas.openxmlformats.org/drawingml/2006/table">
            <a:tbl>
              <a:tblPr firstRow="1" bandRow="1">
                <a:tableStyleId>{5C22544A-7EE6-4342-B048-85BDC9FD1C3A}</a:tableStyleId>
              </a:tblPr>
              <a:tblGrid>
                <a:gridCol w="685799"/>
                <a:gridCol w="838200"/>
              </a:tblGrid>
              <a:tr h="175704">
                <a:tc>
                  <a:txBody>
                    <a:bodyPr/>
                    <a:lstStyle/>
                    <a:p>
                      <a:r>
                        <a:rPr lang="en-US" sz="1100" dirty="0" smtClean="0"/>
                        <a:t>Student ID</a:t>
                      </a:r>
                      <a:endParaRPr lang="en-US" sz="1100" dirty="0"/>
                    </a:p>
                  </a:txBody>
                  <a:tcPr/>
                </a:tc>
                <a:tc>
                  <a:txBody>
                    <a:bodyPr/>
                    <a:lstStyle/>
                    <a:p>
                      <a:r>
                        <a:rPr lang="en-US" sz="1100" dirty="0" smtClean="0"/>
                        <a:t>Class Number</a:t>
                      </a:r>
                      <a:endParaRPr lang="en-US" sz="1100" dirty="0"/>
                    </a:p>
                  </a:txBody>
                  <a:tcPr/>
                </a:tc>
              </a:tr>
              <a:tr h="317952">
                <a:tc>
                  <a:txBody>
                    <a:bodyPr/>
                    <a:lstStyle/>
                    <a:p>
                      <a:r>
                        <a:rPr lang="en-US" sz="1100" dirty="0" smtClean="0"/>
                        <a:t>1001</a:t>
                      </a:r>
                      <a:endParaRPr lang="en-US" sz="1100" dirty="0"/>
                    </a:p>
                  </a:txBody>
                  <a:tcPr/>
                </a:tc>
                <a:tc>
                  <a:txBody>
                    <a:bodyPr/>
                    <a:lstStyle/>
                    <a:p>
                      <a:r>
                        <a:rPr lang="en-US" sz="1100" dirty="0" smtClean="0"/>
                        <a:t>MIS 7310</a:t>
                      </a:r>
                      <a:endParaRPr lang="en-US" sz="1100" dirty="0"/>
                    </a:p>
                  </a:txBody>
                  <a:tcPr/>
                </a:tc>
              </a:tr>
              <a:tr h="304800">
                <a:tc>
                  <a:txBody>
                    <a:bodyPr/>
                    <a:lstStyle/>
                    <a:p>
                      <a:r>
                        <a:rPr lang="en-US" sz="1100" dirty="0" smtClean="0"/>
                        <a:t>1001</a:t>
                      </a:r>
                      <a:endParaRPr lang="en-US" sz="1100" dirty="0"/>
                    </a:p>
                  </a:txBody>
                  <a:tcPr/>
                </a:tc>
                <a:tc>
                  <a:txBody>
                    <a:bodyPr/>
                    <a:lstStyle/>
                    <a:p>
                      <a:r>
                        <a:rPr lang="en-US" sz="1100" dirty="0" smtClean="0"/>
                        <a:t>OPRE 7330</a:t>
                      </a:r>
                      <a:endParaRPr lang="en-US" sz="1100" dirty="0"/>
                    </a:p>
                  </a:txBody>
                  <a:tcPr/>
                </a:tc>
              </a:tr>
              <a:tr h="175704">
                <a:tc>
                  <a:txBody>
                    <a:bodyPr/>
                    <a:lstStyle/>
                    <a:p>
                      <a:r>
                        <a:rPr lang="en-US" sz="1100" dirty="0" smtClean="0"/>
                        <a:t>1001</a:t>
                      </a:r>
                      <a:endParaRPr lang="en-US" sz="1100" dirty="0"/>
                    </a:p>
                  </a:txBody>
                  <a:tcPr/>
                </a:tc>
                <a:tc>
                  <a:txBody>
                    <a:bodyPr/>
                    <a:lstStyle/>
                    <a:p>
                      <a:r>
                        <a:rPr lang="en-US" sz="1100" dirty="0" smtClean="0"/>
                        <a:t>MIS 7420</a:t>
                      </a:r>
                      <a:endParaRPr lang="en-US" sz="1100" dirty="0"/>
                    </a:p>
                  </a:txBody>
                  <a:tcPr/>
                </a:tc>
              </a:tr>
              <a:tr h="274320">
                <a:tc>
                  <a:txBody>
                    <a:bodyPr/>
                    <a:lstStyle/>
                    <a:p>
                      <a:r>
                        <a:rPr lang="en-US" sz="1100" dirty="0" smtClean="0"/>
                        <a:t>1002</a:t>
                      </a:r>
                      <a:endParaRPr lang="en-US" sz="1100" dirty="0"/>
                    </a:p>
                  </a:txBody>
                  <a:tcPr/>
                </a:tc>
                <a:tc>
                  <a:txBody>
                    <a:bodyPr/>
                    <a:lstStyle/>
                    <a:p>
                      <a:r>
                        <a:rPr lang="en-US" sz="1100" dirty="0" smtClean="0"/>
                        <a:t>MIS 7310</a:t>
                      </a:r>
                      <a:endParaRPr lang="en-US" sz="1100" dirty="0"/>
                    </a:p>
                  </a:txBody>
                  <a:tcPr/>
                </a:tc>
              </a:tr>
              <a:tr h="304800">
                <a:tc>
                  <a:txBody>
                    <a:bodyPr/>
                    <a:lstStyle/>
                    <a:p>
                      <a:r>
                        <a:rPr lang="en-US" sz="1100" dirty="0" smtClean="0"/>
                        <a:t>1002</a:t>
                      </a:r>
                      <a:endParaRPr lang="en-US" sz="1100" dirty="0"/>
                    </a:p>
                  </a:txBody>
                  <a:tcPr/>
                </a:tc>
                <a:tc>
                  <a:txBody>
                    <a:bodyPr/>
                    <a:lstStyle/>
                    <a:p>
                      <a:pPr marL="0" algn="l" defTabSz="914400" rtl="0" eaLnBrk="1" latinLnBrk="0" hangingPunct="1"/>
                      <a:r>
                        <a:rPr lang="en-US" sz="1100" b="0" i="0" kern="1200" dirty="0" smtClean="0">
                          <a:solidFill>
                            <a:schemeClr val="dk1"/>
                          </a:solidFill>
                          <a:effectLst/>
                          <a:latin typeface="+mn-lt"/>
                          <a:ea typeface="+mn-ea"/>
                          <a:cs typeface="+mn-cs"/>
                        </a:rPr>
                        <a:t>MATH 5301</a:t>
                      </a:r>
                      <a:endParaRPr lang="en-US" sz="1100" b="0" i="0" kern="1200" dirty="0">
                        <a:solidFill>
                          <a:schemeClr val="dk1"/>
                        </a:solidFill>
                        <a:effectLst/>
                        <a:latin typeface="+mn-lt"/>
                        <a:ea typeface="+mn-ea"/>
                        <a:cs typeface="+mn-cs"/>
                      </a:endParaRPr>
                    </a:p>
                  </a:txBody>
                  <a:tcPr/>
                </a:tc>
              </a:tr>
              <a:tr h="304800">
                <a:tc>
                  <a:txBody>
                    <a:bodyPr/>
                    <a:lstStyle/>
                    <a:p>
                      <a:r>
                        <a:rPr lang="en-US" sz="1100" dirty="0" smtClean="0"/>
                        <a:t>1002</a:t>
                      </a:r>
                      <a:endParaRPr lang="en-US" sz="1100" dirty="0"/>
                    </a:p>
                  </a:txBody>
                  <a:tcPr/>
                </a:tc>
                <a:tc>
                  <a:txBody>
                    <a:bodyPr/>
                    <a:lstStyle/>
                    <a:p>
                      <a:r>
                        <a:rPr lang="en-US" sz="1100" dirty="0" smtClean="0"/>
                        <a:t>MIS 7420</a:t>
                      </a:r>
                      <a:endParaRPr lang="en-US" sz="1100" dirty="0"/>
                    </a:p>
                  </a:txBody>
                  <a:tcPr/>
                </a:tc>
              </a:tr>
              <a:tr h="304800">
                <a:tc>
                  <a:txBody>
                    <a:bodyPr/>
                    <a:lstStyle/>
                    <a:p>
                      <a:r>
                        <a:rPr lang="en-US" sz="1100" dirty="0" smtClean="0"/>
                        <a:t>1003</a:t>
                      </a:r>
                      <a:endParaRPr lang="en-US" sz="1100" dirty="0"/>
                    </a:p>
                  </a:txBody>
                  <a:tcPr/>
                </a:tc>
                <a:tc>
                  <a:txBody>
                    <a:bodyPr/>
                    <a:lstStyle/>
                    <a:p>
                      <a:r>
                        <a:rPr lang="en-US" sz="1100" dirty="0" smtClean="0"/>
                        <a:t>MIS 7310</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OPRE 7330</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MIS 7420</a:t>
                      </a:r>
                      <a:endParaRPr lang="en-US" sz="1100" dirty="0"/>
                    </a:p>
                  </a:txBody>
                  <a:tcPr/>
                </a:tc>
              </a:tr>
            </a:tbl>
          </a:graphicData>
        </a:graphic>
      </p:graphicFrame>
      <p:sp>
        <p:nvSpPr>
          <p:cNvPr id="9" name="TextBox 8"/>
          <p:cNvSpPr txBox="1"/>
          <p:nvPr/>
        </p:nvSpPr>
        <p:spPr>
          <a:xfrm>
            <a:off x="4280104" y="3741003"/>
            <a:ext cx="4863896" cy="830997"/>
          </a:xfrm>
          <a:prstGeom prst="rect">
            <a:avLst/>
          </a:prstGeom>
          <a:noFill/>
        </p:spPr>
        <p:txBody>
          <a:bodyPr wrap="none" rtlCol="0">
            <a:spAutoFit/>
          </a:bodyPr>
          <a:lstStyle/>
          <a:p>
            <a:r>
              <a:rPr lang="en-US" sz="1600" dirty="0" smtClean="0"/>
              <a:t>select </a:t>
            </a:r>
            <a:r>
              <a:rPr lang="en-US" sz="1600" dirty="0" err="1" smtClean="0"/>
              <a:t>ctitile</a:t>
            </a:r>
            <a:r>
              <a:rPr lang="en-US" sz="1600" dirty="0" smtClean="0"/>
              <a:t> from </a:t>
            </a:r>
            <a:r>
              <a:rPr lang="en-US" sz="1600" b="1" dirty="0" smtClean="0"/>
              <a:t>Course</a:t>
            </a:r>
            <a:r>
              <a:rPr lang="en-US" sz="1600" dirty="0" smtClean="0"/>
              <a:t> where </a:t>
            </a:r>
            <a:r>
              <a:rPr lang="en-US" sz="1600" dirty="0" err="1" smtClean="0"/>
              <a:t>cnumber</a:t>
            </a:r>
            <a:endParaRPr lang="en-US" sz="1600" dirty="0" smtClean="0"/>
          </a:p>
          <a:p>
            <a:r>
              <a:rPr lang="en-US" sz="1600" dirty="0" smtClean="0"/>
              <a:t>in (select </a:t>
            </a:r>
            <a:r>
              <a:rPr lang="en-US" sz="1600" dirty="0" err="1" smtClean="0"/>
              <a:t>cnumber</a:t>
            </a:r>
            <a:r>
              <a:rPr lang="en-US" sz="1600" dirty="0" smtClean="0"/>
              <a:t> from </a:t>
            </a:r>
            <a:r>
              <a:rPr lang="en-US" sz="1600" b="1" dirty="0" err="1" smtClean="0"/>
              <a:t>Student_Course</a:t>
            </a:r>
            <a:r>
              <a:rPr lang="en-US" sz="1600" dirty="0" smtClean="0"/>
              <a:t> where </a:t>
            </a:r>
            <a:r>
              <a:rPr lang="en-US" sz="1600" dirty="0" err="1" smtClean="0"/>
              <a:t>sid</a:t>
            </a:r>
            <a:r>
              <a:rPr lang="en-US" sz="1600" dirty="0" smtClean="0"/>
              <a:t> </a:t>
            </a:r>
          </a:p>
          <a:p>
            <a:r>
              <a:rPr lang="en-US" sz="1600" dirty="0" smtClean="0"/>
              <a:t>in (select </a:t>
            </a:r>
            <a:r>
              <a:rPr lang="en-US" sz="1600" dirty="0" err="1" smtClean="0"/>
              <a:t>sid</a:t>
            </a:r>
            <a:r>
              <a:rPr lang="en-US" sz="1600" dirty="0" smtClean="0"/>
              <a:t> from </a:t>
            </a:r>
            <a:r>
              <a:rPr lang="en-US" sz="1600" b="1" dirty="0" smtClean="0"/>
              <a:t>Student</a:t>
            </a:r>
            <a:r>
              <a:rPr lang="en-US" sz="1600" dirty="0" smtClean="0"/>
              <a:t> where </a:t>
            </a:r>
            <a:r>
              <a:rPr lang="en-US" sz="1600" dirty="0" err="1" smtClean="0"/>
              <a:t>sname</a:t>
            </a:r>
            <a:r>
              <a:rPr lang="en-US" sz="1600" dirty="0" smtClean="0"/>
              <a:t>=“Cheng Nie”));</a:t>
            </a:r>
            <a:endParaRPr lang="en-US" sz="1600" dirty="0"/>
          </a:p>
        </p:txBody>
      </p:sp>
      <p:sp>
        <p:nvSpPr>
          <p:cNvPr id="10" name="TextBox 9"/>
          <p:cNvSpPr txBox="1"/>
          <p:nvPr/>
        </p:nvSpPr>
        <p:spPr>
          <a:xfrm>
            <a:off x="228600" y="4560332"/>
            <a:ext cx="923138" cy="369332"/>
          </a:xfrm>
          <a:prstGeom prst="rect">
            <a:avLst/>
          </a:prstGeom>
          <a:noFill/>
        </p:spPr>
        <p:txBody>
          <a:bodyPr wrap="none" rtlCol="0">
            <a:spAutoFit/>
          </a:bodyPr>
          <a:lstStyle/>
          <a:p>
            <a:r>
              <a:rPr lang="en-US" dirty="0" smtClean="0"/>
              <a:t>Student</a:t>
            </a:r>
            <a:endParaRPr lang="en-US" dirty="0"/>
          </a:p>
        </p:txBody>
      </p:sp>
      <p:sp>
        <p:nvSpPr>
          <p:cNvPr id="11" name="TextBox 10"/>
          <p:cNvSpPr txBox="1"/>
          <p:nvPr/>
        </p:nvSpPr>
        <p:spPr>
          <a:xfrm>
            <a:off x="2209800" y="3276600"/>
            <a:ext cx="1687000" cy="369332"/>
          </a:xfrm>
          <a:prstGeom prst="rect">
            <a:avLst/>
          </a:prstGeom>
          <a:noFill/>
        </p:spPr>
        <p:txBody>
          <a:bodyPr wrap="none" rtlCol="0">
            <a:spAutoFit/>
          </a:bodyPr>
          <a:lstStyle/>
          <a:p>
            <a:r>
              <a:rPr lang="en-US" dirty="0" err="1" smtClean="0"/>
              <a:t>Student_Course</a:t>
            </a:r>
            <a:endParaRPr lang="en-US" dirty="0"/>
          </a:p>
        </p:txBody>
      </p:sp>
      <p:sp>
        <p:nvSpPr>
          <p:cNvPr id="12" name="TextBox 11"/>
          <p:cNvSpPr txBox="1"/>
          <p:nvPr/>
        </p:nvSpPr>
        <p:spPr>
          <a:xfrm>
            <a:off x="5171000" y="4736068"/>
            <a:ext cx="833113" cy="369332"/>
          </a:xfrm>
          <a:prstGeom prst="rect">
            <a:avLst/>
          </a:prstGeom>
          <a:noFill/>
        </p:spPr>
        <p:txBody>
          <a:bodyPr wrap="none" rtlCol="0">
            <a:spAutoFit/>
          </a:bodyPr>
          <a:lstStyle/>
          <a:p>
            <a:r>
              <a:rPr lang="en-US" dirty="0" smtClean="0"/>
              <a:t>Course</a:t>
            </a:r>
            <a:endParaRPr lang="en-US" dirty="0"/>
          </a:p>
        </p:txBody>
      </p:sp>
      <p:sp>
        <p:nvSpPr>
          <p:cNvPr id="13" name="TextBox 12"/>
          <p:cNvSpPr txBox="1"/>
          <p:nvPr/>
        </p:nvSpPr>
        <p:spPr>
          <a:xfrm>
            <a:off x="3916572" y="3364726"/>
            <a:ext cx="4893968" cy="338554"/>
          </a:xfrm>
          <a:prstGeom prst="rect">
            <a:avLst/>
          </a:prstGeom>
          <a:noFill/>
        </p:spPr>
        <p:txBody>
          <a:bodyPr wrap="none" rtlCol="0">
            <a:spAutoFit/>
          </a:bodyPr>
          <a:lstStyle/>
          <a:p>
            <a:r>
              <a:rPr lang="en-US" sz="1600" dirty="0" smtClean="0"/>
              <a:t>What are the course titles that Cheng Nie registered for?</a:t>
            </a:r>
            <a:endParaRPr lang="en-US" sz="1600" dirty="0"/>
          </a:p>
        </p:txBody>
      </p:sp>
    </p:spTree>
    <p:extLst>
      <p:ext uri="{BB962C8B-B14F-4D97-AF65-F5344CB8AC3E}">
        <p14:creationId xmlns:p14="http://schemas.microsoft.com/office/powerpoint/2010/main" val="91666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to MySQL from Python</a:t>
            </a:r>
            <a:endParaRPr lang="en-US" dirty="0"/>
          </a:p>
        </p:txBody>
      </p:sp>
      <p:sp>
        <p:nvSpPr>
          <p:cNvPr id="3" name="Content Placeholder 2"/>
          <p:cNvSpPr>
            <a:spLocks noGrp="1"/>
          </p:cNvSpPr>
          <p:nvPr>
            <p:ph idx="1"/>
          </p:nvPr>
        </p:nvSpPr>
        <p:spPr/>
        <p:txBody>
          <a:bodyPr/>
          <a:lstStyle/>
          <a:p>
            <a:r>
              <a:rPr lang="en-US" dirty="0" smtClean="0"/>
              <a:t>The meaning of ‘u’ and ‘b’ </a:t>
            </a:r>
            <a:r>
              <a:rPr lang="en-US" dirty="0" smtClean="0">
                <a:hlinkClick r:id="rId2"/>
              </a:rPr>
              <a:t>prefix</a:t>
            </a:r>
            <a:r>
              <a:rPr lang="en-US" dirty="0" smtClean="0"/>
              <a:t>. </a:t>
            </a:r>
          </a:p>
          <a:p>
            <a:r>
              <a:rPr lang="en-US" dirty="0" smtClean="0"/>
              <a:t>Tuple with </a:t>
            </a:r>
            <a:r>
              <a:rPr lang="en-US" dirty="0"/>
              <a:t>one element: (u'10years</a:t>
            </a:r>
            <a:r>
              <a:rPr lang="en-US" dirty="0" smtClean="0"/>
              <a:t>',)</a:t>
            </a:r>
          </a:p>
          <a:p>
            <a:endParaRPr lang="en-US" dirty="0"/>
          </a:p>
          <a:p>
            <a:r>
              <a:rPr lang="en-US" dirty="0">
                <a:hlinkClick r:id="rId3"/>
              </a:rPr>
              <a:t>http://dev.mysql.com/doc/refman/5.6/en/integer-types.html</a:t>
            </a:r>
            <a:endParaRPr lang="en-US" dirty="0"/>
          </a:p>
        </p:txBody>
      </p:sp>
    </p:spTree>
    <p:extLst>
      <p:ext uri="{BB962C8B-B14F-4D97-AF65-F5344CB8AC3E}">
        <p14:creationId xmlns:p14="http://schemas.microsoft.com/office/powerpoint/2010/main" val="302571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0"/>
            <a:ext cx="8229600" cy="4525963"/>
          </a:xfrm>
        </p:spPr>
        <p:txBody>
          <a:bodyPr>
            <a:normAutofit fontScale="70000" lnSpcReduction="20000"/>
          </a:bodyPr>
          <a:lstStyle/>
          <a:p>
            <a:r>
              <a:rPr lang="en-US" dirty="0" smtClean="0"/>
              <a:t>Why Python?</a:t>
            </a:r>
          </a:p>
          <a:p>
            <a:r>
              <a:rPr lang="en-US" dirty="0" smtClean="0"/>
              <a:t>Installation</a:t>
            </a:r>
          </a:p>
          <a:p>
            <a:pPr lvl="1"/>
            <a:r>
              <a:rPr lang="en-US" dirty="0" smtClean="0"/>
              <a:t>Python</a:t>
            </a:r>
          </a:p>
          <a:p>
            <a:pPr lvl="1"/>
            <a:r>
              <a:rPr lang="en-US" dirty="0" smtClean="0"/>
              <a:t>Notepad</a:t>
            </a:r>
            <a:r>
              <a:rPr lang="en-US" dirty="0" smtClean="0"/>
              <a:t>++</a:t>
            </a:r>
          </a:p>
          <a:p>
            <a:r>
              <a:rPr lang="en-US" dirty="0" smtClean="0"/>
              <a:t>Basic Intro</a:t>
            </a:r>
          </a:p>
          <a:p>
            <a:pPr lvl="1"/>
            <a:r>
              <a:rPr lang="en-US" dirty="0" smtClean="0"/>
              <a:t>Variables and operators</a:t>
            </a:r>
          </a:p>
          <a:p>
            <a:pPr lvl="1"/>
            <a:r>
              <a:rPr lang="en-US" dirty="0" smtClean="0"/>
              <a:t>Control flow</a:t>
            </a:r>
          </a:p>
          <a:p>
            <a:pPr lvl="2"/>
            <a:r>
              <a:rPr lang="en-US" dirty="0" smtClean="0"/>
              <a:t>If-else; for; while;</a:t>
            </a:r>
          </a:p>
          <a:p>
            <a:pPr lvl="1"/>
            <a:r>
              <a:rPr lang="en-US" dirty="0" smtClean="0"/>
              <a:t>Data Structure</a:t>
            </a:r>
          </a:p>
          <a:p>
            <a:pPr lvl="2"/>
            <a:r>
              <a:rPr lang="en-US" dirty="0" smtClean="0"/>
              <a:t>Tuple, list, dictionary</a:t>
            </a:r>
          </a:p>
          <a:p>
            <a:r>
              <a:rPr lang="en-US" dirty="0" smtClean="0"/>
              <a:t>MySQL</a:t>
            </a:r>
          </a:p>
          <a:p>
            <a:pPr lvl="1"/>
            <a:r>
              <a:rPr lang="en-US" dirty="0" smtClean="0"/>
              <a:t>Installation</a:t>
            </a:r>
          </a:p>
          <a:p>
            <a:pPr lvl="1"/>
            <a:r>
              <a:rPr lang="en-US" dirty="0" smtClean="0"/>
              <a:t>Create, populate, and query tables</a:t>
            </a:r>
          </a:p>
          <a:p>
            <a:r>
              <a:rPr lang="en-US" dirty="0" smtClean="0"/>
              <a:t>Project of fetching data from </a:t>
            </a:r>
            <a:r>
              <a:rPr lang="en-US" dirty="0" err="1" smtClean="0"/>
              <a:t>yelp.com</a:t>
            </a:r>
            <a:endParaRPr lang="en-US" dirty="0" smtClean="0"/>
          </a:p>
          <a:p>
            <a:endParaRPr lang="en-US" dirty="0"/>
          </a:p>
        </p:txBody>
      </p:sp>
    </p:spTree>
    <p:extLst>
      <p:ext uri="{BB962C8B-B14F-4D97-AF65-F5344CB8AC3E}">
        <p14:creationId xmlns:p14="http://schemas.microsoft.com/office/powerpoint/2010/main" val="1115458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HW6</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29989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topics </a:t>
            </a:r>
            <a:endParaRPr lang="en-US" dirty="0"/>
          </a:p>
        </p:txBody>
      </p:sp>
      <p:sp>
        <p:nvSpPr>
          <p:cNvPr id="3" name="Content Placeholder 2"/>
          <p:cNvSpPr>
            <a:spLocks noGrp="1"/>
          </p:cNvSpPr>
          <p:nvPr>
            <p:ph idx="1"/>
          </p:nvPr>
        </p:nvSpPr>
        <p:spPr/>
        <p:txBody>
          <a:bodyPr/>
          <a:lstStyle/>
          <a:p>
            <a:r>
              <a:rPr lang="en-US" dirty="0" smtClean="0"/>
              <a:t>Text formatting</a:t>
            </a:r>
          </a:p>
          <a:p>
            <a:r>
              <a:rPr lang="en-US" dirty="0" smtClean="0"/>
              <a:t>Regular expression</a:t>
            </a:r>
          </a:p>
          <a:p>
            <a:r>
              <a:rPr lang="en-US" dirty="0" smtClean="0"/>
              <a:t>Debug in python</a:t>
            </a:r>
          </a:p>
          <a:p>
            <a:r>
              <a:rPr lang="en-US" dirty="0" smtClean="0"/>
              <a:t>Modules (</a:t>
            </a:r>
            <a:r>
              <a:rPr lang="en-US" dirty="0" err="1" smtClean="0"/>
              <a:t>csv</a:t>
            </a:r>
            <a:r>
              <a:rPr lang="en-US" dirty="0" smtClean="0"/>
              <a:t>, html, </a:t>
            </a:r>
            <a:r>
              <a:rPr lang="en-US" dirty="0" err="1" smtClean="0"/>
              <a:t>cPickle</a:t>
            </a:r>
            <a:r>
              <a:rPr lang="en-US" dirty="0" smtClean="0"/>
              <a:t>, re)</a:t>
            </a:r>
            <a:endParaRPr lang="en-US" dirty="0"/>
          </a:p>
        </p:txBody>
      </p:sp>
    </p:spTree>
    <p:extLst>
      <p:ext uri="{BB962C8B-B14F-4D97-AF65-F5344CB8AC3E}">
        <p14:creationId xmlns:p14="http://schemas.microsoft.com/office/powerpoint/2010/main" val="2586869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It’s open source software</a:t>
            </a:r>
          </a:p>
          <a:p>
            <a:pPr lvl="1"/>
            <a:r>
              <a:rPr lang="en-US" dirty="0" smtClean="0"/>
              <a:t>Free to use</a:t>
            </a:r>
          </a:p>
          <a:p>
            <a:pPr lvl="1"/>
            <a:r>
              <a:rPr lang="en-US" dirty="0" smtClean="0"/>
              <a:t>Source code is accessible</a:t>
            </a:r>
          </a:p>
          <a:p>
            <a:pPr lvl="1"/>
            <a:r>
              <a:rPr lang="en-US" dirty="0" smtClean="0"/>
              <a:t>Online community is huge</a:t>
            </a:r>
          </a:p>
          <a:p>
            <a:r>
              <a:rPr lang="en-US" dirty="0" smtClean="0"/>
              <a:t>Platform independent</a:t>
            </a:r>
          </a:p>
          <a:p>
            <a:r>
              <a:rPr lang="en-US" dirty="0" smtClean="0"/>
              <a:t>Powerful</a:t>
            </a:r>
          </a:p>
          <a:p>
            <a:pPr lvl="1"/>
            <a:r>
              <a:rPr lang="en-US" dirty="0" smtClean="0"/>
              <a:t>Dynamic typing (check type at run time)</a:t>
            </a:r>
          </a:p>
          <a:p>
            <a:pPr lvl="1"/>
            <a:r>
              <a:rPr lang="en-US" dirty="0" smtClean="0"/>
              <a:t>Built-in types and functions</a:t>
            </a:r>
          </a:p>
          <a:p>
            <a:pPr lvl="1"/>
            <a:r>
              <a:rPr lang="en-US" dirty="0" smtClean="0"/>
              <a:t>Library utilities</a:t>
            </a:r>
          </a:p>
          <a:p>
            <a:pPr lvl="1"/>
            <a:r>
              <a:rPr lang="en-US" dirty="0"/>
              <a:t>Third party utilities (</a:t>
            </a:r>
            <a:r>
              <a:rPr lang="en-US" dirty="0" err="1"/>
              <a:t>scikit</a:t>
            </a:r>
            <a:r>
              <a:rPr lang="en-US" dirty="0"/>
              <a:t>-learn, </a:t>
            </a:r>
            <a:r>
              <a:rPr lang="en-US" dirty="0" err="1"/>
              <a:t>SciPy</a:t>
            </a:r>
            <a:r>
              <a:rPr lang="en-US" dirty="0"/>
              <a:t>, </a:t>
            </a:r>
            <a:r>
              <a:rPr lang="en-US" dirty="0" err="1"/>
              <a:t>NumPy</a:t>
            </a:r>
            <a:r>
              <a:rPr lang="en-US" dirty="0"/>
              <a:t>)</a:t>
            </a:r>
          </a:p>
          <a:p>
            <a:pPr lvl="1"/>
            <a:r>
              <a:rPr lang="en-US" dirty="0" smtClean="0"/>
              <a:t>Automatic memory management</a:t>
            </a:r>
          </a:p>
          <a:p>
            <a:pPr lvl="1"/>
            <a:endParaRPr lang="en-US" dirty="0"/>
          </a:p>
        </p:txBody>
      </p:sp>
    </p:spTree>
    <p:extLst>
      <p:ext uri="{BB962C8B-B14F-4D97-AF65-F5344CB8AC3E}">
        <p14:creationId xmlns:p14="http://schemas.microsoft.com/office/powerpoint/2010/main" val="1195417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r>
              <a:rPr lang="en-US" dirty="0" err="1" smtClean="0"/>
              <a:t>IPython</a:t>
            </a:r>
            <a:r>
              <a:rPr lang="en-US" dirty="0" smtClean="0"/>
              <a:t> (</a:t>
            </a:r>
            <a:r>
              <a:rPr lang="en-US" dirty="0" err="1" smtClean="0"/>
              <a:t>Jupyter</a:t>
            </a:r>
            <a:r>
              <a:rPr lang="en-US" dirty="0" smtClean="0"/>
              <a:t>) Notebook by installing </a:t>
            </a:r>
            <a:r>
              <a:rPr lang="en-US" dirty="0" smtClean="0">
                <a:hlinkClick r:id="rId2"/>
              </a:rPr>
              <a:t>Anaconda</a:t>
            </a:r>
            <a:endParaRPr lang="en-US" dirty="0" smtClean="0"/>
          </a:p>
          <a:p>
            <a:r>
              <a:rPr lang="en-US" dirty="0" smtClean="0"/>
              <a:t>Integrated </a:t>
            </a:r>
            <a:r>
              <a:rPr lang="en-US" dirty="0" smtClean="0"/>
              <a:t>Development Environment (IDE) I </a:t>
            </a:r>
            <a:r>
              <a:rPr lang="en-US" dirty="0" smtClean="0"/>
              <a:t>recommend: </a:t>
            </a:r>
            <a:r>
              <a:rPr lang="en-US" dirty="0" err="1" smtClean="0">
                <a:hlinkClick r:id="rId3"/>
              </a:rPr>
              <a:t>PyCharm</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77024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tutorial</a:t>
            </a:r>
            <a:endParaRPr lang="en-US" dirty="0"/>
          </a:p>
        </p:txBody>
      </p:sp>
      <p:sp>
        <p:nvSpPr>
          <p:cNvPr id="3" name="Content Placeholder 2"/>
          <p:cNvSpPr>
            <a:spLocks noGrp="1"/>
          </p:cNvSpPr>
          <p:nvPr>
            <p:ph idx="1"/>
          </p:nvPr>
        </p:nvSpPr>
        <p:spPr/>
        <p:txBody>
          <a:bodyPr/>
          <a:lstStyle/>
          <a:p>
            <a:r>
              <a:rPr lang="en-US" dirty="0" smtClean="0"/>
              <a:t>Numbers</a:t>
            </a:r>
          </a:p>
          <a:p>
            <a:r>
              <a:rPr lang="en-US" dirty="0" smtClean="0"/>
              <a:t>Strings</a:t>
            </a:r>
          </a:p>
          <a:p>
            <a:r>
              <a:rPr lang="en-US" dirty="0" smtClean="0"/>
              <a:t>List</a:t>
            </a:r>
          </a:p>
          <a:p>
            <a:r>
              <a:rPr lang="en-US" dirty="0" smtClean="0"/>
              <a:t>Dictionary</a:t>
            </a:r>
            <a:endParaRPr lang="en-US" dirty="0"/>
          </a:p>
        </p:txBody>
      </p:sp>
    </p:spTree>
    <p:extLst>
      <p:ext uri="{BB962C8B-B14F-4D97-AF65-F5344CB8AC3E}">
        <p14:creationId xmlns:p14="http://schemas.microsoft.com/office/powerpoint/2010/main" val="3667267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a:bodyPr>
          <a:lstStyle/>
          <a:p>
            <a:r>
              <a:rPr lang="en-US" dirty="0" smtClean="0"/>
              <a:t>No need to specify </a:t>
            </a:r>
            <a:r>
              <a:rPr lang="en-US" dirty="0"/>
              <a:t>the variable type before using </a:t>
            </a:r>
            <a:r>
              <a:rPr lang="en-US" dirty="0" smtClean="0"/>
              <a:t>it</a:t>
            </a:r>
          </a:p>
          <a:p>
            <a:r>
              <a:rPr lang="en-US" dirty="0"/>
              <a:t>The equal sign ('=') is used to assign a value to a </a:t>
            </a:r>
            <a:r>
              <a:rPr lang="en-US" dirty="0" smtClean="0"/>
              <a:t>variable</a:t>
            </a:r>
          </a:p>
          <a:p>
            <a:r>
              <a:rPr lang="en-US" dirty="0"/>
              <a:t>the last printed expression is assigned to the variable _</a:t>
            </a:r>
          </a:p>
        </p:txBody>
      </p:sp>
    </p:spTree>
    <p:extLst>
      <p:ext uri="{BB962C8B-B14F-4D97-AF65-F5344CB8AC3E}">
        <p14:creationId xmlns:p14="http://schemas.microsoft.com/office/powerpoint/2010/main" val="152488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a:t>E</a:t>
            </a:r>
            <a:r>
              <a:rPr lang="en-US" dirty="0" smtClean="0"/>
              <a:t>nclosed </a:t>
            </a:r>
            <a:r>
              <a:rPr lang="en-US" dirty="0"/>
              <a:t>in single </a:t>
            </a:r>
            <a:r>
              <a:rPr lang="en-US" dirty="0" smtClean="0"/>
              <a:t>quotes, double quotes, triple quotes. </a:t>
            </a:r>
          </a:p>
          <a:p>
            <a:r>
              <a:rPr lang="en-US" dirty="0" smtClean="0"/>
              <a:t>Index and slice of strings.</a:t>
            </a:r>
          </a:p>
          <a:p>
            <a:endParaRPr lang="en-US" dirty="0"/>
          </a:p>
        </p:txBody>
      </p:sp>
    </p:spTree>
    <p:extLst>
      <p:ext uri="{BB962C8B-B14F-4D97-AF65-F5344CB8AC3E}">
        <p14:creationId xmlns:p14="http://schemas.microsoft.com/office/powerpoint/2010/main" val="3097303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smtClean="0"/>
              <a:t>Comma-separated items </a:t>
            </a:r>
            <a:r>
              <a:rPr lang="en-US" dirty="0"/>
              <a:t>between square </a:t>
            </a:r>
            <a:r>
              <a:rPr lang="en-US" dirty="0" smtClean="0"/>
              <a:t>brackets</a:t>
            </a:r>
          </a:p>
          <a:p>
            <a:r>
              <a:rPr lang="en-US" dirty="0" smtClean="0"/>
              <a:t>List </a:t>
            </a:r>
            <a:r>
              <a:rPr lang="en-US" dirty="0"/>
              <a:t>items need not all have the same </a:t>
            </a:r>
            <a:r>
              <a:rPr lang="en-US" dirty="0" smtClean="0"/>
              <a:t>type</a:t>
            </a:r>
          </a:p>
          <a:p>
            <a:r>
              <a:rPr lang="en-US" dirty="0" smtClean="0"/>
              <a:t>Mutable elements</a:t>
            </a:r>
          </a:p>
          <a:p>
            <a:r>
              <a:rPr lang="en-US" dirty="0" smtClean="0"/>
              <a:t>Very versatile </a:t>
            </a:r>
            <a:endParaRPr lang="en-US" dirty="0"/>
          </a:p>
        </p:txBody>
      </p:sp>
    </p:spTree>
    <p:extLst>
      <p:ext uri="{BB962C8B-B14F-4D97-AF65-F5344CB8AC3E}">
        <p14:creationId xmlns:p14="http://schemas.microsoft.com/office/powerpoint/2010/main" val="1688335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21293</TotalTime>
  <Words>1113</Words>
  <Application>Microsoft Macintosh PowerPoint</Application>
  <PresentationFormat>On-screen Show (4:3)</PresentationFormat>
  <Paragraphs>243</Paragraphs>
  <Slides>31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Wingdings</vt:lpstr>
      <vt:lpstr>Arial</vt:lpstr>
      <vt:lpstr>Office Theme</vt:lpstr>
      <vt:lpstr>Motivation</vt:lpstr>
      <vt:lpstr>Motivation</vt:lpstr>
      <vt:lpstr>Outline</vt:lpstr>
      <vt:lpstr>Why Python?</vt:lpstr>
      <vt:lpstr>Installation</vt:lpstr>
      <vt:lpstr>Python tutorial</vt:lpstr>
      <vt:lpstr>Numbers</vt:lpstr>
      <vt:lpstr>Strings</vt:lpstr>
      <vt:lpstr>List</vt:lpstr>
      <vt:lpstr>comparison operators</vt:lpstr>
      <vt:lpstr>Fibonacci series</vt:lpstr>
      <vt:lpstr>Control flow</vt:lpstr>
      <vt:lpstr>Function</vt:lpstr>
      <vt:lpstr>More about List</vt:lpstr>
      <vt:lpstr>dict</vt:lpstr>
      <vt:lpstr>MySQL</vt:lpstr>
      <vt:lpstr>Access tables</vt:lpstr>
      <vt:lpstr>PowerPoint Presentation</vt:lpstr>
      <vt:lpstr>PowerPoint Presentation</vt:lpstr>
      <vt:lpstr>PowerPoint Presentation</vt:lpstr>
      <vt:lpstr>PowerPoint Presentation</vt:lpstr>
      <vt:lpstr>PowerPoint Presentation</vt:lpstr>
      <vt:lpstr>PowerPoint Presentation</vt:lpstr>
      <vt:lpstr>Import data</vt:lpstr>
      <vt:lpstr>Recommended Recourse</vt:lpstr>
      <vt:lpstr>Memo</vt:lpstr>
      <vt:lpstr>Database Normalization</vt:lpstr>
      <vt:lpstr>PowerPoint Presentation</vt:lpstr>
      <vt:lpstr>Connect to MySQL from Python</vt:lpstr>
      <vt:lpstr>HW6</vt:lpstr>
      <vt:lpstr>Useful topics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Python?</dc:title>
  <dc:creator>Nie, Cheng</dc:creator>
  <cp:lastModifiedBy>cheng nie</cp:lastModifiedBy>
  <cp:revision>246</cp:revision>
  <dcterms:created xsi:type="dcterms:W3CDTF">2006-08-16T00:00:00Z</dcterms:created>
  <dcterms:modified xsi:type="dcterms:W3CDTF">2016-02-10T18:50:16Z</dcterms:modified>
</cp:coreProperties>
</file>