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1" r:id="rId2"/>
    <p:sldId id="310" r:id="rId3"/>
    <p:sldId id="301" r:id="rId4"/>
    <p:sldId id="263" r:id="rId5"/>
    <p:sldId id="267" r:id="rId6"/>
    <p:sldId id="268" r:id="rId7"/>
    <p:sldId id="270" r:id="rId8"/>
    <p:sldId id="271" r:id="rId9"/>
    <p:sldId id="272" r:id="rId10"/>
    <p:sldId id="274" r:id="rId11"/>
    <p:sldId id="273" r:id="rId12"/>
    <p:sldId id="315" r:id="rId13"/>
    <p:sldId id="276" r:id="rId14"/>
    <p:sldId id="275" r:id="rId15"/>
    <p:sldId id="302" r:id="rId16"/>
    <p:sldId id="319" r:id="rId17"/>
    <p:sldId id="281" r:id="rId18"/>
    <p:sldId id="286" r:id="rId19"/>
    <p:sldId id="290" r:id="rId20"/>
    <p:sldId id="291" r:id="rId21"/>
    <p:sldId id="292" r:id="rId22"/>
    <p:sldId id="294" r:id="rId23"/>
    <p:sldId id="295" r:id="rId24"/>
    <p:sldId id="299" r:id="rId25"/>
    <p:sldId id="285" r:id="rId26"/>
    <p:sldId id="308" r:id="rId27"/>
    <p:sldId id="316" r:id="rId28"/>
    <p:sldId id="320" r:id="rId29"/>
    <p:sldId id="318" r:id="rId30"/>
    <p:sldId id="312" r:id="rId31"/>
    <p:sldId id="31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91436"/>
  </p:normalViewPr>
  <p:slideViewPr>
    <p:cSldViewPr>
      <p:cViewPr varScale="1">
        <p:scale>
          <a:sx n="115" d="100"/>
          <a:sy n="115" d="100"/>
        </p:scale>
        <p:origin x="15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F268-FB9E-4C3A-AD8F-E797B7A8E2C7}" type="datetimeFigureOut">
              <a:rPr lang="en-US" smtClean="0"/>
              <a:t>2/17/16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DCC99-1238-4EB5-A58F-30B20D677E4E}" type="slidenum">
              <a:rPr lang="en-US" smtClean="0"/>
              <a:t>‹#›</a:t>
            </a:fld>
            <a:endParaRPr lang="en-US"/>
          </a:p>
        </p:txBody>
      </p:sp>
    </p:spTree>
    <p:extLst>
      <p:ext uri="{BB962C8B-B14F-4D97-AF65-F5344CB8AC3E}">
        <p14:creationId xmlns:p14="http://schemas.microsoft.com/office/powerpoint/2010/main" val="26721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19</a:t>
            </a:fld>
            <a:endParaRPr lang="en-US"/>
          </a:p>
        </p:txBody>
      </p:sp>
    </p:spTree>
    <p:extLst>
      <p:ext uri="{BB962C8B-B14F-4D97-AF65-F5344CB8AC3E}">
        <p14:creationId xmlns:p14="http://schemas.microsoft.com/office/powerpoint/2010/main" val="14480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20</a:t>
            </a:fld>
            <a:endParaRPr lang="en-US"/>
          </a:p>
        </p:txBody>
      </p:sp>
    </p:spTree>
    <p:extLst>
      <p:ext uri="{BB962C8B-B14F-4D97-AF65-F5344CB8AC3E}">
        <p14:creationId xmlns:p14="http://schemas.microsoft.com/office/powerpoint/2010/main" val="149769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21</a:t>
            </a:fld>
            <a:endParaRPr lang="en-US"/>
          </a:p>
        </p:txBody>
      </p:sp>
    </p:spTree>
    <p:extLst>
      <p:ext uri="{BB962C8B-B14F-4D97-AF65-F5344CB8AC3E}">
        <p14:creationId xmlns:p14="http://schemas.microsoft.com/office/powerpoint/2010/main" val="4230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22</a:t>
            </a:fld>
            <a:endParaRPr lang="en-US"/>
          </a:p>
        </p:txBody>
      </p:sp>
    </p:spTree>
    <p:extLst>
      <p:ext uri="{BB962C8B-B14F-4D97-AF65-F5344CB8AC3E}">
        <p14:creationId xmlns:p14="http://schemas.microsoft.com/office/powerpoint/2010/main" val="23166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Tiny</a:t>
            </a:r>
            <a:r>
              <a:rPr lang="en-US" baseline="0" dirty="0" err="1" smtClean="0"/>
              <a:t>int</a:t>
            </a:r>
            <a:r>
              <a:rPr lang="en-US" baseline="0" dirty="0" smtClean="0"/>
              <a:t> unsigned</a:t>
            </a:r>
            <a:endParaRPr lang="en-US" dirty="0"/>
          </a:p>
        </p:txBody>
      </p:sp>
      <p:sp>
        <p:nvSpPr>
          <p:cNvPr id="4" name="Slide Number Placeholder 3"/>
          <p:cNvSpPr>
            <a:spLocks noGrp="1"/>
          </p:cNvSpPr>
          <p:nvPr>
            <p:ph type="sldNum" sz="quarter" idx="10"/>
          </p:nvPr>
        </p:nvSpPr>
        <p:spPr/>
        <p:txBody>
          <a:bodyPr/>
          <a:lstStyle/>
          <a:p>
            <a:fld id="{C1E68BDF-1E23-4275-8F31-ED3954C8A347}" type="slidenum">
              <a:rPr lang="en-US" smtClean="0"/>
              <a:pPr/>
              <a:t>23</a:t>
            </a:fld>
            <a:endParaRPr lang="en-US"/>
          </a:p>
        </p:txBody>
      </p:sp>
    </p:spTree>
    <p:extLst>
      <p:ext uri="{BB962C8B-B14F-4D97-AF65-F5344CB8AC3E}">
        <p14:creationId xmlns:p14="http://schemas.microsoft.com/office/powerpoint/2010/main" val="249103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24</a:t>
            </a:fld>
            <a:endParaRPr lang="en-US"/>
          </a:p>
        </p:txBody>
      </p:sp>
    </p:spTree>
    <p:extLst>
      <p:ext uri="{BB962C8B-B14F-4D97-AF65-F5344CB8AC3E}">
        <p14:creationId xmlns:p14="http://schemas.microsoft.com/office/powerpoint/2010/main" val="281012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FDCC99-1238-4EB5-A58F-30B20D677E4E}" type="slidenum">
              <a:rPr lang="en-US" smtClean="0"/>
              <a:t>31</a:t>
            </a:fld>
            <a:endParaRPr lang="en-US"/>
          </a:p>
        </p:txBody>
      </p:sp>
    </p:spTree>
    <p:extLst>
      <p:ext uri="{BB962C8B-B14F-4D97-AF65-F5344CB8AC3E}">
        <p14:creationId xmlns:p14="http://schemas.microsoft.com/office/powerpoint/2010/main" val="2928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7E1A9-62C0-354D-BD77-CC49624E8574}" type="datetime1">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97B62-3267-294F-93B3-A9B1369070EA}" type="datetime1">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C0FC8-6803-FF4F-BF70-5F860EDBD7C2}" type="datetime1">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1C667-4240-8249-A2DE-FD4A3DB93E16}" type="datetime1">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C2661-E6C7-2E44-BF7F-6C24AD2E94B2}" type="datetime1">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91BF2-F989-F34D-BD4F-5F061B47E885}" type="datetime1">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3E183-1C58-DE4A-A71B-67B13D004AC3}" type="datetime1">
              <a:rPr lang="en-US" smtClean="0"/>
              <a:t>2/17/16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80B746-8A3A-C047-894B-024A65BBF021}" type="datetime1">
              <a:rPr lang="en-US" smtClean="0"/>
              <a:t>2/17/16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E7AE8-70FA-4A4F-BB18-8947D1003463}" type="datetime1">
              <a:rPr lang="en-US" smtClean="0"/>
              <a:t>2/17/16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C3078-EA8E-3142-8E79-B8DE1E65391A}" type="datetime1">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8C791-A0D9-374E-82C0-B569061EE347}" type="datetime1">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839F0-F03B-434C-8B6A-41F28CA97D53}" type="datetime1">
              <a:rPr lang="en-US" smtClean="0"/>
              <a:t>2/17/16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ev.mysql.com/resources/wb62_prerequisites.html" TargetMode="External"/><Relationship Id="rId4" Type="http://schemas.openxmlformats.org/officeDocument/2006/relationships/hyperlink" Target="http://dev.mysql.com/doc/refman/5.7/en/" TargetMode="External"/><Relationship Id="rId1" Type="http://schemas.openxmlformats.org/officeDocument/2006/relationships/slideLayout" Target="../slideLayouts/slideLayout2.xml"/><Relationship Id="rId2" Type="http://schemas.openxmlformats.org/officeDocument/2006/relationships/hyperlink" Target="https://dev.mysql.com/downloads/workbenc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about/success/ilm/" TargetMode="Externa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ontinuum.io/downloads" TargetMode="External"/><Relationship Id="rId3" Type="http://schemas.openxmlformats.org/officeDocument/2006/relationships/hyperlink" Target="https://www.jetbrains.com/pycha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t>
            </a:r>
            <a:r>
              <a:rPr lang="en-US" dirty="0" smtClean="0"/>
              <a:t>ython </a:t>
            </a:r>
            <a:r>
              <a:rPr lang="en-US" dirty="0" smtClean="0"/>
              <a:t>and MySQL tutorial</a:t>
            </a:r>
            <a:endParaRPr lang="en-US" dirty="0"/>
          </a:p>
        </p:txBody>
      </p:sp>
      <p:sp>
        <p:nvSpPr>
          <p:cNvPr id="4" name="Subtitle 3"/>
          <p:cNvSpPr>
            <a:spLocks noGrp="1"/>
          </p:cNvSpPr>
          <p:nvPr>
            <p:ph type="subTitle" idx="1"/>
          </p:nvPr>
        </p:nvSpPr>
        <p:spPr/>
        <p:txBody>
          <a:bodyPr>
            <a:normAutofit fontScale="85000" lnSpcReduction="20000"/>
          </a:bodyPr>
          <a:lstStyle/>
          <a:p>
            <a:r>
              <a:rPr lang="en-US" dirty="0" smtClean="0"/>
              <a:t>Cheng </a:t>
            </a:r>
            <a:r>
              <a:rPr lang="en-US" dirty="0" err="1" smtClean="0"/>
              <a:t>Nie</a:t>
            </a:r>
            <a:endParaRPr lang="en-US" dirty="0" smtClean="0"/>
          </a:p>
          <a:p>
            <a:r>
              <a:rPr lang="en-US" dirty="0" smtClean="0"/>
              <a:t>Spring 2016</a:t>
            </a:r>
          </a:p>
          <a:p>
            <a:r>
              <a:rPr lang="en-US" dirty="0" err="1" smtClean="0"/>
              <a:t>ChengNie.com</a:t>
            </a:r>
            <a:r>
              <a:rPr lang="en-US" dirty="0" smtClean="0"/>
              <a:t> </a:t>
            </a:r>
          </a:p>
          <a:p>
            <a:r>
              <a:rPr lang="en-US" dirty="0" smtClean="0"/>
              <a:t>Version: Feb </a:t>
            </a:r>
            <a:r>
              <a:rPr lang="en-US" dirty="0" smtClean="0"/>
              <a:t>18, </a:t>
            </a:r>
            <a:r>
              <a:rPr lang="en-US" dirty="0" smtClean="0"/>
              <a:t>2016</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24031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operators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&lt; </a:t>
            </a:r>
            <a:r>
              <a:rPr lang="en-US" dirty="0"/>
              <a:t>(less than</a:t>
            </a:r>
            <a:r>
              <a:rPr lang="en-US" dirty="0" smtClean="0"/>
              <a:t>)</a:t>
            </a:r>
          </a:p>
          <a:p>
            <a:pPr>
              <a:buFont typeface="Wingdings" pitchFamily="2" charset="2"/>
              <a:buChar char="§"/>
            </a:pPr>
            <a:r>
              <a:rPr lang="en-US" dirty="0" smtClean="0"/>
              <a:t>&gt; </a:t>
            </a:r>
            <a:r>
              <a:rPr lang="en-US" dirty="0"/>
              <a:t>(greater than</a:t>
            </a:r>
            <a:r>
              <a:rPr lang="en-US" dirty="0" smtClean="0"/>
              <a:t>)</a:t>
            </a:r>
          </a:p>
          <a:p>
            <a:pPr>
              <a:buFont typeface="Wingdings" pitchFamily="2" charset="2"/>
              <a:buChar char="§"/>
            </a:pPr>
            <a:r>
              <a:rPr lang="en-US" dirty="0" smtClean="0"/>
              <a:t>== </a:t>
            </a:r>
            <a:r>
              <a:rPr lang="en-US" dirty="0"/>
              <a:t>(equal to</a:t>
            </a:r>
            <a:r>
              <a:rPr lang="en-US" dirty="0" smtClean="0"/>
              <a:t>)</a:t>
            </a:r>
          </a:p>
          <a:p>
            <a:pPr>
              <a:buFont typeface="Wingdings" pitchFamily="2" charset="2"/>
              <a:buChar char="§"/>
            </a:pPr>
            <a:r>
              <a:rPr lang="en-US" dirty="0" smtClean="0"/>
              <a:t>&lt;= </a:t>
            </a:r>
            <a:r>
              <a:rPr lang="en-US" dirty="0"/>
              <a:t>(less than or equal to</a:t>
            </a:r>
            <a:r>
              <a:rPr lang="en-US" dirty="0" smtClean="0"/>
              <a:t>)</a:t>
            </a:r>
          </a:p>
          <a:p>
            <a:pPr>
              <a:buFont typeface="Wingdings" pitchFamily="2" charset="2"/>
              <a:buChar char="§"/>
            </a:pPr>
            <a:r>
              <a:rPr lang="en-US" dirty="0" smtClean="0"/>
              <a:t>&gt;= </a:t>
            </a:r>
            <a:r>
              <a:rPr lang="en-US" dirty="0"/>
              <a:t>(greater than or equal to)</a:t>
            </a:r>
          </a:p>
          <a:p>
            <a:pPr>
              <a:buFont typeface="Wingdings" pitchFamily="2" charset="2"/>
              <a:buChar char="§"/>
            </a:pPr>
            <a:r>
              <a:rPr lang="en-US" dirty="0"/>
              <a:t>!= (not equal to)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338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Data </a:t>
            </a:r>
            <a:r>
              <a:rPr lang="en-US" dirty="0" smtClean="0"/>
              <a:t>Type: </a:t>
            </a:r>
            <a:r>
              <a:rPr lang="en-US" dirty="0"/>
              <a:t>List</a:t>
            </a:r>
          </a:p>
        </p:txBody>
      </p:sp>
      <p:sp>
        <p:nvSpPr>
          <p:cNvPr id="3" name="Content Placeholder 2"/>
          <p:cNvSpPr>
            <a:spLocks noGrp="1"/>
          </p:cNvSpPr>
          <p:nvPr>
            <p:ph idx="1"/>
          </p:nvPr>
        </p:nvSpPr>
        <p:spPr/>
        <p:txBody>
          <a:bodyPr/>
          <a:lstStyle/>
          <a:p>
            <a:r>
              <a:rPr lang="en-US" dirty="0" smtClean="0"/>
              <a:t>Comma-separated items </a:t>
            </a:r>
            <a:r>
              <a:rPr lang="en-US" dirty="0"/>
              <a:t>between square </a:t>
            </a:r>
            <a:r>
              <a:rPr lang="en-US" dirty="0" smtClean="0"/>
              <a:t>brackets</a:t>
            </a:r>
          </a:p>
          <a:p>
            <a:r>
              <a:rPr lang="en-US" dirty="0" smtClean="0"/>
              <a:t>List </a:t>
            </a:r>
            <a:r>
              <a:rPr lang="en-US" dirty="0"/>
              <a:t>items need not all have the same </a:t>
            </a:r>
            <a:r>
              <a:rPr lang="en-US" dirty="0" smtClean="0"/>
              <a:t>type</a:t>
            </a:r>
          </a:p>
          <a:p>
            <a:r>
              <a:rPr lang="en-US" dirty="0" smtClean="0"/>
              <a:t>Mutable elements</a:t>
            </a:r>
          </a:p>
          <a:p>
            <a:r>
              <a:rPr lang="en-US" dirty="0" smtClean="0"/>
              <a:t>Very versatile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88335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Data Types other than list</a:t>
            </a:r>
            <a:endParaRPr lang="en-US" dirty="0"/>
          </a:p>
        </p:txBody>
      </p:sp>
      <p:sp>
        <p:nvSpPr>
          <p:cNvPr id="3" name="Content Placeholder 2"/>
          <p:cNvSpPr>
            <a:spLocks noGrp="1"/>
          </p:cNvSpPr>
          <p:nvPr>
            <p:ph idx="1"/>
          </p:nvPr>
        </p:nvSpPr>
        <p:spPr/>
        <p:txBody>
          <a:bodyPr/>
          <a:lstStyle/>
          <a:p>
            <a:r>
              <a:rPr lang="en-US" dirty="0" smtClean="0"/>
              <a:t>tuple: Similar </a:t>
            </a:r>
            <a:r>
              <a:rPr lang="en-US" dirty="0"/>
              <a:t>to list, but </a:t>
            </a:r>
            <a:r>
              <a:rPr lang="en-US" dirty="0" smtClean="0"/>
              <a:t>immutable</a:t>
            </a:r>
          </a:p>
          <a:p>
            <a:r>
              <a:rPr lang="en-US" dirty="0" err="1"/>
              <a:t>dict</a:t>
            </a:r>
            <a:r>
              <a:rPr lang="en-US" dirty="0"/>
              <a:t>: unordered set of </a:t>
            </a:r>
            <a:r>
              <a:rPr lang="en-US" i="1" dirty="0"/>
              <a:t>key: value</a:t>
            </a:r>
            <a:r>
              <a:rPr lang="en-US" dirty="0"/>
              <a:t> pairs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31715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dirty="0"/>
              <a:t>i</a:t>
            </a:r>
            <a:r>
              <a:rPr lang="en-US" dirty="0" smtClean="0"/>
              <a:t>f</a:t>
            </a:r>
          </a:p>
          <a:p>
            <a:r>
              <a:rPr lang="en-US" dirty="0" smtClean="0"/>
              <a:t>while</a:t>
            </a:r>
          </a:p>
          <a:p>
            <a:r>
              <a:rPr lang="en-US" dirty="0" smtClean="0"/>
              <a:t>for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10157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a:t>
            </a:r>
            <a:r>
              <a:rPr lang="en-US" dirty="0" err="1" smtClean="0"/>
              <a:t>v.s</a:t>
            </a:r>
            <a:r>
              <a:rPr lang="en-US" dirty="0" smtClean="0"/>
              <a:t>. {}</a:t>
            </a:r>
            <a:endParaRPr lang="en-US" dirty="0"/>
          </a:p>
        </p:txBody>
      </p:sp>
      <p:sp>
        <p:nvSpPr>
          <p:cNvPr id="3" name="Content Placeholder 2"/>
          <p:cNvSpPr>
            <a:spLocks noGrp="1"/>
          </p:cNvSpPr>
          <p:nvPr>
            <p:ph idx="1"/>
          </p:nvPr>
        </p:nvSpPr>
        <p:spPr/>
        <p:txBody>
          <a:bodyPr/>
          <a:lstStyle/>
          <a:p>
            <a:r>
              <a:rPr lang="en-US" dirty="0"/>
              <a:t>I</a:t>
            </a:r>
            <a:r>
              <a:rPr lang="en-US" dirty="0" smtClean="0"/>
              <a:t>ndentation </a:t>
            </a:r>
            <a:r>
              <a:rPr lang="en-US" dirty="0"/>
              <a:t>is Python’s way of grouping </a:t>
            </a:r>
            <a:r>
              <a:rPr lang="en-US" dirty="0" smtClean="0"/>
              <a:t>statements, no more {}</a:t>
            </a:r>
          </a:p>
          <a:p>
            <a:pPr lvl="1"/>
            <a:r>
              <a:rPr lang="en-US" dirty="0" smtClean="0"/>
              <a:t>As long as it’s consistent in the program, Python interpreter can understand it. It can at least one space, or at least one tab (4 spaces is preferred)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510294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Define and us	e a function</a:t>
            </a:r>
          </a:p>
          <a:p>
            <a:pPr lvl="1"/>
            <a:r>
              <a:rPr lang="en-US" dirty="0" smtClean="0"/>
              <a:t>Fibonacci </a:t>
            </a:r>
            <a:r>
              <a:rPr lang="en-US" dirty="0"/>
              <a:t>series up to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63034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scraping </a:t>
            </a:r>
            <a:r>
              <a:rPr lang="en-US" dirty="0" err="1" smtClean="0"/>
              <a:t>Yelp.com</a:t>
            </a:r>
            <a:endParaRPr lang="en-US" dirty="0"/>
          </a:p>
        </p:txBody>
      </p:sp>
      <p:sp>
        <p:nvSpPr>
          <p:cNvPr id="3" name="Content Placeholder 2"/>
          <p:cNvSpPr>
            <a:spLocks noGrp="1"/>
          </p:cNvSpPr>
          <p:nvPr>
            <p:ph idx="1"/>
          </p:nvPr>
        </p:nvSpPr>
        <p:spPr/>
        <p:txBody>
          <a:bodyPr/>
          <a:lstStyle/>
          <a:p>
            <a:r>
              <a:rPr lang="en-US" dirty="0" smtClean="0"/>
              <a:t>UTD is reviewed on </a:t>
            </a:r>
            <a:r>
              <a:rPr lang="en-US" dirty="0" err="1" smtClean="0"/>
              <a:t>Yelp.com</a:t>
            </a:r>
            <a:endParaRPr lang="en-US" dirty="0" smtClean="0"/>
          </a:p>
          <a:p>
            <a:r>
              <a:rPr lang="en-US" dirty="0" smtClean="0"/>
              <a:t>Get the individual review’s rating and date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080808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smtClean="0"/>
              <a:t>Install MySQL workbench following this </a:t>
            </a:r>
            <a:r>
              <a:rPr lang="en-US" dirty="0" smtClean="0">
                <a:hlinkClick r:id="rId2"/>
              </a:rPr>
              <a:t>link</a:t>
            </a:r>
            <a:endParaRPr lang="en-US" dirty="0" smtClean="0"/>
          </a:p>
          <a:p>
            <a:pPr lvl="1"/>
            <a:r>
              <a:rPr lang="en-US" dirty="0"/>
              <a:t>You might also need to install the prerequisites listed </a:t>
            </a:r>
            <a:r>
              <a:rPr lang="en-US" dirty="0">
                <a:hlinkClick r:id="rId3"/>
              </a:rPr>
              <a:t>here </a:t>
            </a:r>
            <a:r>
              <a:rPr lang="en-US" dirty="0"/>
              <a:t>before you can install the </a:t>
            </a:r>
            <a:r>
              <a:rPr lang="en-US" dirty="0" smtClean="0"/>
              <a:t>workbench</a:t>
            </a:r>
          </a:p>
          <a:p>
            <a:r>
              <a:rPr lang="en-US" dirty="0" smtClean="0"/>
              <a:t>Reference Manual is </a:t>
            </a:r>
            <a:r>
              <a:rPr lang="en-US" dirty="0" smtClean="0">
                <a:hlinkClick r:id="rId4"/>
              </a:rPr>
              <a:t>here</a:t>
            </a:r>
            <a:endParaRPr lang="en-US" dirty="0" smtClean="0"/>
          </a:p>
          <a:p>
            <a:r>
              <a:rPr lang="en-US" dirty="0" smtClean="0"/>
              <a:t>Connect to MySQL using the root password you set during the installation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42924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tables</a:t>
            </a:r>
            <a:endParaRPr lang="en-US" dirty="0"/>
          </a:p>
        </p:txBody>
      </p:sp>
      <p:sp>
        <p:nvSpPr>
          <p:cNvPr id="3" name="Content Placeholder 2"/>
          <p:cNvSpPr>
            <a:spLocks noGrp="1"/>
          </p:cNvSpPr>
          <p:nvPr>
            <p:ph idx="1"/>
          </p:nvPr>
        </p:nvSpPr>
        <p:spPr/>
        <p:txBody>
          <a:bodyPr/>
          <a:lstStyle/>
          <a:p>
            <a:r>
              <a:rPr lang="en-US" dirty="0" smtClean="0"/>
              <a:t>Database (Schema) -&gt; Table</a:t>
            </a:r>
          </a:p>
          <a:p>
            <a:r>
              <a:rPr lang="en-US" dirty="0" smtClean="0"/>
              <a:t>Create database test</a:t>
            </a:r>
          </a:p>
          <a:p>
            <a:r>
              <a:rPr lang="en-US" dirty="0" smtClean="0"/>
              <a:t>Choose this database by using “use” command</a:t>
            </a:r>
          </a:p>
          <a:p>
            <a:r>
              <a:rPr lang="en-US" dirty="0" smtClean="0"/>
              <a:t>Create table to store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48928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14400" y="3581400"/>
            <a:ext cx="7772400" cy="2438400"/>
          </a:xfrm>
        </p:spPr>
        <p:txBody>
          <a:bodyPr>
            <a:normAutofit fontScale="85000" lnSpcReduction="20000"/>
          </a:bodyPr>
          <a:lstStyle/>
          <a:p>
            <a:r>
              <a:rPr lang="en-US" dirty="0" smtClean="0"/>
              <a:t>The word "example" is the name of our table, as it came directly after "CREATE TABLE". It is a good idea to use descriptive names when creating a table, such as: </a:t>
            </a:r>
            <a:r>
              <a:rPr lang="en-US" dirty="0" err="1" smtClean="0"/>
              <a:t>employee_information</a:t>
            </a:r>
            <a:r>
              <a:rPr lang="en-US" dirty="0" smtClean="0"/>
              <a:t>, contacts, or </a:t>
            </a:r>
            <a:r>
              <a:rPr lang="en-US" dirty="0" err="1" smtClean="0"/>
              <a:t>customer_orders</a:t>
            </a:r>
            <a:r>
              <a:rPr lang="en-US" dirty="0" smtClean="0"/>
              <a:t>. Clear names will ensure that you will know what the table is about when revisiting it a year after you make it. </a:t>
            </a:r>
          </a:p>
          <a:p>
            <a:endParaRPr lang="en-US" dirty="0"/>
          </a:p>
        </p:txBody>
      </p:sp>
      <p:sp>
        <p:nvSpPr>
          <p:cNvPr id="2" name="Rectangle 1"/>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54274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434571"/>
            <a:ext cx="8229600" cy="4525963"/>
          </a:xfrm>
        </p:spPr>
        <p:txBody>
          <a:bodyPr/>
          <a:lstStyle/>
          <a:p>
            <a:r>
              <a:rPr lang="en-US" dirty="0" smtClean="0"/>
              <a:t>Star Wars special effect team use Python to glue tools using various programming languages</a:t>
            </a:r>
            <a:endParaRPr lang="en-US" dirty="0"/>
          </a:p>
        </p:txBody>
      </p:sp>
      <p:pic>
        <p:nvPicPr>
          <p:cNvPr id="2050" name="Picture 2" descr="https://i.guim.co.uk/img/media/a5644d209e790b86298ce16d2ec2f7d7811f3b6c/0_0_1920_1080/1920.jpg?w=460&amp;q=85&amp;auto=format&amp;sharp=10&amp;s=cd8d323dbd73197c5a6b4576eec5af3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895600"/>
            <a:ext cx="4381500"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17024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a:bodyPr>
          <a:lstStyle/>
          <a:p>
            <a:r>
              <a:rPr lang="en-US" dirty="0" smtClean="0"/>
              <a:t>Here we create a column "id" that is not null and belongs to </a:t>
            </a:r>
            <a:r>
              <a:rPr lang="en-US" dirty="0" err="1" smtClean="0"/>
              <a:t>int</a:t>
            </a:r>
            <a:r>
              <a:rPr lang="en-US" dirty="0" smtClean="0"/>
              <a:t> data type. </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a:t>
            </a:r>
            <a:r>
              <a:rPr lang="en-US" sz="3200" b="1" dirty="0" smtClean="0"/>
              <a:t>null</a:t>
            </a:r>
            <a:r>
              <a:rPr lang="en-US" sz="3200" dirty="0" smtClean="0"/>
              <a:t>,</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139376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b="1" dirty="0" smtClean="0"/>
              <a:t>Reserved </a:t>
            </a:r>
            <a:r>
              <a:rPr lang="en-US" b="1" dirty="0" err="1" smtClean="0"/>
              <a:t>MySQL</a:t>
            </a:r>
            <a:r>
              <a:rPr lang="en-US" b="1" dirty="0" smtClean="0"/>
              <a:t> Keywords</a:t>
            </a:r>
            <a:r>
              <a:rPr lang="en-US" dirty="0" smtClean="0"/>
              <a:t>: </a:t>
            </a:r>
            <a:br>
              <a:rPr lang="en-US" dirty="0" smtClean="0"/>
            </a:br>
            <a:r>
              <a:rPr lang="en-US" dirty="0" smtClean="0"/>
              <a:t>Here are a few quick definitions of the reserved words used in this line of code: </a:t>
            </a:r>
          </a:p>
          <a:p>
            <a:r>
              <a:rPr lang="en-US" b="1" dirty="0" smtClean="0"/>
              <a:t>INT</a:t>
            </a:r>
            <a:r>
              <a:rPr lang="en-US" dirty="0" smtClean="0"/>
              <a:t> - This stands for integer or whole number. 'id' has been defined to be an integer.</a:t>
            </a:r>
          </a:p>
          <a:p>
            <a:r>
              <a:rPr lang="en-US" b="1" dirty="0" smtClean="0"/>
              <a:t>NOT NULL</a:t>
            </a:r>
            <a:r>
              <a:rPr lang="en-US" dirty="0" smtClean="0"/>
              <a:t> - These are actually two keywords, but they combine together to say that this column cannot be null. An entry is NOT NULL only if it has some value, while something with no value is NULL.</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a:t>
            </a:r>
            <a:r>
              <a:rPr lang="en-US" sz="3200" b="1" dirty="0" smtClean="0"/>
              <a:t>null</a:t>
            </a:r>
            <a:r>
              <a:rPr lang="en-US" sz="3200" dirty="0" smtClean="0"/>
              <a:t>,</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19842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dirty="0" smtClean="0"/>
              <a:t>Here we make a new column with the name "name"! VARCHAR stands for "variable character". "Character" means that you can put in any kind of typed information in this column (letters, numbers, symbols, etc). It's "variable" because it can adjust its size to store as little as 0 characters and up to a specified maximum number of characters.</a:t>
            </a:r>
          </a:p>
          <a:p>
            <a:r>
              <a:rPr lang="en-US" dirty="0" smtClean="0"/>
              <a:t>We will most likely only be using this name column to store characters (A-Z, a-z). The number inside the parentheses sets the maximum number of characters. In this case, the max is 30.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b="1" dirty="0" err="1"/>
              <a:t>varchar</a:t>
            </a:r>
            <a:r>
              <a:rPr lang="en-US" sz="3200" b="1" dirty="0"/>
              <a:t>(30)</a:t>
            </a:r>
            <a:r>
              <a:rPr lang="en-US" sz="3200" dirty="0"/>
              <a:t>,</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449191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a:bodyPr>
          <a:lstStyle/>
          <a:p>
            <a:r>
              <a:rPr lang="en-US" dirty="0" smtClean="0"/>
              <a:t>Our third and final column is age, which stores an tiny integer. The possible integer values that can be stored in an “TINYINT" are -128 to 127, which is enough to store someone's age!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b="1"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48546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lnSpcReduction="20000"/>
          </a:bodyPr>
          <a:lstStyle/>
          <a:p>
            <a:r>
              <a:rPr lang="en-US" dirty="0" smtClean="0"/>
              <a:t>PRIMARY KEY is used as a unique identifier for the rows. Here we have made "id" the PRIMARY KEY for this table. This means that no two ids can be the same, or else we will run into trouble. </a:t>
            </a:r>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b="1" dirty="0"/>
              <a:t>primary key</a:t>
            </a:r>
            <a:r>
              <a:rPr lang="en-US" sz="3200" dirty="0"/>
              <a:t>(id));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56389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a:t>
            </a:r>
            <a:endParaRPr lang="en-US" dirty="0"/>
          </a:p>
        </p:txBody>
      </p:sp>
      <p:sp>
        <p:nvSpPr>
          <p:cNvPr id="3" name="Content Placeholder 2"/>
          <p:cNvSpPr>
            <a:spLocks noGrp="1"/>
          </p:cNvSpPr>
          <p:nvPr>
            <p:ph idx="1"/>
          </p:nvPr>
        </p:nvSpPr>
        <p:spPr/>
        <p:txBody>
          <a:bodyPr/>
          <a:lstStyle/>
          <a:p>
            <a:r>
              <a:rPr lang="en-US" dirty="0" smtClean="0"/>
              <a:t>Import text file into database for processing</a:t>
            </a:r>
          </a:p>
          <a:p>
            <a:r>
              <a:rPr lang="en-US" dirty="0" smtClean="0"/>
              <a:t>Query 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22351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Homeworks</a:t>
            </a:r>
            <a:endParaRPr lang="en-US" dirty="0"/>
          </a:p>
        </p:txBody>
      </p:sp>
      <p:sp>
        <p:nvSpPr>
          <p:cNvPr id="3" name="Content Placeholder 2"/>
          <p:cNvSpPr>
            <a:spLocks noGrp="1"/>
          </p:cNvSpPr>
          <p:nvPr>
            <p:ph idx="1"/>
          </p:nvPr>
        </p:nvSpPr>
        <p:spPr/>
        <p:txBody>
          <a:bodyPr/>
          <a:lstStyle/>
          <a:p>
            <a:r>
              <a:rPr lang="en-US" dirty="0" smtClean="0"/>
              <a:t>Crawl data from </a:t>
            </a:r>
            <a:r>
              <a:rPr lang="en-US" dirty="0" err="1" smtClean="0"/>
              <a:t>boxofficemojo.com</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29989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lstStyle/>
          <a:p>
            <a:r>
              <a:rPr lang="en-US" dirty="0"/>
              <a:t>Basic element for crawling data from websites</a:t>
            </a:r>
          </a:p>
          <a:p>
            <a:r>
              <a:rPr lang="en-US" dirty="0" smtClean="0"/>
              <a:t>Match a pattern to a string for further processing:</a:t>
            </a:r>
          </a:p>
          <a:p>
            <a:pPr lvl="1"/>
            <a:r>
              <a:rPr lang="en-US" dirty="0" smtClean="0"/>
              <a:t>Match</a:t>
            </a:r>
          </a:p>
          <a:p>
            <a:pPr lvl="1"/>
            <a:r>
              <a:rPr lang="en-US" dirty="0" smtClean="0"/>
              <a:t>Change</a:t>
            </a:r>
            <a:endParaRPr lang="en-US" dirty="0" smtClean="0"/>
          </a:p>
        </p:txBody>
      </p:sp>
    </p:spTree>
    <p:extLst>
      <p:ext uri="{BB962C8B-B14F-4D97-AF65-F5344CB8AC3E}">
        <p14:creationId xmlns:p14="http://schemas.microsoft.com/office/powerpoint/2010/main" val="781118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Table 3"/>
          <p:cNvGraphicFramePr>
            <a:graphicFrameLocks noGrp="1"/>
          </p:cNvGraphicFramePr>
          <p:nvPr>
            <p:extLst/>
          </p:nvPr>
        </p:nvGraphicFramePr>
        <p:xfrm>
          <a:off x="1524000" y="1397000"/>
          <a:ext cx="6096000" cy="33070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800" b="1" i="0" kern="1200" dirty="0" err="1" smtClean="0">
                          <a:solidFill>
                            <a:schemeClr val="lt1"/>
                          </a:solidFill>
                          <a:effectLst/>
                          <a:latin typeface="+mn-lt"/>
                          <a:ea typeface="+mn-ea"/>
                          <a:cs typeface="+mn-cs"/>
                        </a:rPr>
                        <a:t>Metacharacter</a:t>
                      </a:r>
                      <a:endParaRPr lang="en-US" dirty="0"/>
                    </a:p>
                  </a:txBody>
                  <a:tcPr/>
                </a:tc>
                <a:tc>
                  <a:txBody>
                    <a:bodyPr/>
                    <a:lstStyle/>
                    <a:p>
                      <a:r>
                        <a:rPr lang="en-US" sz="1800" b="1" i="0" kern="1200" dirty="0" smtClean="0">
                          <a:solidFill>
                            <a:schemeClr val="lt1"/>
                          </a:solidFill>
                          <a:effectLst/>
                          <a:latin typeface="+mn-lt"/>
                          <a:ea typeface="+mn-ea"/>
                          <a:cs typeface="+mn-cs"/>
                        </a:rPr>
                        <a:t>Description</a:t>
                      </a:r>
                      <a:endParaRPr lang="en-US" dirty="0"/>
                    </a:p>
                  </a:txBody>
                  <a:tcPr/>
                </a:tc>
              </a:tr>
              <a:tr h="370840">
                <a:tc>
                  <a:txBody>
                    <a:bodyPr/>
                    <a:lstStyle/>
                    <a:p>
                      <a:r>
                        <a:rPr lang="en-US" dirty="0" smtClean="0"/>
                        <a:t>\t</a:t>
                      </a:r>
                      <a:endParaRPr lang="en-US" dirty="0"/>
                    </a:p>
                  </a:txBody>
                  <a:tcPr/>
                </a:tc>
                <a:tc>
                  <a:txBody>
                    <a:bodyPr/>
                    <a:lstStyle/>
                    <a:p>
                      <a:r>
                        <a:rPr lang="en-US" dirty="0" smtClean="0"/>
                        <a:t>tab</a:t>
                      </a:r>
                      <a:endParaRPr lang="en-US" dirty="0"/>
                    </a:p>
                  </a:txBody>
                  <a:tcPr/>
                </a:tc>
              </a:tr>
              <a:tr h="370840">
                <a:tc>
                  <a:txBody>
                    <a:bodyPr/>
                    <a:lstStyle/>
                    <a:p>
                      <a:r>
                        <a:rPr lang="en-US" dirty="0" smtClean="0"/>
                        <a:t>+</a:t>
                      </a:r>
                      <a:endParaRPr lang="en-US" dirty="0"/>
                    </a:p>
                  </a:txBody>
                  <a:tcPr/>
                </a:tc>
                <a:tc>
                  <a:txBody>
                    <a:bodyPr/>
                    <a:lstStyle/>
                    <a:p>
                      <a:r>
                        <a:rPr lang="en-US" sz="1800" b="0" i="0" kern="1200" dirty="0" smtClean="0">
                          <a:solidFill>
                            <a:schemeClr val="dk1"/>
                          </a:solidFill>
                          <a:effectLst/>
                          <a:latin typeface="+mn-lt"/>
                          <a:ea typeface="+mn-ea"/>
                          <a:cs typeface="+mn-cs"/>
                        </a:rPr>
                        <a:t>Matches the preceding pattern element one or more times</a:t>
                      </a:r>
                      <a:endParaRPr lang="en-US" dirty="0"/>
                    </a:p>
                  </a:txBody>
                  <a:tcPr/>
                </a:tc>
              </a:tr>
              <a:tr h="370840">
                <a:tc>
                  <a:txBody>
                    <a:bodyPr/>
                    <a:lstStyle/>
                    <a:p>
                      <a:r>
                        <a:rPr lang="en-US" dirty="0" smtClean="0"/>
                        <a:t>\d</a:t>
                      </a:r>
                      <a:endParaRPr lang="en-US" dirty="0"/>
                    </a:p>
                  </a:txBody>
                  <a:tcPr/>
                </a:tc>
                <a:tc>
                  <a:txBody>
                    <a:bodyPr/>
                    <a:lstStyle/>
                    <a:p>
                      <a:r>
                        <a:rPr lang="en-US" sz="1800" b="0" i="0" kern="1200" dirty="0" smtClean="0">
                          <a:solidFill>
                            <a:schemeClr val="dk1"/>
                          </a:solidFill>
                          <a:effectLst/>
                          <a:latin typeface="+mn-lt"/>
                          <a:ea typeface="+mn-ea"/>
                          <a:cs typeface="+mn-cs"/>
                        </a:rPr>
                        <a:t>Matches a digit</a:t>
                      </a:r>
                      <a:endParaRPr lang="en-US" dirty="0"/>
                    </a:p>
                  </a:txBody>
                  <a:tcPr/>
                </a:tc>
              </a:tr>
              <a:tr h="370840">
                <a:tc>
                  <a:txBody>
                    <a:bodyPr/>
                    <a:lstStyle/>
                    <a:p>
                      <a:r>
                        <a:rPr lang="en-US" dirty="0" smtClean="0"/>
                        <a:t>[…]</a:t>
                      </a:r>
                      <a:endParaRPr lang="en-US" dirty="0"/>
                    </a:p>
                  </a:txBody>
                  <a:tcPr/>
                </a:tc>
                <a:tc>
                  <a:txBody>
                    <a:bodyPr/>
                    <a:lstStyle/>
                    <a:p>
                      <a:r>
                        <a:rPr lang="en-US" sz="1800" b="0" i="0" kern="1200" dirty="0" smtClean="0">
                          <a:solidFill>
                            <a:schemeClr val="dk1"/>
                          </a:solidFill>
                          <a:effectLst/>
                          <a:latin typeface="+mn-lt"/>
                          <a:ea typeface="+mn-ea"/>
                          <a:cs typeface="+mn-cs"/>
                        </a:rPr>
                        <a:t>Denotes a set of possible character matches.</a:t>
                      </a:r>
                      <a:endParaRPr lang="en-US" dirty="0"/>
                    </a:p>
                  </a:txBody>
                  <a:tcPr/>
                </a:tc>
              </a:tr>
              <a:tr h="370840">
                <a:tc>
                  <a:txBody>
                    <a:bodyPr/>
                    <a:lstStyle/>
                    <a:p>
                      <a:r>
                        <a:rPr lang="en-US" dirty="0" smtClean="0"/>
                        <a:t>() </a:t>
                      </a:r>
                      <a:endParaRPr lang="en-US" dirty="0"/>
                    </a:p>
                  </a:txBody>
                  <a:tcPr/>
                </a:tc>
                <a:tc>
                  <a:txBody>
                    <a:bodyPr/>
                    <a:lstStyle/>
                    <a:p>
                      <a:r>
                        <a:rPr lang="en-US" dirty="0" smtClean="0"/>
                        <a:t>Groups a series of pattern elements to a single element</a:t>
                      </a:r>
                      <a:endParaRPr lang="en-US" dirty="0"/>
                    </a:p>
                  </a:txBody>
                  <a:tcPr/>
                </a:tc>
              </a:tr>
            </a:tbl>
          </a:graphicData>
        </a:graphic>
      </p:graphicFrame>
    </p:spTree>
    <p:extLst>
      <p:ext uri="{BB962C8B-B14F-4D97-AF65-F5344CB8AC3E}">
        <p14:creationId xmlns:p14="http://schemas.microsoft.com/office/powerpoint/2010/main" val="440294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Space</a:t>
            </a:r>
          </a:p>
          <a:p>
            <a:r>
              <a:rPr lang="en-US" smtClean="0"/>
              <a:t>Digits</a:t>
            </a:r>
            <a:endParaRPr lang="en-US" dirty="0" smtClean="0"/>
          </a:p>
        </p:txBody>
      </p:sp>
    </p:spTree>
    <p:extLst>
      <p:ext uri="{BB962C8B-B14F-4D97-AF65-F5344CB8AC3E}">
        <p14:creationId xmlns:p14="http://schemas.microsoft.com/office/powerpoint/2010/main" val="10043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600200"/>
            <a:ext cx="3733800" cy="3995311"/>
          </a:xfrm>
          <a:prstGeom prst="rect">
            <a:avLst/>
          </a:prstGeom>
        </p:spPr>
      </p:pic>
      <p:pic>
        <p:nvPicPr>
          <p:cNvPr id="5" name="Picture 4"/>
          <p:cNvPicPr>
            <a:picLocks noChangeAspect="1"/>
          </p:cNvPicPr>
          <p:nvPr/>
        </p:nvPicPr>
        <p:blipFill>
          <a:blip r:embed="rId3"/>
          <a:stretch>
            <a:fillRect/>
          </a:stretch>
        </p:blipFill>
        <p:spPr>
          <a:xfrm>
            <a:off x="4686300" y="1532048"/>
            <a:ext cx="4000500" cy="4038063"/>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6546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index</a:t>
            </a:r>
            <a:endParaRPr lang="en-US" dirty="0"/>
          </a:p>
        </p:txBody>
      </p:sp>
      <p:sp>
        <p:nvSpPr>
          <p:cNvPr id="3" name="Content Placeholder 2"/>
          <p:cNvSpPr>
            <a:spLocks noGrp="1"/>
          </p:cNvSpPr>
          <p:nvPr>
            <p:ph idx="1"/>
          </p:nvPr>
        </p:nvSpPr>
        <p:spPr/>
        <p:txBody>
          <a:bodyPr/>
          <a:lstStyle/>
          <a:p>
            <a:r>
              <a:rPr lang="en-US" dirty="0" smtClean="0"/>
              <a:t>step not equal to 1</a:t>
            </a:r>
          </a:p>
          <a:p>
            <a:r>
              <a:rPr lang="en-US" dirty="0" smtClean="0"/>
              <a:t>negative index</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17402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List</a:t>
            </a:r>
            <a:endParaRPr lang="en-US" dirty="0"/>
          </a:p>
        </p:txBody>
      </p:sp>
      <p:sp>
        <p:nvSpPr>
          <p:cNvPr id="3" name="Content Placeholder 2"/>
          <p:cNvSpPr>
            <a:spLocks noGrp="1"/>
          </p:cNvSpPr>
          <p:nvPr>
            <p:ph idx="1"/>
          </p:nvPr>
        </p:nvSpPr>
        <p:spPr/>
        <p:txBody>
          <a:bodyPr/>
          <a:lstStyle/>
          <a:p>
            <a:r>
              <a:rPr lang="en-US" dirty="0" smtClean="0"/>
              <a:t>map function</a:t>
            </a:r>
          </a:p>
          <a:p>
            <a:r>
              <a:rPr lang="en-US" dirty="0" smtClean="0"/>
              <a:t>list comprehension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67478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Python</a:t>
            </a:r>
          </a:p>
          <a:p>
            <a:pPr lvl="1"/>
            <a:r>
              <a:rPr lang="en-US" dirty="0" smtClean="0"/>
              <a:t>Installation</a:t>
            </a:r>
          </a:p>
          <a:p>
            <a:pPr lvl="2"/>
            <a:r>
              <a:rPr lang="en-US" dirty="0" smtClean="0"/>
              <a:t>Python</a:t>
            </a:r>
          </a:p>
          <a:p>
            <a:pPr lvl="1"/>
            <a:r>
              <a:rPr lang="en-US" dirty="0" smtClean="0"/>
              <a:t>Basic Intro</a:t>
            </a:r>
          </a:p>
          <a:p>
            <a:pPr lvl="2"/>
            <a:r>
              <a:rPr lang="en-US" dirty="0" smtClean="0"/>
              <a:t>Variables and operators</a:t>
            </a:r>
          </a:p>
          <a:p>
            <a:pPr lvl="2"/>
            <a:r>
              <a:rPr lang="en-US" dirty="0" smtClean="0"/>
              <a:t>Control flow</a:t>
            </a:r>
          </a:p>
          <a:p>
            <a:pPr lvl="3"/>
            <a:r>
              <a:rPr lang="en-US" dirty="0" smtClean="0"/>
              <a:t>if/else; while; for</a:t>
            </a:r>
          </a:p>
          <a:p>
            <a:pPr lvl="2"/>
            <a:r>
              <a:rPr lang="en-US" dirty="0" smtClean="0"/>
              <a:t>Data Structure</a:t>
            </a:r>
          </a:p>
          <a:p>
            <a:pPr lvl="3"/>
            <a:r>
              <a:rPr lang="en-US" dirty="0" smtClean="0"/>
              <a:t>list, </a:t>
            </a:r>
            <a:r>
              <a:rPr lang="en-US" dirty="0"/>
              <a:t>t</a:t>
            </a:r>
            <a:r>
              <a:rPr lang="en-US" dirty="0" smtClean="0"/>
              <a:t>uple, dictionary</a:t>
            </a:r>
          </a:p>
          <a:p>
            <a:r>
              <a:rPr lang="en-US" dirty="0" smtClean="0"/>
              <a:t>MySQL</a:t>
            </a:r>
          </a:p>
          <a:p>
            <a:pPr lvl="1"/>
            <a:r>
              <a:rPr lang="en-US" dirty="0" smtClean="0"/>
              <a:t>Installation</a:t>
            </a:r>
          </a:p>
          <a:p>
            <a:pPr lvl="1"/>
            <a:r>
              <a:rPr lang="en-US" dirty="0" smtClean="0"/>
              <a:t>Create, populate, and query tables</a:t>
            </a:r>
          </a:p>
          <a:p>
            <a:r>
              <a:rPr lang="en-US" dirty="0" smtClean="0"/>
              <a:t>Fetching data from </a:t>
            </a:r>
            <a:r>
              <a:rPr lang="en-US" dirty="0" err="1" smtClean="0"/>
              <a:t>yelp.com</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1154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It’s open source software</a:t>
            </a:r>
          </a:p>
          <a:p>
            <a:pPr lvl="1"/>
            <a:r>
              <a:rPr lang="en-US" dirty="0" smtClean="0"/>
              <a:t>Free to use</a:t>
            </a:r>
          </a:p>
          <a:p>
            <a:pPr lvl="1"/>
            <a:r>
              <a:rPr lang="en-US" dirty="0" smtClean="0"/>
              <a:t>Source code is accessible</a:t>
            </a:r>
          </a:p>
          <a:p>
            <a:pPr lvl="1"/>
            <a:r>
              <a:rPr lang="en-US" dirty="0" smtClean="0"/>
              <a:t>Online community is huge</a:t>
            </a:r>
          </a:p>
          <a:p>
            <a:r>
              <a:rPr lang="en-US" dirty="0" smtClean="0"/>
              <a:t>Platform independent</a:t>
            </a:r>
          </a:p>
          <a:p>
            <a:r>
              <a:rPr lang="en-US" dirty="0" smtClean="0"/>
              <a:t>Powerful</a:t>
            </a:r>
          </a:p>
          <a:p>
            <a:pPr lvl="1"/>
            <a:r>
              <a:rPr lang="en-US" dirty="0" smtClean="0"/>
              <a:t>Dynamic typing (check type at run time)</a:t>
            </a:r>
          </a:p>
          <a:p>
            <a:pPr lvl="1"/>
            <a:r>
              <a:rPr lang="en-US" dirty="0" smtClean="0"/>
              <a:t>Built-in types and functions</a:t>
            </a:r>
          </a:p>
          <a:p>
            <a:pPr lvl="1"/>
            <a:r>
              <a:rPr lang="en-US" dirty="0" smtClean="0"/>
              <a:t>Library utilities</a:t>
            </a:r>
          </a:p>
          <a:p>
            <a:pPr lvl="1"/>
            <a:r>
              <a:rPr lang="en-US" dirty="0"/>
              <a:t>Third party utilities (</a:t>
            </a:r>
            <a:r>
              <a:rPr lang="en-US" dirty="0" err="1"/>
              <a:t>scikit</a:t>
            </a:r>
            <a:r>
              <a:rPr lang="en-US" dirty="0"/>
              <a:t>-learn, </a:t>
            </a:r>
            <a:r>
              <a:rPr lang="en-US" dirty="0" err="1"/>
              <a:t>SciPy</a:t>
            </a:r>
            <a:r>
              <a:rPr lang="en-US" dirty="0"/>
              <a:t>, </a:t>
            </a:r>
            <a:r>
              <a:rPr lang="en-US" dirty="0" err="1"/>
              <a:t>NumPy</a:t>
            </a:r>
            <a:r>
              <a:rPr lang="en-US" dirty="0"/>
              <a:t>)</a:t>
            </a:r>
          </a:p>
          <a:p>
            <a:pPr lvl="1"/>
            <a:r>
              <a:rPr lang="en-US" dirty="0" smtClean="0"/>
              <a:t>Automatic memory management</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95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r>
              <a:rPr lang="en-US" dirty="0" err="1" smtClean="0"/>
              <a:t>Jupyter</a:t>
            </a:r>
            <a:r>
              <a:rPr lang="en-US" dirty="0" smtClean="0"/>
              <a:t> (</a:t>
            </a:r>
            <a:r>
              <a:rPr lang="en-US" dirty="0" err="1" smtClean="0"/>
              <a:t>IPython</a:t>
            </a:r>
            <a:r>
              <a:rPr lang="en-US" dirty="0" smtClean="0"/>
              <a:t>) Notebook by installing </a:t>
            </a:r>
            <a:r>
              <a:rPr lang="en-US" dirty="0" smtClean="0">
                <a:hlinkClick r:id="rId2"/>
              </a:rPr>
              <a:t>Anaconda</a:t>
            </a:r>
            <a:endParaRPr lang="en-US" dirty="0" smtClean="0"/>
          </a:p>
          <a:p>
            <a:r>
              <a:rPr lang="en-US" dirty="0" smtClean="0"/>
              <a:t>Integrated Development Environment (IDE) </a:t>
            </a:r>
            <a:r>
              <a:rPr lang="en-US" dirty="0" smtClean="0">
                <a:hlinkClick r:id="rId3"/>
              </a:rPr>
              <a:t>PyCharm</a:t>
            </a:r>
            <a:endParaRPr lang="en-US" dirty="0" smtClean="0"/>
          </a:p>
          <a:p>
            <a:r>
              <a:rPr lang="en-US" dirty="0" smtClean="0"/>
              <a:t>We will be using Python 3.5 and Notebook for this course</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47702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tutorial</a:t>
            </a:r>
            <a:endParaRPr lang="en-US" dirty="0"/>
          </a:p>
        </p:txBody>
      </p:sp>
      <p:sp>
        <p:nvSpPr>
          <p:cNvPr id="3" name="Content Placeholder 2"/>
          <p:cNvSpPr>
            <a:spLocks noGrp="1"/>
          </p:cNvSpPr>
          <p:nvPr>
            <p:ph idx="1"/>
          </p:nvPr>
        </p:nvSpPr>
        <p:spPr/>
        <p:txBody>
          <a:bodyPr/>
          <a:lstStyle/>
          <a:p>
            <a:r>
              <a:rPr lang="en-US" dirty="0" smtClean="0"/>
              <a:t>Numbers</a:t>
            </a:r>
          </a:p>
          <a:p>
            <a:r>
              <a:rPr lang="en-US" dirty="0" smtClean="0"/>
              <a:t>Strings</a:t>
            </a:r>
          </a:p>
          <a:p>
            <a:r>
              <a:rPr lang="en-US" dirty="0" smtClean="0"/>
              <a:t>List</a:t>
            </a:r>
          </a:p>
          <a:p>
            <a:r>
              <a:rPr lang="en-US" dirty="0" smtClean="0"/>
              <a:t>Tuple</a:t>
            </a:r>
          </a:p>
          <a:p>
            <a:r>
              <a:rPr lang="en-US" dirty="0" smtClean="0"/>
              <a:t>Dictionary</a:t>
            </a:r>
          </a:p>
          <a:p>
            <a:r>
              <a:rPr lang="en-US" dirty="0"/>
              <a:t>Control of flow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67267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a:bodyPr>
          <a:lstStyle/>
          <a:p>
            <a:r>
              <a:rPr lang="en-US" dirty="0" smtClean="0"/>
              <a:t>No need to specify </a:t>
            </a:r>
            <a:r>
              <a:rPr lang="en-US" dirty="0"/>
              <a:t>the variable type before using </a:t>
            </a:r>
            <a:r>
              <a:rPr lang="en-US" dirty="0" smtClean="0"/>
              <a:t>it</a:t>
            </a:r>
          </a:p>
          <a:p>
            <a:r>
              <a:rPr lang="en-US" dirty="0"/>
              <a:t>The equal sign ('=') is used to assign a value to a </a:t>
            </a:r>
            <a:r>
              <a:rPr lang="en-US" dirty="0" smtClean="0"/>
              <a:t>variable</a:t>
            </a:r>
          </a:p>
          <a:p>
            <a:r>
              <a:rPr lang="en-US" dirty="0"/>
              <a:t>the last printed expression is assigned to the variable _</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2488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a:t>E</a:t>
            </a:r>
            <a:r>
              <a:rPr lang="en-US" dirty="0" smtClean="0"/>
              <a:t>nclosed </a:t>
            </a:r>
            <a:r>
              <a:rPr lang="en-US" dirty="0"/>
              <a:t>in single </a:t>
            </a:r>
            <a:r>
              <a:rPr lang="en-US" dirty="0" smtClean="0"/>
              <a:t>quotes, double quotes, triple quotes. </a:t>
            </a:r>
          </a:p>
          <a:p>
            <a:r>
              <a:rPr lang="en-US" dirty="0" smtClean="0"/>
              <a:t>Index and slice of strings.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09730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24384</TotalTime>
  <Words>955</Words>
  <Application>Microsoft Macintosh PowerPoint</Application>
  <PresentationFormat>On-screen Show (4:3)</PresentationFormat>
  <Paragraphs>198</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Wingdings</vt:lpstr>
      <vt:lpstr>Arial</vt:lpstr>
      <vt:lpstr>Office Theme</vt:lpstr>
      <vt:lpstr>Python and MySQL tutorial</vt:lpstr>
      <vt:lpstr>Motivation</vt:lpstr>
      <vt:lpstr>Motivation</vt:lpstr>
      <vt:lpstr>Outline</vt:lpstr>
      <vt:lpstr>Why Python?</vt:lpstr>
      <vt:lpstr>Installation</vt:lpstr>
      <vt:lpstr>Python tutorial</vt:lpstr>
      <vt:lpstr>Numbers</vt:lpstr>
      <vt:lpstr>Strings</vt:lpstr>
      <vt:lpstr>comparison operators</vt:lpstr>
      <vt:lpstr>Built-in Data Type: List</vt:lpstr>
      <vt:lpstr>Built-in Data Types other than list</vt:lpstr>
      <vt:lpstr>Control flow</vt:lpstr>
      <vt:lpstr>Indentation v.s. {}</vt:lpstr>
      <vt:lpstr>Function</vt:lpstr>
      <vt:lpstr>Example of scraping Yelp.com</vt:lpstr>
      <vt:lpstr>MySQL</vt:lpstr>
      <vt:lpstr>Access tables</vt:lpstr>
      <vt:lpstr>PowerPoint Presentation</vt:lpstr>
      <vt:lpstr>PowerPoint Presentation</vt:lpstr>
      <vt:lpstr>PowerPoint Presentation</vt:lpstr>
      <vt:lpstr>PowerPoint Presentation</vt:lpstr>
      <vt:lpstr>PowerPoint Presentation</vt:lpstr>
      <vt:lpstr>PowerPoint Presentation</vt:lpstr>
      <vt:lpstr>Import data</vt:lpstr>
      <vt:lpstr>Homeworks</vt:lpstr>
      <vt:lpstr>Regular Expression</vt:lpstr>
      <vt:lpstr>Basic components</vt:lpstr>
      <vt:lpstr>Examples</vt:lpstr>
      <vt:lpstr>More about index</vt:lpstr>
      <vt:lpstr>More about List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dc:title>
  <dc:creator>Nie, Cheng</dc:creator>
  <cp:lastModifiedBy>cheng nie</cp:lastModifiedBy>
  <cp:revision>323</cp:revision>
  <cp:lastPrinted>2016-02-11T07:00:22Z</cp:lastPrinted>
  <dcterms:created xsi:type="dcterms:W3CDTF">2006-08-16T00:00:00Z</dcterms:created>
  <dcterms:modified xsi:type="dcterms:W3CDTF">2016-02-18T06:07:22Z</dcterms:modified>
</cp:coreProperties>
</file>