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319" r:id="rId17"/>
    <p:sldId id="281" r:id="rId18"/>
    <p:sldId id="286" r:id="rId19"/>
    <p:sldId id="290" r:id="rId20"/>
    <p:sldId id="291" r:id="rId21"/>
    <p:sldId id="292" r:id="rId22"/>
    <p:sldId id="294" r:id="rId23"/>
    <p:sldId id="295" r:id="rId24"/>
    <p:sldId id="299" r:id="rId25"/>
    <p:sldId id="285" r:id="rId26"/>
    <p:sldId id="308" r:id="rId27"/>
    <p:sldId id="316" r:id="rId28"/>
    <p:sldId id="320" r:id="rId29"/>
    <p:sldId id="318"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1495"/>
  </p:normalViewPr>
  <p:slideViewPr>
    <p:cSldViewPr>
      <p:cViewPr varScale="1">
        <p:scale>
          <a:sx n="120" d="100"/>
          <a:sy n="120" d="100"/>
        </p:scale>
        <p:origin x="184" y="38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51FFD-6D87-AA46-918A-53B8B97D22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2BB31F-FD87-C044-95FF-95EE593B9F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305CFD-1A3B-A84E-BFCC-10269260391C}" type="datetimeFigureOut">
              <a:rPr lang="en-US" smtClean="0"/>
              <a:t>2/15/18</a:t>
            </a:fld>
            <a:endParaRPr lang="en-US"/>
          </a:p>
        </p:txBody>
      </p:sp>
      <p:sp>
        <p:nvSpPr>
          <p:cNvPr id="4" name="Footer Placeholder 3">
            <a:extLst>
              <a:ext uri="{FF2B5EF4-FFF2-40B4-BE49-F238E27FC236}">
                <a16:creationId xmlns:a16="http://schemas.microsoft.com/office/drawing/2014/main" id="{B606FDEB-3AD6-3248-90DB-33B507FBB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11946B-74F9-3D4C-BE79-A85FF8FC6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74A0E-35AE-5C48-B1BB-1E4DDAFA7922}" type="slidenum">
              <a:rPr lang="en-US" smtClean="0"/>
              <a:t>‹#›</a:t>
            </a:fld>
            <a:endParaRPr lang="en-US"/>
          </a:p>
        </p:txBody>
      </p:sp>
    </p:spTree>
    <p:extLst>
      <p:ext uri="{BB962C8B-B14F-4D97-AF65-F5344CB8AC3E}">
        <p14:creationId xmlns:p14="http://schemas.microsoft.com/office/powerpoint/2010/main" val="135295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Tiny</a:t>
            </a:r>
            <a:r>
              <a:rPr lang="en-US" baseline="0" dirty="0" err="1"/>
              <a:t>int</a:t>
            </a:r>
            <a:r>
              <a:rPr lang="en-US" baseline="0" dirty="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24</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E7E1A9-62C0-354D-BD77-CC49624E8574}"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97B62-3267-294F-93B3-A9B1369070EA}"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8C0FC8-6803-FF4F-BF70-5F860EDBD7C2}"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1C667-4240-8249-A2DE-FD4A3DB93E16}"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1BF2-F989-F34D-BD4F-5F061B47E885}"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F3E183-1C58-DE4A-A71B-67B13D004AC3}" type="datetime1">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80B746-8A3A-C047-894B-024A65BBF021}" type="datetime1">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2/14/18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ev.mysql.com/doc/refman/5.7/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python.org/about/success/i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and MySQL tutorial</a:t>
            </a:r>
          </a:p>
        </p:txBody>
      </p:sp>
      <p:sp>
        <p:nvSpPr>
          <p:cNvPr id="4" name="Subtitle 3"/>
          <p:cNvSpPr>
            <a:spLocks noGrp="1"/>
          </p:cNvSpPr>
          <p:nvPr>
            <p:ph type="subTitle" idx="1"/>
          </p:nvPr>
        </p:nvSpPr>
        <p:spPr/>
        <p:txBody>
          <a:bodyPr>
            <a:normAutofit fontScale="85000" lnSpcReduction="20000"/>
          </a:bodyPr>
          <a:lstStyle/>
          <a:p>
            <a:r>
              <a:rPr lang="en-US" dirty="0"/>
              <a:t>Cheng </a:t>
            </a:r>
            <a:r>
              <a:rPr lang="en-US" dirty="0" err="1"/>
              <a:t>Nie</a:t>
            </a:r>
            <a:endParaRPr lang="en-US" dirty="0"/>
          </a:p>
          <a:p>
            <a:r>
              <a:rPr lang="en-US" dirty="0"/>
              <a:t>Spring 2018</a:t>
            </a:r>
          </a:p>
          <a:p>
            <a:r>
              <a:rPr lang="en-US" dirty="0" err="1"/>
              <a:t>chengnie.com</a:t>
            </a:r>
            <a:r>
              <a:rPr lang="en-US" dirty="0"/>
              <a:t> </a:t>
            </a:r>
          </a:p>
          <a:p>
            <a:r>
              <a:rPr lang="en-US" sz="2800" dirty="0"/>
              <a:t>Version: spring, 2018</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operators</a:t>
            </a:r>
          </a:p>
        </p:txBody>
      </p:sp>
      <p:sp>
        <p:nvSpPr>
          <p:cNvPr id="3" name="Content Placeholder 2"/>
          <p:cNvSpPr>
            <a:spLocks noGrp="1"/>
          </p:cNvSpPr>
          <p:nvPr>
            <p:ph idx="1"/>
          </p:nvPr>
        </p:nvSpPr>
        <p:spPr/>
        <p:txBody>
          <a:bodyPr/>
          <a:lstStyle/>
          <a:p>
            <a:pPr>
              <a:buFont typeface="Wingdings" pitchFamily="2" charset="2"/>
              <a:buChar char="§"/>
            </a:pPr>
            <a:r>
              <a:rPr lang="en-US" dirty="0"/>
              <a:t>&lt; (less than)</a:t>
            </a:r>
          </a:p>
          <a:p>
            <a:pPr>
              <a:buFont typeface="Wingdings" pitchFamily="2" charset="2"/>
              <a:buChar char="§"/>
            </a:pPr>
            <a:r>
              <a:rPr lang="en-US" dirty="0"/>
              <a:t>&gt; (greater than)</a:t>
            </a:r>
          </a:p>
          <a:p>
            <a:pPr>
              <a:buFont typeface="Wingdings" pitchFamily="2" charset="2"/>
              <a:buChar char="§"/>
            </a:pPr>
            <a:r>
              <a:rPr lang="en-US" dirty="0"/>
              <a:t>== (equal to)</a:t>
            </a:r>
          </a:p>
          <a:p>
            <a:pPr>
              <a:buFont typeface="Wingdings" pitchFamily="2" charset="2"/>
              <a:buChar char="§"/>
            </a:pPr>
            <a:r>
              <a:rPr lang="en-US" dirty="0"/>
              <a:t>&lt;= (less than or equal to)</a:t>
            </a:r>
          </a:p>
          <a:p>
            <a:pPr>
              <a:buFont typeface="Wingdings" pitchFamily="2" charset="2"/>
              <a:buChar char="§"/>
            </a:pPr>
            <a:r>
              <a:rPr lang="en-US" dirty="0"/>
              <a:t>&gt;= (greater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Type: List</a:t>
            </a:r>
          </a:p>
        </p:txBody>
      </p:sp>
      <p:sp>
        <p:nvSpPr>
          <p:cNvPr id="3" name="Content Placeholder 2"/>
          <p:cNvSpPr>
            <a:spLocks noGrp="1"/>
          </p:cNvSpPr>
          <p:nvPr>
            <p:ph idx="1"/>
          </p:nvPr>
        </p:nvSpPr>
        <p:spPr/>
        <p:txBody>
          <a:bodyPr/>
          <a:lstStyle/>
          <a:p>
            <a:r>
              <a:rPr lang="en-US" dirty="0"/>
              <a:t>Comma-separated items between square brackets</a:t>
            </a:r>
          </a:p>
          <a:p>
            <a:r>
              <a:rPr lang="en-US" dirty="0"/>
              <a:t>List items need not all have the same type</a:t>
            </a:r>
          </a:p>
          <a:p>
            <a:r>
              <a:rPr lang="en-US" dirty="0"/>
              <a:t>Mutable elements</a:t>
            </a:r>
          </a:p>
          <a:p>
            <a:r>
              <a:rPr lang="en-US" dirty="0"/>
              <a:t>Very versatile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Types other than list</a:t>
            </a:r>
          </a:p>
        </p:txBody>
      </p:sp>
      <p:sp>
        <p:nvSpPr>
          <p:cNvPr id="3" name="Content Placeholder 2"/>
          <p:cNvSpPr>
            <a:spLocks noGrp="1"/>
          </p:cNvSpPr>
          <p:nvPr>
            <p:ph idx="1"/>
          </p:nvPr>
        </p:nvSpPr>
        <p:spPr/>
        <p:txBody>
          <a:bodyPr/>
          <a:lstStyle/>
          <a:p>
            <a:r>
              <a:rPr lang="en-US" dirty="0"/>
              <a:t>tuple: Similar to list, but immutable</a:t>
            </a:r>
          </a:p>
          <a:p>
            <a:r>
              <a:rPr lang="en-US" dirty="0" err="1"/>
              <a:t>dict</a:t>
            </a:r>
            <a:r>
              <a:rPr lang="en-US" dirty="0"/>
              <a:t>: unordered set of {</a:t>
            </a:r>
            <a:r>
              <a:rPr lang="en-US" i="1" dirty="0"/>
              <a:t>key: value}</a:t>
            </a:r>
            <a:r>
              <a:rPr lang="en-US" dirty="0"/>
              <a:t> pairs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Content Placeholder 2"/>
          <p:cNvSpPr>
            <a:spLocks noGrp="1"/>
          </p:cNvSpPr>
          <p:nvPr>
            <p:ph idx="1"/>
          </p:nvPr>
        </p:nvSpPr>
        <p:spPr/>
        <p:txBody>
          <a:bodyPr/>
          <a:lstStyle/>
          <a:p>
            <a:r>
              <a:rPr lang="en-US" dirty="0"/>
              <a:t>if</a:t>
            </a:r>
          </a:p>
          <a:p>
            <a:r>
              <a:rPr lang="en-US" dirty="0"/>
              <a:t>while</a:t>
            </a:r>
          </a:p>
          <a:p>
            <a:r>
              <a:rPr lang="en-US" dirty="0"/>
              <a:t>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Indentation </a:t>
            </a:r>
            <a:r>
              <a:rPr lang="en-US" dirty="0" err="1"/>
              <a:t>v.s</a:t>
            </a:r>
            <a:r>
              <a:rPr lang="en-US" dirty="0"/>
              <a:t>. {}</a:t>
            </a:r>
          </a:p>
        </p:txBody>
      </p:sp>
      <p:sp>
        <p:nvSpPr>
          <p:cNvPr id="3" name="Content Placeholder 2"/>
          <p:cNvSpPr>
            <a:spLocks noGrp="1"/>
          </p:cNvSpPr>
          <p:nvPr>
            <p:ph idx="1"/>
          </p:nvPr>
        </p:nvSpPr>
        <p:spPr/>
        <p:txBody>
          <a:bodyPr/>
          <a:lstStyle/>
          <a:p>
            <a:r>
              <a:rPr lang="en-US" dirty="0"/>
              <a:t>Indentation is Python’s way of grouping statements, no more {}</a:t>
            </a:r>
          </a:p>
          <a:p>
            <a:pPr lvl="1"/>
            <a:r>
              <a:rPr lang="en-US" dirty="0"/>
              <a:t>As long as it’s consistent in the program, Python interpreter can understand it. It can at least one space, or at least one tab (4 spaces is preferred)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lstStyle/>
          <a:p>
            <a:r>
              <a:rPr lang="en-US" dirty="0"/>
              <a:t>Define and use a function</a:t>
            </a:r>
          </a:p>
          <a:p>
            <a:pPr lvl="1"/>
            <a:r>
              <a:rPr lang="en-US" dirty="0"/>
              <a:t>Fibonacci 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scraping </a:t>
            </a:r>
            <a:r>
              <a:rPr lang="en-US" dirty="0" err="1"/>
              <a:t>Yelp.com</a:t>
            </a:r>
            <a:endParaRPr lang="en-US" dirty="0"/>
          </a:p>
        </p:txBody>
      </p:sp>
      <p:sp>
        <p:nvSpPr>
          <p:cNvPr id="3" name="Content Placeholder 2"/>
          <p:cNvSpPr>
            <a:spLocks noGrp="1"/>
          </p:cNvSpPr>
          <p:nvPr>
            <p:ph idx="1"/>
          </p:nvPr>
        </p:nvSpPr>
        <p:spPr/>
        <p:txBody>
          <a:bodyPr/>
          <a:lstStyle/>
          <a:p>
            <a:r>
              <a:rPr lang="en-US" dirty="0"/>
              <a:t>UTD is reviewed on </a:t>
            </a:r>
            <a:r>
              <a:rPr lang="en-US" dirty="0" err="1"/>
              <a:t>Yelp.com</a:t>
            </a:r>
            <a:endParaRPr lang="en-US" dirty="0"/>
          </a:p>
          <a:p>
            <a:r>
              <a:rPr lang="en-US" dirty="0"/>
              <a:t>Get the individual review’s rating and date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8080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lstStyle/>
          <a:p>
            <a:r>
              <a:rPr lang="en-US" dirty="0"/>
              <a:t>Install MySQL workbench following the instructions on the </a:t>
            </a:r>
            <a:r>
              <a:rPr lang="en-US" dirty="0" err="1"/>
              <a:t>Jupyter</a:t>
            </a:r>
            <a:r>
              <a:rPr lang="en-US" dirty="0"/>
              <a:t> Notebook. </a:t>
            </a:r>
          </a:p>
          <a:p>
            <a:r>
              <a:rPr lang="en-US" dirty="0"/>
              <a:t>Reference Manual is </a:t>
            </a:r>
            <a:r>
              <a:rPr lang="en-US" dirty="0">
                <a:hlinkClick r:id="rId2"/>
              </a:rPr>
              <a:t>here</a:t>
            </a:r>
            <a:endParaRPr lang="en-US" dirty="0"/>
          </a:p>
          <a:p>
            <a:r>
              <a:rPr lang="en-US" dirty="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292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tables</a:t>
            </a:r>
          </a:p>
        </p:txBody>
      </p:sp>
      <p:sp>
        <p:nvSpPr>
          <p:cNvPr id="3" name="Content Placeholder 2"/>
          <p:cNvSpPr>
            <a:spLocks noGrp="1"/>
          </p:cNvSpPr>
          <p:nvPr>
            <p:ph idx="1"/>
          </p:nvPr>
        </p:nvSpPr>
        <p:spPr/>
        <p:txBody>
          <a:bodyPr/>
          <a:lstStyle/>
          <a:p>
            <a:r>
              <a:rPr lang="en-US" dirty="0"/>
              <a:t>Database -&gt; Table</a:t>
            </a:r>
          </a:p>
          <a:p>
            <a:r>
              <a:rPr lang="en-US" dirty="0"/>
              <a:t>Create database test</a:t>
            </a:r>
          </a:p>
          <a:p>
            <a:r>
              <a:rPr lang="en-US" dirty="0"/>
              <a:t>Choose this database by using “use” command</a:t>
            </a:r>
          </a:p>
          <a:p>
            <a:r>
              <a:rPr lang="en-US" dirty="0"/>
              <a:t>Create table to store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8928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a:t>The word "example" is the name of our table, as it came directly after "CREATE TABLE". It is a good idea to use descriptive names when creating a table, such as: </a:t>
            </a:r>
            <a:r>
              <a:rPr lang="en-US" dirty="0" err="1"/>
              <a:t>employee_information</a:t>
            </a:r>
            <a:r>
              <a:rPr lang="en-US" dirty="0"/>
              <a:t>, contacts, or </a:t>
            </a:r>
            <a:r>
              <a:rPr lang="en-US" dirty="0" err="1"/>
              <a:t>customer_orders</a:t>
            </a:r>
            <a:r>
              <a:rPr lang="en-US" dirty="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5427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57200" y="1434571"/>
            <a:ext cx="8229600" cy="4525963"/>
          </a:xfrm>
        </p:spPr>
        <p:txBody>
          <a:bodyPr/>
          <a:lstStyle/>
          <a:p>
            <a:r>
              <a:rPr lang="en-US" dirty="0"/>
              <a:t>Star Wars special effect team use Python to glue tools using various programming languages</a:t>
            </a:r>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a:t>Here we create a column "id" that is not null and belongs to </a:t>
            </a:r>
            <a:r>
              <a:rPr lang="en-US" dirty="0" err="1"/>
              <a:t>int</a:t>
            </a:r>
            <a:r>
              <a:rPr lang="en-US" dirty="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null</a:t>
            </a:r>
            <a:r>
              <a:rPr lang="en-US" sz="3200" dirty="0"/>
              <a:t>,</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3937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a:t>Reserved </a:t>
            </a:r>
            <a:r>
              <a:rPr lang="en-US" b="1" dirty="0" err="1"/>
              <a:t>MySQL</a:t>
            </a:r>
            <a:r>
              <a:rPr lang="en-US" b="1" dirty="0"/>
              <a:t> Keywords</a:t>
            </a:r>
            <a:r>
              <a:rPr lang="en-US" dirty="0"/>
              <a:t>: </a:t>
            </a:r>
            <a:br>
              <a:rPr lang="en-US" dirty="0"/>
            </a:br>
            <a:r>
              <a:rPr lang="en-US" dirty="0"/>
              <a:t>Here are a few quick definitions of the reserved words used in this line of code: </a:t>
            </a:r>
          </a:p>
          <a:p>
            <a:r>
              <a:rPr lang="en-US" b="1" dirty="0"/>
              <a:t>INT</a:t>
            </a:r>
            <a:r>
              <a:rPr lang="en-US" dirty="0"/>
              <a:t> - This stands for integer or whole number. 'id' has been defined to be an integer.</a:t>
            </a:r>
          </a:p>
          <a:p>
            <a:r>
              <a:rPr lang="en-US" b="1" dirty="0"/>
              <a:t>NOT NULL</a:t>
            </a:r>
            <a:r>
              <a:rPr lang="en-US" dirty="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null</a:t>
            </a:r>
            <a:r>
              <a:rPr lang="en-US" sz="3200" dirty="0"/>
              <a:t>,</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1984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4919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854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lnSpcReduction="20000"/>
          </a:bodyPr>
          <a:lstStyle/>
          <a:p>
            <a:r>
              <a:rPr lang="en-US" dirty="0"/>
              <a:t>PRIMARY KEY is used as a unique identifier for the rows. Here we have made "id" the PRIMARY KEY for this table. This means that no two ids can be the same, or else we will run into trouble.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6389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a:t>
            </a:r>
          </a:p>
        </p:txBody>
      </p:sp>
      <p:sp>
        <p:nvSpPr>
          <p:cNvPr id="3" name="Content Placeholder 2"/>
          <p:cNvSpPr>
            <a:spLocks noGrp="1"/>
          </p:cNvSpPr>
          <p:nvPr>
            <p:ph idx="1"/>
          </p:nvPr>
        </p:nvSpPr>
        <p:spPr/>
        <p:txBody>
          <a:bodyPr/>
          <a:lstStyle/>
          <a:p>
            <a:r>
              <a:rPr lang="en-US" dirty="0"/>
              <a:t>Import text file into database for processing</a:t>
            </a:r>
          </a:p>
          <a:p>
            <a:r>
              <a:rPr lang="en-US" dirty="0"/>
              <a:t>Query data</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2235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Homeworks</a:t>
            </a:r>
            <a:endParaRPr lang="en-US" dirty="0"/>
          </a:p>
        </p:txBody>
      </p:sp>
      <p:sp>
        <p:nvSpPr>
          <p:cNvPr id="3" name="Content Placeholder 2"/>
          <p:cNvSpPr>
            <a:spLocks noGrp="1"/>
          </p:cNvSpPr>
          <p:nvPr>
            <p:ph idx="1"/>
          </p:nvPr>
        </p:nvSpPr>
        <p:spPr/>
        <p:txBody>
          <a:bodyPr/>
          <a:lstStyle/>
          <a:p>
            <a:r>
              <a:rPr lang="en-US" dirty="0"/>
              <a:t>Crawl data from </a:t>
            </a:r>
            <a:r>
              <a:rPr lang="en-US" dirty="0" err="1"/>
              <a:t>boxofficemojo.com</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r>
              <a:rPr lang="en-US" dirty="0"/>
              <a:t>Basic element for crawling data from websites</a:t>
            </a:r>
          </a:p>
          <a:p>
            <a:r>
              <a:rPr lang="en-US" dirty="0"/>
              <a:t>Match a pattern to a string for further processing:</a:t>
            </a:r>
          </a:p>
          <a:p>
            <a:pPr lvl="1"/>
            <a:r>
              <a:rPr lang="en-US" dirty="0"/>
              <a:t>Match</a:t>
            </a:r>
          </a:p>
          <a:p>
            <a:pPr lvl="1"/>
            <a:r>
              <a:rPr lang="en-US" dirty="0"/>
              <a:t>Change</a:t>
            </a:r>
          </a:p>
        </p:txBody>
      </p:sp>
    </p:spTree>
    <p:extLst>
      <p:ext uri="{BB962C8B-B14F-4D97-AF65-F5344CB8AC3E}">
        <p14:creationId xmlns:p14="http://schemas.microsoft.com/office/powerpoint/2010/main" val="78111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nvPr>
        </p:nvGraphicFramePr>
        <p:xfrm>
          <a:off x="1524000" y="1397000"/>
          <a:ext cx="6096000" cy="3307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b="1" i="0" kern="1200" dirty="0" err="1">
                          <a:solidFill>
                            <a:schemeClr val="lt1"/>
                          </a:solidFill>
                          <a:effectLst/>
                          <a:latin typeface="+mn-lt"/>
                          <a:ea typeface="+mn-ea"/>
                          <a:cs typeface="+mn-cs"/>
                        </a:rPr>
                        <a:t>Metacharacter</a:t>
                      </a:r>
                      <a:endParaRPr lang="en-US" dirty="0"/>
                    </a:p>
                  </a:txBody>
                  <a:tcPr/>
                </a:tc>
                <a:tc>
                  <a:txBody>
                    <a:bodyPr/>
                    <a:lstStyle/>
                    <a:p>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tab</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sz="1800" b="0" i="0" kern="1200" dirty="0">
                          <a:solidFill>
                            <a:schemeClr val="dk1"/>
                          </a:solidFill>
                          <a:effectLst/>
                          <a:latin typeface="+mn-lt"/>
                          <a:ea typeface="+mn-ea"/>
                          <a:cs typeface="+mn-cs"/>
                        </a:rPr>
                        <a:t>Matches the preceding pattern element one or more times</a:t>
                      </a:r>
                      <a:endParaRPr lang="en-US" dirty="0"/>
                    </a:p>
                  </a:txBody>
                  <a:tcPr/>
                </a:tc>
                <a:extLst>
                  <a:ext uri="{0D108BD9-81ED-4DB2-BD59-A6C34878D82A}">
                    <a16:rowId xmlns:a16="http://schemas.microsoft.com/office/drawing/2014/main" val="10002"/>
                  </a:ext>
                </a:extLst>
              </a:tr>
              <a:tr h="370840">
                <a:tc>
                  <a:txBody>
                    <a:bodyPr/>
                    <a:lstStyle/>
                    <a:p>
                      <a:r>
                        <a:rPr lang="en-US" dirty="0"/>
                        <a:t>\d</a:t>
                      </a:r>
                    </a:p>
                  </a:txBody>
                  <a:tcPr/>
                </a:tc>
                <a:tc>
                  <a:txBody>
                    <a:bodyPr/>
                    <a:lstStyle/>
                    <a:p>
                      <a:r>
                        <a:rPr lang="en-US" sz="1800" b="0" i="0" kern="1200" dirty="0">
                          <a:solidFill>
                            <a:schemeClr val="dk1"/>
                          </a:solidFill>
                          <a:effectLst/>
                          <a:latin typeface="+mn-lt"/>
                          <a:ea typeface="+mn-ea"/>
                          <a:cs typeface="+mn-cs"/>
                        </a:rPr>
                        <a:t>Matches a digit</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sz="1800" b="0" i="0" kern="1200" dirty="0">
                          <a:solidFill>
                            <a:schemeClr val="dk1"/>
                          </a:solidFill>
                          <a:effectLst/>
                          <a:latin typeface="+mn-lt"/>
                          <a:ea typeface="+mn-ea"/>
                          <a:cs typeface="+mn-cs"/>
                        </a:rPr>
                        <a:t>Denotes a set of possible character matches.</a:t>
                      </a:r>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tc>
                  <a:txBody>
                    <a:bodyPr/>
                    <a:lstStyle/>
                    <a:p>
                      <a:r>
                        <a:rPr lang="en-US" dirty="0"/>
                        <a:t>Groups a series of pattern elements to a single element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029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Space</a:t>
            </a:r>
          </a:p>
          <a:p>
            <a:r>
              <a:rPr lang="en-US"/>
              <a:t>Digits</a:t>
            </a:r>
            <a:endParaRPr lang="en-US" dirty="0"/>
          </a:p>
        </p:txBody>
      </p:sp>
    </p:spTree>
    <p:extLst>
      <p:ext uri="{BB962C8B-B14F-4D97-AF65-F5344CB8AC3E}">
        <p14:creationId xmlns:p14="http://schemas.microsoft.com/office/powerpoint/2010/main" val="1004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index</a:t>
            </a:r>
          </a:p>
        </p:txBody>
      </p:sp>
      <p:sp>
        <p:nvSpPr>
          <p:cNvPr id="3" name="Content Placeholder 2"/>
          <p:cNvSpPr>
            <a:spLocks noGrp="1"/>
          </p:cNvSpPr>
          <p:nvPr>
            <p:ph idx="1"/>
          </p:nvPr>
        </p:nvSpPr>
        <p:spPr/>
        <p:txBody>
          <a:bodyPr/>
          <a:lstStyle/>
          <a:p>
            <a:r>
              <a:rPr lang="en-US" dirty="0"/>
              <a:t>step not equal to 1</a:t>
            </a:r>
          </a:p>
          <a:p>
            <a:r>
              <a:rPr lang="en-US" dirty="0"/>
              <a:t>negative index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740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List</a:t>
            </a:r>
          </a:p>
        </p:txBody>
      </p:sp>
      <p:sp>
        <p:nvSpPr>
          <p:cNvPr id="3" name="Content Placeholder 2"/>
          <p:cNvSpPr>
            <a:spLocks noGrp="1"/>
          </p:cNvSpPr>
          <p:nvPr>
            <p:ph idx="1"/>
          </p:nvPr>
        </p:nvSpPr>
        <p:spPr/>
        <p:txBody>
          <a:bodyPr/>
          <a:lstStyle/>
          <a:p>
            <a:r>
              <a:rPr lang="en-US" dirty="0"/>
              <a:t>map function</a:t>
            </a:r>
          </a:p>
          <a:p>
            <a:r>
              <a:rPr lang="en-US" dirty="0"/>
              <a:t>list comprehension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6747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t>Python</a:t>
            </a:r>
          </a:p>
          <a:p>
            <a:pPr lvl="1"/>
            <a:r>
              <a:rPr lang="en-US" dirty="0"/>
              <a:t>Installation</a:t>
            </a:r>
          </a:p>
          <a:p>
            <a:pPr lvl="2"/>
            <a:r>
              <a:rPr lang="en-US" dirty="0"/>
              <a:t>Python</a:t>
            </a:r>
          </a:p>
          <a:p>
            <a:pPr lvl="1"/>
            <a:r>
              <a:rPr lang="en-US" dirty="0"/>
              <a:t>Basic Intro</a:t>
            </a:r>
          </a:p>
          <a:p>
            <a:pPr lvl="2"/>
            <a:r>
              <a:rPr lang="en-US" dirty="0"/>
              <a:t>Variables and operators</a:t>
            </a:r>
          </a:p>
          <a:p>
            <a:pPr lvl="2"/>
            <a:r>
              <a:rPr lang="en-US" dirty="0"/>
              <a:t>Control flow</a:t>
            </a:r>
          </a:p>
          <a:p>
            <a:pPr lvl="3"/>
            <a:r>
              <a:rPr lang="en-US" dirty="0"/>
              <a:t>if/else; while; for</a:t>
            </a:r>
          </a:p>
          <a:p>
            <a:pPr lvl="2"/>
            <a:r>
              <a:rPr lang="en-US" dirty="0"/>
              <a:t>Data Structure</a:t>
            </a:r>
          </a:p>
          <a:p>
            <a:pPr lvl="3"/>
            <a:r>
              <a:rPr lang="en-US" dirty="0"/>
              <a:t>list, tuple, dictionary</a:t>
            </a:r>
          </a:p>
          <a:p>
            <a:r>
              <a:rPr lang="en-US" dirty="0"/>
              <a:t>MySQL</a:t>
            </a:r>
          </a:p>
          <a:p>
            <a:pPr lvl="1"/>
            <a:r>
              <a:rPr lang="en-US" dirty="0"/>
              <a:t>Installation</a:t>
            </a:r>
          </a:p>
          <a:p>
            <a:pPr lvl="1"/>
            <a:r>
              <a:rPr lang="en-US" dirty="0"/>
              <a:t>Create, populate, and query tables</a:t>
            </a:r>
          </a:p>
          <a:p>
            <a:r>
              <a:rPr lang="en-US" dirty="0"/>
              <a:t>Fetching data from </a:t>
            </a:r>
            <a:r>
              <a:rPr lang="en-US" dirty="0" err="1"/>
              <a:t>yelp.com</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normAutofit fontScale="85000" lnSpcReduction="20000"/>
          </a:bodyPr>
          <a:lstStyle/>
          <a:p>
            <a:r>
              <a:rPr lang="en-US" dirty="0"/>
              <a:t>It’s open source software</a:t>
            </a:r>
          </a:p>
          <a:p>
            <a:pPr lvl="1"/>
            <a:r>
              <a:rPr lang="en-US" dirty="0"/>
              <a:t>Free to use</a:t>
            </a:r>
          </a:p>
          <a:p>
            <a:pPr lvl="1"/>
            <a:r>
              <a:rPr lang="en-US" dirty="0"/>
              <a:t>Source code is accessible</a:t>
            </a:r>
          </a:p>
          <a:p>
            <a:pPr lvl="1"/>
            <a:r>
              <a:rPr lang="en-US" dirty="0"/>
              <a:t>Online community is huge</a:t>
            </a:r>
          </a:p>
          <a:p>
            <a:r>
              <a:rPr lang="en-US" dirty="0"/>
              <a:t>Platform independent</a:t>
            </a:r>
          </a:p>
          <a:p>
            <a:r>
              <a:rPr lang="en-US" dirty="0"/>
              <a:t>Powerful</a:t>
            </a:r>
          </a:p>
          <a:p>
            <a:pPr lvl="1"/>
            <a:r>
              <a:rPr lang="en-US" dirty="0"/>
              <a:t>Dynamic typing (check type at run time)</a:t>
            </a:r>
          </a:p>
          <a:p>
            <a:pPr lvl="1"/>
            <a:r>
              <a:rPr lang="en-US" dirty="0"/>
              <a:t>Built-in types and functions</a:t>
            </a:r>
          </a:p>
          <a:p>
            <a:pPr lvl="1"/>
            <a:r>
              <a:rPr lang="en-US" dirty="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normAutofit/>
          </a:bodyPr>
          <a:lstStyle/>
          <a:p>
            <a:r>
              <a:rPr lang="en-US" dirty="0" err="1"/>
              <a:t>Jupyter</a:t>
            </a:r>
            <a:r>
              <a:rPr lang="en-US" dirty="0"/>
              <a:t> (</a:t>
            </a:r>
            <a:r>
              <a:rPr lang="en-US" dirty="0" err="1"/>
              <a:t>IPython</a:t>
            </a:r>
            <a:r>
              <a:rPr lang="en-US" dirty="0"/>
              <a:t>) Notebook by installing </a:t>
            </a:r>
            <a:r>
              <a:rPr lang="en-US" dirty="0">
                <a:hlinkClick r:id="rId2"/>
              </a:rPr>
              <a:t>Anaconda</a:t>
            </a:r>
            <a:endParaRPr lang="en-US" dirty="0"/>
          </a:p>
          <a:p>
            <a:r>
              <a:rPr lang="en-US" dirty="0"/>
              <a:t>Integrated Development Environment (IDE) </a:t>
            </a:r>
            <a:r>
              <a:rPr lang="en-US" dirty="0">
                <a:hlinkClick r:id="rId3"/>
              </a:rPr>
              <a:t>PyCharm</a:t>
            </a:r>
            <a:endParaRPr lang="en-US" dirty="0"/>
          </a:p>
          <a:p>
            <a:r>
              <a:rPr lang="en-US" dirty="0"/>
              <a:t>We will be using Python 3.6 and Notebook for this course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tutorial</a:t>
            </a:r>
          </a:p>
        </p:txBody>
      </p:sp>
      <p:sp>
        <p:nvSpPr>
          <p:cNvPr id="3" name="Content Placeholder 2"/>
          <p:cNvSpPr>
            <a:spLocks noGrp="1"/>
          </p:cNvSpPr>
          <p:nvPr>
            <p:ph idx="1"/>
          </p:nvPr>
        </p:nvSpPr>
        <p:spPr/>
        <p:txBody>
          <a:bodyPr/>
          <a:lstStyle/>
          <a:p>
            <a:r>
              <a:rPr lang="en-US" dirty="0"/>
              <a:t>Numbers</a:t>
            </a:r>
          </a:p>
          <a:p>
            <a:r>
              <a:rPr lang="en-US" dirty="0"/>
              <a:t>Strings</a:t>
            </a:r>
          </a:p>
          <a:p>
            <a:r>
              <a:rPr lang="en-US" dirty="0"/>
              <a:t>List</a:t>
            </a:r>
          </a:p>
          <a:p>
            <a:r>
              <a:rPr lang="en-US" dirty="0"/>
              <a:t>Tuple</a:t>
            </a:r>
          </a:p>
          <a:p>
            <a:r>
              <a:rPr lang="en-US" dirty="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normAutofit/>
          </a:bodyPr>
          <a:lstStyle/>
          <a:p>
            <a:r>
              <a:rPr lang="en-US" dirty="0"/>
              <a:t>No need to specify the variable type before using it</a:t>
            </a:r>
          </a:p>
          <a:p>
            <a:r>
              <a:rPr lang="en-US" dirty="0"/>
              <a:t>The equal sign ('=') is used to assign a value to a 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Enclosed in single quotes, double quotes, triple quotes. </a:t>
            </a:r>
          </a:p>
          <a:p>
            <a:r>
              <a:rPr lang="en-US" dirty="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26456</TotalTime>
  <Words>989</Words>
  <Application>Microsoft Macintosh PowerPoint</Application>
  <PresentationFormat>On-screen Show (4:3)</PresentationFormat>
  <Paragraphs>197</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Example of scraping Yelp.com</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Homeworks</vt:lpstr>
      <vt:lpstr>Regular Expression</vt:lpstr>
      <vt:lpstr>Basic components</vt:lpstr>
      <vt:lpstr>Examples</vt:lpstr>
      <vt:lpstr>More about index</vt:lpstr>
      <vt:lpstr>More about List</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329</cp:revision>
  <cp:lastPrinted>2018-02-15T15:26:46Z</cp:lastPrinted>
  <dcterms:created xsi:type="dcterms:W3CDTF">2006-08-16T00:00:00Z</dcterms:created>
  <dcterms:modified xsi:type="dcterms:W3CDTF">2018-02-15T15:27:14Z</dcterms:modified>
</cp:coreProperties>
</file>