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7" r:id="rId1"/>
  </p:sldMasterIdLst>
  <p:notesMasterIdLst>
    <p:notesMasterId r:id="rId8"/>
  </p:notesMasterIdLst>
  <p:sldIdLst>
    <p:sldId id="374" r:id="rId2"/>
    <p:sldId id="377" r:id="rId3"/>
    <p:sldId id="379" r:id="rId4"/>
    <p:sldId id="378" r:id="rId5"/>
    <p:sldId id="380" r:id="rId6"/>
    <p:sldId id="376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INISTÈRIEL" id="{0B896E98-F45E-4768-8620-EDDF394BE181}">
          <p14:sldIdLst>
            <p14:sldId id="374"/>
            <p14:sldId id="377"/>
            <p14:sldId id="379"/>
            <p14:sldId id="378"/>
            <p14:sldId id="380"/>
            <p14:sldId id="376"/>
          </p14:sldIdLst>
        </p14:section>
        <p14:section name="MÉTHODOLOGIE" id="{EB03BDE6-D677-4574-A7BF-9721F91BDEB8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191">
          <p15:clr>
            <a:srgbClr val="A4A3A4"/>
          </p15:clr>
        </p15:guide>
        <p15:guide id="3" orient="horz" pos="854">
          <p15:clr>
            <a:srgbClr val="A4A3A4"/>
          </p15:clr>
        </p15:guide>
        <p15:guide id="4" orient="horz" pos="821">
          <p15:clr>
            <a:srgbClr val="A4A3A4"/>
          </p15:clr>
        </p15:guide>
        <p15:guide id="5" orient="horz" pos="3049">
          <p15:clr>
            <a:srgbClr val="A4A3A4"/>
          </p15:clr>
        </p15:guide>
        <p15:guide id="6" orient="horz" pos="3151">
          <p15:clr>
            <a:srgbClr val="A4A3A4"/>
          </p15:clr>
        </p15:guide>
        <p15:guide id="7" pos="2880">
          <p15:clr>
            <a:srgbClr val="A4A3A4"/>
          </p15:clr>
        </p15:guide>
        <p15:guide id="8" pos="431" userDrawn="1">
          <p15:clr>
            <a:srgbClr val="A4A3A4"/>
          </p15:clr>
        </p15:guide>
        <p15:guide id="9" pos="5193">
          <p15:clr>
            <a:srgbClr val="A4A3A4"/>
          </p15:clr>
        </p15:guide>
        <p15:guide id="10" pos="546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NTY Bertrand" initials="GB" lastIdx="1" clrIdx="0">
    <p:extLst>
      <p:ext uri="{19B8F6BF-5375-455C-9EA6-DF929625EA0E}">
        <p15:presenceInfo xmlns:p15="http://schemas.microsoft.com/office/powerpoint/2012/main" userId="GENTY Bertran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0876" autoAdjust="0"/>
  </p:normalViewPr>
  <p:slideViewPr>
    <p:cSldViewPr showGuides="1">
      <p:cViewPr varScale="1">
        <p:scale>
          <a:sx n="138" d="100"/>
          <a:sy n="138" d="100"/>
        </p:scale>
        <p:origin x="870" y="102"/>
      </p:cViewPr>
      <p:guideLst>
        <p:guide orient="horz" pos="1620"/>
        <p:guide orient="horz" pos="191"/>
        <p:guide orient="horz" pos="854"/>
        <p:guide orient="horz" pos="821"/>
        <p:guide orient="horz" pos="3049"/>
        <p:guide orient="horz" pos="3151"/>
        <p:guide pos="2880"/>
        <p:guide pos="431"/>
        <p:guide pos="5193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D680E798-53FF-4C51-A981-953463752515}" type="datetimeFigureOut">
              <a:rPr lang="fr-FR" smtClean="0"/>
              <a:pPr/>
              <a:t>01/04/2022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</a:defRPr>
            </a:lvl1pPr>
          </a:lstStyle>
          <a:p>
            <a:fld id="{1B06CD8F-B7ED-4A05-9FB1-A01CC0EF02CC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66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smtClean="0"/>
              <a:t>XX/XX/XXXX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720000" y="3919897"/>
            <a:ext cx="3240000" cy="900000"/>
          </a:xfrm>
        </p:spPr>
        <p:txBody>
          <a:bodyPr anchor="b" anchorCtr="0"/>
          <a:lstStyle>
            <a:lvl1pPr>
              <a:defRPr sz="1150"/>
            </a:lvl1pPr>
          </a:lstStyle>
          <a:p>
            <a:r>
              <a:rPr lang="fr-FR" dirty="0" smtClean="0"/>
              <a:t>Intitulé de la direction/service interministérielle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6350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17" y="143674"/>
            <a:ext cx="4644023" cy="332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6109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/>
          <p:cNvSpPr>
            <a:spLocks noGrp="1"/>
          </p:cNvSpPr>
          <p:nvPr>
            <p:ph type="title" hasCustomPrompt="1"/>
          </p:nvPr>
        </p:nvSpPr>
        <p:spPr bwMode="gray">
          <a:xfrm>
            <a:off x="0" y="0"/>
            <a:ext cx="180000" cy="180000"/>
          </a:xfrm>
          <a:ln>
            <a:solidFill>
              <a:schemeClr val="tx1">
                <a:alpha val="0"/>
              </a:schemeClr>
            </a:solidFill>
          </a:ln>
        </p:spPr>
        <p:txBody>
          <a:bodyPr/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Intitulé de la direction/service interministérielle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60000" y="2346046"/>
            <a:ext cx="8424000" cy="2077200"/>
          </a:xfrm>
        </p:spPr>
        <p:txBody>
          <a:bodyPr/>
          <a:lstStyle>
            <a:lvl1pPr>
              <a:lnSpc>
                <a:spcPct val="90000"/>
              </a:lnSpc>
              <a:spcAft>
                <a:spcPts val="0"/>
              </a:spcAft>
              <a:defRPr sz="3250" b="1" cap="all" baseline="0"/>
            </a:lvl1pPr>
            <a:lvl2pPr marL="0" indent="0">
              <a:spcBef>
                <a:spcPts val="500"/>
              </a:spcBef>
              <a:spcAft>
                <a:spcPts val="0"/>
              </a:spcAft>
              <a:buNone/>
              <a:defRPr sz="1850"/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Sous-titre</a:t>
            </a:r>
          </a:p>
        </p:txBody>
      </p:sp>
      <p:cxnSp>
        <p:nvCxnSpPr>
          <p:cNvPr id="12" name="Connecteur droit 11"/>
          <p:cNvCxnSpPr/>
          <p:nvPr userDrawn="1"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51865"/>
            <a:ext cx="2383510" cy="1707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904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mai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Intitulé de la direction/service interministérielle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59998" y="1891968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9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312000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63999" y="1893600"/>
            <a:ext cx="2520000" cy="2530800"/>
          </a:xfrm>
        </p:spPr>
        <p:txBody>
          <a:bodyPr/>
          <a:lstStyle>
            <a:lvl1pPr marL="144000" indent="-144000">
              <a:spcBef>
                <a:spcPts val="400"/>
              </a:spcBef>
              <a:spcAft>
                <a:spcPts val="800"/>
              </a:spcAft>
              <a:buFont typeface="+mj-lt"/>
              <a:buAutoNum type="arabicPeriod"/>
              <a:defRPr b="1"/>
            </a:lvl1pPr>
            <a:lvl2pPr marL="324000" indent="-144000">
              <a:spcBef>
                <a:spcPts val="600"/>
              </a:spcBef>
              <a:spcAft>
                <a:spcPts val="800"/>
              </a:spcAft>
              <a:buFont typeface="+mj-lt"/>
              <a:buAutoNum type="alphaLcPeriod"/>
              <a:defRPr/>
            </a:lvl2pPr>
          </a:lstStyle>
          <a:p>
            <a:pPr lvl="0"/>
            <a:r>
              <a:rPr lang="fr-FR" dirty="0" smtClean="0"/>
              <a:t>Titre de la partie</a:t>
            </a:r>
          </a:p>
          <a:p>
            <a:pPr lvl="1"/>
            <a:r>
              <a:rPr lang="fr-FR" dirty="0" smtClean="0"/>
              <a:t>Deuxième niveau</a:t>
            </a:r>
          </a:p>
        </p:txBody>
      </p:sp>
    </p:spTree>
    <p:extLst>
      <p:ext uri="{BB962C8B-B14F-4D97-AF65-F5344CB8AC3E}">
        <p14:creationId xmlns:p14="http://schemas.microsoft.com/office/powerpoint/2010/main" val="1641030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738000"/>
            <a:ext cx="9144000" cy="4406400"/>
          </a:xfrm>
          <a:solidFill>
            <a:schemeClr val="bg1">
              <a:lumMod val="85000"/>
            </a:schemeClr>
          </a:solidFill>
        </p:spPr>
        <p:txBody>
          <a:bodyPr tIns="1080000" anchor="ctr" anchorCtr="0"/>
          <a:lstStyle>
            <a:lvl1pPr algn="ctr">
              <a:defRPr cap="all" baseline="0"/>
            </a:lvl1pPr>
          </a:lstStyle>
          <a:p>
            <a:r>
              <a:rPr lang="fr-FR" dirty="0" smtClean="0"/>
              <a:t>Sélectionner l’icône pour insérer une image, </a:t>
            </a:r>
            <a:br>
              <a:rPr lang="fr-FR" dirty="0" smtClean="0"/>
            </a:br>
            <a:r>
              <a:rPr lang="fr-FR" dirty="0" smtClean="0"/>
              <a:t>puis disposer l’image en arrière plan </a:t>
            </a:r>
            <a:br>
              <a:rPr lang="fr-FR" dirty="0" smtClean="0"/>
            </a:br>
            <a:r>
              <a:rPr lang="fr-FR" dirty="0" smtClean="0"/>
              <a:t>(Sélectionner l’image avec le bouton droit de la souris / </a:t>
            </a:r>
            <a:br>
              <a:rPr lang="fr-FR" dirty="0" smtClean="0"/>
            </a:br>
            <a:r>
              <a:rPr lang="fr-FR" dirty="0" smtClean="0"/>
              <a:t>Mettre à l’arrière plan)</a:t>
            </a: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738000"/>
            <a:ext cx="8424000" cy="4046400"/>
          </a:xfrm>
          <a:custGeom>
            <a:avLst/>
            <a:gdLst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8424000 w 8424000"/>
              <a:gd name="connsiteY2" fmla="*/ 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  <a:gd name="connsiteX2" fmla="*/ 0 w 8424000"/>
              <a:gd name="connsiteY2" fmla="*/ 40 h 4046400"/>
              <a:gd name="connsiteX3" fmla="*/ 8424000 w 8424000"/>
              <a:gd name="connsiteY3" fmla="*/ 0 h 4046400"/>
              <a:gd name="connsiteX4" fmla="*/ 8424000 w 8424000"/>
              <a:gd name="connsiteY4" fmla="*/ 4046400 h 4046400"/>
              <a:gd name="connsiteX0" fmla="*/ 8424000 w 8424000"/>
              <a:gd name="connsiteY0" fmla="*/ 4046400 h 4046400"/>
              <a:gd name="connsiteX1" fmla="*/ 0 w 8424000"/>
              <a:gd name="connsiteY1" fmla="*/ 4046360 h 40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424000" h="4046400" stroke="0" extrusionOk="0">
                <a:moveTo>
                  <a:pt x="8424000" y="4046400"/>
                </a:moveTo>
                <a:lnTo>
                  <a:pt x="0" y="4046360"/>
                </a:lnTo>
                <a:lnTo>
                  <a:pt x="0" y="40"/>
                </a:lnTo>
                <a:cubicBezTo>
                  <a:pt x="0" y="18"/>
                  <a:pt x="3771553" y="0"/>
                  <a:pt x="8424000" y="0"/>
                </a:cubicBezTo>
                <a:lnTo>
                  <a:pt x="8424000" y="4046400"/>
                </a:lnTo>
                <a:close/>
              </a:path>
              <a:path w="8424000" h="4046400" fill="none">
                <a:moveTo>
                  <a:pt x="8424000" y="4046400"/>
                </a:moveTo>
                <a:lnTo>
                  <a:pt x="0" y="4046360"/>
                </a:lnTo>
              </a:path>
            </a:pathLst>
          </a:custGeom>
          <a:ln w="10160">
            <a:solidFill>
              <a:schemeClr val="tx1"/>
            </a:solidFill>
          </a:ln>
        </p:spPr>
        <p:txBody>
          <a:bodyPr lIns="0" bIns="360000" anchor="ctr" anchorCtr="0"/>
          <a:lstStyle>
            <a:lvl1pPr marL="396000" indent="-396000">
              <a:buFont typeface="+mj-lt"/>
              <a:buAutoNum type="arabicPeriod"/>
              <a:defRPr sz="3250"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Intitulé de la direction/service interministérielle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85968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textes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359999" y="900000"/>
            <a:ext cx="8424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Titre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fr-FR" smtClean="0"/>
              <a:t>Intitulé de la direction/service interministérielle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312000" y="180000"/>
            <a:ext cx="5472000" cy="360000"/>
          </a:xfrm>
        </p:spPr>
        <p:txBody>
          <a:bodyPr/>
          <a:lstStyle>
            <a:lvl1pPr marL="108000" indent="-108000" algn="r">
              <a:spcAft>
                <a:spcPts val="0"/>
              </a:spcAft>
              <a:buFont typeface="+mj-lt"/>
              <a:buAutoNum type="arabicPeriod"/>
              <a:defRPr sz="750" b="1"/>
            </a:lvl1pPr>
            <a:lvl2pPr marL="108000" indent="-108000" algn="r">
              <a:spcBef>
                <a:spcPts val="0"/>
              </a:spcBef>
              <a:spcAft>
                <a:spcPts val="0"/>
              </a:spcAft>
              <a:buFont typeface="+mj-lt"/>
              <a:buAutoNum type="alphaLcPeriod"/>
              <a:defRPr sz="750"/>
            </a:lvl2pPr>
          </a:lstStyle>
          <a:p>
            <a:pPr lvl="0"/>
            <a:r>
              <a:rPr lang="fr-FR" dirty="0" smtClean="0"/>
              <a:t>Titre</a:t>
            </a:r>
          </a:p>
          <a:p>
            <a:pPr lvl="1"/>
            <a:r>
              <a:rPr lang="fr-FR" dirty="0" smtClean="0"/>
              <a:t>Sous-titre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359999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  <p:sp>
        <p:nvSpPr>
          <p:cNvPr id="13" name="Espace réservé du texte 11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12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  <p:sp>
        <p:nvSpPr>
          <p:cNvPr id="14" name="Espace réservé du texte 11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6264000" y="1836000"/>
            <a:ext cx="2520000" cy="2574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 dirty="0" smtClean="0"/>
              <a:t>Texte de niveau 1</a:t>
            </a:r>
          </a:p>
          <a:p>
            <a:pPr lvl="1"/>
            <a:r>
              <a:rPr lang="fr-FR" dirty="0" smtClean="0"/>
              <a:t>Texte de niveau 2</a:t>
            </a:r>
          </a:p>
          <a:p>
            <a:pPr lvl="2"/>
            <a:r>
              <a:rPr lang="fr-FR" dirty="0" smtClean="0"/>
              <a:t>Texte de niveau 3</a:t>
            </a:r>
          </a:p>
          <a:p>
            <a:pPr lvl="3"/>
            <a:r>
              <a:rPr lang="fr-FR" dirty="0" smtClean="0"/>
              <a:t>Texte de niveau 4</a:t>
            </a:r>
          </a:p>
          <a:p>
            <a:pPr lvl="4"/>
            <a:r>
              <a:rPr lang="fr-FR" dirty="0" smtClean="0"/>
              <a:t>Texte de niveau 5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404549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359999" y="900000"/>
            <a:ext cx="8424000" cy="72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fr-FR" noProof="0" dirty="0" smtClean="0"/>
              <a:t>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359999" y="1836000"/>
            <a:ext cx="8424000" cy="2574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fr-FR" noProof="0" dirty="0" smtClean="0"/>
              <a:t>Texte de niveau 1</a:t>
            </a:r>
          </a:p>
          <a:p>
            <a:pPr lvl="1"/>
            <a:r>
              <a:rPr lang="fr-FR" noProof="0" dirty="0" smtClean="0"/>
              <a:t>Texte de niveau 2</a:t>
            </a:r>
          </a:p>
          <a:p>
            <a:pPr lvl="2"/>
            <a:r>
              <a:rPr lang="fr-FR" noProof="0" dirty="0" smtClean="0"/>
              <a:t>Texte de niveau 3</a:t>
            </a:r>
          </a:p>
          <a:p>
            <a:pPr lvl="3"/>
            <a:r>
              <a:rPr lang="fr-FR" noProof="0" dirty="0" smtClean="0"/>
              <a:t>Texte de niveau 4</a:t>
            </a:r>
          </a:p>
          <a:p>
            <a:pPr lvl="4"/>
            <a:r>
              <a:rPr lang="fr-FR" noProof="0" dirty="0" smtClean="0"/>
              <a:t>Texte de niveau 5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7614000" y="4783500"/>
            <a:ext cx="117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750" b="1">
                <a:solidFill>
                  <a:schemeClr val="tx1"/>
                </a:solidFill>
              </a:defRPr>
            </a:lvl1pPr>
          </a:lstStyle>
          <a:p>
            <a:pPr algn="r"/>
            <a:r>
              <a:rPr lang="fr-FR" cap="all" smtClean="0"/>
              <a:t>XX/XX/XXXX</a:t>
            </a:r>
            <a:endParaRPr lang="fr-FR" cap="all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360000" y="4783500"/>
            <a:ext cx="5904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>
              <a:defRPr sz="750" b="1">
                <a:solidFill>
                  <a:schemeClr val="tx1"/>
                </a:solidFill>
              </a:defRPr>
            </a:lvl1pPr>
          </a:lstStyle>
          <a:p>
            <a:r>
              <a:rPr lang="fr-FR" dirty="0" smtClean="0"/>
              <a:t>Intitulé de la direction/service interministérielle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6264000" y="4783500"/>
            <a:ext cx="1350000" cy="360000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r">
              <a:defRPr sz="750" b="1">
                <a:solidFill>
                  <a:schemeClr val="tx1"/>
                </a:solidFill>
              </a:defRPr>
            </a:lvl1pPr>
          </a:lstStyle>
          <a:p>
            <a:fld id="{733122C9-A0B9-462F-8757-0847AD287B63}" type="slidenum">
              <a:rPr lang="fr-FR" smtClean="0"/>
              <a:pPr/>
              <a:t>‹N°›</a:t>
            </a:fld>
            <a:endParaRPr lang="fr-FR" dirty="0"/>
          </a:p>
        </p:txBody>
      </p:sp>
      <p:cxnSp>
        <p:nvCxnSpPr>
          <p:cNvPr id="10" name="Connecteur droit 9"/>
          <p:cNvCxnSpPr/>
          <p:nvPr userDrawn="1"/>
        </p:nvCxnSpPr>
        <p:spPr bwMode="gray">
          <a:xfrm>
            <a:off x="360000" y="4784400"/>
            <a:ext cx="8424000" cy="0"/>
          </a:xfrm>
          <a:prstGeom prst="line">
            <a:avLst/>
          </a:prstGeom>
          <a:ln w="1016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08088"/>
            <a:ext cx="724888" cy="5194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2" r:id="rId2"/>
    <p:sldLayoutId id="2147483810" r:id="rId3"/>
    <p:sldLayoutId id="2147483811" r:id="rId4"/>
    <p:sldLayoutId id="2147483809" r:id="rId5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55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500"/>
        </a:spcAft>
        <a:buFont typeface="Arial" pitchFamily="34" charset="0"/>
        <a:buNone/>
        <a:defRPr sz="105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52000" indent="-720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12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4pPr>
      <a:lvl5pPr marL="828000" indent="-72000" algn="l" defTabSz="914400" rtl="0" eaLnBrk="1" latinLnBrk="0" hangingPunct="1">
        <a:lnSpc>
          <a:spcPct val="100000"/>
        </a:lnSpc>
        <a:spcBef>
          <a:spcPts val="100"/>
        </a:spcBef>
        <a:spcAft>
          <a:spcPts val="100"/>
        </a:spcAft>
        <a:buSzPct val="100000"/>
        <a:buFont typeface="Arial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asparng.e2.rie.gouv.f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7494" y="1493489"/>
            <a:ext cx="5249996" cy="287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DGPR/SRNH/DAPP/BIP</a:t>
            </a:r>
            <a:endParaRPr lang="fr-FR" dirty="0"/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1043608" y="568971"/>
            <a:ext cx="6984776" cy="576064"/>
          </a:xfrm>
        </p:spPr>
        <p:txBody>
          <a:bodyPr/>
          <a:lstStyle/>
          <a:p>
            <a:r>
              <a:rPr lang="fr-FR" sz="3200" dirty="0" smtClean="0"/>
              <a:t>Le </a:t>
            </a:r>
            <a:r>
              <a:rPr lang="fr-FR" sz="3200" dirty="0" smtClean="0"/>
              <a:t>nouveau                              </a:t>
            </a:r>
            <a:r>
              <a:rPr lang="fr-FR" sz="3200" dirty="0" smtClean="0"/>
              <a:t>  2022 </a:t>
            </a:r>
            <a:endParaRPr lang="fr-FR" sz="3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51536"/>
            <a:ext cx="3397706" cy="1341953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839" y="2867372"/>
            <a:ext cx="5031546" cy="22215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1841944"/>
            <a:ext cx="4703837" cy="2165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17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DGPR/SRNH/DAPP/BIP</a:t>
            </a:r>
            <a:endParaRPr lang="fr-FR" dirty="0"/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4499992" y="627534"/>
            <a:ext cx="3240360" cy="648072"/>
          </a:xfrm>
        </p:spPr>
        <p:txBody>
          <a:bodyPr/>
          <a:lstStyle/>
          <a:p>
            <a:pPr algn="r"/>
            <a:r>
              <a:rPr lang="fr-FR" sz="3200" dirty="0" smtClean="0"/>
              <a:t>, à quoi ça sert ?</a:t>
            </a:r>
            <a:endParaRPr lang="fr-FR" sz="3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86" y="228451"/>
            <a:ext cx="3397706" cy="134195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49776" y="1491630"/>
            <a:ext cx="810043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1) Suivre </a:t>
            </a:r>
            <a:r>
              <a:rPr lang="fr-FR" b="1" dirty="0"/>
              <a:t>la mise en œuvre de la politique publique de prévention </a:t>
            </a:r>
            <a:r>
              <a:rPr lang="fr-FR" dirty="0"/>
              <a:t>des risques en suivant l’évolution des différentes procédures qui la compose </a:t>
            </a:r>
            <a:r>
              <a:rPr lang="fr-FR" dirty="0" smtClean="0"/>
              <a:t>(</a:t>
            </a:r>
            <a:r>
              <a:rPr lang="fr-FR" dirty="0"/>
              <a:t>PPR, TRI, AZI, PAPI, DDRM, </a:t>
            </a:r>
            <a:r>
              <a:rPr lang="fr-FR" dirty="0" smtClean="0"/>
              <a:t>TIM, DICRIM</a:t>
            </a:r>
            <a:r>
              <a:rPr lang="fr-FR" dirty="0"/>
              <a:t>, </a:t>
            </a:r>
            <a:r>
              <a:rPr lang="fr-FR" dirty="0" smtClean="0"/>
              <a:t>Cat-Nat) </a:t>
            </a:r>
            <a:r>
              <a:rPr lang="fr-FR" dirty="0" smtClean="0"/>
              <a:t>concrètement</a:t>
            </a:r>
            <a:r>
              <a:rPr lang="fr-FR" dirty="0"/>
              <a:t> 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Pour l’administration centrale : </a:t>
            </a:r>
            <a:r>
              <a:rPr lang="fr-FR" sz="1600" dirty="0"/>
              <a:t>produire des d’indicateurs nationaux (ONRN, BBZ, ...), répondre aux questions parlementaires, alimenter rapports de missions (post-</a:t>
            </a:r>
            <a:r>
              <a:rPr lang="fr-FR" sz="1600" dirty="0" err="1"/>
              <a:t>Lubrizol</a:t>
            </a:r>
            <a:r>
              <a:rPr lang="fr-FR" sz="1600" dirty="0"/>
              <a:t> par ex,...) et inspections diverses (CGDD, Cours des comptes, </a:t>
            </a:r>
            <a:r>
              <a:rPr lang="fr-FR" sz="1600" dirty="0" smtClean="0"/>
              <a:t>…).</a:t>
            </a:r>
            <a:endParaRPr lang="fr-F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Pour les services déconcentrés : </a:t>
            </a:r>
            <a:r>
              <a:rPr lang="fr-FR" sz="1600" dirty="0"/>
              <a:t>éditer des tableaux des suivi à l’échelle locale et des cartes simples, alimentation des observatoires sur les risques locaux</a:t>
            </a:r>
            <a:r>
              <a:rPr lang="fr-FR" sz="1600" dirty="0" smtClean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2395545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DGPR/SRNH/DAPP/BIP</a:t>
            </a:r>
            <a:endParaRPr lang="fr-FR" dirty="0"/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4499992" y="627534"/>
            <a:ext cx="3240360" cy="648072"/>
          </a:xfrm>
        </p:spPr>
        <p:txBody>
          <a:bodyPr/>
          <a:lstStyle/>
          <a:p>
            <a:pPr algn="r"/>
            <a:r>
              <a:rPr lang="fr-FR" sz="3200" dirty="0" smtClean="0"/>
              <a:t>, à quoi ça sert ?</a:t>
            </a:r>
            <a:endParaRPr lang="fr-FR" sz="3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286" y="228451"/>
            <a:ext cx="3397706" cy="134195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49776" y="1419622"/>
            <a:ext cx="810043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fr-FR" sz="800" dirty="0"/>
          </a:p>
          <a:p>
            <a:r>
              <a:rPr lang="fr-FR" b="1" dirty="0" smtClean="0"/>
              <a:t>2) Alimenter </a:t>
            </a:r>
            <a:r>
              <a:rPr lang="fr-FR" b="1" dirty="0"/>
              <a:t>des sites internet </a:t>
            </a:r>
            <a:r>
              <a:rPr lang="fr-FR" dirty="0"/>
              <a:t>pour l’information du public : </a:t>
            </a:r>
            <a:r>
              <a:rPr lang="fr-FR" dirty="0" err="1"/>
              <a:t>Géorisques</a:t>
            </a:r>
            <a:r>
              <a:rPr lang="fr-FR" dirty="0"/>
              <a:t> et </a:t>
            </a:r>
            <a:r>
              <a:rPr lang="fr-FR" dirty="0" smtClean="0"/>
              <a:t>ERRIAL (via API)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19" y="2173064"/>
            <a:ext cx="4160063" cy="242004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839" y="2129991"/>
            <a:ext cx="4056808" cy="26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12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DGPR/SRNH/DAPP/BIP</a:t>
            </a:r>
            <a:endParaRPr lang="fr-FR" dirty="0"/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1107827" y="302748"/>
            <a:ext cx="6732240" cy="576064"/>
          </a:xfrm>
        </p:spPr>
        <p:txBody>
          <a:bodyPr/>
          <a:lstStyle/>
          <a:p>
            <a:r>
              <a:rPr lang="fr-FR" sz="3200" dirty="0" smtClean="0"/>
              <a:t>Les données de</a:t>
            </a:r>
            <a:endParaRPr lang="fr-FR" sz="3200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0" y="798799"/>
            <a:ext cx="5734025" cy="4109385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9301"/>
            <a:ext cx="3397706" cy="134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23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DGPR/SRNH/DAPP/BIP</a:t>
            </a:r>
            <a:endParaRPr lang="fr-FR" dirty="0"/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4283967" y="302748"/>
            <a:ext cx="3556099" cy="576064"/>
          </a:xfrm>
        </p:spPr>
        <p:txBody>
          <a:bodyPr/>
          <a:lstStyle/>
          <a:p>
            <a:r>
              <a:rPr lang="fr-FR" sz="3200" dirty="0" smtClean="0"/>
              <a:t/>
            </a:r>
            <a:br>
              <a:rPr lang="fr-FR" sz="3200" dirty="0" smtClean="0"/>
            </a:br>
            <a:endParaRPr lang="fr-FR" sz="3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151" y="98556"/>
            <a:ext cx="3397706" cy="134195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67" y="1244243"/>
            <a:ext cx="8349995" cy="373552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Titre 6"/>
          <p:cNvSpPr txBox="1">
            <a:spLocks/>
          </p:cNvSpPr>
          <p:nvPr/>
        </p:nvSpPr>
        <p:spPr bwMode="gray">
          <a:xfrm>
            <a:off x="3635896" y="496435"/>
            <a:ext cx="3240360" cy="64807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55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fr-FR" sz="3200" dirty="0" smtClean="0"/>
              <a:t>et les autres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01597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DGPR/SRNH/DAPP/BIP</a:t>
            </a:r>
            <a:endParaRPr lang="fr-FR" dirty="0"/>
          </a:p>
        </p:txBody>
      </p:sp>
      <p:sp>
        <p:nvSpPr>
          <p:cNvPr id="10" name="Titre 6"/>
          <p:cNvSpPr>
            <a:spLocks noGrp="1"/>
          </p:cNvSpPr>
          <p:nvPr>
            <p:ph type="title"/>
          </p:nvPr>
        </p:nvSpPr>
        <p:spPr>
          <a:xfrm>
            <a:off x="4441313" y="411510"/>
            <a:ext cx="3803095" cy="576064"/>
          </a:xfrm>
        </p:spPr>
        <p:txBody>
          <a:bodyPr/>
          <a:lstStyle/>
          <a:p>
            <a:r>
              <a:rPr lang="fr-FR" sz="3200" dirty="0" smtClean="0"/>
              <a:t>pour vous aussi </a:t>
            </a:r>
            <a:endParaRPr lang="fr-FR" sz="3200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9194"/>
            <a:ext cx="3397706" cy="134195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683568" y="1779662"/>
            <a:ext cx="7776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Accessible à tout le MTE en lecture : </a:t>
            </a:r>
            <a:r>
              <a:rPr lang="fr-FR" dirty="0" smtClean="0">
                <a:hlinkClick r:id="rId3"/>
              </a:rPr>
              <a:t>https</a:t>
            </a:r>
            <a:r>
              <a:rPr lang="fr-FR" dirty="0">
                <a:hlinkClick r:id="rId3"/>
              </a:rPr>
              <a:t>://</a:t>
            </a:r>
            <a:r>
              <a:rPr lang="fr-FR" dirty="0" smtClean="0">
                <a:hlinkClick r:id="rId3"/>
              </a:rPr>
              <a:t>gasparng.e2.rie.gouv.fr</a:t>
            </a:r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Mis à jour par les SD, Gaspar vous offre la possibilité :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 smtClean="0"/>
              <a:t>de consulter les informations administratives (date(s), commune(s), aléas) des objets suivants : </a:t>
            </a:r>
            <a:r>
              <a:rPr lang="fr-FR" b="1" dirty="0" smtClean="0"/>
              <a:t>PPR, TRI, AZI, PAPI, DDRM, DICRIM, Cat-Nat</a:t>
            </a:r>
            <a:endParaRPr lang="fr-FR" b="1" i="1" dirty="0" smtClean="0"/>
          </a:p>
          <a:p>
            <a:pPr marL="285750" indent="-285750">
              <a:buFontTx/>
              <a:buChar char="-"/>
            </a:pPr>
            <a:r>
              <a:rPr lang="fr-FR" i="1" dirty="0" smtClean="0"/>
              <a:t>d’utiliser des tableaux &amp; graphiques prédéfinis et même de faire quelques cartes.</a:t>
            </a:r>
          </a:p>
          <a:p>
            <a:pPr marL="285750" indent="-28575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8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STÈRIEL">
  <a:themeElements>
    <a:clrScheme name="GOUVERNEMENT PPT">
      <a:dk1>
        <a:srgbClr val="000000"/>
      </a:dk1>
      <a:lt1>
        <a:srgbClr val="FFFFFF"/>
      </a:lt1>
      <a:dk2>
        <a:srgbClr val="000091"/>
      </a:dk2>
      <a:lt2>
        <a:srgbClr val="E1000F"/>
      </a:lt2>
      <a:accent1>
        <a:srgbClr val="005841"/>
      </a:accent1>
      <a:accent2>
        <a:srgbClr val="21215A"/>
      </a:accent2>
      <a:accent3>
        <a:srgbClr val="FFD500"/>
      </a:accent3>
      <a:accent4>
        <a:srgbClr val="EA5433"/>
      </a:accent4>
      <a:accent5>
        <a:srgbClr val="8C2237"/>
      </a:accent5>
      <a:accent6>
        <a:srgbClr val="49311F"/>
      </a:accent6>
      <a:hlink>
        <a:srgbClr val="000000"/>
      </a:hlink>
      <a:folHlink>
        <a:srgbClr val="000000"/>
      </a:folHlink>
    </a:clrScheme>
    <a:fontScheme name="Personnalisé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ministeriel_marianne" id="{5F0B8B09-9A99-4083-B883-79F2388C6E1D}" vid="{F8005780-5DEF-4BE0-805B-EA49FB1EAB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ppt_ministeriel_arial</Template>
  <TotalTime>2516</TotalTime>
  <Words>227</Words>
  <Application>Microsoft Office PowerPoint</Application>
  <PresentationFormat>Affichage à l'écran (16:9)</PresentationFormat>
  <Paragraphs>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8" baseType="lpstr">
      <vt:lpstr>Arial</vt:lpstr>
      <vt:lpstr>MINISTÈRIEL</vt:lpstr>
      <vt:lpstr>Le nouveau                                2022 </vt:lpstr>
      <vt:lpstr>, à quoi ça sert ?</vt:lpstr>
      <vt:lpstr>, à quoi ça sert ?</vt:lpstr>
      <vt:lpstr>Les données de</vt:lpstr>
      <vt:lpstr> </vt:lpstr>
      <vt:lpstr>pour vous aussi </vt:lpstr>
    </vt:vector>
  </TitlesOfParts>
  <Manager>Client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>Client</dc:subject>
  <dc:creator>FONDEVILLE Coralie</dc:creator>
  <cp:lastModifiedBy>GUIOT Mathieu</cp:lastModifiedBy>
  <cp:revision>254</cp:revision>
  <dcterms:created xsi:type="dcterms:W3CDTF">2020-02-27T14:35:41Z</dcterms:created>
  <dcterms:modified xsi:type="dcterms:W3CDTF">2022-04-01T08:30:32Z</dcterms:modified>
</cp:coreProperties>
</file>