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svg" ContentType="image/svg+xml"/>
  <Override PartName="/ppt/media/image10.svg" ContentType="image/svg+xml"/>
  <Override PartName="/ppt/media/image12.svg" ContentType="image/sv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783"/>
    <a:srgbClr val="F28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uver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9"/>
          <p:cNvCxnSpPr/>
          <p:nvPr/>
        </p:nvCxnSpPr>
        <p:spPr>
          <a:xfrm>
            <a:off x="360000" y="4784400"/>
            <a:ext cx="8424360" cy="360"/>
          </a:xfrm>
          <a:prstGeom prst="straightConnector1">
            <a:avLst/>
          </a:prstGeom>
          <a:ln w="10160">
            <a:solidFill>
              <a:srgbClr val="000000"/>
            </a:solidFill>
            <a:round/>
          </a:ln>
        </p:spPr>
      </p:cxnSp>
      <p:pic>
        <p:nvPicPr>
          <p:cNvPr id="3" name="Graphique 8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06000" y="122400"/>
            <a:ext cx="1306440" cy="68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dt" idx="1"/>
          </p:nvPr>
        </p:nvSpPr>
        <p:spPr>
          <a:xfrm>
            <a:off x="0" y="4963680"/>
            <a:ext cx="179640" cy="17964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</a:ln>
        </p:spPr>
        <p:txBody>
          <a:bodyPr lIns="0" tIns="0" r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fr-FR" sz="100" b="1" u="none" strike="noStrike">
                <a:solidFill>
                  <a:schemeClr val="dk1">
                    <a:alpha val="0"/>
                  </a:schemeClr>
                </a:solidFill>
                <a:effectLst/>
                <a:uFillTx/>
                <a:latin typeface="Marianne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fr-FR" sz="100" b="1" u="none" strike="noStrike">
                <a:solidFill>
                  <a:schemeClr val="dk1">
                    <a:alpha val="0"/>
                  </a:schemeClr>
                </a:solidFill>
                <a:effectLst/>
                <a:uFillTx/>
                <a:latin typeface="Marianne"/>
              </a:rPr>
              <a:t>&lt;date/heure&gt;</a:t>
            </a:r>
            <a:endParaRPr lang="fr-FR" sz="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0" y="4963680"/>
            <a:ext cx="179640" cy="17964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00" b="1" u="none" strike="noStrike">
                <a:solidFill>
                  <a:schemeClr val="dk1">
                    <a:alpha val="0"/>
                  </a:schemeClr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EE5D29-80FC-42F4-B59B-C7ECDE864060}" type="slidenum">
              <a:rPr lang="fr-FR" sz="100" b="1" u="none" strike="noStrike">
                <a:solidFill>
                  <a:schemeClr val="dk1">
                    <a:alpha val="0"/>
                  </a:schemeClr>
                </a:solidFill>
                <a:effectLst/>
                <a:uFillTx/>
                <a:latin typeface="Marianne"/>
              </a:rPr>
              <a:t>‹N°›</a:t>
            </a:fld>
            <a:endParaRPr lang="fr-FR" sz="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79640" cy="17964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FR" sz="100" b="1" u="none" strike="noStrike">
                <a:solidFill>
                  <a:schemeClr val="dk1">
                    <a:alpha val="0"/>
                  </a:schemeClr>
                </a:solidFill>
                <a:effectLst/>
                <a:uFillTx/>
                <a:latin typeface="Marianne"/>
              </a:rPr>
              <a:t>Titre</a:t>
            </a:r>
            <a:endParaRPr lang="fr-FR" sz="1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3"/>
          </p:nvPr>
        </p:nvSpPr>
        <p:spPr>
          <a:xfrm>
            <a:off x="756000" y="3920040"/>
            <a:ext cx="32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1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1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&lt;pied de page&gt;</a:t>
            </a:r>
            <a:endParaRPr lang="fr-FR" sz="11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" name="Graphique 7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35600" y="864000"/>
            <a:ext cx="5738040" cy="3023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et sous-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9"/>
          <p:cNvCxnSpPr/>
          <p:nvPr/>
        </p:nvCxnSpPr>
        <p:spPr>
          <a:xfrm>
            <a:off x="360000" y="4784400"/>
            <a:ext cx="8424360" cy="360"/>
          </a:xfrm>
          <a:prstGeom prst="straightConnector1">
            <a:avLst/>
          </a:prstGeom>
          <a:ln w="10160">
            <a:solidFill>
              <a:srgbClr val="000000"/>
            </a:solidFill>
            <a:round/>
          </a:ln>
        </p:spPr>
      </p:cxnSp>
      <p:pic>
        <p:nvPicPr>
          <p:cNvPr id="10" name="Graphique 8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06000" y="122400"/>
            <a:ext cx="1306440" cy="68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79640" cy="17964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FR" sz="100" b="1" u="none" strike="noStrike">
                <a:solidFill>
                  <a:schemeClr val="dk1">
                    <a:alpha val="0"/>
                  </a:schemeClr>
                </a:solidFill>
                <a:effectLst/>
                <a:uFillTx/>
                <a:latin typeface="Marianne"/>
              </a:rPr>
              <a:t>Titre</a:t>
            </a:r>
            <a:endParaRPr lang="fr-FR" sz="1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 idx="4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&lt;date/heure&gt;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5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&lt;pied de page&gt;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6"/>
          </p:nvPr>
        </p:nvSpPr>
        <p:spPr>
          <a:xfrm>
            <a:off x="6264000" y="4783680"/>
            <a:ext cx="134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D4757F-887C-424C-BB94-4229B25D33A0}" type="slidenum"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‹N°›</a:t>
            </a:fld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360000" y="2499840"/>
            <a:ext cx="8423640" cy="192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32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Titre</a:t>
            </a:r>
            <a:endParaRPr lang="fr-FR" sz="32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fr-FR" sz="18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Sous-titre</a:t>
            </a:r>
          </a:p>
        </p:txBody>
      </p:sp>
      <p:cxnSp>
        <p:nvCxnSpPr>
          <p:cNvPr id="16" name="Connecteur droit 11"/>
          <p:cNvCxnSpPr/>
          <p:nvPr/>
        </p:nvCxnSpPr>
        <p:spPr>
          <a:xfrm>
            <a:off x="360000" y="4784400"/>
            <a:ext cx="8424360" cy="360"/>
          </a:xfrm>
          <a:prstGeom prst="straightConnector1">
            <a:avLst/>
          </a:prstGeom>
          <a:ln w="10160">
            <a:solidFill>
              <a:srgbClr val="000000"/>
            </a:solidFill>
            <a:round/>
          </a:ln>
        </p:spPr>
      </p:cxnSp>
      <p:pic>
        <p:nvPicPr>
          <p:cNvPr id="17" name="Graphique 5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48400" y="554400"/>
            <a:ext cx="2937240" cy="1547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mmai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9"/>
          <p:cNvCxnSpPr/>
          <p:nvPr/>
        </p:nvCxnSpPr>
        <p:spPr>
          <a:xfrm>
            <a:off x="360000" y="4784400"/>
            <a:ext cx="8424360" cy="360"/>
          </a:xfrm>
          <a:prstGeom prst="straightConnector1">
            <a:avLst/>
          </a:prstGeom>
          <a:ln w="10160">
            <a:solidFill>
              <a:srgbClr val="000000"/>
            </a:solidFill>
            <a:round/>
          </a:ln>
        </p:spPr>
      </p:cxnSp>
      <p:pic>
        <p:nvPicPr>
          <p:cNvPr id="19" name="Graphique 8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06000" y="122400"/>
            <a:ext cx="1306440" cy="68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423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FR" sz="25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</a:t>
            </a:r>
            <a:endParaRPr lang="fr-FR" sz="25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7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&lt;date/heure&gt;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8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&lt;pied de page&gt;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9"/>
          </p:nvPr>
        </p:nvSpPr>
        <p:spPr>
          <a:xfrm>
            <a:off x="6264000" y="4783680"/>
            <a:ext cx="134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A65421-9269-4C1C-9276-CF8724BE11F1}" type="slidenum"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‹N°›</a:t>
            </a:fld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360000" y="1891800"/>
            <a:ext cx="2519640" cy="253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0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 de la partie</a:t>
            </a:r>
            <a:endParaRPr lang="fr-FR" sz="10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324000" lvl="1" indent="-144000" defTabSz="91440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lphaLcPeriod"/>
            </a:pPr>
            <a:r>
              <a:rPr lang="fr-FR" sz="9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Deuxième niveau</a:t>
            </a:r>
          </a:p>
        </p:txBody>
      </p:sp>
      <p:sp>
        <p:nvSpPr>
          <p:cNvPr id="25" name="PlaceHolder 6"/>
          <p:cNvSpPr>
            <a:spLocks noGrp="1"/>
          </p:cNvSpPr>
          <p:nvPr>
            <p:ph type="body"/>
          </p:nvPr>
        </p:nvSpPr>
        <p:spPr>
          <a:xfrm>
            <a:off x="3312000" y="1893600"/>
            <a:ext cx="2519640" cy="253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0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 de la partie</a:t>
            </a:r>
            <a:endParaRPr lang="fr-FR" sz="10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324000" lvl="1" indent="-144000" defTabSz="91440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lphaLcPeriod"/>
            </a:pPr>
            <a:r>
              <a:rPr lang="fr-FR" sz="9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Deuxième niveau</a:t>
            </a:r>
          </a:p>
        </p:txBody>
      </p:sp>
      <p:sp>
        <p:nvSpPr>
          <p:cNvPr id="26" name="PlaceHolder 7"/>
          <p:cNvSpPr>
            <a:spLocks noGrp="1"/>
          </p:cNvSpPr>
          <p:nvPr>
            <p:ph type="body"/>
          </p:nvPr>
        </p:nvSpPr>
        <p:spPr>
          <a:xfrm>
            <a:off x="6264000" y="1893600"/>
            <a:ext cx="2519640" cy="253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0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 de la partie</a:t>
            </a:r>
            <a:endParaRPr lang="fr-FR" sz="10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324000" lvl="1" indent="-144000" defTabSz="91440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lphaLcPeriod"/>
            </a:pPr>
            <a:r>
              <a:rPr lang="fr-FR" sz="9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Deuxième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ap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9"/>
          <p:cNvCxnSpPr/>
          <p:nvPr/>
        </p:nvCxnSpPr>
        <p:spPr>
          <a:xfrm>
            <a:off x="360000" y="4784400"/>
            <a:ext cx="8424360" cy="360"/>
          </a:xfrm>
          <a:prstGeom prst="straightConnector1">
            <a:avLst/>
          </a:prstGeom>
          <a:ln w="10160">
            <a:solidFill>
              <a:srgbClr val="000000"/>
            </a:solidFill>
            <a:round/>
          </a:ln>
        </p:spPr>
      </p:cxnSp>
      <p:pic>
        <p:nvPicPr>
          <p:cNvPr id="28" name="Graphique 8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06000" y="122400"/>
            <a:ext cx="1306440" cy="68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0" y="843480"/>
            <a:ext cx="9143640" cy="430056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tIns="1080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1800" b="0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Sélectionner l’icône pour insérer une image, </a:t>
            </a:r>
            <a:br>
              <a:rPr sz="1800"/>
            </a:br>
            <a:r>
              <a:rPr lang="fr-FR" sz="1800" b="0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puis disposer l’image en arrière plan </a:t>
            </a:r>
            <a:br>
              <a:rPr sz="1800"/>
            </a:br>
            <a:r>
              <a:rPr lang="fr-FR" sz="1800" b="0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(Sélectionner l’image avec le bouton droit de la souris / </a:t>
            </a:r>
            <a:br>
              <a:rPr sz="1800"/>
            </a:br>
            <a:r>
              <a:rPr lang="fr-FR" sz="1800" b="0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Mettre à l’arrière plan)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360000" y="738000"/>
            <a:ext cx="8423640" cy="4046040"/>
          </a:xfrm>
          <a:prstGeom prst="rect">
            <a:avLst/>
          </a:prstGeom>
          <a:noFill/>
          <a:ln w="10080">
            <a:solidFill>
              <a:srgbClr val="000000"/>
            </a:solidFill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/>
            </a:pPr>
            <a:r>
              <a:rPr lang="fr-FR" sz="32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</a:t>
            </a:r>
            <a:endParaRPr lang="fr-FR" sz="32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0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&lt;date/heure&gt;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1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&lt;pied de page&gt;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2"/>
          </p:nvPr>
        </p:nvSpPr>
        <p:spPr>
          <a:xfrm>
            <a:off x="6264000" y="4783680"/>
            <a:ext cx="134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70EFFC-6B7E-458A-84A0-759B1889C7E2}" type="slidenum"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‹N°›</a:t>
            </a:fld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et textes 3 colon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cteur droit 9"/>
          <p:cNvCxnSpPr/>
          <p:nvPr/>
        </p:nvCxnSpPr>
        <p:spPr>
          <a:xfrm>
            <a:off x="360000" y="4784400"/>
            <a:ext cx="8424360" cy="360"/>
          </a:xfrm>
          <a:prstGeom prst="straightConnector1">
            <a:avLst/>
          </a:prstGeom>
          <a:ln w="10160">
            <a:solidFill>
              <a:srgbClr val="000000"/>
            </a:solidFill>
            <a:round/>
          </a:ln>
        </p:spPr>
      </p:cxnSp>
      <p:pic>
        <p:nvPicPr>
          <p:cNvPr id="35" name="Graphique 8" descr="Ministères de la Transition écologique, de l'Aménagement du territoire, des Transports, de la Ville et du Logement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06000" y="122400"/>
            <a:ext cx="1306440" cy="68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423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FR" sz="25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</a:t>
            </a:r>
            <a:endParaRPr lang="fr-FR" sz="25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 idx="13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&lt;date/heure&gt;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14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&lt;pied de page&gt;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5"/>
          </p:nvPr>
        </p:nvSpPr>
        <p:spPr>
          <a:xfrm>
            <a:off x="6264000" y="4783680"/>
            <a:ext cx="134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638DAF-1DB2-4C3C-BF2D-C1896F4029AD}" type="slidenum"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‹N°›</a:t>
            </a:fld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312000" y="180000"/>
            <a:ext cx="5471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 indent="-108000" algn="r" defTabSz="914400">
              <a:lnSpc>
                <a:spcPct val="100000"/>
              </a:lnSpc>
              <a:buClr>
                <a:srgbClr val="000000"/>
              </a:buClr>
              <a:buFont typeface="Marianne"/>
              <a:buAutoNum type="arabicPeriod"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Titre</a:t>
            </a:r>
            <a:endParaRPr lang="fr-FR" sz="7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108000" lvl="1" indent="-108000" algn="r" defTabSz="914400">
              <a:lnSpc>
                <a:spcPct val="100000"/>
              </a:lnSpc>
              <a:buClr>
                <a:srgbClr val="000000"/>
              </a:buClr>
              <a:buFont typeface="Marianne"/>
              <a:buAutoNum type="alphaLcPeriod"/>
            </a:pPr>
            <a:r>
              <a:rPr lang="fr-FR" sz="7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Sous-titre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60000" y="1836000"/>
            <a:ext cx="2519640" cy="257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Aft>
                <a:spcPts val="499"/>
              </a:spcAft>
              <a:buNone/>
              <a:tabLst>
                <a:tab pos="0" algn="l"/>
              </a:tabLst>
            </a:pPr>
            <a:r>
              <a:rPr lang="fr-FR" sz="10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1</a:t>
            </a:r>
          </a:p>
          <a:p>
            <a:pPr marL="252000" lvl="1" indent="-7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9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2</a:t>
            </a:r>
          </a:p>
          <a:p>
            <a:pPr marL="432000" lvl="2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8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3</a:t>
            </a:r>
          </a:p>
          <a:p>
            <a:pPr marL="612000" lvl="3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7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4</a:t>
            </a:r>
          </a:p>
          <a:p>
            <a:pPr marL="828000" lvl="4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7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5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312000" y="1836000"/>
            <a:ext cx="2519640" cy="257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Aft>
                <a:spcPts val="499"/>
              </a:spcAft>
              <a:buNone/>
              <a:tabLst>
                <a:tab pos="0" algn="l"/>
              </a:tabLst>
            </a:pPr>
            <a:r>
              <a:rPr lang="fr-FR" sz="10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1</a:t>
            </a:r>
          </a:p>
          <a:p>
            <a:pPr marL="252000" lvl="1" indent="-7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9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2</a:t>
            </a:r>
          </a:p>
          <a:p>
            <a:pPr marL="432000" lvl="2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8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3</a:t>
            </a:r>
          </a:p>
          <a:p>
            <a:pPr marL="612000" lvl="3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7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4</a:t>
            </a:r>
          </a:p>
          <a:p>
            <a:pPr marL="828000" lvl="4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7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5</a:t>
            </a:r>
          </a:p>
        </p:txBody>
      </p:sp>
      <p:sp>
        <p:nvSpPr>
          <p:cNvPr id="43" name="PlaceHolder 8"/>
          <p:cNvSpPr>
            <a:spLocks noGrp="1"/>
          </p:cNvSpPr>
          <p:nvPr>
            <p:ph type="body"/>
          </p:nvPr>
        </p:nvSpPr>
        <p:spPr>
          <a:xfrm>
            <a:off x="6264000" y="1836000"/>
            <a:ext cx="2519640" cy="257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Aft>
                <a:spcPts val="499"/>
              </a:spcAft>
              <a:buNone/>
              <a:tabLst>
                <a:tab pos="0" algn="l"/>
              </a:tabLst>
            </a:pPr>
            <a:r>
              <a:rPr lang="fr-FR" sz="10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1</a:t>
            </a:r>
          </a:p>
          <a:p>
            <a:pPr marL="252000" lvl="1" indent="-7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9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2</a:t>
            </a:r>
          </a:p>
          <a:p>
            <a:pPr marL="432000" lvl="2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8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3</a:t>
            </a:r>
          </a:p>
          <a:p>
            <a:pPr marL="612000" lvl="3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75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4</a:t>
            </a:r>
          </a:p>
          <a:p>
            <a:pPr marL="828000" lvl="4" indent="-7200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7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Texte de niveau 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nig.gouv.fr/groupe-de-travail-plans-departementaux-des-a3007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nig.gouv.fr/gt-espaces-naturels-proteges-a26277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nig.gouv.fr/IMG/pdf/251014_gt_cnig_acen_projet_de_mandat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nigfr/standard-accessibilite-espace-nature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egifrance.gouv.fr/affichTexte.do?cidTexte=JORFTEXT000000809647&amp;dateTexte=&amp;categorieLien=id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nig.gouv.fr/spip.php?page=sommai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nig.gouv.fr/ressources-accessibilite-a25335.html" TargetMode="External"/><Relationship Id="rId4" Type="http://schemas.openxmlformats.org/officeDocument/2006/relationships/hyperlink" Target="https://cnig.gouv.fr/gt-accessibilite-a18058.html#H_Accessibilite-du-cheminement-en-espace-natur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79640" cy="17964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fr-FR" sz="100" b="1" u="none" strike="noStrike">
              <a:solidFill>
                <a:schemeClr val="dk1">
                  <a:alpha val="0"/>
                </a:schemeClr>
              </a:solidFill>
              <a:effectLst/>
              <a:uFillTx/>
              <a:latin typeface="Mariann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16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Espace réservé du texte 5"/>
          <p:cNvSpPr/>
          <p:nvPr/>
        </p:nvSpPr>
        <p:spPr>
          <a:xfrm>
            <a:off x="467640" y="2541600"/>
            <a:ext cx="8423640" cy="151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  <a:tabLst>
                <a:tab pos="0" algn="l"/>
              </a:tabLst>
            </a:pPr>
            <a:r>
              <a:rPr lang="fr-FR" sz="3250" b="1" u="none" strike="noStrike" cap="all" dirty="0">
                <a:solidFill>
                  <a:schemeClr val="dk1"/>
                </a:solidFill>
                <a:effectLst/>
                <a:uFillTx/>
                <a:latin typeface="Marianne"/>
              </a:rPr>
              <a:t>Standard CNIG Accessibilité des cheminements en espace naturel</a:t>
            </a:r>
            <a:endParaRPr lang="fr-FR" sz="325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17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" name="Image 11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164360" y="411480"/>
            <a:ext cx="1466280" cy="129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Image 12"/>
          <p:cNvPicPr/>
          <p:nvPr/>
        </p:nvPicPr>
        <p:blipFill>
          <a:blip r:embed="rId3"/>
          <a:stretch/>
        </p:blipFill>
        <p:spPr>
          <a:xfrm>
            <a:off x="4327920" y="411480"/>
            <a:ext cx="2610720" cy="124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9B40ED-552A-43B1-BEAD-4CF285671BF6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dt" idx="32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33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" name="Image 22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1691640" y="160200"/>
            <a:ext cx="6264360" cy="8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FONCTIONNEMENT DU GT CNIG ACEN</a:t>
            </a:r>
            <a:endParaRPr lang="fr-FR" sz="2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93" name="Espace réservé du texte 9"/>
          <p:cNvSpPr/>
          <p:nvPr/>
        </p:nvSpPr>
        <p:spPr>
          <a:xfrm>
            <a:off x="360000" y="1089360"/>
            <a:ext cx="7740000" cy="36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Aujourd’hui :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GT référentiel « Accessibilité des espaces naturels » </a:t>
            </a:r>
            <a:r>
              <a:rPr lang="fr-FR" sz="1200" b="0" i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(depuis septembre 2024)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Présentation du projet de modèle de données </a:t>
            </a:r>
            <a:r>
              <a:rPr lang="fr-FR" sz="1200" b="0" i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(automne 2025)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Accompagnement du CEREMA (présentation Arnauld GALLAIS)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Lancement officiel d’un </a:t>
            </a:r>
            <a:r>
              <a:rPr lang="fr-FR" sz="1200" b="1" u="none" strike="noStrike" dirty="0">
                <a:solidFill>
                  <a:srgbClr val="312783"/>
                </a:solidFill>
                <a:effectLst/>
                <a:uFillTx/>
                <a:latin typeface="Marianne"/>
              </a:rPr>
              <a:t>GT CNIG Accessibilité des cheminements en espace naturel</a:t>
            </a:r>
            <a:endParaRPr lang="fr-FR" sz="1200" b="0" u="none" strike="noStrike" dirty="0">
              <a:solidFill>
                <a:srgbClr val="312783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Validation de la 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Commission Besoins et Usages </a:t>
            </a:r>
            <a:r>
              <a:rPr lang="fr-FR" sz="1200" b="0" i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(25/09/2025)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Rédaction d’un 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projet de mandat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Passage devant la 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Commission des Standards </a:t>
            </a:r>
            <a:r>
              <a:rPr lang="fr-FR" sz="1200" b="0" i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(03/11/2025)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Lancement d’un 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appel à candidatures 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pour compléter le GT 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Poursuite du GT métier 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officiellement renommée 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GT CNIG ACEN 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En parallèle, 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participation croisée au </a:t>
            </a:r>
            <a:r>
              <a:rPr lang="fr-FR" sz="1200" b="1" u="sng" strike="noStrike" dirty="0">
                <a:solidFill>
                  <a:schemeClr val="dk1"/>
                </a:solidFill>
                <a:effectLst/>
                <a:uFillTx/>
                <a:latin typeface="Marianne"/>
                <a:hlinkClick r:id="rId3"/>
              </a:rPr>
              <a:t>GT CNIG PDIPR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(Plans départementaux des itinéraires de promenade et de randonnée)» </a:t>
            </a:r>
            <a:r>
              <a:rPr lang="fr-FR" sz="1200" b="0" i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(lancement le 20/10/2025) et </a:t>
            </a:r>
            <a:r>
              <a:rPr lang="fr-FR" sz="1200" b="1" u="sng" strike="noStrike" dirty="0">
                <a:solidFill>
                  <a:schemeClr val="dk1"/>
                </a:solidFill>
                <a:effectLst/>
                <a:uFillTx/>
                <a:latin typeface="Marianne"/>
                <a:hlinkClick r:id="rId4"/>
              </a:rPr>
              <a:t>GT CNIG Espaces Naturels Protégés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Échanges avec l’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IGN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: modalités de collecte, hébergement, gestion et diffusion des données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u="none" strike="noStrike" dirty="0">
                <a:effectLst/>
                <a:uFillTx/>
                <a:latin typeface="Marianne"/>
              </a:rPr>
              <a:t>Publication</a:t>
            </a:r>
            <a:r>
              <a:rPr lang="fr-FR" sz="12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du standard envisagée 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: </a:t>
            </a:r>
            <a:r>
              <a:rPr lang="fr-FR" sz="1200" b="0" u="none" strike="noStrike" dirty="0">
                <a:effectLst/>
                <a:uFillTx/>
                <a:latin typeface="Marianne"/>
              </a:rPr>
              <a:t>mi</a:t>
            </a:r>
            <a:r>
              <a:rPr lang="fr-FR" sz="12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2026 </a:t>
            </a:r>
            <a:r>
              <a:rPr lang="fr-FR" sz="1200" b="0" i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(plusieurs étapes intermédiaires)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56068A-F4CB-4B64-9EF0-197D14AF3099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dt" idx="34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35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" name="Image 22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1691640" y="141840"/>
            <a:ext cx="626436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PRÉSENTATION DU PROJET DE MANDAT</a:t>
            </a:r>
            <a:endParaRPr lang="fr-FR" sz="2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98" name="Espace réservé du texte 9"/>
          <p:cNvSpPr/>
          <p:nvPr/>
        </p:nvSpPr>
        <p:spPr>
          <a:xfrm>
            <a:off x="360000" y="1224360"/>
            <a:ext cx="8100000" cy="328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Document préparatoire 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élaboré au sein du CNIG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Définit :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Objectifs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d’un groupe de travail ou d’une mission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Périmètre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(thématique, données, acteurs concernés)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Livrables attendus 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(standards, guides, recommandations…)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Durée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et calendrier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Sert de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feuille de route 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pour organiser et encadrer les travaux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Doit être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discuté et validé 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par le CNIG avant sa mise en œuvre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600" b="0" u="sng" strike="noStrike" dirty="0">
                <a:solidFill>
                  <a:schemeClr val="dk1"/>
                </a:solidFill>
                <a:effectLst/>
                <a:uFillTx/>
                <a:latin typeface="Marianne"/>
                <a:hlinkClick r:id="rId3"/>
              </a:rPr>
              <a:t>Projet de mandat du GT CNIG ACEN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présenté le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03/11/2025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en Commission des Standards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B81B08-4DEB-4326-8BFC-CF4FC6195459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274760"/>
            <a:ext cx="8423640" cy="350928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 startAt="4"/>
            </a:pPr>
            <a:r>
              <a:rPr lang="fr-FR" sz="40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Présentation de l’outil de travail collaboratif (</a:t>
            </a:r>
            <a:r>
              <a:rPr lang="fr-FR" sz="4000" b="1" u="sng" strike="noStrike" dirty="0">
                <a:solidFill>
                  <a:schemeClr val="dk1"/>
                </a:solidFill>
                <a:effectLst/>
                <a:uFillTx/>
                <a:latin typeface="Marianne"/>
                <a:hlinkClick r:id="rId2"/>
              </a:rPr>
              <a:t>GitHub</a:t>
            </a:r>
            <a:r>
              <a:rPr lang="fr-FR" sz="40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)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dt" idx="36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37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ZoneTexte 1"/>
          <p:cNvSpPr/>
          <p:nvPr/>
        </p:nvSpPr>
        <p:spPr>
          <a:xfrm>
            <a:off x="6803640" y="4342320"/>
            <a:ext cx="1620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1" u="none" strike="noStrike">
                <a:solidFill>
                  <a:srgbClr val="FF0000"/>
                </a:solidFill>
                <a:effectLst/>
                <a:uFillTx/>
                <a:latin typeface="Marianne"/>
              </a:rPr>
              <a:t>Cf. PPT en PJ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Image 8" descr="Nouveau logo de la DMA (description dans le texte de la newsletter)"/>
          <p:cNvPicPr/>
          <p:nvPr/>
        </p:nvPicPr>
        <p:blipFill>
          <a:blip r:embed="rId3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Image 9"/>
          <p:cNvPicPr/>
          <p:nvPr/>
        </p:nvPicPr>
        <p:blipFill>
          <a:blip r:embed="rId4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44A3ED-F123-4A28-A9B7-22904C8DA23A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274760"/>
            <a:ext cx="8423640" cy="350928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 startAt="5"/>
            </a:pPr>
            <a:r>
              <a:rPr lang="fr-FR" sz="40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Présentation de la modélisation actuelle (schéma, tableur)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dt" idx="38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39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ZoneTexte 8"/>
          <p:cNvSpPr/>
          <p:nvPr/>
        </p:nvSpPr>
        <p:spPr>
          <a:xfrm>
            <a:off x="5374817" y="4165380"/>
            <a:ext cx="324000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1" u="none" strike="noStrike" dirty="0">
                <a:solidFill>
                  <a:srgbClr val="FF0000"/>
                </a:solidFill>
                <a:effectLst/>
                <a:uFillTx/>
                <a:latin typeface="Marianne"/>
              </a:rPr>
              <a:t>Liens vers GitHub à prévoir</a:t>
            </a:r>
            <a:endParaRPr lang="fr-FR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1" name="Image 9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Image 11"/>
          <p:cNvPicPr/>
          <p:nvPr/>
        </p:nvPicPr>
        <p:blipFill>
          <a:blip r:embed="rId3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2ECACD-5BCE-438E-A749-C4B708E0E3CA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dt" idx="40"/>
          </p:nvPr>
        </p:nvSpPr>
        <p:spPr>
          <a:xfrm>
            <a:off x="7837520" y="478386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 dirty="0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ftr" idx="41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E0433A-57DE-4E5A-AAF9-88968AE5002C}" type="slidenum">
              <a:t>14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430490-DF90-42FA-B1B5-9B38B31C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4" y="-180"/>
            <a:ext cx="7751588" cy="51435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BB70EF-92D3-4242-A416-0A360CE6F930}"/>
              </a:ext>
            </a:extLst>
          </p:cNvPr>
          <p:cNvSpPr txBox="1"/>
          <p:nvPr/>
        </p:nvSpPr>
        <p:spPr>
          <a:xfrm>
            <a:off x="6379024" y="482727"/>
            <a:ext cx="253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312783"/>
                </a:solidFill>
              </a:rPr>
              <a:t>Modèle de données provisoire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274760"/>
            <a:ext cx="8423640" cy="350928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 startAt="6"/>
            </a:pPr>
            <a:r>
              <a:rPr lang="fr-FR" sz="4400" b="1" u="none" strike="noStrike" dirty="0">
                <a:solidFill>
                  <a:srgbClr val="008080"/>
                </a:solidFill>
                <a:effectLst/>
                <a:uFillTx/>
                <a:latin typeface="Marianne"/>
              </a:rPr>
              <a:t> </a:t>
            </a:r>
            <a:r>
              <a:rPr lang="fr-FR" sz="4400" b="1" u="none" strike="noStrike" dirty="0">
                <a:effectLst/>
                <a:uFillTx/>
                <a:latin typeface="Marianne"/>
              </a:rPr>
              <a:t>Feuille de route </a:t>
            </a:r>
            <a:r>
              <a:rPr lang="fr-FR" sz="44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du GT</a:t>
            </a:r>
            <a:endParaRPr lang="fr-FR" sz="44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dt" idx="42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 idx="43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" name="Image 8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Image 9"/>
          <p:cNvPicPr/>
          <p:nvPr/>
        </p:nvPicPr>
        <p:blipFill>
          <a:blip r:embed="rId3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3B2895-1ACF-4ADB-B30D-C85B455B206F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44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45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" name="Image 22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1691640" y="204840"/>
            <a:ext cx="6264360" cy="49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CALENDRIER PRÉVISIONNEL</a:t>
            </a:r>
            <a:endParaRPr lang="fr-FR" sz="2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127" name="Espace réservé du texte 9"/>
          <p:cNvSpPr/>
          <p:nvPr/>
        </p:nvSpPr>
        <p:spPr>
          <a:xfrm>
            <a:off x="430200" y="1316160"/>
            <a:ext cx="8100000" cy="328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Lancement du GT CNIG ACEN</a:t>
            </a: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: 24/10/2025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Élaboration</a:t>
            </a: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du standard : premier semestre 2026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Fréquence</a:t>
            </a: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des réunions : deux par trimestre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Points d’étapes </a:t>
            </a: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aux associations d’usagers : tous les semestres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Appel à commentaires </a:t>
            </a: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: juin et juillet 2026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Validation</a:t>
            </a: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en commission des standards : second semestre 2026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8CFCB7-AAA3-4CF5-AB51-882243EC0FC6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274760"/>
            <a:ext cx="8423640" cy="350928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 startAt="7"/>
            </a:pPr>
            <a:r>
              <a:rPr lang="fr-FR" sz="44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Points divers et questions</a:t>
            </a:r>
            <a:endParaRPr lang="fr-FR" sz="44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dt" idx="46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47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" name="Image 8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3" name="Image 9"/>
          <p:cNvPicPr/>
          <p:nvPr/>
        </p:nvPicPr>
        <p:blipFill>
          <a:blip r:embed="rId3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39622E-8572-4A97-AE7A-F31B165CD3FD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79640" cy="179640"/>
          </a:xfrm>
          <a:prstGeom prst="rect">
            <a:avLst/>
          </a:prstGeom>
          <a:noFill/>
          <a:ln w="0">
            <a:solidFill>
              <a:srgbClr val="000000">
                <a:alpha val="0"/>
              </a:srgbClr>
            </a:solidFill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fr-FR" sz="100" b="1" u="none" strike="noStrike">
              <a:solidFill>
                <a:schemeClr val="dk1">
                  <a:alpha val="0"/>
                </a:schemeClr>
              </a:solidFill>
              <a:effectLst/>
              <a:uFillTx/>
              <a:latin typeface="Mariann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48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Espace réservé du texte 5"/>
          <p:cNvSpPr/>
          <p:nvPr/>
        </p:nvSpPr>
        <p:spPr>
          <a:xfrm>
            <a:off x="872280" y="2805840"/>
            <a:ext cx="792036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  <a:tabLst>
                <a:tab pos="0" algn="l"/>
              </a:tabLst>
            </a:pPr>
            <a:r>
              <a:rPr lang="fr-FR" sz="360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MERCI POUR VOTRE ATTENTION</a:t>
            </a:r>
            <a:endParaRPr lang="fr-FR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49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" name="Image 11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308360" y="411480"/>
            <a:ext cx="1322280" cy="1151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Image 12"/>
          <p:cNvPicPr/>
          <p:nvPr/>
        </p:nvPicPr>
        <p:blipFill>
          <a:blip r:embed="rId3"/>
          <a:stretch/>
        </p:blipFill>
        <p:spPr>
          <a:xfrm>
            <a:off x="4860000" y="411480"/>
            <a:ext cx="2078640" cy="99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E9C79C-1B5E-4B1C-8CC6-3A1D72A15569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5903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FR" sz="25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SOMMAIRE</a:t>
            </a:r>
            <a:endParaRPr lang="fr-FR" sz="255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515960"/>
            <a:ext cx="8524800" cy="30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Tour de table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  <a:ea typeface="Microsoft YaHei"/>
              </a:rPr>
              <a:t> </a:t>
            </a:r>
          </a:p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Présentation du CNIG et du fonctionnement du GT CNIG ACEN</a:t>
            </a:r>
          </a:p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  <a:ea typeface="Microsoft YaHei"/>
              </a:rPr>
              <a:t> Contexte et objectifs du standard CNIG ACEN</a:t>
            </a:r>
            <a:endParaRPr lang="fr-FR" sz="1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Présentation de l’outil de travail collaboratif (GitHub)</a:t>
            </a:r>
            <a:endParaRPr lang="fr-FR" sz="1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144000" indent="-144000" defTabSz="9144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Présentation de la modélisation actuelle</a:t>
            </a:r>
          </a:p>
          <a:p>
            <a:pPr marL="144000" indent="-1440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dirty="0">
                <a:solidFill>
                  <a:schemeClr val="dk1"/>
                </a:solidFill>
              </a:rPr>
              <a:t> Points divers et questions</a:t>
            </a:r>
          </a:p>
          <a:p>
            <a:pPr marL="144000" indent="-1440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Marianne"/>
              <a:buAutoNum type="arabicPeriod"/>
            </a:pPr>
            <a:r>
              <a:rPr lang="fr-FR" sz="1600" b="1" u="none" strike="noStrike" dirty="0">
                <a:effectLst/>
                <a:uFillTx/>
                <a:latin typeface="Marianne"/>
              </a:rPr>
              <a:t> Feuille de route du GT</a:t>
            </a:r>
            <a:endParaRPr lang="fr-FR" sz="12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18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19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" name="Image 16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747560" y="158040"/>
            <a:ext cx="1136880" cy="1055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Image 17"/>
          <p:cNvPicPr/>
          <p:nvPr/>
        </p:nvPicPr>
        <p:blipFill>
          <a:blip r:embed="rId3"/>
          <a:stretch/>
        </p:blipFill>
        <p:spPr>
          <a:xfrm>
            <a:off x="5473800" y="18576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D9DF3D-A207-4857-B045-AFA45A34152B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6467" y="1145160"/>
            <a:ext cx="8423640" cy="350856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/>
            </a:pPr>
            <a:r>
              <a:rPr lang="fr-FR" sz="3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Tour de table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dt" idx="20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21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0" name="Image 7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Image 9"/>
          <p:cNvPicPr/>
          <p:nvPr/>
        </p:nvPicPr>
        <p:blipFill>
          <a:blip r:embed="rId3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C624FD-B826-4A90-B428-F9B2CAA61B32}" type="slidenum">
              <a:t>3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D71296-D72F-4998-BE05-E23F4BCFE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08" y="1488156"/>
            <a:ext cx="3763424" cy="28225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22BB62-91A6-4029-A868-A7332AFF4DAD}"/>
              </a:ext>
            </a:extLst>
          </p:cNvPr>
          <p:cNvSpPr txBox="1"/>
          <p:nvPr/>
        </p:nvSpPr>
        <p:spPr>
          <a:xfrm>
            <a:off x="5696480" y="4267982"/>
            <a:ext cx="2919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i="1" dirty="0"/>
              <a:t>Sentier de la Faisanderie, forêt de Fontainebleau - @ONF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275480"/>
            <a:ext cx="8423640" cy="350856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 startAt="2"/>
            </a:pPr>
            <a:r>
              <a:rPr lang="fr-FR" sz="3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Contexte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dt" idx="22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 idx="23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" name="Image 8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" name="Image 9"/>
          <p:cNvPicPr/>
          <p:nvPr/>
        </p:nvPicPr>
        <p:blipFill>
          <a:blip r:embed="rId3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4367D4-F2AE-4B9B-9DAA-A3267220BE64}" type="slidenum">
              <a:t>4</a:t>
            </a:fld>
            <a:endParaRPr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2F3221-E532-457F-9DE0-C972B8A825CF}"/>
              </a:ext>
            </a:extLst>
          </p:cNvPr>
          <p:cNvSpPr txBox="1"/>
          <p:nvPr/>
        </p:nvSpPr>
        <p:spPr>
          <a:xfrm>
            <a:off x="6759786" y="3798569"/>
            <a:ext cx="2120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Forêt domaniale de Clergeon - @ONF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55FFCCC-ADCF-4943-BBC5-27B6616204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58601" y="1576069"/>
            <a:ext cx="4572000" cy="222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dt" idx="24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1691640" y="267480"/>
            <a:ext cx="6046560" cy="46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CONTEXTE RÉGLEMENTAIRE</a:t>
            </a:r>
            <a:endParaRPr lang="fr-FR" sz="2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70" name="PlaceHolder 2"/>
          <p:cNvSpPr/>
          <p:nvPr/>
        </p:nvSpPr>
        <p:spPr>
          <a:xfrm>
            <a:off x="360000" y="1131480"/>
            <a:ext cx="8314920" cy="31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400"/>
              </a:spcBef>
              <a:spcAft>
                <a:spcPts val="1800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4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La </a:t>
            </a:r>
            <a:r>
              <a:rPr lang="fr-FR" sz="1400" b="1" u="sng" strike="noStrike" dirty="0">
                <a:solidFill>
                  <a:schemeClr val="dk1"/>
                </a:solidFill>
                <a:effectLst/>
                <a:uFillTx/>
                <a:latin typeface="Marianne"/>
                <a:hlinkClick r:id="rId2"/>
              </a:rPr>
              <a:t>Loi du 11 février 2005 pour l’égalité des droits et des chances à la participation et la citoyenneté des personnes en situation de handicap</a:t>
            </a:r>
            <a:r>
              <a:rPr lang="fr-FR" sz="14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4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prévoit une obligation d’adaptation des conditions d’accès à des personnes en situation de handicap à leur environnement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00"/>
              </a:spcBef>
              <a:spcAft>
                <a:spcPts val="1800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4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L’accessibilité des espaces naturels tient compte </a:t>
            </a:r>
            <a:r>
              <a:rPr lang="fr-FR" sz="14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de réglementations qui les régissent et relevant de différents codes</a:t>
            </a:r>
            <a:r>
              <a:rPr lang="fr-FR" sz="14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(environnement, forestier, rural, collectivités locales, etc.)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397"/>
              </a:spcBef>
              <a:spcAft>
                <a:spcPts val="1134"/>
              </a:spcAft>
              <a:buClr>
                <a:srgbClr val="ED7106"/>
              </a:buClr>
              <a:buFont typeface="Wingdings" charset="2"/>
              <a:buChar char=""/>
            </a:pPr>
            <a:r>
              <a:rPr lang="fr-FR" sz="1400" b="1" u="none" strike="noStrike" dirty="0">
                <a:solidFill>
                  <a:srgbClr val="F28727"/>
                </a:solidFill>
                <a:effectLst/>
                <a:uFillTx/>
                <a:latin typeface="Marianne"/>
              </a:rPr>
              <a:t>Absence de réglementation spécifique à l’accessibilité des espaces naturels</a:t>
            </a:r>
            <a:endParaRPr lang="fr-FR" sz="1400" b="0" u="none" strike="noStrike" dirty="0">
              <a:solidFill>
                <a:srgbClr val="F28727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97"/>
              </a:spcBef>
              <a:spcAft>
                <a:spcPts val="1134"/>
              </a:spcAft>
            </a:pPr>
            <a:r>
              <a:rPr lang="fr-FR" sz="1400" b="1" u="none" strike="noStrike" dirty="0">
                <a:solidFill>
                  <a:srgbClr val="F28727"/>
                </a:solidFill>
                <a:effectLst/>
                <a:uFillTx/>
                <a:latin typeface="Marianne"/>
              </a:rPr>
              <a:t>                  =&gt; rédaction en cours d’un guide technique pour poser un cadre méthodologique sur                                                  	la mise en accessibilité des espaces naturels </a:t>
            </a:r>
            <a:r>
              <a:rPr lang="fr-FR" sz="1400" b="1" i="1" u="none" strike="noStrike" dirty="0">
                <a:solidFill>
                  <a:srgbClr val="F28727"/>
                </a:solidFill>
                <a:effectLst/>
                <a:uFillTx/>
                <a:latin typeface="Marianne"/>
              </a:rPr>
              <a:t>(publication avant fin 2025)</a:t>
            </a:r>
            <a:endParaRPr lang="fr-FR" sz="1400" b="0" u="none" strike="noStrike" dirty="0">
              <a:solidFill>
                <a:srgbClr val="F28727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97"/>
              </a:spcBef>
              <a:spcAft>
                <a:spcPts val="1134"/>
              </a:spcAft>
            </a:pPr>
            <a:r>
              <a:rPr lang="fr-FR" sz="1400" b="1" u="none" strike="noStrike" dirty="0">
                <a:solidFill>
                  <a:srgbClr val="F28727"/>
                </a:solidFill>
                <a:effectLst/>
                <a:uFillTx/>
                <a:latin typeface="Marianne"/>
              </a:rPr>
              <a:t>                  =&gt; absence de modèle de données réglementaire sur l’accessibilité du cheminement 	en espaces naturels</a:t>
            </a:r>
            <a:endParaRPr lang="fr-FR" sz="1400" b="0" u="none" strike="noStrike" dirty="0">
              <a:solidFill>
                <a:srgbClr val="F28727"/>
              </a:solidFill>
              <a:effectLst/>
              <a:uFillTx/>
              <a:latin typeface="Arial"/>
            </a:endParaRPr>
          </a:p>
          <a:p>
            <a:pPr marL="864000" defTabSz="91440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tabLst>
                <a:tab pos="0" algn="l"/>
              </a:tabLst>
            </a:pPr>
            <a:endParaRPr lang="fr-FR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5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" name="Image 22" descr="Nouveau logo de la DMA (description dans le texte de la newsletter)"/>
          <p:cNvPicPr/>
          <p:nvPr/>
        </p:nvPicPr>
        <p:blipFill>
          <a:blip r:embed="rId3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285D4D-F666-48BF-82AC-B2DA27F5C9AC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dt" idx="24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1812167" y="165361"/>
            <a:ext cx="6046560" cy="46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GROUPES DE TRAVAIL COMPLÉMENTAIRES</a:t>
            </a:r>
            <a:endParaRPr lang="fr-FR" sz="28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70" name="PlaceHolder 2"/>
          <p:cNvSpPr/>
          <p:nvPr/>
        </p:nvSpPr>
        <p:spPr>
          <a:xfrm>
            <a:off x="360000" y="1131480"/>
            <a:ext cx="8314920" cy="31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864000" defTabSz="914400">
              <a:lnSpc>
                <a:spcPct val="100000"/>
              </a:lnSpc>
              <a:spcBef>
                <a:spcPts val="601"/>
              </a:spcBef>
              <a:spcAft>
                <a:spcPts val="799"/>
              </a:spcAft>
              <a:tabLst>
                <a:tab pos="0" algn="l"/>
              </a:tabLst>
            </a:pPr>
            <a:endParaRPr lang="fr-FR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5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" name="Image 22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 hidden="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285D4D-F666-48BF-82AC-B2DA27F5C9AC}" type="slidenum">
              <a:t>6</a:t>
            </a:fld>
            <a:endParaRPr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71DC002-D3FD-4EDE-BB08-F9128FAB36AC}"/>
              </a:ext>
            </a:extLst>
          </p:cNvPr>
          <p:cNvGrpSpPr/>
          <p:nvPr/>
        </p:nvGrpSpPr>
        <p:grpSpPr>
          <a:xfrm>
            <a:off x="1367745" y="1773826"/>
            <a:ext cx="1401586" cy="1316357"/>
            <a:chOff x="1628998" y="1874309"/>
            <a:chExt cx="1029772" cy="1011827"/>
          </a:xfrm>
        </p:grpSpPr>
        <p:pic>
          <p:nvPicPr>
            <p:cNvPr id="6" name="Graphique 5" descr="Arbre à feuilles caduques avec un remplissage uni">
              <a:extLst>
                <a:ext uri="{FF2B5EF4-FFF2-40B4-BE49-F238E27FC236}">
                  <a16:creationId xmlns:a16="http://schemas.microsoft.com/office/drawing/2014/main" id="{4B2CBCC5-EC3F-45CC-9F7C-45501C9F4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0362" y="1874309"/>
              <a:ext cx="1018408" cy="1011827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1E4D25F-177E-4514-B1A8-61BB06F6EEA1}"/>
                </a:ext>
              </a:extLst>
            </p:cNvPr>
            <p:cNvSpPr/>
            <p:nvPr/>
          </p:nvSpPr>
          <p:spPr>
            <a:xfrm>
              <a:off x="1628998" y="1874309"/>
              <a:ext cx="1008000" cy="98291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60C1E81-52B8-462A-A0E6-C313EF195A2D}"/>
              </a:ext>
            </a:extLst>
          </p:cNvPr>
          <p:cNvGrpSpPr/>
          <p:nvPr/>
        </p:nvGrpSpPr>
        <p:grpSpPr>
          <a:xfrm>
            <a:off x="6198503" y="1755020"/>
            <a:ext cx="1371952" cy="1316357"/>
            <a:chOff x="4088675" y="1880234"/>
            <a:chExt cx="1018408" cy="1005902"/>
          </a:xfrm>
        </p:grpSpPr>
        <p:pic>
          <p:nvPicPr>
            <p:cNvPr id="10" name="Graphique 9" descr="Vivats avec un remplissage uni">
              <a:extLst>
                <a:ext uri="{FF2B5EF4-FFF2-40B4-BE49-F238E27FC236}">
                  <a16:creationId xmlns:a16="http://schemas.microsoft.com/office/drawing/2014/main" id="{8010AACA-12F9-4FB8-80CA-8BA06B7C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7728" y="1956137"/>
              <a:ext cx="914400" cy="914400"/>
            </a:xfrm>
            <a:prstGeom prst="rect">
              <a:avLst/>
            </a:prstGeom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6BE85C-3025-4F40-BA6F-19A715B4D526}"/>
                </a:ext>
              </a:extLst>
            </p:cNvPr>
            <p:cNvSpPr/>
            <p:nvPr/>
          </p:nvSpPr>
          <p:spPr>
            <a:xfrm>
              <a:off x="4088675" y="1880234"/>
              <a:ext cx="1018408" cy="1005902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E4C4DD7-53E4-410B-9A58-CBF1B90D5C28}"/>
              </a:ext>
            </a:extLst>
          </p:cNvPr>
          <p:cNvGrpSpPr/>
          <p:nvPr/>
        </p:nvGrpSpPr>
        <p:grpSpPr>
          <a:xfrm>
            <a:off x="3790988" y="1755570"/>
            <a:ext cx="1386118" cy="1316357"/>
            <a:chOff x="4049485" y="2124890"/>
            <a:chExt cx="1008000" cy="1008000"/>
          </a:xfrm>
        </p:grpSpPr>
        <p:pic>
          <p:nvPicPr>
            <p:cNvPr id="15" name="Graphique 14" descr="Carte avec repère avec un remplissage uni">
              <a:extLst>
                <a:ext uri="{FF2B5EF4-FFF2-40B4-BE49-F238E27FC236}">
                  <a16:creationId xmlns:a16="http://schemas.microsoft.com/office/drawing/2014/main" id="{4CE1B0FF-B360-4D51-8D71-0B8D4CA0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95454" y="2124890"/>
              <a:ext cx="914400" cy="914400"/>
            </a:xfrm>
            <a:prstGeom prst="rect">
              <a:avLst/>
            </a:prstGeom>
          </p:spPr>
        </p:pic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A3B7884-45A8-432D-B15E-8654DF384FF2}"/>
                </a:ext>
              </a:extLst>
            </p:cNvPr>
            <p:cNvSpPr/>
            <p:nvPr/>
          </p:nvSpPr>
          <p:spPr>
            <a:xfrm>
              <a:off x="4049485" y="2124890"/>
              <a:ext cx="1008000" cy="1008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3F13C0D-92C0-4FD7-8538-397A2FFC119E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739698" y="2413200"/>
            <a:ext cx="1051290" cy="54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71FAA76-D807-406D-A8BE-F443221C7544}"/>
              </a:ext>
            </a:extLst>
          </p:cNvPr>
          <p:cNvSpPr txBox="1"/>
          <p:nvPr/>
        </p:nvSpPr>
        <p:spPr>
          <a:xfrm>
            <a:off x="1107081" y="3338372"/>
            <a:ext cx="19383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GT « référentiel »</a:t>
            </a:r>
            <a:br>
              <a:rPr lang="fr-FR" sz="1600" b="1" dirty="0"/>
            </a:br>
            <a:r>
              <a:rPr lang="fr-FR" sz="1200" i="1" dirty="0"/>
              <a:t>Sept. 2024 à mai 2025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17908BF-C90B-4096-9549-A10ED1E1E57A}"/>
              </a:ext>
            </a:extLst>
          </p:cNvPr>
          <p:cNvSpPr txBox="1"/>
          <p:nvPr/>
        </p:nvSpPr>
        <p:spPr>
          <a:xfrm>
            <a:off x="3513714" y="3338372"/>
            <a:ext cx="19383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312783"/>
                </a:solidFill>
              </a:rPr>
              <a:t>GT CNIG ACEN</a:t>
            </a:r>
            <a:br>
              <a:rPr lang="fr-FR" sz="1600" dirty="0">
                <a:solidFill>
                  <a:srgbClr val="312783"/>
                </a:solidFill>
              </a:rPr>
            </a:br>
            <a:r>
              <a:rPr lang="fr-FR" sz="1200" i="1" dirty="0">
                <a:solidFill>
                  <a:srgbClr val="312783"/>
                </a:solidFill>
              </a:rPr>
              <a:t>Oct. 2025</a:t>
            </a:r>
            <a:endParaRPr lang="fr-FR" sz="1600" i="1" dirty="0">
              <a:solidFill>
                <a:srgbClr val="312783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C323FB3-71B2-4353-8718-1366B39D3CA3}"/>
              </a:ext>
            </a:extLst>
          </p:cNvPr>
          <p:cNvSpPr txBox="1"/>
          <p:nvPr/>
        </p:nvSpPr>
        <p:spPr>
          <a:xfrm>
            <a:off x="5920347" y="3338372"/>
            <a:ext cx="193838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GT « miroir » </a:t>
            </a:r>
            <a:r>
              <a:rPr lang="fr-FR" sz="1600" dirty="0"/>
              <a:t>au GT CNIG ACEN</a:t>
            </a:r>
            <a:br>
              <a:rPr lang="fr-FR" sz="1600" dirty="0"/>
            </a:br>
            <a:r>
              <a:rPr lang="fr-FR" sz="1200" i="1" dirty="0"/>
              <a:t>Représentants usagers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6047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dt" idx="26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27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" name="Image 22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1778760" y="230760"/>
            <a:ext cx="5112000" cy="54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OBJECTIFS DU STANDARD</a:t>
            </a:r>
            <a:endParaRPr lang="fr-FR" sz="2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56760" y="1023480"/>
            <a:ext cx="7740000" cy="361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600" b="1" u="none" strike="noStrike" dirty="0">
                <a:solidFill>
                  <a:srgbClr val="F28727"/>
                </a:solidFill>
                <a:effectLst/>
                <a:uFillTx/>
                <a:latin typeface="Wingdings"/>
              </a:rPr>
              <a:t></a:t>
            </a:r>
            <a:r>
              <a:rPr lang="fr-FR" sz="1600" b="1" u="none" strike="noStrike" dirty="0">
                <a:solidFill>
                  <a:srgbClr val="F28727"/>
                </a:solidFill>
                <a:effectLst/>
                <a:uFillTx/>
                <a:latin typeface="Marianne"/>
              </a:rPr>
              <a:t> Disposer d’informations sur l’accessibilité des cheminements en espaces naturels pour les personnes en situation de handicap</a:t>
            </a:r>
            <a:endParaRPr lang="fr-FR" sz="1600" b="0" u="none" strike="noStrike" dirty="0">
              <a:solidFill>
                <a:srgbClr val="F28727"/>
              </a:solidFill>
              <a:effectLst/>
              <a:uFillTx/>
              <a:latin typeface="Marianne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fr-FR" sz="1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Élaborer un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modèle de données 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(= un standard) décrivant de façon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similaire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l’accessibilité des cheminements en espaces naturels, et leurs abords</a:t>
            </a:r>
            <a:br>
              <a:rPr sz="1600" dirty="0"/>
            </a:b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Assurer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l’interopérabilité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avec les modèles existants</a:t>
            </a: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Thématiques : tourisme, sport, plein air, etc.</a:t>
            </a: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CNIG* : cheminement voirie, ERP, transport</a:t>
            </a:r>
          </a:p>
          <a:p>
            <a:pPr indent="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None/>
              <a:tabLst>
                <a:tab pos="0" algn="l"/>
              </a:tabLst>
            </a:pPr>
            <a:endParaRPr lang="fr-FR" sz="1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Élaborer une </a:t>
            </a:r>
            <a:r>
              <a:rPr lang="fr-FR" sz="16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méthode de collecte des données</a:t>
            </a:r>
            <a:r>
              <a:rPr lang="fr-FR" sz="1600" b="0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, favorisant des acteurs en capacité de créer et d’entretenir les données, et en imaginant des processus adaptés à tous les territoires</a:t>
            </a:r>
          </a:p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fr-FR" sz="16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A1422-B83B-4A2F-A47B-E94812B628AF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1274760"/>
            <a:ext cx="8423640" cy="3509280"/>
          </a:xfrm>
          <a:prstGeom prst="rect">
            <a:avLst/>
          </a:prstGeom>
          <a:noFill/>
          <a:ln w="10080">
            <a:noFill/>
            <a:round/>
          </a:ln>
        </p:spPr>
        <p:txBody>
          <a:bodyPr lIns="0" tIns="0" rIns="0" bIns="360000" anchor="ctr">
            <a:noAutofit/>
          </a:bodyPr>
          <a:lstStyle/>
          <a:p>
            <a:pPr marL="396000" indent="-396000" defTabSz="914400">
              <a:lnSpc>
                <a:spcPct val="90000"/>
              </a:lnSpc>
              <a:buClr>
                <a:srgbClr val="000000"/>
              </a:buClr>
              <a:buFont typeface="Marianne"/>
              <a:buAutoNum type="arabicPeriod" startAt="3"/>
            </a:pPr>
            <a:r>
              <a:rPr lang="fr-FR" sz="4000" b="1" u="none" strike="noStrike" dirty="0">
                <a:solidFill>
                  <a:schemeClr val="dk1"/>
                </a:solidFill>
                <a:effectLst/>
                <a:uFillTx/>
                <a:latin typeface="Marianne"/>
              </a:rPr>
              <a:t> Présentation du CNIG et du fonctionnement du GT CNIG ACEN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8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29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" name="Image 8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7884360" y="123480"/>
            <a:ext cx="1107000" cy="102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Image 9"/>
          <p:cNvPicPr/>
          <p:nvPr/>
        </p:nvPicPr>
        <p:blipFill>
          <a:blip r:embed="rId3"/>
          <a:stretch/>
        </p:blipFill>
        <p:spPr>
          <a:xfrm>
            <a:off x="5580000" y="123480"/>
            <a:ext cx="2139840" cy="102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724546-8557-4362-9D05-40AC44D978A7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dt" idx="30"/>
          </p:nvPr>
        </p:nvSpPr>
        <p:spPr>
          <a:xfrm>
            <a:off x="7614000" y="4783680"/>
            <a:ext cx="116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fr-FR" sz="750" b="1" u="none" strike="noStrike" cap="all">
                <a:solidFill>
                  <a:schemeClr val="dk1"/>
                </a:solidFill>
                <a:effectLst/>
                <a:uFillTx/>
                <a:latin typeface="Marianne"/>
              </a:rPr>
              <a:t>24/10/2025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 idx="31"/>
          </p:nvPr>
        </p:nvSpPr>
        <p:spPr>
          <a:xfrm>
            <a:off x="360000" y="4783680"/>
            <a:ext cx="5903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75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Délégation ministérielle à l’accessibilité</a:t>
            </a:r>
            <a:endParaRPr lang="fr-FR" sz="7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" name="Image 22" descr="Nouveau logo de la DMA (description dans le texte de la newsletter)"/>
          <p:cNvPicPr/>
          <p:nvPr/>
        </p:nvPicPr>
        <p:blipFill>
          <a:blip r:embed="rId2"/>
          <a:stretch/>
        </p:blipFill>
        <p:spPr>
          <a:xfrm>
            <a:off x="8097120" y="88200"/>
            <a:ext cx="866520" cy="82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1763640" y="112320"/>
            <a:ext cx="6264360" cy="82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CONSEIL NATIONAL DE L’INFORMATION GÉOLOCALISÉE</a:t>
            </a:r>
            <a:endParaRPr lang="fr-FR" sz="28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360000" y="1275480"/>
            <a:ext cx="7740000" cy="350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840" indent="-28584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Le </a:t>
            </a:r>
            <a:r>
              <a:rPr lang="fr-FR" sz="1500" b="1" u="sng" strike="noStrike">
                <a:solidFill>
                  <a:schemeClr val="dk1"/>
                </a:solidFill>
                <a:effectLst/>
                <a:uFillTx/>
                <a:latin typeface="Marianne"/>
                <a:hlinkClick r:id="rId3"/>
              </a:rPr>
              <a:t>CNIG</a:t>
            </a: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(Conseil National de l’Information Géolocalisée)</a:t>
            </a: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Instance nationale </a:t>
            </a: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de concertation sur l’information géographique en France</a:t>
            </a: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Placé sous l’autorité du </a:t>
            </a: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ministère de la Transition écologique</a:t>
            </a:r>
            <a:endParaRPr lang="fr-FR" sz="15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Rôle :</a:t>
            </a:r>
          </a:p>
          <a:p>
            <a:pPr marL="789840" lvl="3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Courier New"/>
              <a:buChar char="o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Coordonner et harmoniser la production et la diffusion des données géographiques</a:t>
            </a:r>
          </a:p>
          <a:p>
            <a:pPr marL="789840" lvl="3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Courier New"/>
              <a:buChar char="o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Favoriser </a:t>
            </a: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l’interopérabilité</a:t>
            </a: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et l’usage des données (notamment via la directive européenne INSPIRE)</a:t>
            </a:r>
          </a:p>
          <a:p>
            <a:pPr marL="789840" lvl="3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Courier New"/>
              <a:buChar char="o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Animer des </a:t>
            </a: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groupes de travail </a:t>
            </a: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(urbanisme, biodiversité, transports, etc.)</a:t>
            </a:r>
          </a:p>
          <a:p>
            <a:pPr marL="609840" lvl="2" indent="-28584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Membres</a:t>
            </a: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: administrations, collectivités, IGN, INSEE, entreprises, associations, experts</a:t>
            </a:r>
          </a:p>
          <a:p>
            <a:pPr indent="0" defTabSz="91440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None/>
            </a:pPr>
            <a:endParaRPr lang="fr-FR" sz="15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marL="2858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Page </a:t>
            </a:r>
            <a:r>
              <a:rPr lang="fr-FR" sz="1500" b="1" u="sng" strike="noStrike">
                <a:solidFill>
                  <a:schemeClr val="dk1"/>
                </a:solidFill>
                <a:effectLst/>
                <a:uFillTx/>
                <a:latin typeface="Marianne"/>
                <a:hlinkClick r:id="rId4"/>
              </a:rPr>
              <a:t>GT Accessibilité</a:t>
            </a: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et </a:t>
            </a:r>
            <a:r>
              <a:rPr lang="fr-FR" sz="1500" b="1" u="sng" strike="noStrike">
                <a:solidFill>
                  <a:schemeClr val="dk1"/>
                </a:solidFill>
                <a:effectLst/>
                <a:uFillTx/>
                <a:latin typeface="Marianne"/>
                <a:hlinkClick r:id="rId5"/>
              </a:rPr>
              <a:t>Ressources</a:t>
            </a:r>
            <a:r>
              <a:rPr lang="fr-FR" sz="1500" b="1" u="none" strike="noStrike">
                <a:solidFill>
                  <a:schemeClr val="dk1"/>
                </a:solidFill>
                <a:effectLst/>
                <a:uFillTx/>
                <a:latin typeface="Marianne"/>
              </a:rPr>
              <a:t> </a:t>
            </a:r>
            <a:endParaRPr lang="fr-FR" sz="15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indent="0" defTabSz="914400">
              <a:lnSpc>
                <a:spcPct val="100000"/>
              </a:lnSpc>
              <a:buNone/>
            </a:pPr>
            <a:endParaRPr lang="fr-FR" sz="15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  <a:p>
            <a:pPr indent="0" algn="r" defTabSz="914400">
              <a:lnSpc>
                <a:spcPct val="100000"/>
              </a:lnSpc>
              <a:buNone/>
            </a:pPr>
            <a:endParaRPr lang="fr-FR" sz="1500" b="0" u="none" strike="noStrike">
              <a:solidFill>
                <a:schemeClr val="dk1"/>
              </a:solidFill>
              <a:effectLst/>
              <a:uFillTx/>
              <a:latin typeface="Mariann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D70470-EFEB-4B22-B2F1-7E42A856E8F8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STÈR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mteattvl-presentation</Template>
  <TotalTime>347</TotalTime>
  <Words>891</Words>
  <Application>Microsoft Office PowerPoint</Application>
  <PresentationFormat>Affichage à l'écran (16:9)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Marianne</vt:lpstr>
      <vt:lpstr>Times New Roman</vt:lpstr>
      <vt:lpstr>Wingdings</vt:lpstr>
      <vt:lpstr>MINISTÈRIEL</vt:lpstr>
      <vt:lpstr>Présentation PowerPoint</vt:lpstr>
      <vt:lpstr>SOMMAIRE</vt:lpstr>
      <vt:lpstr>Tour de table</vt:lpstr>
      <vt:lpstr> Contexte</vt:lpstr>
      <vt:lpstr>CONTEXTE RÉGLEMENTAIRE</vt:lpstr>
      <vt:lpstr>GROUPES DE TRAVAIL COMPLÉMENTAIRES</vt:lpstr>
      <vt:lpstr>OBJECTIFS DU STANDARD</vt:lpstr>
      <vt:lpstr> Présentation du CNIG et du fonctionnement du GT CNIG ACEN</vt:lpstr>
      <vt:lpstr>CONSEIL NATIONAL DE L’INFORMATION GÉOLOCALISÉE</vt:lpstr>
      <vt:lpstr>FONCTIONNEMENT DU GT CNIG ACEN</vt:lpstr>
      <vt:lpstr>PRÉSENTATION DU PROJET DE MANDAT</vt:lpstr>
      <vt:lpstr> Présentation de l’outil de travail collaboratif (GitHub)</vt:lpstr>
      <vt:lpstr> Présentation de la modélisation actuelle (schéma, tableur)</vt:lpstr>
      <vt:lpstr>Présentation PowerPoint</vt:lpstr>
      <vt:lpstr> Feuille de route du GT</vt:lpstr>
      <vt:lpstr>CALENDRIER PRÉVISIONNEL</vt:lpstr>
      <vt:lpstr>Points divers et 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LEMIERE Marie</dc:creator>
  <dc:description/>
  <cp:lastModifiedBy>LEMIERE Marie</cp:lastModifiedBy>
  <cp:revision>18</cp:revision>
  <dcterms:created xsi:type="dcterms:W3CDTF">2025-10-22T06:24:03Z</dcterms:created>
  <dcterms:modified xsi:type="dcterms:W3CDTF">2025-10-24T07:25:09Z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(16:9)</vt:lpwstr>
  </property>
  <property fmtid="{D5CDD505-2E9C-101B-9397-08002B2CF9AE}" pid="3" name="Slides">
    <vt:i4>16</vt:i4>
  </property>
</Properties>
</file>