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4"/>
  </p:sldMasterIdLst>
  <p:notesMasterIdLst>
    <p:notesMasterId r:id="rId27"/>
  </p:notesMasterIdLst>
  <p:sldIdLst>
    <p:sldId id="326" r:id="rId5"/>
    <p:sldId id="367" r:id="rId6"/>
    <p:sldId id="369" r:id="rId7"/>
    <p:sldId id="368" r:id="rId8"/>
    <p:sldId id="386" r:id="rId9"/>
    <p:sldId id="372" r:id="rId10"/>
    <p:sldId id="370" r:id="rId11"/>
    <p:sldId id="375" r:id="rId12"/>
    <p:sldId id="382" r:id="rId13"/>
    <p:sldId id="383" r:id="rId14"/>
    <p:sldId id="384" r:id="rId15"/>
    <p:sldId id="373" r:id="rId16"/>
    <p:sldId id="374" r:id="rId17"/>
    <p:sldId id="371" r:id="rId18"/>
    <p:sldId id="381" r:id="rId19"/>
    <p:sldId id="376" r:id="rId20"/>
    <p:sldId id="380" r:id="rId21"/>
    <p:sldId id="377" r:id="rId22"/>
    <p:sldId id="378" r:id="rId23"/>
    <p:sldId id="385" r:id="rId24"/>
    <p:sldId id="379" r:id="rId25"/>
    <p:sldId id="337" r:id="rId26"/>
  </p:sldIdLst>
  <p:sldSz cx="9144000" cy="5143500" type="screen16x9"/>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OPÉRATEURS" id="{0B896E98-F45E-4768-8620-EDDF394BE181}">
          <p14:sldIdLst>
            <p14:sldId id="326"/>
            <p14:sldId id="367"/>
            <p14:sldId id="369"/>
            <p14:sldId id="368"/>
            <p14:sldId id="386"/>
            <p14:sldId id="372"/>
            <p14:sldId id="370"/>
            <p14:sldId id="375"/>
            <p14:sldId id="382"/>
            <p14:sldId id="383"/>
            <p14:sldId id="384"/>
            <p14:sldId id="373"/>
            <p14:sldId id="374"/>
            <p14:sldId id="371"/>
            <p14:sldId id="381"/>
            <p14:sldId id="376"/>
            <p14:sldId id="380"/>
            <p14:sldId id="377"/>
            <p14:sldId id="378"/>
            <p14:sldId id="385"/>
            <p14:sldId id="379"/>
            <p14:sldId id="337"/>
          </p14:sldIdLst>
        </p14:section>
        <p14:section name="MÉTHODOLOGIE" id="{EB03BDE6-D677-4574-A7BF-9721F91BDEB8}">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578" autoAdjust="0"/>
    <p:restoredTop sz="85604" autoAdjust="0"/>
  </p:normalViewPr>
  <p:slideViewPr>
    <p:cSldViewPr showGuides="1">
      <p:cViewPr>
        <p:scale>
          <a:sx n="125" d="100"/>
          <a:sy n="125" d="100"/>
        </p:scale>
        <p:origin x="-1228" y="-232"/>
      </p:cViewPr>
      <p:guideLst>
        <p:guide orient="horz" pos="1620"/>
        <p:guide orient="horz" pos="191"/>
        <p:guide orient="horz" pos="854"/>
        <p:guide orient="horz" pos="821"/>
        <p:guide orient="horz" pos="3049"/>
        <p:guide orient="horz" pos="3151"/>
        <p:guide pos="2880"/>
        <p:guide pos="476"/>
        <p:guide pos="5193"/>
        <p:guide pos="5465"/>
      </p:guideLst>
    </p:cSldViewPr>
  </p:slideViewPr>
  <p:outlineViewPr>
    <p:cViewPr>
      <p:scale>
        <a:sx n="33" d="100"/>
        <a:sy n="33" d="100"/>
      </p:scale>
      <p:origin x="0" y="13724"/>
    </p:cViewPr>
  </p:outlin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fr-FR" dirty="0"/>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fr-FR" smtClean="0"/>
              <a:pPr/>
              <a:t>04/09/2023</a:t>
            </a:fld>
            <a:endParaRPr lang="fr-FR" dirty="0"/>
          </a:p>
        </p:txBody>
      </p:sp>
      <p:sp>
        <p:nvSpPr>
          <p:cNvPr id="4" name="Espace réservé de l'image des diapositives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fr-FR" dirty="0"/>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fr-FR" dirty="0" smtClean="0"/>
              <a:t>Cliquez pour modifier les styles du texte du masque</a:t>
            </a:r>
          </a:p>
          <a:p>
            <a:pPr lvl="1"/>
            <a:r>
              <a:rPr lang="fr-FR" dirty="0" smtClean="0"/>
              <a:t>Deuxième niveau</a:t>
            </a:r>
          </a:p>
          <a:p>
            <a:pPr lvl="2"/>
            <a:r>
              <a:rPr lang="fr-FR" dirty="0" smtClean="0"/>
              <a:t>Troisième niveau</a:t>
            </a:r>
          </a:p>
          <a:p>
            <a:pPr lvl="3"/>
            <a:r>
              <a:rPr lang="fr-FR" dirty="0" smtClean="0"/>
              <a:t>Quatrième niveau</a:t>
            </a:r>
          </a:p>
          <a:p>
            <a:pPr lvl="4"/>
            <a:r>
              <a:rPr lang="fr-FR" dirty="0" smtClean="0"/>
              <a:t>Cinquième niveau</a:t>
            </a:r>
            <a:endParaRPr lang="fr-FR" dirty="0"/>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fr-FR" dirty="0"/>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fr-FR" smtClean="0"/>
              <a:pPr/>
              <a:t>‹N°›</a:t>
            </a:fld>
            <a:endParaRPr lang="fr-FR" dirty="0"/>
          </a:p>
        </p:txBody>
      </p:sp>
    </p:spTree>
    <p:extLst>
      <p:ext uri="{BB962C8B-B14F-4D97-AF65-F5344CB8AC3E}">
        <p14:creationId xmlns:p14="http://schemas.microsoft.com/office/powerpoint/2010/main" val="411662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dirty="0" smtClean="0"/>
              <a:t>C'est à dire que pour l'ensemble du texte d'un contenu d'article de règlement d'urbanisme, des règles structurées seront associées et elles disposeront de paramètres. </a:t>
            </a:r>
            <a:endParaRPr lang="en-US" sz="1200" dirty="0" smtClean="0"/>
          </a:p>
          <a:p>
            <a:endParaRPr lang="en-US"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2</a:t>
            </a:fld>
            <a:endParaRPr lang="fr-FR" dirty="0"/>
          </a:p>
        </p:txBody>
      </p:sp>
    </p:spTree>
    <p:extLst>
      <p:ext uri="{BB962C8B-B14F-4D97-AF65-F5344CB8AC3E}">
        <p14:creationId xmlns:p14="http://schemas.microsoft.com/office/powerpoint/2010/main" val="34359970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pitchFamily="34" charset="0"/>
                <a:ea typeface="+mn-ea"/>
                <a:cs typeface="+mn-cs"/>
              </a:rPr>
              <a:t>Vous pouvez voir les</a:t>
            </a:r>
            <a:r>
              <a:rPr lang="fr-FR" sz="1200" kern="1200" baseline="0" dirty="0" smtClean="0">
                <a:solidFill>
                  <a:schemeClr val="tx1"/>
                </a:solidFill>
                <a:effectLst/>
                <a:latin typeface="Arial" pitchFamily="34" charset="0"/>
                <a:ea typeface="+mn-ea"/>
                <a:cs typeface="+mn-cs"/>
              </a:rPr>
              <a:t> relations avec le standard CNIG PLU, le standard SRU de niveau 1 et le niveau 2 </a:t>
            </a:r>
            <a:endParaRPr lang="fr-FR"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endParaRPr lang="fr-FR" sz="1200" kern="1200" dirty="0" smtClean="0">
              <a:solidFill>
                <a:schemeClr val="tx1"/>
              </a:solidFill>
              <a:effectLst/>
              <a:latin typeface="Arial" pitchFamily="34" charset="0"/>
              <a:ea typeface="+mn-ea"/>
              <a:cs typeface="+mn-cs"/>
            </a:endParaRPr>
          </a:p>
          <a:p>
            <a:pPr marL="0" marR="0" indent="0" algn="l" defTabSz="914400" rtl="0" eaLnBrk="1" fontAlgn="auto" latinLnBrk="0" hangingPunct="1">
              <a:lnSpc>
                <a:spcPct val="100000"/>
              </a:lnSpc>
              <a:spcBef>
                <a:spcPts val="0"/>
              </a:spcBef>
              <a:spcAft>
                <a:spcPts val="0"/>
              </a:spcAft>
              <a:buClrTx/>
              <a:buSzTx/>
              <a:buFontTx/>
              <a:buNone/>
              <a:tabLst/>
              <a:defRPr/>
            </a:pPr>
            <a:r>
              <a:rPr lang="fr-FR" sz="1200" kern="1200" dirty="0" smtClean="0">
                <a:solidFill>
                  <a:schemeClr val="tx1"/>
                </a:solidFill>
                <a:effectLst/>
                <a:latin typeface="Arial" pitchFamily="34" charset="0"/>
                <a:ea typeface="+mn-ea"/>
                <a:cs typeface="+mn-cs"/>
              </a:rPr>
              <a:t>La classe </a:t>
            </a:r>
            <a:r>
              <a:rPr lang="fr-FR" sz="1200" kern="1200" dirty="0" err="1" smtClean="0">
                <a:solidFill>
                  <a:schemeClr val="tx1"/>
                </a:solidFill>
                <a:effectLst/>
                <a:latin typeface="Arial" pitchFamily="34" charset="0"/>
                <a:ea typeface="+mn-ea"/>
                <a:cs typeface="+mn-cs"/>
              </a:rPr>
              <a:t>ConditionUnitaire</a:t>
            </a:r>
            <a:r>
              <a:rPr lang="fr-FR" sz="1200" kern="1200" dirty="0" smtClean="0">
                <a:solidFill>
                  <a:schemeClr val="tx1"/>
                </a:solidFill>
                <a:effectLst/>
                <a:latin typeface="Arial" pitchFamily="34" charset="0"/>
                <a:ea typeface="+mn-ea"/>
                <a:cs typeface="+mn-cs"/>
              </a:rPr>
              <a:t> (qui définit une condition unitaire devant être vérifiée pour que la contrainte s'applique et La classe </a:t>
            </a:r>
            <a:r>
              <a:rPr lang="fr-FR" sz="1200" kern="1200" dirty="0" err="1" smtClean="0">
                <a:solidFill>
                  <a:schemeClr val="tx1"/>
                </a:solidFill>
                <a:effectLst/>
                <a:latin typeface="Arial" pitchFamily="34" charset="0"/>
                <a:ea typeface="+mn-ea"/>
                <a:cs typeface="+mn-cs"/>
              </a:rPr>
              <a:t>ContrainteUnitaire</a:t>
            </a:r>
            <a:r>
              <a:rPr lang="fr-FR" sz="1200" kern="1200" dirty="0" smtClean="0">
                <a:solidFill>
                  <a:schemeClr val="tx1"/>
                </a:solidFill>
                <a:effectLst/>
                <a:latin typeface="Arial" pitchFamily="34" charset="0"/>
                <a:ea typeface="+mn-ea"/>
                <a:cs typeface="+mn-cs"/>
              </a:rPr>
              <a:t> définit une contrainte à appliquer sur une parcelle (hauteur, coefficient Biotope, Retrait Alignement, </a:t>
            </a:r>
            <a:r>
              <a:rPr lang="fr-FR" sz="1200" kern="1200" dirty="0" err="1" smtClean="0">
                <a:solidFill>
                  <a:schemeClr val="tx1"/>
                </a:solidFill>
                <a:effectLst/>
                <a:latin typeface="Arial" pitchFamily="34" charset="0"/>
                <a:ea typeface="+mn-ea"/>
                <a:cs typeface="+mn-cs"/>
              </a:rPr>
              <a:t>RatioEmpriseSol</a:t>
            </a:r>
            <a:r>
              <a:rPr lang="fr-FR" sz="1200" kern="1200" dirty="0" smtClean="0">
                <a:solidFill>
                  <a:schemeClr val="tx1"/>
                </a:solidFill>
                <a:effectLst/>
                <a:latin typeface="Arial" pitchFamily="34" charset="0"/>
                <a:ea typeface="+mn-ea"/>
                <a:cs typeface="+mn-cs"/>
              </a:rPr>
              <a:t>, Interdiction, Autorisation).</a:t>
            </a:r>
            <a:endParaRPr lang="en-US" sz="1200" kern="1200" dirty="0" smtClean="0">
              <a:solidFill>
                <a:schemeClr val="tx1"/>
              </a:solidFill>
              <a:effectLst/>
              <a:latin typeface="Arial" pitchFamily="34" charset="0"/>
              <a:ea typeface="+mn-ea"/>
              <a:cs typeface="+mn-cs"/>
            </a:endParaRPr>
          </a:p>
          <a:p>
            <a:endParaRPr lang="en-US"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4</a:t>
            </a:fld>
            <a:endParaRPr lang="fr-FR" dirty="0"/>
          </a:p>
        </p:txBody>
      </p:sp>
    </p:spTree>
    <p:extLst>
      <p:ext uri="{BB962C8B-B14F-4D97-AF65-F5344CB8AC3E}">
        <p14:creationId xmlns:p14="http://schemas.microsoft.com/office/powerpoint/2010/main" val="370185026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r>
              <a:rPr lang="fr-FR" dirty="0" smtClean="0"/>
              <a:t>Article</a:t>
            </a:r>
            <a:r>
              <a:rPr lang="fr-FR" baseline="0" dirty="0" smtClean="0"/>
              <a:t> 9 : règle d’emprise au sol </a:t>
            </a:r>
            <a:endParaRPr lang="en-US" dirty="0"/>
          </a:p>
        </p:txBody>
      </p:sp>
      <p:sp>
        <p:nvSpPr>
          <p:cNvPr id="4" name="Espace réservé du numéro de diapositive 3"/>
          <p:cNvSpPr>
            <a:spLocks noGrp="1"/>
          </p:cNvSpPr>
          <p:nvPr>
            <p:ph type="sldNum" sz="quarter" idx="10"/>
          </p:nvPr>
        </p:nvSpPr>
        <p:spPr/>
        <p:txBody>
          <a:bodyPr/>
          <a:lstStyle/>
          <a:p>
            <a:fld id="{1B06CD8F-B7ED-4A05-9FB1-A01CC0EF02CC}" type="slidenum">
              <a:rPr lang="fr-FR" smtClean="0"/>
              <a:pPr/>
              <a:t>12</a:t>
            </a:fld>
            <a:endParaRPr lang="fr-FR" dirty="0"/>
          </a:p>
        </p:txBody>
      </p:sp>
    </p:spTree>
    <p:extLst>
      <p:ext uri="{BB962C8B-B14F-4D97-AF65-F5344CB8AC3E}">
        <p14:creationId xmlns:p14="http://schemas.microsoft.com/office/powerpoint/2010/main" val="18256084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uverture">
    <p:spTree>
      <p:nvGrpSpPr>
        <p:cNvPr id="1" name=""/>
        <p:cNvGrpSpPr/>
        <p:nvPr/>
      </p:nvGrpSpPr>
      <p:grpSpPr>
        <a:xfrm>
          <a:off x="0" y="0"/>
          <a:ext cx="0" cy="0"/>
          <a:chOff x="0" y="0"/>
          <a:chExt cx="0" cy="0"/>
        </a:xfrm>
      </p:grpSpPr>
      <p:sp>
        <p:nvSpPr>
          <p:cNvPr id="4" name="Espace réservé de la date 3"/>
          <p:cNvSpPr>
            <a:spLocks noGrp="1"/>
          </p:cNvSpPr>
          <p:nvPr>
            <p:ph type="dt" sz="half" idx="10"/>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r>
              <a:rPr lang="fr-FR" smtClean="0"/>
              <a:t>XX/XX/XXXX</a:t>
            </a:r>
            <a:endParaRPr lang="fr-FR" dirty="0"/>
          </a:p>
        </p:txBody>
      </p:sp>
      <p:sp>
        <p:nvSpPr>
          <p:cNvPr id="5" name="Espace réservé du pied de page 4"/>
          <p:cNvSpPr>
            <a:spLocks noGrp="1"/>
          </p:cNvSpPr>
          <p:nvPr>
            <p:ph type="ftr" sz="quarter" idx="11"/>
          </p:nvPr>
        </p:nvSpPr>
        <p:spPr bwMode="gray">
          <a:xfrm>
            <a:off x="720000" y="3919897"/>
            <a:ext cx="3240000" cy="900000"/>
          </a:xfrm>
        </p:spPr>
        <p:txBody>
          <a:bodyPr anchor="b" anchorCtr="0"/>
          <a:lstStyle>
            <a:lvl1pPr>
              <a:defRPr sz="1150"/>
            </a:lvl1pPr>
          </a:lstStyle>
          <a:p>
            <a:r>
              <a:rPr lang="fr-FR" dirty="0" smtClean="0"/>
              <a:t>Institut national de l’information géographique et forestière</a:t>
            </a:r>
            <a:endParaRPr lang="fr-FR" dirty="0"/>
          </a:p>
        </p:txBody>
      </p:sp>
      <p:sp>
        <p:nvSpPr>
          <p:cNvPr id="6" name="Espace réservé du numéro de diapositive 5"/>
          <p:cNvSpPr>
            <a:spLocks noGrp="1"/>
          </p:cNvSpPr>
          <p:nvPr>
            <p:ph type="sldNum" sz="quarter" idx="12"/>
          </p:nvPr>
        </p:nvSpPr>
        <p:spPr bwMode="gray">
          <a:xfrm>
            <a:off x="0" y="4963500"/>
            <a:ext cx="180000" cy="180000"/>
          </a:xfrm>
          <a:ln>
            <a:solidFill>
              <a:schemeClr val="tx1">
                <a:alpha val="0"/>
              </a:schemeClr>
            </a:solidFill>
          </a:ln>
        </p:spPr>
        <p:txBody>
          <a:bodyPr/>
          <a:lstStyle>
            <a:lvl1pPr>
              <a:defRPr sz="100">
                <a:solidFill>
                  <a:schemeClr val="tx1">
                    <a:alpha val="0"/>
                  </a:schemeClr>
                </a:solidFill>
              </a:defRPr>
            </a:lvl1pPr>
          </a:lstStyle>
          <a:p>
            <a:fld id="{10C140CD-8AED-46FF-A9A2-77308F3F39AE}" type="slidenum">
              <a:rPr lang="fr-FR" smtClean="0"/>
              <a:pPr/>
              <a:t>‹N°›</a:t>
            </a:fld>
            <a:endParaRPr lang="fr-FR" dirty="0"/>
          </a:p>
        </p:txBody>
      </p:sp>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smtClean="0"/>
              <a:t>Titre</a:t>
            </a:r>
            <a:endParaRPr lang="fr-FR" dirty="0"/>
          </a:p>
        </p:txBody>
      </p:sp>
      <p:pic>
        <p:nvPicPr>
          <p:cNvPr id="2" name="Image 1"/>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540000" y="360000"/>
            <a:ext cx="2700000" cy="2700000"/>
          </a:xfrm>
          <a:prstGeom prst="rect">
            <a:avLst/>
          </a:prstGeom>
        </p:spPr>
      </p:pic>
      <p:grpSp>
        <p:nvGrpSpPr>
          <p:cNvPr id="8" name="Group 13"/>
          <p:cNvGrpSpPr>
            <a:grpSpLocks noChangeAspect="1"/>
          </p:cNvGrpSpPr>
          <p:nvPr userDrawn="1"/>
        </p:nvGrpSpPr>
        <p:grpSpPr bwMode="auto">
          <a:xfrm>
            <a:off x="7190931" y="540000"/>
            <a:ext cx="1208660" cy="1240800"/>
            <a:chOff x="2023" y="1221"/>
            <a:chExt cx="1710" cy="1878"/>
          </a:xfrm>
        </p:grpSpPr>
        <p:sp>
          <p:nvSpPr>
            <p:cNvPr id="9"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1"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2"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3"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4"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5"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6"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7"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8"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9"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0"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1"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2"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3"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4"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5"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6"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7"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8"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9"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0"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1"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2"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3"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4"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5"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6"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7"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8"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9"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0"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1"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2"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3"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4"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5"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6"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7"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8"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9"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0"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1"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2"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3"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4"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5"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6"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7"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8"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9"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0"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1"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2"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3"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4"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5"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6"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7"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8"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grpSp>
    </p:spTree>
    <p:extLst>
      <p:ext uri="{BB962C8B-B14F-4D97-AF65-F5344CB8AC3E}">
        <p14:creationId xmlns:p14="http://schemas.microsoft.com/office/powerpoint/2010/main" val="3432610956"/>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re et sous-titre">
    <p:spTree>
      <p:nvGrpSpPr>
        <p:cNvPr id="1" name=""/>
        <p:cNvGrpSpPr/>
        <p:nvPr/>
      </p:nvGrpSpPr>
      <p:grpSpPr>
        <a:xfrm>
          <a:off x="0" y="0"/>
          <a:ext cx="0" cy="0"/>
          <a:chOff x="0" y="0"/>
          <a:chExt cx="0" cy="0"/>
        </a:xfrm>
      </p:grpSpPr>
      <p:sp>
        <p:nvSpPr>
          <p:cNvPr id="7" name="Titre 6"/>
          <p:cNvSpPr>
            <a:spLocks noGrp="1"/>
          </p:cNvSpPr>
          <p:nvPr>
            <p:ph type="title" hasCustomPrompt="1"/>
          </p:nvPr>
        </p:nvSpPr>
        <p:spPr bwMode="gray">
          <a:xfrm>
            <a:off x="0" y="0"/>
            <a:ext cx="180000" cy="180000"/>
          </a:xfrm>
          <a:ln>
            <a:solidFill>
              <a:schemeClr val="tx1">
                <a:alpha val="0"/>
              </a:schemeClr>
            </a:solidFill>
          </a:ln>
        </p:spPr>
        <p:txBody>
          <a:bodyPr/>
          <a:lstStyle>
            <a:lvl1pPr>
              <a:defRPr sz="100">
                <a:solidFill>
                  <a:schemeClr val="tx1">
                    <a:alpha val="0"/>
                  </a:schemeClr>
                </a:solidFill>
              </a:defRPr>
            </a:lvl1pPr>
          </a:lstStyle>
          <a:p>
            <a:r>
              <a:rPr lang="fr-FR" dirty="0" smtClean="0"/>
              <a:t>Titre</a:t>
            </a:r>
            <a:endParaRPr lang="fr-FR" dirty="0"/>
          </a:p>
        </p:txBody>
      </p:sp>
      <p:sp>
        <p:nvSpPr>
          <p:cNvPr id="2" name="Espace réservé de la date 1"/>
          <p:cNvSpPr>
            <a:spLocks noGrp="1"/>
          </p:cNvSpPr>
          <p:nvPr>
            <p:ph type="dt" sz="half" idx="10"/>
          </p:nvPr>
        </p:nvSpPr>
        <p:spPr bwMode="gray"/>
        <p:txBody>
          <a:bodyPr/>
          <a:lstStyle/>
          <a:p>
            <a:pPr algn="r"/>
            <a:r>
              <a:rPr lang="fr-FR" cap="all" smtClean="0"/>
              <a:t>XX/XX/XXXX</a:t>
            </a:r>
            <a:endParaRPr lang="fr-FR" cap="all" dirty="0"/>
          </a:p>
        </p:txBody>
      </p:sp>
      <p:sp>
        <p:nvSpPr>
          <p:cNvPr id="3" name="Espace réservé du pied de page 2"/>
          <p:cNvSpPr>
            <a:spLocks noGrp="1"/>
          </p:cNvSpPr>
          <p:nvPr>
            <p:ph type="ftr" sz="quarter" idx="11"/>
          </p:nvPr>
        </p:nvSpPr>
        <p:spPr bwMode="gray"/>
        <p:txBody>
          <a:bodyPr/>
          <a:lstStyle>
            <a:lvl1pPr>
              <a:defRPr/>
            </a:lvl1pPr>
          </a:lstStyle>
          <a:p>
            <a:r>
              <a:rPr lang="fr-FR" dirty="0" smtClean="0"/>
              <a:t>Institut national de l’information géographique et forestière</a:t>
            </a:r>
            <a:endParaRPr lang="fr-FR" dirty="0"/>
          </a:p>
        </p:txBody>
      </p:sp>
      <p:sp>
        <p:nvSpPr>
          <p:cNvPr id="8" name="Espace réservé du numéro de diapositive 7"/>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1" name="Espace réservé du texte 10"/>
          <p:cNvSpPr>
            <a:spLocks noGrp="1"/>
          </p:cNvSpPr>
          <p:nvPr>
            <p:ph type="body" sz="quarter" idx="13" hasCustomPrompt="1"/>
          </p:nvPr>
        </p:nvSpPr>
        <p:spPr bwMode="gray">
          <a:xfrm>
            <a:off x="360000" y="2346046"/>
            <a:ext cx="8424000" cy="2077200"/>
          </a:xfrm>
        </p:spPr>
        <p:txBody>
          <a:bodyPr/>
          <a:lstStyle>
            <a:lvl1pPr>
              <a:lnSpc>
                <a:spcPct val="90000"/>
              </a:lnSpc>
              <a:spcAft>
                <a:spcPts val="0"/>
              </a:spcAft>
              <a:defRPr sz="3250" b="1" cap="all" baseline="0">
                <a:solidFill>
                  <a:schemeClr val="tx2">
                    <a:lumMod val="75000"/>
                  </a:schemeClr>
                </a:solidFill>
              </a:defRPr>
            </a:lvl1pPr>
            <a:lvl2pPr marL="0" indent="0">
              <a:spcBef>
                <a:spcPts val="500"/>
              </a:spcBef>
              <a:spcAft>
                <a:spcPts val="0"/>
              </a:spcAft>
              <a:buNone/>
              <a:defRPr sz="1850"/>
            </a:lvl2pPr>
          </a:lstStyle>
          <a:p>
            <a:pPr lvl="0"/>
            <a:r>
              <a:rPr lang="fr-FR" dirty="0" smtClean="0"/>
              <a:t>Titre</a:t>
            </a:r>
          </a:p>
          <a:p>
            <a:pPr lvl="1"/>
            <a:r>
              <a:rPr lang="fr-FR" dirty="0" smtClean="0"/>
              <a:t>Sous-titre</a:t>
            </a:r>
          </a:p>
        </p:txBody>
      </p:sp>
      <p:cxnSp>
        <p:nvCxnSpPr>
          <p:cNvPr id="12" name="Connecteur droit 11"/>
          <p:cNvCxnSpPr/>
          <p:nvPr userDrawn="1"/>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6" name="Imag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gray">
          <a:xfrm>
            <a:off x="180000" y="180000"/>
            <a:ext cx="1440000" cy="1440000"/>
          </a:xfrm>
          <a:prstGeom prst="rect">
            <a:avLst/>
          </a:prstGeom>
        </p:spPr>
      </p:pic>
      <p:grpSp>
        <p:nvGrpSpPr>
          <p:cNvPr id="10" name="Group 13"/>
          <p:cNvGrpSpPr>
            <a:grpSpLocks noChangeAspect="1"/>
          </p:cNvGrpSpPr>
          <p:nvPr userDrawn="1"/>
        </p:nvGrpSpPr>
        <p:grpSpPr bwMode="auto">
          <a:xfrm>
            <a:off x="7780442" y="359999"/>
            <a:ext cx="1018514" cy="1045598"/>
            <a:chOff x="2023" y="1221"/>
            <a:chExt cx="1710" cy="1878"/>
          </a:xfrm>
        </p:grpSpPr>
        <p:sp>
          <p:nvSpPr>
            <p:cNvPr id="13" name="Rectangle 14"/>
            <p:cNvSpPr>
              <a:spLocks noChangeArrowheads="1"/>
            </p:cNvSpPr>
            <p:nvPr userDrawn="1"/>
          </p:nvSpPr>
          <p:spPr bwMode="auto">
            <a:xfrm>
              <a:off x="2023"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4" name="Freeform 15"/>
            <p:cNvSpPr>
              <a:spLocks/>
            </p:cNvSpPr>
            <p:nvPr userDrawn="1"/>
          </p:nvSpPr>
          <p:spPr bwMode="auto">
            <a:xfrm>
              <a:off x="2073"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5" y="0"/>
                    <a:pt x="17" y="1"/>
                    <a:pt x="19" y="3"/>
                  </a:cubicBezTo>
                  <a:cubicBezTo>
                    <a:pt x="20"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5" name="Freeform 16"/>
            <p:cNvSpPr>
              <a:spLocks/>
            </p:cNvSpPr>
            <p:nvPr userDrawn="1"/>
          </p:nvSpPr>
          <p:spPr bwMode="auto">
            <a:xfrm>
              <a:off x="2201" y="2206"/>
              <a:ext cx="88" cy="112"/>
            </a:xfrm>
            <a:custGeom>
              <a:avLst/>
              <a:gdLst>
                <a:gd name="T0" fmla="*/ 58 w 58"/>
                <a:gd name="T1" fmla="*/ 11 h 74"/>
                <a:gd name="T2" fmla="*/ 24 w 58"/>
                <a:gd name="T3" fmla="*/ 11 h 74"/>
                <a:gd name="T4" fmla="*/ 14 w 58"/>
                <a:gd name="T5" fmla="*/ 14 h 74"/>
                <a:gd name="T6" fmla="*/ 13 w 58"/>
                <a:gd name="T7" fmla="*/ 24 h 74"/>
                <a:gd name="T8" fmla="*/ 16 w 58"/>
                <a:gd name="T9" fmla="*/ 30 h 74"/>
                <a:gd name="T10" fmla="*/ 24 w 58"/>
                <a:gd name="T11" fmla="*/ 32 h 74"/>
                <a:gd name="T12" fmla="*/ 38 w 58"/>
                <a:gd name="T13" fmla="*/ 32 h 74"/>
                <a:gd name="T14" fmla="*/ 53 w 58"/>
                <a:gd name="T15" fmla="*/ 36 h 74"/>
                <a:gd name="T16" fmla="*/ 58 w 58"/>
                <a:gd name="T17" fmla="*/ 47 h 74"/>
                <a:gd name="T18" fmla="*/ 58 w 58"/>
                <a:gd name="T19" fmla="*/ 58 h 74"/>
                <a:gd name="T20" fmla="*/ 53 w 58"/>
                <a:gd name="T21" fmla="*/ 70 h 74"/>
                <a:gd name="T22" fmla="*/ 38 w 58"/>
                <a:gd name="T23" fmla="*/ 74 h 74"/>
                <a:gd name="T24" fmla="*/ 0 w 58"/>
                <a:gd name="T25" fmla="*/ 74 h 74"/>
                <a:gd name="T26" fmla="*/ 0 w 58"/>
                <a:gd name="T27" fmla="*/ 63 h 74"/>
                <a:gd name="T28" fmla="*/ 34 w 58"/>
                <a:gd name="T29" fmla="*/ 63 h 74"/>
                <a:gd name="T30" fmla="*/ 44 w 58"/>
                <a:gd name="T31" fmla="*/ 60 h 74"/>
                <a:gd name="T32" fmla="*/ 45 w 58"/>
                <a:gd name="T33" fmla="*/ 50 h 74"/>
                <a:gd name="T34" fmla="*/ 34 w 58"/>
                <a:gd name="T35" fmla="*/ 42 h 74"/>
                <a:gd name="T36" fmla="*/ 20 w 58"/>
                <a:gd name="T37" fmla="*/ 42 h 74"/>
                <a:gd name="T38" fmla="*/ 6 w 58"/>
                <a:gd name="T39" fmla="*/ 38 h 74"/>
                <a:gd name="T40" fmla="*/ 0 w 58"/>
                <a:gd name="T41" fmla="*/ 27 h 74"/>
                <a:gd name="T42" fmla="*/ 0 w 58"/>
                <a:gd name="T43" fmla="*/ 16 h 74"/>
                <a:gd name="T44" fmla="*/ 6 w 58"/>
                <a:gd name="T45" fmla="*/ 3 h 74"/>
                <a:gd name="T46" fmla="*/ 20 w 58"/>
                <a:gd name="T47" fmla="*/ 0 h 74"/>
                <a:gd name="T48" fmla="*/ 58 w 58"/>
                <a:gd name="T49" fmla="*/ 0 h 74"/>
                <a:gd name="T50" fmla="*/ 58 w 58"/>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8" h="74">
                  <a:moveTo>
                    <a:pt x="58" y="11"/>
                  </a:moveTo>
                  <a:cubicBezTo>
                    <a:pt x="24" y="11"/>
                    <a:pt x="24" y="11"/>
                    <a:pt x="24" y="11"/>
                  </a:cubicBezTo>
                  <a:cubicBezTo>
                    <a:pt x="19" y="11"/>
                    <a:pt x="15" y="12"/>
                    <a:pt x="14" y="14"/>
                  </a:cubicBezTo>
                  <a:cubicBezTo>
                    <a:pt x="13" y="16"/>
                    <a:pt x="13" y="19"/>
                    <a:pt x="13" y="24"/>
                  </a:cubicBezTo>
                  <a:cubicBezTo>
                    <a:pt x="13" y="26"/>
                    <a:pt x="14" y="28"/>
                    <a:pt x="16" y="30"/>
                  </a:cubicBezTo>
                  <a:cubicBezTo>
                    <a:pt x="18" y="31"/>
                    <a:pt x="21" y="32"/>
                    <a:pt x="24" y="32"/>
                  </a:cubicBezTo>
                  <a:cubicBezTo>
                    <a:pt x="38" y="32"/>
                    <a:pt x="38" y="32"/>
                    <a:pt x="38" y="32"/>
                  </a:cubicBezTo>
                  <a:cubicBezTo>
                    <a:pt x="44" y="32"/>
                    <a:pt x="49" y="33"/>
                    <a:pt x="53" y="36"/>
                  </a:cubicBezTo>
                  <a:cubicBezTo>
                    <a:pt x="56" y="38"/>
                    <a:pt x="58" y="42"/>
                    <a:pt x="58" y="47"/>
                  </a:cubicBezTo>
                  <a:cubicBezTo>
                    <a:pt x="58" y="58"/>
                    <a:pt x="58" y="58"/>
                    <a:pt x="58" y="58"/>
                  </a:cubicBezTo>
                  <a:cubicBezTo>
                    <a:pt x="58" y="64"/>
                    <a:pt x="56"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1" y="42"/>
                    <a:pt x="34" y="42"/>
                  </a:cubicBezTo>
                  <a:cubicBezTo>
                    <a:pt x="20" y="42"/>
                    <a:pt x="20" y="42"/>
                    <a:pt x="20" y="42"/>
                  </a:cubicBezTo>
                  <a:cubicBezTo>
                    <a:pt x="14" y="42"/>
                    <a:pt x="9" y="41"/>
                    <a:pt x="6" y="38"/>
                  </a:cubicBezTo>
                  <a:cubicBezTo>
                    <a:pt x="2" y="36"/>
                    <a:pt x="0" y="32"/>
                    <a:pt x="0" y="27"/>
                  </a:cubicBezTo>
                  <a:cubicBezTo>
                    <a:pt x="0" y="16"/>
                    <a:pt x="0" y="16"/>
                    <a:pt x="0" y="16"/>
                  </a:cubicBezTo>
                  <a:cubicBezTo>
                    <a:pt x="0" y="11"/>
                    <a:pt x="2" y="7"/>
                    <a:pt x="6" y="3"/>
                  </a:cubicBezTo>
                  <a:cubicBezTo>
                    <a:pt x="9" y="1"/>
                    <a:pt x="14" y="0"/>
                    <a:pt x="20" y="0"/>
                  </a:cubicBezTo>
                  <a:cubicBezTo>
                    <a:pt x="58" y="0"/>
                    <a:pt x="58" y="0"/>
                    <a:pt x="58" y="0"/>
                  </a:cubicBezTo>
                  <a:lnTo>
                    <a:pt x="58"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6" name="Freeform 17"/>
            <p:cNvSpPr>
              <a:spLocks/>
            </p:cNvSpPr>
            <p:nvPr userDrawn="1"/>
          </p:nvSpPr>
          <p:spPr bwMode="auto">
            <a:xfrm>
              <a:off x="231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7" name="Rectangle 18"/>
            <p:cNvSpPr>
              <a:spLocks noChangeArrowheads="1"/>
            </p:cNvSpPr>
            <p:nvPr userDrawn="1"/>
          </p:nvSpPr>
          <p:spPr bwMode="auto">
            <a:xfrm>
              <a:off x="2422" y="2206"/>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8" name="Freeform 19"/>
            <p:cNvSpPr>
              <a:spLocks/>
            </p:cNvSpPr>
            <p:nvPr userDrawn="1"/>
          </p:nvSpPr>
          <p:spPr bwMode="auto">
            <a:xfrm>
              <a:off x="2464" y="2206"/>
              <a:ext cx="87" cy="112"/>
            </a:xfrm>
            <a:custGeom>
              <a:avLst/>
              <a:gdLst>
                <a:gd name="T0" fmla="*/ 87 w 87"/>
                <a:gd name="T1" fmla="*/ 17 h 112"/>
                <a:gd name="T2" fmla="*/ 53 w 87"/>
                <a:gd name="T3" fmla="*/ 17 h 112"/>
                <a:gd name="T4" fmla="*/ 53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3" y="17"/>
                  </a:lnTo>
                  <a:lnTo>
                    <a:pt x="53"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19" name="Freeform 20"/>
            <p:cNvSpPr>
              <a:spLocks/>
            </p:cNvSpPr>
            <p:nvPr userDrawn="1"/>
          </p:nvSpPr>
          <p:spPr bwMode="auto">
            <a:xfrm>
              <a:off x="2572" y="2206"/>
              <a:ext cx="100" cy="112"/>
            </a:xfrm>
            <a:custGeom>
              <a:avLst/>
              <a:gdLst>
                <a:gd name="T0" fmla="*/ 66 w 66"/>
                <a:gd name="T1" fmla="*/ 56 h 74"/>
                <a:gd name="T2" fmla="*/ 65 w 66"/>
                <a:gd name="T3" fmla="*/ 63 h 74"/>
                <a:gd name="T4" fmla="*/ 60 w 66"/>
                <a:gd name="T5" fmla="*/ 70 h 74"/>
                <a:gd name="T6" fmla="*/ 52 w 66"/>
                <a:gd name="T7" fmla="*/ 74 h 74"/>
                <a:gd name="T8" fmla="*/ 43 w 66"/>
                <a:gd name="T9" fmla="*/ 74 h 74"/>
                <a:gd name="T10" fmla="*/ 23 w 66"/>
                <a:gd name="T11" fmla="*/ 74 h 74"/>
                <a:gd name="T12" fmla="*/ 14 w 66"/>
                <a:gd name="T13" fmla="*/ 74 h 74"/>
                <a:gd name="T14" fmla="*/ 6 w 66"/>
                <a:gd name="T15" fmla="*/ 70 h 74"/>
                <a:gd name="T16" fmla="*/ 1 w 66"/>
                <a:gd name="T17" fmla="*/ 63 h 74"/>
                <a:gd name="T18" fmla="*/ 0 w 66"/>
                <a:gd name="T19" fmla="*/ 56 h 74"/>
                <a:gd name="T20" fmla="*/ 0 w 66"/>
                <a:gd name="T21" fmla="*/ 0 h 74"/>
                <a:gd name="T22" fmla="*/ 14 w 66"/>
                <a:gd name="T23" fmla="*/ 0 h 74"/>
                <a:gd name="T24" fmla="*/ 14 w 66"/>
                <a:gd name="T25" fmla="*/ 54 h 74"/>
                <a:gd name="T26" fmla="*/ 16 w 66"/>
                <a:gd name="T27" fmla="*/ 61 h 74"/>
                <a:gd name="T28" fmla="*/ 26 w 66"/>
                <a:gd name="T29" fmla="*/ 63 h 74"/>
                <a:gd name="T30" fmla="*/ 40 w 66"/>
                <a:gd name="T31" fmla="*/ 63 h 74"/>
                <a:gd name="T32" fmla="*/ 50 w 66"/>
                <a:gd name="T33" fmla="*/ 61 h 74"/>
                <a:gd name="T34" fmla="*/ 53 w 66"/>
                <a:gd name="T35" fmla="*/ 54 h 74"/>
                <a:gd name="T36" fmla="*/ 53 w 66"/>
                <a:gd name="T37" fmla="*/ 0 h 74"/>
                <a:gd name="T38" fmla="*/ 66 w 66"/>
                <a:gd name="T39" fmla="*/ 0 h 74"/>
                <a:gd name="T40" fmla="*/ 66 w 66"/>
                <a:gd name="T41" fmla="*/ 5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6" h="74">
                  <a:moveTo>
                    <a:pt x="66" y="56"/>
                  </a:moveTo>
                  <a:cubicBezTo>
                    <a:pt x="66" y="59"/>
                    <a:pt x="65" y="62"/>
                    <a:pt x="65" y="63"/>
                  </a:cubicBezTo>
                  <a:cubicBezTo>
                    <a:pt x="64" y="66"/>
                    <a:pt x="62" y="68"/>
                    <a:pt x="60" y="70"/>
                  </a:cubicBezTo>
                  <a:cubicBezTo>
                    <a:pt x="58" y="72"/>
                    <a:pt x="55" y="73"/>
                    <a:pt x="52" y="74"/>
                  </a:cubicBezTo>
                  <a:cubicBezTo>
                    <a:pt x="51" y="74"/>
                    <a:pt x="48" y="74"/>
                    <a:pt x="43" y="74"/>
                  </a:cubicBezTo>
                  <a:cubicBezTo>
                    <a:pt x="23" y="74"/>
                    <a:pt x="23" y="74"/>
                    <a:pt x="23" y="74"/>
                  </a:cubicBezTo>
                  <a:cubicBezTo>
                    <a:pt x="19" y="74"/>
                    <a:pt x="16" y="74"/>
                    <a:pt x="14" y="74"/>
                  </a:cubicBezTo>
                  <a:cubicBezTo>
                    <a:pt x="11" y="73"/>
                    <a:pt x="8" y="72"/>
                    <a:pt x="6" y="70"/>
                  </a:cubicBezTo>
                  <a:cubicBezTo>
                    <a:pt x="4" y="68"/>
                    <a:pt x="2" y="66"/>
                    <a:pt x="1" y="63"/>
                  </a:cubicBezTo>
                  <a:cubicBezTo>
                    <a:pt x="1" y="62"/>
                    <a:pt x="0" y="59"/>
                    <a:pt x="0" y="56"/>
                  </a:cubicBezTo>
                  <a:cubicBezTo>
                    <a:pt x="0" y="0"/>
                    <a:pt x="0" y="0"/>
                    <a:pt x="0" y="0"/>
                  </a:cubicBezTo>
                  <a:cubicBezTo>
                    <a:pt x="14" y="0"/>
                    <a:pt x="14" y="0"/>
                    <a:pt x="14" y="0"/>
                  </a:cubicBezTo>
                  <a:cubicBezTo>
                    <a:pt x="14" y="54"/>
                    <a:pt x="14" y="54"/>
                    <a:pt x="14" y="54"/>
                  </a:cubicBezTo>
                  <a:cubicBezTo>
                    <a:pt x="14" y="57"/>
                    <a:pt x="14" y="60"/>
                    <a:pt x="16" y="61"/>
                  </a:cubicBezTo>
                  <a:cubicBezTo>
                    <a:pt x="18" y="63"/>
                    <a:pt x="21" y="63"/>
                    <a:pt x="26" y="63"/>
                  </a:cubicBezTo>
                  <a:cubicBezTo>
                    <a:pt x="40" y="63"/>
                    <a:pt x="40" y="63"/>
                    <a:pt x="40" y="63"/>
                  </a:cubicBezTo>
                  <a:cubicBezTo>
                    <a:pt x="45" y="63"/>
                    <a:pt x="48" y="63"/>
                    <a:pt x="50" y="61"/>
                  </a:cubicBezTo>
                  <a:cubicBezTo>
                    <a:pt x="52" y="60"/>
                    <a:pt x="53" y="58"/>
                    <a:pt x="53" y="54"/>
                  </a:cubicBezTo>
                  <a:cubicBezTo>
                    <a:pt x="53" y="0"/>
                    <a:pt x="53" y="0"/>
                    <a:pt x="53" y="0"/>
                  </a:cubicBezTo>
                  <a:cubicBezTo>
                    <a:pt x="66" y="0"/>
                    <a:pt x="66" y="0"/>
                    <a:pt x="66" y="0"/>
                  </a:cubicBezTo>
                  <a:lnTo>
                    <a:pt x="66"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0" name="Freeform 21"/>
            <p:cNvSpPr>
              <a:spLocks/>
            </p:cNvSpPr>
            <p:nvPr userDrawn="1"/>
          </p:nvSpPr>
          <p:spPr bwMode="auto">
            <a:xfrm>
              <a:off x="2693" y="2206"/>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1" name="Freeform 22"/>
            <p:cNvSpPr>
              <a:spLocks/>
            </p:cNvSpPr>
            <p:nvPr userDrawn="1"/>
          </p:nvSpPr>
          <p:spPr bwMode="auto">
            <a:xfrm>
              <a:off x="2851" y="2206"/>
              <a:ext cx="100"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3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7" y="1"/>
                    <a:pt x="18" y="3"/>
                  </a:cubicBezTo>
                  <a:cubicBezTo>
                    <a:pt x="19" y="3"/>
                    <a:pt x="21" y="5"/>
                    <a:pt x="23"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2" name="Freeform 23"/>
            <p:cNvSpPr>
              <a:spLocks noEditPoints="1"/>
            </p:cNvSpPr>
            <p:nvPr userDrawn="1"/>
          </p:nvSpPr>
          <p:spPr bwMode="auto">
            <a:xfrm>
              <a:off x="2970"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3"/>
                    <a:pt x="35" y="0"/>
                    <a:pt x="40" y="0"/>
                  </a:cubicBezTo>
                  <a:cubicBezTo>
                    <a:pt x="45" y="0"/>
                    <a:pt x="49" y="3"/>
                    <a:pt x="51"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3" name="Freeform 24"/>
            <p:cNvSpPr>
              <a:spLocks/>
            </p:cNvSpPr>
            <p:nvPr userDrawn="1"/>
          </p:nvSpPr>
          <p:spPr bwMode="auto">
            <a:xfrm>
              <a:off x="3091" y="2206"/>
              <a:ext cx="88" cy="112"/>
            </a:xfrm>
            <a:custGeom>
              <a:avLst/>
              <a:gdLst>
                <a:gd name="T0" fmla="*/ 88 w 88"/>
                <a:gd name="T1" fmla="*/ 17 h 112"/>
                <a:gd name="T2" fmla="*/ 54 w 88"/>
                <a:gd name="T3" fmla="*/ 17 h 112"/>
                <a:gd name="T4" fmla="*/ 54 w 88"/>
                <a:gd name="T5" fmla="*/ 112 h 112"/>
                <a:gd name="T6" fmla="*/ 35 w 88"/>
                <a:gd name="T7" fmla="*/ 112 h 112"/>
                <a:gd name="T8" fmla="*/ 35 w 88"/>
                <a:gd name="T9" fmla="*/ 17 h 112"/>
                <a:gd name="T10" fmla="*/ 0 w 88"/>
                <a:gd name="T11" fmla="*/ 17 h 112"/>
                <a:gd name="T12" fmla="*/ 0 w 88"/>
                <a:gd name="T13" fmla="*/ 0 h 112"/>
                <a:gd name="T14" fmla="*/ 88 w 88"/>
                <a:gd name="T15" fmla="*/ 0 h 112"/>
                <a:gd name="T16" fmla="*/ 88 w 88"/>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7"/>
                  </a:moveTo>
                  <a:lnTo>
                    <a:pt x="54" y="17"/>
                  </a:lnTo>
                  <a:lnTo>
                    <a:pt x="54" y="112"/>
                  </a:lnTo>
                  <a:lnTo>
                    <a:pt x="35" y="112"/>
                  </a:lnTo>
                  <a:lnTo>
                    <a:pt x="35" y="17"/>
                  </a:lnTo>
                  <a:lnTo>
                    <a:pt x="0" y="17"/>
                  </a:lnTo>
                  <a:lnTo>
                    <a:pt x="0" y="0"/>
                  </a:lnTo>
                  <a:lnTo>
                    <a:pt x="88" y="0"/>
                  </a:lnTo>
                  <a:lnTo>
                    <a:pt x="88"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4" name="Rectangle 25"/>
            <p:cNvSpPr>
              <a:spLocks noChangeArrowheads="1"/>
            </p:cNvSpPr>
            <p:nvPr userDrawn="1"/>
          </p:nvSpPr>
          <p:spPr bwMode="auto">
            <a:xfrm>
              <a:off x="3201" y="2206"/>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5" name="Freeform 26"/>
            <p:cNvSpPr>
              <a:spLocks noEditPoints="1"/>
            </p:cNvSpPr>
            <p:nvPr userDrawn="1"/>
          </p:nvSpPr>
          <p:spPr bwMode="auto">
            <a:xfrm>
              <a:off x="3251" y="2206"/>
              <a:ext cx="96" cy="112"/>
            </a:xfrm>
            <a:custGeom>
              <a:avLst/>
              <a:gdLst>
                <a:gd name="T0" fmla="*/ 64 w 64"/>
                <a:gd name="T1" fmla="*/ 57 h 74"/>
                <a:gd name="T2" fmla="*/ 42 w 64"/>
                <a:gd name="T3" fmla="*/ 74 h 74"/>
                <a:gd name="T4" fmla="*/ 22 w 64"/>
                <a:gd name="T5" fmla="*/ 74 h 74"/>
                <a:gd name="T6" fmla="*/ 7 w 64"/>
                <a:gd name="T7" fmla="*/ 71 h 74"/>
                <a:gd name="T8" fmla="*/ 0 w 64"/>
                <a:gd name="T9" fmla="*/ 58 h 74"/>
                <a:gd name="T10" fmla="*/ 0 w 64"/>
                <a:gd name="T11" fmla="*/ 17 h 74"/>
                <a:gd name="T12" fmla="*/ 7 w 64"/>
                <a:gd name="T13" fmla="*/ 4 h 74"/>
                <a:gd name="T14" fmla="*/ 22 w 64"/>
                <a:gd name="T15" fmla="*/ 0 h 74"/>
                <a:gd name="T16" fmla="*/ 43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6 w 64"/>
                <a:gd name="T31" fmla="*/ 11 h 74"/>
                <a:gd name="T32" fmla="*/ 16 w 64"/>
                <a:gd name="T33" fmla="*/ 13 h 74"/>
                <a:gd name="T34" fmla="*/ 14 w 64"/>
                <a:gd name="T35" fmla="*/ 20 h 74"/>
                <a:gd name="T36" fmla="*/ 14 w 64"/>
                <a:gd name="T37" fmla="*/ 54 h 74"/>
                <a:gd name="T38" fmla="*/ 17 w 64"/>
                <a:gd name="T39" fmla="*/ 62 h 74"/>
                <a:gd name="T40" fmla="*/ 26 w 64"/>
                <a:gd name="T41" fmla="*/ 63 h 74"/>
                <a:gd name="T42" fmla="*/ 39 w 64"/>
                <a:gd name="T43" fmla="*/ 63 h 74"/>
                <a:gd name="T44" fmla="*/ 48 w 64"/>
                <a:gd name="T45" fmla="*/ 62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1"/>
                  </a:cubicBezTo>
                  <a:cubicBezTo>
                    <a:pt x="2" y="68"/>
                    <a:pt x="0" y="63"/>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7"/>
                  </a:lnTo>
                  <a:close/>
                  <a:moveTo>
                    <a:pt x="51" y="55"/>
                  </a:moveTo>
                  <a:cubicBezTo>
                    <a:pt x="51" y="20"/>
                    <a:pt x="51" y="20"/>
                    <a:pt x="51" y="20"/>
                  </a:cubicBezTo>
                  <a:cubicBezTo>
                    <a:pt x="51" y="17"/>
                    <a:pt x="50" y="14"/>
                    <a:pt x="48" y="13"/>
                  </a:cubicBezTo>
                  <a:cubicBezTo>
                    <a:pt x="47" y="12"/>
                    <a:pt x="44" y="11"/>
                    <a:pt x="39" y="11"/>
                  </a:cubicBezTo>
                  <a:cubicBezTo>
                    <a:pt x="26" y="11"/>
                    <a:pt x="26" y="11"/>
                    <a:pt x="26" y="11"/>
                  </a:cubicBezTo>
                  <a:cubicBezTo>
                    <a:pt x="21" y="11"/>
                    <a:pt x="18" y="12"/>
                    <a:pt x="16" y="13"/>
                  </a:cubicBezTo>
                  <a:cubicBezTo>
                    <a:pt x="15" y="14"/>
                    <a:pt x="14" y="17"/>
                    <a:pt x="14" y="20"/>
                  </a:cubicBezTo>
                  <a:cubicBezTo>
                    <a:pt x="14" y="54"/>
                    <a:pt x="14" y="54"/>
                    <a:pt x="14" y="54"/>
                  </a:cubicBezTo>
                  <a:cubicBezTo>
                    <a:pt x="14" y="58"/>
                    <a:pt x="15" y="60"/>
                    <a:pt x="17" y="62"/>
                  </a:cubicBezTo>
                  <a:cubicBezTo>
                    <a:pt x="18" y="63"/>
                    <a:pt x="21" y="63"/>
                    <a:pt x="26" y="63"/>
                  </a:cubicBezTo>
                  <a:cubicBezTo>
                    <a:pt x="39" y="63"/>
                    <a:pt x="39" y="63"/>
                    <a:pt x="39" y="63"/>
                  </a:cubicBezTo>
                  <a:cubicBezTo>
                    <a:pt x="44" y="63"/>
                    <a:pt x="46"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6" name="Freeform 27"/>
            <p:cNvSpPr>
              <a:spLocks/>
            </p:cNvSpPr>
            <p:nvPr userDrawn="1"/>
          </p:nvSpPr>
          <p:spPr bwMode="auto">
            <a:xfrm>
              <a:off x="3379" y="2206"/>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3 h 75"/>
                <a:gd name="T22" fmla="*/ 22 w 66"/>
                <a:gd name="T23" fmla="*/ 9 h 75"/>
                <a:gd name="T24" fmla="*/ 53 w 66"/>
                <a:gd name="T25" fmla="*/ 61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5"/>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4"/>
                    <a:pt x="4" y="0"/>
                    <a:pt x="11" y="0"/>
                  </a:cubicBezTo>
                  <a:cubicBezTo>
                    <a:pt x="14" y="0"/>
                    <a:pt x="16" y="1"/>
                    <a:pt x="18" y="3"/>
                  </a:cubicBezTo>
                  <a:cubicBezTo>
                    <a:pt x="19" y="3"/>
                    <a:pt x="20" y="5"/>
                    <a:pt x="22" y="9"/>
                  </a:cubicBezTo>
                  <a:cubicBezTo>
                    <a:pt x="53" y="61"/>
                    <a:pt x="53" y="61"/>
                    <a:pt x="53" y="61"/>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7" name="Freeform 28"/>
            <p:cNvSpPr>
              <a:spLocks noEditPoints="1"/>
            </p:cNvSpPr>
            <p:nvPr userDrawn="1"/>
          </p:nvSpPr>
          <p:spPr bwMode="auto">
            <a:xfrm>
              <a:off x="3498" y="2206"/>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29 w 80"/>
                <a:gd name="T13" fmla="*/ 7 h 74"/>
                <a:gd name="T14" fmla="*/ 40 w 80"/>
                <a:gd name="T15" fmla="*/ 0 h 74"/>
                <a:gd name="T16" fmla="*/ 50 w 80"/>
                <a:gd name="T17" fmla="*/ 7 h 74"/>
                <a:gd name="T18" fmla="*/ 80 w 80"/>
                <a:gd name="T19" fmla="*/ 74 h 74"/>
                <a:gd name="T20" fmla="*/ 54 w 80"/>
                <a:gd name="T21" fmla="*/ 46 h 74"/>
                <a:gd name="T22" fmla="*/ 39 w 80"/>
                <a:gd name="T23" fmla="*/ 13 h 74"/>
                <a:gd name="T24" fmla="*/ 26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29" y="7"/>
                    <a:pt x="29" y="7"/>
                    <a:pt x="29" y="7"/>
                  </a:cubicBezTo>
                  <a:cubicBezTo>
                    <a:pt x="31" y="3"/>
                    <a:pt x="35" y="0"/>
                    <a:pt x="40" y="0"/>
                  </a:cubicBezTo>
                  <a:cubicBezTo>
                    <a:pt x="45" y="0"/>
                    <a:pt x="48" y="3"/>
                    <a:pt x="50" y="7"/>
                  </a:cubicBezTo>
                  <a:lnTo>
                    <a:pt x="80" y="74"/>
                  </a:lnTo>
                  <a:close/>
                  <a:moveTo>
                    <a:pt x="54" y="46"/>
                  </a:moveTo>
                  <a:cubicBezTo>
                    <a:pt x="39" y="13"/>
                    <a:pt x="39" y="13"/>
                    <a:pt x="39" y="13"/>
                  </a:cubicBezTo>
                  <a:cubicBezTo>
                    <a:pt x="26" y="46"/>
                    <a:pt x="26" y="46"/>
                    <a:pt x="26"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8" name="Freeform 29"/>
            <p:cNvSpPr>
              <a:spLocks/>
            </p:cNvSpPr>
            <p:nvPr userDrawn="1"/>
          </p:nvSpPr>
          <p:spPr bwMode="auto">
            <a:xfrm>
              <a:off x="3638" y="2206"/>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6 w 59"/>
                <a:gd name="T15" fmla="*/ 62 h 74"/>
                <a:gd name="T16" fmla="*/ 27 w 59"/>
                <a:gd name="T17" fmla="*/ 64 h 74"/>
                <a:gd name="T18" fmla="*/ 59 w 59"/>
                <a:gd name="T19" fmla="*/ 64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8"/>
                    <a:pt x="0" y="63"/>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2" y="64"/>
                    <a:pt x="27" y="64"/>
                  </a:cubicBezTo>
                  <a:cubicBezTo>
                    <a:pt x="59" y="64"/>
                    <a:pt x="59" y="64"/>
                    <a:pt x="59" y="64"/>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29" name="Freeform 30"/>
            <p:cNvSpPr>
              <a:spLocks noEditPoints="1"/>
            </p:cNvSpPr>
            <p:nvPr userDrawn="1"/>
          </p:nvSpPr>
          <p:spPr bwMode="auto">
            <a:xfrm>
              <a:off x="2023" y="2467"/>
              <a:ext cx="100" cy="112"/>
            </a:xfrm>
            <a:custGeom>
              <a:avLst/>
              <a:gdLst>
                <a:gd name="T0" fmla="*/ 66 w 66"/>
                <a:gd name="T1" fmla="*/ 57 h 74"/>
                <a:gd name="T2" fmla="*/ 60 w 66"/>
                <a:gd name="T3" fmla="*/ 69 h 74"/>
                <a:gd name="T4" fmla="*/ 46 w 66"/>
                <a:gd name="T5" fmla="*/ 74 h 74"/>
                <a:gd name="T6" fmla="*/ 0 w 66"/>
                <a:gd name="T7" fmla="*/ 74 h 74"/>
                <a:gd name="T8" fmla="*/ 0 w 66"/>
                <a:gd name="T9" fmla="*/ 0 h 74"/>
                <a:gd name="T10" fmla="*/ 46 w 66"/>
                <a:gd name="T11" fmla="*/ 0 h 74"/>
                <a:gd name="T12" fmla="*/ 66 w 66"/>
                <a:gd name="T13" fmla="*/ 16 h 74"/>
                <a:gd name="T14" fmla="*/ 66 w 66"/>
                <a:gd name="T15" fmla="*/ 57 h 74"/>
                <a:gd name="T16" fmla="*/ 52 w 66"/>
                <a:gd name="T17" fmla="*/ 53 h 74"/>
                <a:gd name="T18" fmla="*/ 52 w 66"/>
                <a:gd name="T19" fmla="*/ 19 h 74"/>
                <a:gd name="T20" fmla="*/ 42 w 66"/>
                <a:gd name="T21" fmla="*/ 10 h 74"/>
                <a:gd name="T22" fmla="*/ 13 w 66"/>
                <a:gd name="T23" fmla="*/ 10 h 74"/>
                <a:gd name="T24" fmla="*/ 13 w 66"/>
                <a:gd name="T25" fmla="*/ 63 h 74"/>
                <a:gd name="T26" fmla="*/ 42 w 66"/>
                <a:gd name="T27" fmla="*/ 63 h 74"/>
                <a:gd name="T28" fmla="*/ 52 w 66"/>
                <a:gd name="T29" fmla="*/ 5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66" h="74">
                  <a:moveTo>
                    <a:pt x="66" y="57"/>
                  </a:moveTo>
                  <a:cubicBezTo>
                    <a:pt x="66" y="62"/>
                    <a:pt x="64" y="66"/>
                    <a:pt x="60" y="69"/>
                  </a:cubicBezTo>
                  <a:cubicBezTo>
                    <a:pt x="57" y="72"/>
                    <a:pt x="52" y="74"/>
                    <a:pt x="46" y="74"/>
                  </a:cubicBezTo>
                  <a:cubicBezTo>
                    <a:pt x="0" y="74"/>
                    <a:pt x="0" y="74"/>
                    <a:pt x="0" y="74"/>
                  </a:cubicBezTo>
                  <a:cubicBezTo>
                    <a:pt x="0" y="0"/>
                    <a:pt x="0" y="0"/>
                    <a:pt x="0" y="0"/>
                  </a:cubicBezTo>
                  <a:cubicBezTo>
                    <a:pt x="46" y="0"/>
                    <a:pt x="46" y="0"/>
                    <a:pt x="46" y="0"/>
                  </a:cubicBezTo>
                  <a:cubicBezTo>
                    <a:pt x="59" y="0"/>
                    <a:pt x="66" y="5"/>
                    <a:pt x="66" y="16"/>
                  </a:cubicBezTo>
                  <a:lnTo>
                    <a:pt x="66" y="57"/>
                  </a:lnTo>
                  <a:close/>
                  <a:moveTo>
                    <a:pt x="52" y="53"/>
                  </a:moveTo>
                  <a:cubicBezTo>
                    <a:pt x="52" y="19"/>
                    <a:pt x="52" y="19"/>
                    <a:pt x="52" y="19"/>
                  </a:cubicBezTo>
                  <a:cubicBezTo>
                    <a:pt x="52" y="13"/>
                    <a:pt x="49" y="10"/>
                    <a:pt x="42" y="10"/>
                  </a:cubicBezTo>
                  <a:cubicBezTo>
                    <a:pt x="13" y="10"/>
                    <a:pt x="13" y="10"/>
                    <a:pt x="13" y="10"/>
                  </a:cubicBezTo>
                  <a:cubicBezTo>
                    <a:pt x="13" y="63"/>
                    <a:pt x="13" y="63"/>
                    <a:pt x="13" y="63"/>
                  </a:cubicBezTo>
                  <a:cubicBezTo>
                    <a:pt x="42" y="63"/>
                    <a:pt x="42" y="63"/>
                    <a:pt x="42" y="63"/>
                  </a:cubicBezTo>
                  <a:cubicBezTo>
                    <a:pt x="49" y="63"/>
                    <a:pt x="52" y="60"/>
                    <a:pt x="52" y="53"/>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0" name="Freeform 31"/>
            <p:cNvSpPr>
              <a:spLocks/>
            </p:cNvSpPr>
            <p:nvPr userDrawn="1"/>
          </p:nvSpPr>
          <p:spPr bwMode="auto">
            <a:xfrm>
              <a:off x="2155" y="2467"/>
              <a:ext cx="89" cy="112"/>
            </a:xfrm>
            <a:custGeom>
              <a:avLst/>
              <a:gdLst>
                <a:gd name="T0" fmla="*/ 56 w 59"/>
                <a:gd name="T1" fmla="*/ 42 h 74"/>
                <a:gd name="T2" fmla="*/ 13 w 59"/>
                <a:gd name="T3" fmla="*/ 42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4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2"/>
                  </a:moveTo>
                  <a:cubicBezTo>
                    <a:pt x="13" y="42"/>
                    <a:pt x="13" y="42"/>
                    <a:pt x="13" y="42"/>
                  </a:cubicBezTo>
                  <a:cubicBezTo>
                    <a:pt x="13" y="55"/>
                    <a:pt x="13" y="55"/>
                    <a:pt x="13" y="55"/>
                  </a:cubicBezTo>
                  <a:cubicBezTo>
                    <a:pt x="13" y="60"/>
                    <a:pt x="17" y="63"/>
                    <a:pt x="25" y="63"/>
                  </a:cubicBezTo>
                  <a:cubicBezTo>
                    <a:pt x="59" y="63"/>
                    <a:pt x="59" y="63"/>
                    <a:pt x="59" y="63"/>
                  </a:cubicBezTo>
                  <a:cubicBezTo>
                    <a:pt x="59" y="74"/>
                    <a:pt x="59" y="74"/>
                    <a:pt x="59" y="74"/>
                  </a:cubicBezTo>
                  <a:cubicBezTo>
                    <a:pt x="21" y="74"/>
                    <a:pt x="21" y="74"/>
                    <a:pt x="21" y="74"/>
                  </a:cubicBezTo>
                  <a:cubicBezTo>
                    <a:pt x="15" y="74"/>
                    <a:pt x="9" y="73"/>
                    <a:pt x="6" y="70"/>
                  </a:cubicBezTo>
                  <a:cubicBezTo>
                    <a:pt x="2" y="67"/>
                    <a:pt x="0" y="63"/>
                    <a:pt x="0" y="58"/>
                  </a:cubicBezTo>
                  <a:cubicBezTo>
                    <a:pt x="0" y="17"/>
                    <a:pt x="0" y="17"/>
                    <a:pt x="0" y="17"/>
                  </a:cubicBezTo>
                  <a:cubicBezTo>
                    <a:pt x="0" y="11"/>
                    <a:pt x="2" y="7"/>
                    <a:pt x="5" y="4"/>
                  </a:cubicBezTo>
                  <a:cubicBezTo>
                    <a:pt x="9" y="1"/>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1" name="Freeform 32"/>
            <p:cNvSpPr>
              <a:spLocks/>
            </p:cNvSpPr>
            <p:nvPr userDrawn="1"/>
          </p:nvSpPr>
          <p:spPr bwMode="auto">
            <a:xfrm>
              <a:off x="2351" y="2467"/>
              <a:ext cx="89" cy="112"/>
            </a:xfrm>
            <a:custGeom>
              <a:avLst/>
              <a:gdLst>
                <a:gd name="T0" fmla="*/ 59 w 59"/>
                <a:gd name="T1" fmla="*/ 74 h 74"/>
                <a:gd name="T2" fmla="*/ 24 w 59"/>
                <a:gd name="T3" fmla="*/ 74 h 74"/>
                <a:gd name="T4" fmla="*/ 6 w 59"/>
                <a:gd name="T5" fmla="*/ 70 h 74"/>
                <a:gd name="T6" fmla="*/ 0 w 59"/>
                <a:gd name="T7" fmla="*/ 56 h 74"/>
                <a:gd name="T8" fmla="*/ 0 w 59"/>
                <a:gd name="T9" fmla="*/ 0 h 74"/>
                <a:gd name="T10" fmla="*/ 13 w 59"/>
                <a:gd name="T11" fmla="*/ 0 h 74"/>
                <a:gd name="T12" fmla="*/ 13 w 59"/>
                <a:gd name="T13" fmla="*/ 54 h 74"/>
                <a:gd name="T14" fmla="*/ 17 w 59"/>
                <a:gd name="T15" fmla="*/ 61 h 74"/>
                <a:gd name="T16" fmla="*/ 27 w 59"/>
                <a:gd name="T17" fmla="*/ 63 h 74"/>
                <a:gd name="T18" fmla="*/ 59 w 59"/>
                <a:gd name="T19" fmla="*/ 63 h 74"/>
                <a:gd name="T20" fmla="*/ 59 w 59"/>
                <a:gd name="T21"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9" h="74">
                  <a:moveTo>
                    <a:pt x="59" y="74"/>
                  </a:moveTo>
                  <a:cubicBezTo>
                    <a:pt x="24" y="74"/>
                    <a:pt x="24" y="74"/>
                    <a:pt x="24" y="74"/>
                  </a:cubicBezTo>
                  <a:cubicBezTo>
                    <a:pt x="16" y="74"/>
                    <a:pt x="10" y="73"/>
                    <a:pt x="6" y="70"/>
                  </a:cubicBezTo>
                  <a:cubicBezTo>
                    <a:pt x="2" y="67"/>
                    <a:pt x="0" y="63"/>
                    <a:pt x="0" y="56"/>
                  </a:cubicBezTo>
                  <a:cubicBezTo>
                    <a:pt x="0" y="0"/>
                    <a:pt x="0" y="0"/>
                    <a:pt x="0" y="0"/>
                  </a:cubicBezTo>
                  <a:cubicBezTo>
                    <a:pt x="13" y="0"/>
                    <a:pt x="13" y="0"/>
                    <a:pt x="13" y="0"/>
                  </a:cubicBezTo>
                  <a:cubicBezTo>
                    <a:pt x="13" y="54"/>
                    <a:pt x="13" y="54"/>
                    <a:pt x="13" y="54"/>
                  </a:cubicBezTo>
                  <a:cubicBezTo>
                    <a:pt x="13" y="57"/>
                    <a:pt x="14" y="60"/>
                    <a:pt x="17" y="61"/>
                  </a:cubicBezTo>
                  <a:cubicBezTo>
                    <a:pt x="18" y="63"/>
                    <a:pt x="22" y="63"/>
                    <a:pt x="27" y="63"/>
                  </a:cubicBezTo>
                  <a:cubicBezTo>
                    <a:pt x="59" y="63"/>
                    <a:pt x="59" y="63"/>
                    <a:pt x="59" y="63"/>
                  </a:cubicBezTo>
                  <a:lnTo>
                    <a:pt x="59"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2" name="Freeform 33"/>
            <p:cNvSpPr>
              <a:spLocks/>
            </p:cNvSpPr>
            <p:nvPr userDrawn="1"/>
          </p:nvSpPr>
          <p:spPr bwMode="auto">
            <a:xfrm>
              <a:off x="2438" y="2450"/>
              <a:ext cx="20" cy="40"/>
            </a:xfrm>
            <a:custGeom>
              <a:avLst/>
              <a:gdLst>
                <a:gd name="T0" fmla="*/ 13 w 13"/>
                <a:gd name="T1" fmla="*/ 8 h 26"/>
                <a:gd name="T2" fmla="*/ 13 w 13"/>
                <a:gd name="T3" fmla="*/ 12 h 26"/>
                <a:gd name="T4" fmla="*/ 7 w 13"/>
                <a:gd name="T5" fmla="*/ 26 h 26"/>
                <a:gd name="T6" fmla="*/ 0 w 13"/>
                <a:gd name="T7" fmla="*/ 26 h 26"/>
                <a:gd name="T8" fmla="*/ 5 w 13"/>
                <a:gd name="T9" fmla="*/ 14 h 26"/>
                <a:gd name="T10" fmla="*/ 1 w 13"/>
                <a:gd name="T11" fmla="*/ 7 h 26"/>
                <a:gd name="T12" fmla="*/ 3 w 13"/>
                <a:gd name="T13" fmla="*/ 2 h 26"/>
                <a:gd name="T14" fmla="*/ 7 w 13"/>
                <a:gd name="T15" fmla="*/ 0 h 26"/>
                <a:gd name="T16" fmla="*/ 12 w 13"/>
                <a:gd name="T17" fmla="*/ 2 h 26"/>
                <a:gd name="T18" fmla="*/ 13 w 13"/>
                <a:gd name="T19" fmla="*/ 8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3" h="26">
                  <a:moveTo>
                    <a:pt x="13" y="8"/>
                  </a:moveTo>
                  <a:cubicBezTo>
                    <a:pt x="13" y="9"/>
                    <a:pt x="13" y="11"/>
                    <a:pt x="13" y="12"/>
                  </a:cubicBezTo>
                  <a:cubicBezTo>
                    <a:pt x="7" y="26"/>
                    <a:pt x="7" y="26"/>
                    <a:pt x="7" y="26"/>
                  </a:cubicBezTo>
                  <a:cubicBezTo>
                    <a:pt x="0" y="26"/>
                    <a:pt x="0" y="26"/>
                    <a:pt x="0" y="26"/>
                  </a:cubicBezTo>
                  <a:cubicBezTo>
                    <a:pt x="5" y="14"/>
                    <a:pt x="5" y="14"/>
                    <a:pt x="5" y="14"/>
                  </a:cubicBezTo>
                  <a:cubicBezTo>
                    <a:pt x="2" y="11"/>
                    <a:pt x="1" y="9"/>
                    <a:pt x="1" y="7"/>
                  </a:cubicBezTo>
                  <a:cubicBezTo>
                    <a:pt x="1" y="5"/>
                    <a:pt x="1" y="3"/>
                    <a:pt x="3" y="2"/>
                  </a:cubicBezTo>
                  <a:cubicBezTo>
                    <a:pt x="4" y="1"/>
                    <a:pt x="5" y="0"/>
                    <a:pt x="7" y="0"/>
                  </a:cubicBezTo>
                  <a:cubicBezTo>
                    <a:pt x="9" y="0"/>
                    <a:pt x="10" y="1"/>
                    <a:pt x="12" y="2"/>
                  </a:cubicBezTo>
                  <a:cubicBezTo>
                    <a:pt x="13" y="4"/>
                    <a:pt x="13" y="6"/>
                    <a:pt x="13" y="8"/>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3" name="Rectangle 34"/>
            <p:cNvSpPr>
              <a:spLocks noChangeArrowheads="1"/>
            </p:cNvSpPr>
            <p:nvPr userDrawn="1"/>
          </p:nvSpPr>
          <p:spPr bwMode="auto">
            <a:xfrm>
              <a:off x="2495" y="2467"/>
              <a:ext cx="20"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4" name="Freeform 35"/>
            <p:cNvSpPr>
              <a:spLocks/>
            </p:cNvSpPr>
            <p:nvPr userDrawn="1"/>
          </p:nvSpPr>
          <p:spPr bwMode="auto">
            <a:xfrm>
              <a:off x="2547" y="2467"/>
              <a:ext cx="99" cy="113"/>
            </a:xfrm>
            <a:custGeom>
              <a:avLst/>
              <a:gdLst>
                <a:gd name="T0" fmla="*/ 66 w 66"/>
                <a:gd name="T1" fmla="*/ 65 h 75"/>
                <a:gd name="T2" fmla="*/ 63 w 66"/>
                <a:gd name="T3" fmla="*/ 72 h 75"/>
                <a:gd name="T4" fmla="*/ 55 w 66"/>
                <a:gd name="T5" fmla="*/ 75 h 75"/>
                <a:gd name="T6" fmla="*/ 48 w 66"/>
                <a:gd name="T7" fmla="*/ 73 h 75"/>
                <a:gd name="T8" fmla="*/ 44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9 w 66"/>
                <a:gd name="T21" fmla="*/ 2 h 75"/>
                <a:gd name="T22" fmla="*/ 23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9" y="75"/>
                    <a:pt x="55" y="75"/>
                  </a:cubicBezTo>
                  <a:cubicBezTo>
                    <a:pt x="52" y="75"/>
                    <a:pt x="50" y="74"/>
                    <a:pt x="48" y="73"/>
                  </a:cubicBezTo>
                  <a:cubicBezTo>
                    <a:pt x="47" y="72"/>
                    <a:pt x="46" y="70"/>
                    <a:pt x="44"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5" y="0"/>
                    <a:pt x="17" y="1"/>
                    <a:pt x="19" y="2"/>
                  </a:cubicBezTo>
                  <a:cubicBezTo>
                    <a:pt x="20" y="3"/>
                    <a:pt x="21" y="5"/>
                    <a:pt x="23"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5" name="Freeform 36"/>
            <p:cNvSpPr>
              <a:spLocks/>
            </p:cNvSpPr>
            <p:nvPr userDrawn="1"/>
          </p:nvSpPr>
          <p:spPr bwMode="auto">
            <a:xfrm>
              <a:off x="2678" y="2467"/>
              <a:ext cx="90" cy="112"/>
            </a:xfrm>
            <a:custGeom>
              <a:avLst/>
              <a:gdLst>
                <a:gd name="T0" fmla="*/ 60 w 60"/>
                <a:gd name="T1" fmla="*/ 42 h 74"/>
                <a:gd name="T2" fmla="*/ 14 w 60"/>
                <a:gd name="T3" fmla="*/ 42 h 74"/>
                <a:gd name="T4" fmla="*/ 14 w 60"/>
                <a:gd name="T5" fmla="*/ 74 h 74"/>
                <a:gd name="T6" fmla="*/ 0 w 60"/>
                <a:gd name="T7" fmla="*/ 74 h 74"/>
                <a:gd name="T8" fmla="*/ 0 w 60"/>
                <a:gd name="T9" fmla="*/ 15 h 74"/>
                <a:gd name="T10" fmla="*/ 6 w 60"/>
                <a:gd name="T11" fmla="*/ 3 h 74"/>
                <a:gd name="T12" fmla="*/ 21 w 60"/>
                <a:gd name="T13" fmla="*/ 0 h 74"/>
                <a:gd name="T14" fmla="*/ 60 w 60"/>
                <a:gd name="T15" fmla="*/ 0 h 74"/>
                <a:gd name="T16" fmla="*/ 60 w 60"/>
                <a:gd name="T17" fmla="*/ 11 h 74"/>
                <a:gd name="T18" fmla="*/ 25 w 60"/>
                <a:gd name="T19" fmla="*/ 11 h 74"/>
                <a:gd name="T20" fmla="*/ 14 w 60"/>
                <a:gd name="T21" fmla="*/ 18 h 74"/>
                <a:gd name="T22" fmla="*/ 14 w 60"/>
                <a:gd name="T23" fmla="*/ 32 h 74"/>
                <a:gd name="T24" fmla="*/ 60 w 60"/>
                <a:gd name="T25" fmla="*/ 32 h 74"/>
                <a:gd name="T26" fmla="*/ 60 w 60"/>
                <a:gd name="T2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60" h="74">
                  <a:moveTo>
                    <a:pt x="60" y="42"/>
                  </a:moveTo>
                  <a:cubicBezTo>
                    <a:pt x="14" y="42"/>
                    <a:pt x="14" y="42"/>
                    <a:pt x="14" y="42"/>
                  </a:cubicBezTo>
                  <a:cubicBezTo>
                    <a:pt x="14" y="74"/>
                    <a:pt x="14" y="74"/>
                    <a:pt x="14" y="74"/>
                  </a:cubicBezTo>
                  <a:cubicBezTo>
                    <a:pt x="0" y="74"/>
                    <a:pt x="0" y="74"/>
                    <a:pt x="0" y="74"/>
                  </a:cubicBezTo>
                  <a:cubicBezTo>
                    <a:pt x="0" y="15"/>
                    <a:pt x="0" y="15"/>
                    <a:pt x="0" y="15"/>
                  </a:cubicBezTo>
                  <a:cubicBezTo>
                    <a:pt x="0" y="10"/>
                    <a:pt x="2" y="6"/>
                    <a:pt x="6" y="3"/>
                  </a:cubicBezTo>
                  <a:cubicBezTo>
                    <a:pt x="10" y="1"/>
                    <a:pt x="15" y="0"/>
                    <a:pt x="21" y="0"/>
                  </a:cubicBezTo>
                  <a:cubicBezTo>
                    <a:pt x="60" y="0"/>
                    <a:pt x="60" y="0"/>
                    <a:pt x="60" y="0"/>
                  </a:cubicBezTo>
                  <a:cubicBezTo>
                    <a:pt x="60" y="11"/>
                    <a:pt x="60" y="11"/>
                    <a:pt x="60" y="11"/>
                  </a:cubicBezTo>
                  <a:cubicBezTo>
                    <a:pt x="25" y="11"/>
                    <a:pt x="25" y="11"/>
                    <a:pt x="25" y="11"/>
                  </a:cubicBezTo>
                  <a:cubicBezTo>
                    <a:pt x="17" y="11"/>
                    <a:pt x="14" y="13"/>
                    <a:pt x="14" y="18"/>
                  </a:cubicBezTo>
                  <a:cubicBezTo>
                    <a:pt x="14" y="32"/>
                    <a:pt x="14" y="32"/>
                    <a:pt x="14" y="32"/>
                  </a:cubicBezTo>
                  <a:cubicBezTo>
                    <a:pt x="60" y="32"/>
                    <a:pt x="60" y="32"/>
                    <a:pt x="60" y="32"/>
                  </a:cubicBezTo>
                  <a:lnTo>
                    <a:pt x="60"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6" name="Freeform 37"/>
            <p:cNvSpPr>
              <a:spLocks noEditPoints="1"/>
            </p:cNvSpPr>
            <p:nvPr userDrawn="1"/>
          </p:nvSpPr>
          <p:spPr bwMode="auto">
            <a:xfrm>
              <a:off x="2803"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10"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7" name="Freeform 38"/>
            <p:cNvSpPr>
              <a:spLocks/>
            </p:cNvSpPr>
            <p:nvPr userDrawn="1"/>
          </p:nvSpPr>
          <p:spPr bwMode="auto">
            <a:xfrm>
              <a:off x="2931" y="2467"/>
              <a:ext cx="98" cy="112"/>
            </a:xfrm>
            <a:custGeom>
              <a:avLst/>
              <a:gdLst>
                <a:gd name="T0" fmla="*/ 65 w 65"/>
                <a:gd name="T1" fmla="*/ 74 h 74"/>
                <a:gd name="T2" fmla="*/ 48 w 65"/>
                <a:gd name="T3" fmla="*/ 74 h 74"/>
                <a:gd name="T4" fmla="*/ 16 w 65"/>
                <a:gd name="T5" fmla="*/ 45 h 74"/>
                <a:gd name="T6" fmla="*/ 14 w 65"/>
                <a:gd name="T7" fmla="*/ 41 h 74"/>
                <a:gd name="T8" fmla="*/ 23 w 65"/>
                <a:gd name="T9" fmla="*/ 35 h 74"/>
                <a:gd name="T10" fmla="*/ 42 w 65"/>
                <a:gd name="T11" fmla="*/ 34 h 74"/>
                <a:gd name="T12" fmla="*/ 52 w 65"/>
                <a:gd name="T13" fmla="*/ 27 h 74"/>
                <a:gd name="T14" fmla="*/ 52 w 65"/>
                <a:gd name="T15" fmla="*/ 19 h 74"/>
                <a:gd name="T16" fmla="*/ 41 w 65"/>
                <a:gd name="T17" fmla="*/ 11 h 74"/>
                <a:gd name="T18" fmla="*/ 13 w 65"/>
                <a:gd name="T19" fmla="*/ 11 h 74"/>
                <a:gd name="T20" fmla="*/ 13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5"/>
                    <a:pt x="16" y="45"/>
                    <a:pt x="16" y="45"/>
                  </a:cubicBezTo>
                  <a:cubicBezTo>
                    <a:pt x="15" y="45"/>
                    <a:pt x="14" y="43"/>
                    <a:pt x="14" y="41"/>
                  </a:cubicBezTo>
                  <a:cubicBezTo>
                    <a:pt x="14" y="37"/>
                    <a:pt x="17" y="35"/>
                    <a:pt x="23" y="35"/>
                  </a:cubicBezTo>
                  <a:cubicBezTo>
                    <a:pt x="42" y="34"/>
                    <a:pt x="42" y="34"/>
                    <a:pt x="42" y="34"/>
                  </a:cubicBezTo>
                  <a:cubicBezTo>
                    <a:pt x="48" y="34"/>
                    <a:pt x="52" y="32"/>
                    <a:pt x="52" y="27"/>
                  </a:cubicBezTo>
                  <a:cubicBezTo>
                    <a:pt x="52" y="19"/>
                    <a:pt x="52" y="19"/>
                    <a:pt x="52" y="19"/>
                  </a:cubicBezTo>
                  <a:cubicBezTo>
                    <a:pt x="52" y="13"/>
                    <a:pt x="48" y="11"/>
                    <a:pt x="41" y="11"/>
                  </a:cubicBezTo>
                  <a:cubicBezTo>
                    <a:pt x="13" y="11"/>
                    <a:pt x="13" y="11"/>
                    <a:pt x="13" y="11"/>
                  </a:cubicBezTo>
                  <a:cubicBezTo>
                    <a:pt x="13" y="74"/>
                    <a:pt x="13" y="74"/>
                    <a:pt x="13"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3" y="37"/>
                    <a:pt x="60" y="40"/>
                  </a:cubicBezTo>
                  <a:cubicBezTo>
                    <a:pt x="56" y="42"/>
                    <a:pt x="51"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8" name="Freeform 39"/>
            <p:cNvSpPr>
              <a:spLocks/>
            </p:cNvSpPr>
            <p:nvPr userDrawn="1"/>
          </p:nvSpPr>
          <p:spPr bwMode="auto">
            <a:xfrm>
              <a:off x="3058" y="2467"/>
              <a:ext cx="137" cy="115"/>
            </a:xfrm>
            <a:custGeom>
              <a:avLst/>
              <a:gdLst>
                <a:gd name="T0" fmla="*/ 91 w 91"/>
                <a:gd name="T1" fmla="*/ 74 h 76"/>
                <a:gd name="T2" fmla="*/ 79 w 91"/>
                <a:gd name="T3" fmla="*/ 74 h 76"/>
                <a:gd name="T4" fmla="*/ 79 w 91"/>
                <a:gd name="T5" fmla="*/ 16 h 76"/>
                <a:gd name="T6" fmla="*/ 55 w 91"/>
                <a:gd name="T7" fmla="*/ 68 h 76"/>
                <a:gd name="T8" fmla="*/ 46 w 91"/>
                <a:gd name="T9" fmla="*/ 76 h 76"/>
                <a:gd name="T10" fmla="*/ 40 w 91"/>
                <a:gd name="T11" fmla="*/ 73 h 76"/>
                <a:gd name="T12" fmla="*/ 37 w 91"/>
                <a:gd name="T13" fmla="*/ 68 h 76"/>
                <a:gd name="T14" fmla="*/ 13 w 91"/>
                <a:gd name="T15" fmla="*/ 16 h 76"/>
                <a:gd name="T16" fmla="*/ 13 w 91"/>
                <a:gd name="T17" fmla="*/ 74 h 76"/>
                <a:gd name="T18" fmla="*/ 0 w 91"/>
                <a:gd name="T19" fmla="*/ 74 h 76"/>
                <a:gd name="T20" fmla="*/ 0 w 91"/>
                <a:gd name="T21" fmla="*/ 10 h 76"/>
                <a:gd name="T22" fmla="*/ 3 w 91"/>
                <a:gd name="T23" fmla="*/ 3 h 76"/>
                <a:gd name="T24" fmla="*/ 12 w 91"/>
                <a:gd name="T25" fmla="*/ 0 h 76"/>
                <a:gd name="T26" fmla="*/ 23 w 91"/>
                <a:gd name="T27" fmla="*/ 7 h 76"/>
                <a:gd name="T28" fmla="*/ 46 w 91"/>
                <a:gd name="T29" fmla="*/ 59 h 76"/>
                <a:gd name="T30" fmla="*/ 69 w 91"/>
                <a:gd name="T31" fmla="*/ 7 h 76"/>
                <a:gd name="T32" fmla="*/ 80 w 91"/>
                <a:gd name="T33" fmla="*/ 0 h 76"/>
                <a:gd name="T34" fmla="*/ 89 w 91"/>
                <a:gd name="T35" fmla="*/ 3 h 76"/>
                <a:gd name="T36" fmla="*/ 91 w 91"/>
                <a:gd name="T37" fmla="*/ 10 h 76"/>
                <a:gd name="T38" fmla="*/ 91 w 91"/>
                <a:gd name="T39" fmla="*/ 74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91" h="76">
                  <a:moveTo>
                    <a:pt x="91" y="74"/>
                  </a:moveTo>
                  <a:cubicBezTo>
                    <a:pt x="79" y="74"/>
                    <a:pt x="79" y="74"/>
                    <a:pt x="79" y="74"/>
                  </a:cubicBezTo>
                  <a:cubicBezTo>
                    <a:pt x="79" y="16"/>
                    <a:pt x="79" y="16"/>
                    <a:pt x="79" y="16"/>
                  </a:cubicBezTo>
                  <a:cubicBezTo>
                    <a:pt x="55" y="68"/>
                    <a:pt x="55" y="68"/>
                    <a:pt x="55" y="68"/>
                  </a:cubicBezTo>
                  <a:cubicBezTo>
                    <a:pt x="53" y="73"/>
                    <a:pt x="50" y="76"/>
                    <a:pt x="46" y="76"/>
                  </a:cubicBezTo>
                  <a:cubicBezTo>
                    <a:pt x="43" y="76"/>
                    <a:pt x="41" y="75"/>
                    <a:pt x="40" y="73"/>
                  </a:cubicBezTo>
                  <a:cubicBezTo>
                    <a:pt x="39" y="72"/>
                    <a:pt x="38" y="71"/>
                    <a:pt x="37" y="68"/>
                  </a:cubicBezTo>
                  <a:cubicBezTo>
                    <a:pt x="13" y="16"/>
                    <a:pt x="13" y="16"/>
                    <a:pt x="13" y="16"/>
                  </a:cubicBezTo>
                  <a:cubicBezTo>
                    <a:pt x="13" y="74"/>
                    <a:pt x="13" y="74"/>
                    <a:pt x="13" y="74"/>
                  </a:cubicBezTo>
                  <a:cubicBezTo>
                    <a:pt x="0" y="74"/>
                    <a:pt x="0" y="74"/>
                    <a:pt x="0" y="74"/>
                  </a:cubicBezTo>
                  <a:cubicBezTo>
                    <a:pt x="0" y="10"/>
                    <a:pt x="0" y="10"/>
                    <a:pt x="0" y="10"/>
                  </a:cubicBezTo>
                  <a:cubicBezTo>
                    <a:pt x="0" y="7"/>
                    <a:pt x="1" y="5"/>
                    <a:pt x="3" y="3"/>
                  </a:cubicBezTo>
                  <a:cubicBezTo>
                    <a:pt x="5" y="1"/>
                    <a:pt x="8" y="0"/>
                    <a:pt x="12" y="0"/>
                  </a:cubicBezTo>
                  <a:cubicBezTo>
                    <a:pt x="17" y="0"/>
                    <a:pt x="21" y="2"/>
                    <a:pt x="23" y="7"/>
                  </a:cubicBezTo>
                  <a:cubicBezTo>
                    <a:pt x="46" y="59"/>
                    <a:pt x="46" y="59"/>
                    <a:pt x="46" y="59"/>
                  </a:cubicBezTo>
                  <a:cubicBezTo>
                    <a:pt x="69" y="7"/>
                    <a:pt x="69" y="7"/>
                    <a:pt x="69" y="7"/>
                  </a:cubicBezTo>
                  <a:cubicBezTo>
                    <a:pt x="71" y="2"/>
                    <a:pt x="75" y="0"/>
                    <a:pt x="80" y="0"/>
                  </a:cubicBezTo>
                  <a:cubicBezTo>
                    <a:pt x="84" y="0"/>
                    <a:pt x="87" y="1"/>
                    <a:pt x="89" y="3"/>
                  </a:cubicBezTo>
                  <a:cubicBezTo>
                    <a:pt x="90" y="5"/>
                    <a:pt x="91" y="7"/>
                    <a:pt x="91" y="10"/>
                  </a:cubicBezTo>
                  <a:lnTo>
                    <a:pt x="91"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39" name="Freeform 40"/>
            <p:cNvSpPr>
              <a:spLocks noEditPoints="1"/>
            </p:cNvSpPr>
            <p:nvPr userDrawn="1"/>
          </p:nvSpPr>
          <p:spPr bwMode="auto">
            <a:xfrm>
              <a:off x="3216" y="2467"/>
              <a:ext cx="121" cy="112"/>
            </a:xfrm>
            <a:custGeom>
              <a:avLst/>
              <a:gdLst>
                <a:gd name="T0" fmla="*/ 80 w 80"/>
                <a:gd name="T1" fmla="*/ 74 h 74"/>
                <a:gd name="T2" fmla="*/ 66 w 80"/>
                <a:gd name="T3" fmla="*/ 74 h 74"/>
                <a:gd name="T4" fmla="*/ 58 w 80"/>
                <a:gd name="T5" fmla="*/ 56 h 74"/>
                <a:gd name="T6" fmla="*/ 22 w 80"/>
                <a:gd name="T7" fmla="*/ 56 h 74"/>
                <a:gd name="T8" fmla="*/ 14 w 80"/>
                <a:gd name="T9" fmla="*/ 74 h 74"/>
                <a:gd name="T10" fmla="*/ 0 w 80"/>
                <a:gd name="T11" fmla="*/ 74 h 74"/>
                <a:gd name="T12" fmla="*/ 30 w 80"/>
                <a:gd name="T13" fmla="*/ 7 h 74"/>
                <a:gd name="T14" fmla="*/ 40 w 80"/>
                <a:gd name="T15" fmla="*/ 0 h 74"/>
                <a:gd name="T16" fmla="*/ 51 w 80"/>
                <a:gd name="T17" fmla="*/ 7 h 74"/>
                <a:gd name="T18" fmla="*/ 80 w 80"/>
                <a:gd name="T19" fmla="*/ 74 h 74"/>
                <a:gd name="T20" fmla="*/ 54 w 80"/>
                <a:gd name="T21" fmla="*/ 46 h 74"/>
                <a:gd name="T22" fmla="*/ 40 w 80"/>
                <a:gd name="T23" fmla="*/ 13 h 74"/>
                <a:gd name="T24" fmla="*/ 27 w 80"/>
                <a:gd name="T25" fmla="*/ 46 h 74"/>
                <a:gd name="T26" fmla="*/ 54 w 80"/>
                <a:gd name="T27" fmla="*/ 46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6"/>
                    <a:pt x="58" y="56"/>
                    <a:pt x="58" y="56"/>
                  </a:cubicBezTo>
                  <a:cubicBezTo>
                    <a:pt x="22" y="56"/>
                    <a:pt x="22" y="56"/>
                    <a:pt x="22" y="56"/>
                  </a:cubicBezTo>
                  <a:cubicBezTo>
                    <a:pt x="14" y="74"/>
                    <a:pt x="14" y="74"/>
                    <a:pt x="14" y="74"/>
                  </a:cubicBezTo>
                  <a:cubicBezTo>
                    <a:pt x="0" y="74"/>
                    <a:pt x="0" y="74"/>
                    <a:pt x="0" y="74"/>
                  </a:cubicBezTo>
                  <a:cubicBezTo>
                    <a:pt x="30" y="7"/>
                    <a:pt x="30" y="7"/>
                    <a:pt x="30" y="7"/>
                  </a:cubicBezTo>
                  <a:cubicBezTo>
                    <a:pt x="32" y="2"/>
                    <a:pt x="35" y="0"/>
                    <a:pt x="40" y="0"/>
                  </a:cubicBezTo>
                  <a:cubicBezTo>
                    <a:pt x="45" y="0"/>
                    <a:pt x="49" y="2"/>
                    <a:pt x="51" y="7"/>
                  </a:cubicBezTo>
                  <a:lnTo>
                    <a:pt x="80" y="74"/>
                  </a:lnTo>
                  <a:close/>
                  <a:moveTo>
                    <a:pt x="54" y="46"/>
                  </a:moveTo>
                  <a:cubicBezTo>
                    <a:pt x="40" y="13"/>
                    <a:pt x="40" y="13"/>
                    <a:pt x="40" y="13"/>
                  </a:cubicBezTo>
                  <a:cubicBezTo>
                    <a:pt x="27" y="46"/>
                    <a:pt x="27" y="46"/>
                    <a:pt x="27" y="46"/>
                  </a:cubicBezTo>
                  <a:lnTo>
                    <a:pt x="54" y="4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0" name="Freeform 41"/>
            <p:cNvSpPr>
              <a:spLocks/>
            </p:cNvSpPr>
            <p:nvPr userDrawn="1"/>
          </p:nvSpPr>
          <p:spPr bwMode="auto">
            <a:xfrm>
              <a:off x="3338" y="2467"/>
              <a:ext cx="88" cy="112"/>
            </a:xfrm>
            <a:custGeom>
              <a:avLst/>
              <a:gdLst>
                <a:gd name="T0" fmla="*/ 88 w 88"/>
                <a:gd name="T1" fmla="*/ 15 h 112"/>
                <a:gd name="T2" fmla="*/ 55 w 88"/>
                <a:gd name="T3" fmla="*/ 15 h 112"/>
                <a:gd name="T4" fmla="*/ 55 w 88"/>
                <a:gd name="T5" fmla="*/ 112 h 112"/>
                <a:gd name="T6" fmla="*/ 35 w 88"/>
                <a:gd name="T7" fmla="*/ 112 h 112"/>
                <a:gd name="T8" fmla="*/ 35 w 88"/>
                <a:gd name="T9" fmla="*/ 15 h 112"/>
                <a:gd name="T10" fmla="*/ 0 w 88"/>
                <a:gd name="T11" fmla="*/ 15 h 112"/>
                <a:gd name="T12" fmla="*/ 0 w 88"/>
                <a:gd name="T13" fmla="*/ 0 h 112"/>
                <a:gd name="T14" fmla="*/ 88 w 88"/>
                <a:gd name="T15" fmla="*/ 0 h 112"/>
                <a:gd name="T16" fmla="*/ 88 w 88"/>
                <a:gd name="T17" fmla="*/ 1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8" h="112">
                  <a:moveTo>
                    <a:pt x="88" y="15"/>
                  </a:moveTo>
                  <a:lnTo>
                    <a:pt x="55" y="15"/>
                  </a:lnTo>
                  <a:lnTo>
                    <a:pt x="55" y="112"/>
                  </a:lnTo>
                  <a:lnTo>
                    <a:pt x="35" y="112"/>
                  </a:lnTo>
                  <a:lnTo>
                    <a:pt x="35" y="15"/>
                  </a:lnTo>
                  <a:lnTo>
                    <a:pt x="0" y="15"/>
                  </a:lnTo>
                  <a:lnTo>
                    <a:pt x="0" y="0"/>
                  </a:lnTo>
                  <a:lnTo>
                    <a:pt x="88" y="0"/>
                  </a:lnTo>
                  <a:lnTo>
                    <a:pt x="88" y="1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1" name="Rectangle 42"/>
            <p:cNvSpPr>
              <a:spLocks noChangeArrowheads="1"/>
            </p:cNvSpPr>
            <p:nvPr userDrawn="1"/>
          </p:nvSpPr>
          <p:spPr bwMode="auto">
            <a:xfrm>
              <a:off x="3448" y="2467"/>
              <a:ext cx="22"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2" name="Freeform 43"/>
            <p:cNvSpPr>
              <a:spLocks noEditPoints="1"/>
            </p:cNvSpPr>
            <p:nvPr userDrawn="1"/>
          </p:nvSpPr>
          <p:spPr bwMode="auto">
            <a:xfrm>
              <a:off x="3501" y="2467"/>
              <a:ext cx="97" cy="112"/>
            </a:xfrm>
            <a:custGeom>
              <a:avLst/>
              <a:gdLst>
                <a:gd name="T0" fmla="*/ 64 w 64"/>
                <a:gd name="T1" fmla="*/ 57 h 74"/>
                <a:gd name="T2" fmla="*/ 42 w 64"/>
                <a:gd name="T3" fmla="*/ 74 h 74"/>
                <a:gd name="T4" fmla="*/ 22 w 64"/>
                <a:gd name="T5" fmla="*/ 74 h 74"/>
                <a:gd name="T6" fmla="*/ 6 w 64"/>
                <a:gd name="T7" fmla="*/ 70 h 74"/>
                <a:gd name="T8" fmla="*/ 0 w 64"/>
                <a:gd name="T9" fmla="*/ 57 h 74"/>
                <a:gd name="T10" fmla="*/ 0 w 64"/>
                <a:gd name="T11" fmla="*/ 17 h 74"/>
                <a:gd name="T12" fmla="*/ 6 w 64"/>
                <a:gd name="T13" fmla="*/ 4 h 74"/>
                <a:gd name="T14" fmla="*/ 22 w 64"/>
                <a:gd name="T15" fmla="*/ 0 h 74"/>
                <a:gd name="T16" fmla="*/ 42 w 64"/>
                <a:gd name="T17" fmla="*/ 0 h 74"/>
                <a:gd name="T18" fmla="*/ 64 w 64"/>
                <a:gd name="T19" fmla="*/ 17 h 74"/>
                <a:gd name="T20" fmla="*/ 64 w 64"/>
                <a:gd name="T21" fmla="*/ 57 h 74"/>
                <a:gd name="T22" fmla="*/ 51 w 64"/>
                <a:gd name="T23" fmla="*/ 54 h 74"/>
                <a:gd name="T24" fmla="*/ 51 w 64"/>
                <a:gd name="T25" fmla="*/ 20 h 74"/>
                <a:gd name="T26" fmla="*/ 48 w 64"/>
                <a:gd name="T27" fmla="*/ 13 h 74"/>
                <a:gd name="T28" fmla="*/ 39 w 64"/>
                <a:gd name="T29" fmla="*/ 11 h 74"/>
                <a:gd name="T30" fmla="*/ 25 w 64"/>
                <a:gd name="T31" fmla="*/ 11 h 74"/>
                <a:gd name="T32" fmla="*/ 16 w 64"/>
                <a:gd name="T33" fmla="*/ 13 h 74"/>
                <a:gd name="T34" fmla="*/ 13 w 64"/>
                <a:gd name="T35" fmla="*/ 20 h 74"/>
                <a:gd name="T36" fmla="*/ 13 w 64"/>
                <a:gd name="T37" fmla="*/ 54 h 74"/>
                <a:gd name="T38" fmla="*/ 16 w 64"/>
                <a:gd name="T39" fmla="*/ 61 h 74"/>
                <a:gd name="T40" fmla="*/ 25 w 64"/>
                <a:gd name="T41" fmla="*/ 63 h 74"/>
                <a:gd name="T42" fmla="*/ 39 w 64"/>
                <a:gd name="T43" fmla="*/ 63 h 74"/>
                <a:gd name="T44" fmla="*/ 48 w 64"/>
                <a:gd name="T45" fmla="*/ 61 h 74"/>
                <a:gd name="T46" fmla="*/ 51 w 64"/>
                <a:gd name="T47" fmla="*/ 5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8"/>
                    <a:pt x="56" y="74"/>
                    <a:pt x="42" y="74"/>
                  </a:cubicBezTo>
                  <a:cubicBezTo>
                    <a:pt x="22" y="74"/>
                    <a:pt x="22" y="74"/>
                    <a:pt x="22" y="74"/>
                  </a:cubicBezTo>
                  <a:cubicBezTo>
                    <a:pt x="15" y="74"/>
                    <a:pt x="9" y="73"/>
                    <a:pt x="6" y="70"/>
                  </a:cubicBezTo>
                  <a:cubicBezTo>
                    <a:pt x="2" y="67"/>
                    <a:pt x="0" y="63"/>
                    <a:pt x="0" y="57"/>
                  </a:cubicBezTo>
                  <a:cubicBezTo>
                    <a:pt x="0" y="17"/>
                    <a:pt x="0" y="17"/>
                    <a:pt x="0" y="17"/>
                  </a:cubicBezTo>
                  <a:cubicBezTo>
                    <a:pt x="0" y="11"/>
                    <a:pt x="2" y="7"/>
                    <a:pt x="6" y="4"/>
                  </a:cubicBezTo>
                  <a:cubicBezTo>
                    <a:pt x="10" y="1"/>
                    <a:pt x="15" y="0"/>
                    <a:pt x="22" y="0"/>
                  </a:cubicBezTo>
                  <a:cubicBezTo>
                    <a:pt x="42" y="0"/>
                    <a:pt x="42" y="0"/>
                    <a:pt x="42" y="0"/>
                  </a:cubicBezTo>
                  <a:cubicBezTo>
                    <a:pt x="56" y="0"/>
                    <a:pt x="64" y="6"/>
                    <a:pt x="64" y="17"/>
                  </a:cubicBezTo>
                  <a:lnTo>
                    <a:pt x="64" y="57"/>
                  </a:lnTo>
                  <a:close/>
                  <a:moveTo>
                    <a:pt x="51" y="54"/>
                  </a:moveTo>
                  <a:cubicBezTo>
                    <a:pt x="51" y="20"/>
                    <a:pt x="51" y="20"/>
                    <a:pt x="51" y="20"/>
                  </a:cubicBezTo>
                  <a:cubicBezTo>
                    <a:pt x="51" y="16"/>
                    <a:pt x="50" y="14"/>
                    <a:pt x="48" y="13"/>
                  </a:cubicBezTo>
                  <a:cubicBezTo>
                    <a:pt x="46" y="11"/>
                    <a:pt x="43" y="11"/>
                    <a:pt x="39" y="11"/>
                  </a:cubicBezTo>
                  <a:cubicBezTo>
                    <a:pt x="25" y="11"/>
                    <a:pt x="25" y="11"/>
                    <a:pt x="25" y="11"/>
                  </a:cubicBezTo>
                  <a:cubicBezTo>
                    <a:pt x="21" y="11"/>
                    <a:pt x="18" y="11"/>
                    <a:pt x="16" y="13"/>
                  </a:cubicBezTo>
                  <a:cubicBezTo>
                    <a:pt x="14" y="14"/>
                    <a:pt x="13" y="16"/>
                    <a:pt x="13" y="20"/>
                  </a:cubicBezTo>
                  <a:cubicBezTo>
                    <a:pt x="13" y="54"/>
                    <a:pt x="13" y="54"/>
                    <a:pt x="13" y="54"/>
                  </a:cubicBezTo>
                  <a:cubicBezTo>
                    <a:pt x="13" y="57"/>
                    <a:pt x="14" y="60"/>
                    <a:pt x="16" y="61"/>
                  </a:cubicBezTo>
                  <a:cubicBezTo>
                    <a:pt x="18" y="62"/>
                    <a:pt x="21" y="63"/>
                    <a:pt x="25" y="63"/>
                  </a:cubicBezTo>
                  <a:cubicBezTo>
                    <a:pt x="39" y="63"/>
                    <a:pt x="39" y="63"/>
                    <a:pt x="39" y="63"/>
                  </a:cubicBezTo>
                  <a:cubicBezTo>
                    <a:pt x="43" y="63"/>
                    <a:pt x="46" y="62"/>
                    <a:pt x="48" y="61"/>
                  </a:cubicBezTo>
                  <a:cubicBezTo>
                    <a:pt x="50" y="60"/>
                    <a:pt x="51" y="58"/>
                    <a:pt x="51" y="54"/>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3" name="Freeform 44"/>
            <p:cNvSpPr>
              <a:spLocks/>
            </p:cNvSpPr>
            <p:nvPr userDrawn="1"/>
          </p:nvSpPr>
          <p:spPr bwMode="auto">
            <a:xfrm>
              <a:off x="3629" y="2467"/>
              <a:ext cx="100" cy="113"/>
            </a:xfrm>
            <a:custGeom>
              <a:avLst/>
              <a:gdLst>
                <a:gd name="T0" fmla="*/ 66 w 66"/>
                <a:gd name="T1" fmla="*/ 65 h 75"/>
                <a:gd name="T2" fmla="*/ 63 w 66"/>
                <a:gd name="T3" fmla="*/ 72 h 75"/>
                <a:gd name="T4" fmla="*/ 55 w 66"/>
                <a:gd name="T5" fmla="*/ 75 h 75"/>
                <a:gd name="T6" fmla="*/ 47 w 66"/>
                <a:gd name="T7" fmla="*/ 73 h 75"/>
                <a:gd name="T8" fmla="*/ 43 w 66"/>
                <a:gd name="T9" fmla="*/ 67 h 75"/>
                <a:gd name="T10" fmla="*/ 13 w 66"/>
                <a:gd name="T11" fmla="*/ 15 h 75"/>
                <a:gd name="T12" fmla="*/ 13 w 66"/>
                <a:gd name="T13" fmla="*/ 74 h 75"/>
                <a:gd name="T14" fmla="*/ 0 w 66"/>
                <a:gd name="T15" fmla="*/ 74 h 75"/>
                <a:gd name="T16" fmla="*/ 0 w 66"/>
                <a:gd name="T17" fmla="*/ 11 h 75"/>
                <a:gd name="T18" fmla="*/ 11 w 66"/>
                <a:gd name="T19" fmla="*/ 0 h 75"/>
                <a:gd name="T20" fmla="*/ 18 w 66"/>
                <a:gd name="T21" fmla="*/ 2 h 75"/>
                <a:gd name="T22" fmla="*/ 22 w 66"/>
                <a:gd name="T23" fmla="*/ 8 h 75"/>
                <a:gd name="T24" fmla="*/ 53 w 66"/>
                <a:gd name="T25" fmla="*/ 60 h 75"/>
                <a:gd name="T26" fmla="*/ 53 w 66"/>
                <a:gd name="T27" fmla="*/ 1 h 75"/>
                <a:gd name="T28" fmla="*/ 66 w 66"/>
                <a:gd name="T29" fmla="*/ 1 h 75"/>
                <a:gd name="T30" fmla="*/ 66 w 66"/>
                <a:gd name="T31" fmla="*/ 6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66" h="75">
                  <a:moveTo>
                    <a:pt x="66" y="65"/>
                  </a:moveTo>
                  <a:cubicBezTo>
                    <a:pt x="66" y="68"/>
                    <a:pt x="65" y="70"/>
                    <a:pt x="63" y="72"/>
                  </a:cubicBezTo>
                  <a:cubicBezTo>
                    <a:pt x="61" y="74"/>
                    <a:pt x="58" y="75"/>
                    <a:pt x="55" y="75"/>
                  </a:cubicBezTo>
                  <a:cubicBezTo>
                    <a:pt x="52" y="75"/>
                    <a:pt x="49" y="74"/>
                    <a:pt x="47" y="73"/>
                  </a:cubicBezTo>
                  <a:cubicBezTo>
                    <a:pt x="47" y="72"/>
                    <a:pt x="45" y="70"/>
                    <a:pt x="43" y="67"/>
                  </a:cubicBezTo>
                  <a:cubicBezTo>
                    <a:pt x="13" y="15"/>
                    <a:pt x="13" y="15"/>
                    <a:pt x="13" y="15"/>
                  </a:cubicBezTo>
                  <a:cubicBezTo>
                    <a:pt x="13" y="74"/>
                    <a:pt x="13" y="74"/>
                    <a:pt x="13" y="74"/>
                  </a:cubicBezTo>
                  <a:cubicBezTo>
                    <a:pt x="0" y="74"/>
                    <a:pt x="0" y="74"/>
                    <a:pt x="0" y="74"/>
                  </a:cubicBezTo>
                  <a:cubicBezTo>
                    <a:pt x="0" y="11"/>
                    <a:pt x="0" y="11"/>
                    <a:pt x="0" y="11"/>
                  </a:cubicBezTo>
                  <a:cubicBezTo>
                    <a:pt x="0" y="3"/>
                    <a:pt x="4" y="0"/>
                    <a:pt x="11" y="0"/>
                  </a:cubicBezTo>
                  <a:cubicBezTo>
                    <a:pt x="14" y="0"/>
                    <a:pt x="17" y="1"/>
                    <a:pt x="18" y="2"/>
                  </a:cubicBezTo>
                  <a:cubicBezTo>
                    <a:pt x="19" y="3"/>
                    <a:pt x="21" y="5"/>
                    <a:pt x="22" y="8"/>
                  </a:cubicBezTo>
                  <a:cubicBezTo>
                    <a:pt x="53" y="60"/>
                    <a:pt x="53" y="60"/>
                    <a:pt x="53" y="60"/>
                  </a:cubicBezTo>
                  <a:cubicBezTo>
                    <a:pt x="53" y="1"/>
                    <a:pt x="53" y="1"/>
                    <a:pt x="53" y="1"/>
                  </a:cubicBezTo>
                  <a:cubicBezTo>
                    <a:pt x="66" y="1"/>
                    <a:pt x="66" y="1"/>
                    <a:pt x="66" y="1"/>
                  </a:cubicBezTo>
                  <a:lnTo>
                    <a:pt x="66" y="6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4" name="Freeform 45"/>
            <p:cNvSpPr>
              <a:spLocks/>
            </p:cNvSpPr>
            <p:nvPr userDrawn="1"/>
          </p:nvSpPr>
          <p:spPr bwMode="auto">
            <a:xfrm>
              <a:off x="2023" y="2726"/>
              <a:ext cx="98" cy="114"/>
            </a:xfrm>
            <a:custGeom>
              <a:avLst/>
              <a:gdLst>
                <a:gd name="T0" fmla="*/ 65 w 65"/>
                <a:gd name="T1" fmla="*/ 57 h 75"/>
                <a:gd name="T2" fmla="*/ 60 w 65"/>
                <a:gd name="T3" fmla="*/ 70 h 75"/>
                <a:gd name="T4" fmla="*/ 45 w 65"/>
                <a:gd name="T5" fmla="*/ 75 h 75"/>
                <a:gd name="T6" fmla="*/ 22 w 65"/>
                <a:gd name="T7" fmla="*/ 75 h 75"/>
                <a:gd name="T8" fmla="*/ 5 w 65"/>
                <a:gd name="T9" fmla="*/ 70 h 75"/>
                <a:gd name="T10" fmla="*/ 0 w 65"/>
                <a:gd name="T11" fmla="*/ 63 h 75"/>
                <a:gd name="T12" fmla="*/ 0 w 65"/>
                <a:gd name="T13" fmla="*/ 55 h 75"/>
                <a:gd name="T14" fmla="*/ 0 w 65"/>
                <a:gd name="T15" fmla="*/ 18 h 75"/>
                <a:gd name="T16" fmla="*/ 1 w 65"/>
                <a:gd name="T17" fmla="*/ 10 h 75"/>
                <a:gd name="T18" fmla="*/ 6 w 65"/>
                <a:gd name="T19" fmla="*/ 4 h 75"/>
                <a:gd name="T20" fmla="*/ 22 w 65"/>
                <a:gd name="T21" fmla="*/ 0 h 75"/>
                <a:gd name="T22" fmla="*/ 60 w 65"/>
                <a:gd name="T23" fmla="*/ 0 h 75"/>
                <a:gd name="T24" fmla="*/ 60 w 65"/>
                <a:gd name="T25" fmla="*/ 11 h 75"/>
                <a:gd name="T26" fmla="*/ 24 w 65"/>
                <a:gd name="T27" fmla="*/ 11 h 75"/>
                <a:gd name="T28" fmla="*/ 16 w 65"/>
                <a:gd name="T29" fmla="*/ 13 h 75"/>
                <a:gd name="T30" fmla="*/ 13 w 65"/>
                <a:gd name="T31" fmla="*/ 20 h 75"/>
                <a:gd name="T32" fmla="*/ 13 w 65"/>
                <a:gd name="T33" fmla="*/ 55 h 75"/>
                <a:gd name="T34" fmla="*/ 16 w 65"/>
                <a:gd name="T35" fmla="*/ 62 h 75"/>
                <a:gd name="T36" fmla="*/ 24 w 65"/>
                <a:gd name="T37" fmla="*/ 64 h 75"/>
                <a:gd name="T38" fmla="*/ 41 w 65"/>
                <a:gd name="T39" fmla="*/ 64 h 75"/>
                <a:gd name="T40" fmla="*/ 51 w 65"/>
                <a:gd name="T41" fmla="*/ 55 h 75"/>
                <a:gd name="T42" fmla="*/ 51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3" y="67"/>
                    <a:pt x="60" y="70"/>
                  </a:cubicBezTo>
                  <a:cubicBezTo>
                    <a:pt x="56" y="73"/>
                    <a:pt x="51" y="75"/>
                    <a:pt x="45" y="75"/>
                  </a:cubicBezTo>
                  <a:cubicBezTo>
                    <a:pt x="22" y="75"/>
                    <a:pt x="22" y="75"/>
                    <a:pt x="22" y="75"/>
                  </a:cubicBezTo>
                  <a:cubicBezTo>
                    <a:pt x="15" y="75"/>
                    <a:pt x="9" y="73"/>
                    <a:pt x="5" y="70"/>
                  </a:cubicBezTo>
                  <a:cubicBezTo>
                    <a:pt x="3" y="68"/>
                    <a:pt x="1" y="66"/>
                    <a:pt x="0" y="63"/>
                  </a:cubicBezTo>
                  <a:cubicBezTo>
                    <a:pt x="0" y="62"/>
                    <a:pt x="0" y="59"/>
                    <a:pt x="0" y="55"/>
                  </a:cubicBezTo>
                  <a:cubicBezTo>
                    <a:pt x="0" y="18"/>
                    <a:pt x="0" y="18"/>
                    <a:pt x="0" y="18"/>
                  </a:cubicBezTo>
                  <a:cubicBezTo>
                    <a:pt x="0" y="15"/>
                    <a:pt x="0" y="12"/>
                    <a:pt x="1" y="10"/>
                  </a:cubicBezTo>
                  <a:cubicBezTo>
                    <a:pt x="2" y="8"/>
                    <a:pt x="4" y="6"/>
                    <a:pt x="6" y="4"/>
                  </a:cubicBezTo>
                  <a:cubicBezTo>
                    <a:pt x="10" y="2"/>
                    <a:pt x="15" y="0"/>
                    <a:pt x="22" y="0"/>
                  </a:cubicBezTo>
                  <a:cubicBezTo>
                    <a:pt x="60" y="0"/>
                    <a:pt x="60" y="0"/>
                    <a:pt x="60" y="0"/>
                  </a:cubicBezTo>
                  <a:cubicBezTo>
                    <a:pt x="60" y="11"/>
                    <a:pt x="60" y="11"/>
                    <a:pt x="60" y="11"/>
                  </a:cubicBezTo>
                  <a:cubicBezTo>
                    <a:pt x="24" y="11"/>
                    <a:pt x="24" y="11"/>
                    <a:pt x="24" y="11"/>
                  </a:cubicBezTo>
                  <a:cubicBezTo>
                    <a:pt x="20" y="11"/>
                    <a:pt x="17" y="12"/>
                    <a:pt x="16" y="13"/>
                  </a:cubicBezTo>
                  <a:cubicBezTo>
                    <a:pt x="14" y="14"/>
                    <a:pt x="13" y="16"/>
                    <a:pt x="13" y="20"/>
                  </a:cubicBezTo>
                  <a:cubicBezTo>
                    <a:pt x="13" y="55"/>
                    <a:pt x="13" y="55"/>
                    <a:pt x="13" y="55"/>
                  </a:cubicBezTo>
                  <a:cubicBezTo>
                    <a:pt x="13" y="58"/>
                    <a:pt x="14" y="61"/>
                    <a:pt x="16" y="62"/>
                  </a:cubicBezTo>
                  <a:cubicBezTo>
                    <a:pt x="18" y="63"/>
                    <a:pt x="20" y="64"/>
                    <a:pt x="24" y="64"/>
                  </a:cubicBezTo>
                  <a:cubicBezTo>
                    <a:pt x="41" y="64"/>
                    <a:pt x="41" y="64"/>
                    <a:pt x="41" y="64"/>
                  </a:cubicBezTo>
                  <a:cubicBezTo>
                    <a:pt x="48" y="64"/>
                    <a:pt x="51" y="61"/>
                    <a:pt x="51" y="55"/>
                  </a:cubicBezTo>
                  <a:cubicBezTo>
                    <a:pt x="51" y="34"/>
                    <a:pt x="51" y="34"/>
                    <a:pt x="51"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5" name="Freeform 46"/>
            <p:cNvSpPr>
              <a:spLocks noEditPoints="1"/>
            </p:cNvSpPr>
            <p:nvPr userDrawn="1"/>
          </p:nvSpPr>
          <p:spPr bwMode="auto">
            <a:xfrm>
              <a:off x="2179" y="2698"/>
              <a:ext cx="89" cy="142"/>
            </a:xfrm>
            <a:custGeom>
              <a:avLst/>
              <a:gdLst>
                <a:gd name="T0" fmla="*/ 59 w 59"/>
                <a:gd name="T1" fmla="*/ 94 h 94"/>
                <a:gd name="T2" fmla="*/ 21 w 59"/>
                <a:gd name="T3" fmla="*/ 94 h 94"/>
                <a:gd name="T4" fmla="*/ 6 w 59"/>
                <a:gd name="T5" fmla="*/ 90 h 94"/>
                <a:gd name="T6" fmla="*/ 0 w 59"/>
                <a:gd name="T7" fmla="*/ 78 h 94"/>
                <a:gd name="T8" fmla="*/ 0 w 59"/>
                <a:gd name="T9" fmla="*/ 36 h 94"/>
                <a:gd name="T10" fmla="*/ 5 w 59"/>
                <a:gd name="T11" fmla="*/ 24 h 94"/>
                <a:gd name="T12" fmla="*/ 20 w 59"/>
                <a:gd name="T13" fmla="*/ 19 h 94"/>
                <a:gd name="T14" fmla="*/ 59 w 59"/>
                <a:gd name="T15" fmla="*/ 19 h 94"/>
                <a:gd name="T16" fmla="*/ 59 w 59"/>
                <a:gd name="T17" fmla="*/ 30 h 94"/>
                <a:gd name="T18" fmla="*/ 24 w 59"/>
                <a:gd name="T19" fmla="*/ 30 h 94"/>
                <a:gd name="T20" fmla="*/ 13 w 59"/>
                <a:gd name="T21" fmla="*/ 39 h 94"/>
                <a:gd name="T22" fmla="*/ 13 w 59"/>
                <a:gd name="T23" fmla="*/ 51 h 94"/>
                <a:gd name="T24" fmla="*/ 59 w 59"/>
                <a:gd name="T25" fmla="*/ 51 h 94"/>
                <a:gd name="T26" fmla="*/ 59 w 59"/>
                <a:gd name="T27" fmla="*/ 62 h 94"/>
                <a:gd name="T28" fmla="*/ 13 w 59"/>
                <a:gd name="T29" fmla="*/ 62 h 94"/>
                <a:gd name="T30" fmla="*/ 13 w 59"/>
                <a:gd name="T31" fmla="*/ 74 h 94"/>
                <a:gd name="T32" fmla="*/ 24 w 59"/>
                <a:gd name="T33" fmla="*/ 83 h 94"/>
                <a:gd name="T34" fmla="*/ 59 w 59"/>
                <a:gd name="T35" fmla="*/ 83 h 94"/>
                <a:gd name="T36" fmla="*/ 59 w 59"/>
                <a:gd name="T37" fmla="*/ 94 h 94"/>
                <a:gd name="T38" fmla="*/ 44 w 59"/>
                <a:gd name="T39" fmla="*/ 0 h 94"/>
                <a:gd name="T40" fmla="*/ 34 w 59"/>
                <a:gd name="T41" fmla="*/ 13 h 94"/>
                <a:gd name="T42" fmla="*/ 24 w 59"/>
                <a:gd name="T43" fmla="*/ 13 h 94"/>
                <a:gd name="T44" fmla="*/ 33 w 59"/>
                <a:gd name="T45" fmla="*/ 0 h 94"/>
                <a:gd name="T46" fmla="*/ 44 w 59"/>
                <a:gd name="T47" fmla="*/ 0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4">
                  <a:moveTo>
                    <a:pt x="59" y="94"/>
                  </a:moveTo>
                  <a:cubicBezTo>
                    <a:pt x="21" y="94"/>
                    <a:pt x="21" y="94"/>
                    <a:pt x="21" y="94"/>
                  </a:cubicBezTo>
                  <a:cubicBezTo>
                    <a:pt x="14" y="94"/>
                    <a:pt x="9" y="92"/>
                    <a:pt x="6" y="90"/>
                  </a:cubicBezTo>
                  <a:cubicBezTo>
                    <a:pt x="2" y="87"/>
                    <a:pt x="0" y="83"/>
                    <a:pt x="0" y="78"/>
                  </a:cubicBezTo>
                  <a:cubicBezTo>
                    <a:pt x="0" y="36"/>
                    <a:pt x="0" y="36"/>
                    <a:pt x="0" y="36"/>
                  </a:cubicBezTo>
                  <a:cubicBezTo>
                    <a:pt x="0" y="31"/>
                    <a:pt x="1" y="27"/>
                    <a:pt x="5" y="24"/>
                  </a:cubicBezTo>
                  <a:cubicBezTo>
                    <a:pt x="8" y="21"/>
                    <a:pt x="13" y="19"/>
                    <a:pt x="20" y="19"/>
                  </a:cubicBezTo>
                  <a:cubicBezTo>
                    <a:pt x="59" y="19"/>
                    <a:pt x="59" y="19"/>
                    <a:pt x="59" y="19"/>
                  </a:cubicBezTo>
                  <a:cubicBezTo>
                    <a:pt x="59" y="30"/>
                    <a:pt x="59" y="30"/>
                    <a:pt x="59" y="30"/>
                  </a:cubicBezTo>
                  <a:cubicBezTo>
                    <a:pt x="24" y="30"/>
                    <a:pt x="24" y="30"/>
                    <a:pt x="24" y="30"/>
                  </a:cubicBezTo>
                  <a:cubicBezTo>
                    <a:pt x="17" y="30"/>
                    <a:pt x="13" y="33"/>
                    <a:pt x="13" y="39"/>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3"/>
                    <a:pt x="24" y="83"/>
                  </a:cubicBezTo>
                  <a:cubicBezTo>
                    <a:pt x="59" y="83"/>
                    <a:pt x="59" y="83"/>
                    <a:pt x="59" y="83"/>
                  </a:cubicBezTo>
                  <a:lnTo>
                    <a:pt x="59" y="94"/>
                  </a:lnTo>
                  <a:close/>
                  <a:moveTo>
                    <a:pt x="44" y="0"/>
                  </a:moveTo>
                  <a:cubicBezTo>
                    <a:pt x="34" y="13"/>
                    <a:pt x="34" y="13"/>
                    <a:pt x="34" y="13"/>
                  </a:cubicBezTo>
                  <a:cubicBezTo>
                    <a:pt x="24" y="13"/>
                    <a:pt x="24" y="13"/>
                    <a:pt x="24" y="13"/>
                  </a:cubicBezTo>
                  <a:cubicBezTo>
                    <a:pt x="33" y="0"/>
                    <a:pt x="33" y="0"/>
                    <a:pt x="33" y="0"/>
                  </a:cubicBezTo>
                  <a:lnTo>
                    <a:pt x="44" y="0"/>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6" name="Freeform 47"/>
            <p:cNvSpPr>
              <a:spLocks noEditPoints="1"/>
            </p:cNvSpPr>
            <p:nvPr userDrawn="1"/>
          </p:nvSpPr>
          <p:spPr bwMode="auto">
            <a:xfrm>
              <a:off x="2322" y="2726"/>
              <a:ext cx="97" cy="114"/>
            </a:xfrm>
            <a:custGeom>
              <a:avLst/>
              <a:gdLst>
                <a:gd name="T0" fmla="*/ 64 w 64"/>
                <a:gd name="T1" fmla="*/ 58 h 75"/>
                <a:gd name="T2" fmla="*/ 42 w 64"/>
                <a:gd name="T3" fmla="*/ 75 h 75"/>
                <a:gd name="T4" fmla="*/ 22 w 64"/>
                <a:gd name="T5" fmla="*/ 75 h 75"/>
                <a:gd name="T6" fmla="*/ 7 w 64"/>
                <a:gd name="T7" fmla="*/ 71 h 75"/>
                <a:gd name="T8" fmla="*/ 0 w 64"/>
                <a:gd name="T9" fmla="*/ 58 h 75"/>
                <a:gd name="T10" fmla="*/ 0 w 64"/>
                <a:gd name="T11" fmla="*/ 17 h 75"/>
                <a:gd name="T12" fmla="*/ 7 w 64"/>
                <a:gd name="T13" fmla="*/ 4 h 75"/>
                <a:gd name="T14" fmla="*/ 22 w 64"/>
                <a:gd name="T15" fmla="*/ 0 h 75"/>
                <a:gd name="T16" fmla="*/ 43 w 64"/>
                <a:gd name="T17" fmla="*/ 0 h 75"/>
                <a:gd name="T18" fmla="*/ 64 w 64"/>
                <a:gd name="T19" fmla="*/ 17 h 75"/>
                <a:gd name="T20" fmla="*/ 64 w 64"/>
                <a:gd name="T21" fmla="*/ 58 h 75"/>
                <a:gd name="T22" fmla="*/ 51 w 64"/>
                <a:gd name="T23" fmla="*/ 55 h 75"/>
                <a:gd name="T24" fmla="*/ 51 w 64"/>
                <a:gd name="T25" fmla="*/ 21 h 75"/>
                <a:gd name="T26" fmla="*/ 48 w 64"/>
                <a:gd name="T27" fmla="*/ 13 h 75"/>
                <a:gd name="T28" fmla="*/ 39 w 64"/>
                <a:gd name="T29" fmla="*/ 11 h 75"/>
                <a:gd name="T30" fmla="*/ 26 w 64"/>
                <a:gd name="T31" fmla="*/ 11 h 75"/>
                <a:gd name="T32" fmla="*/ 16 w 64"/>
                <a:gd name="T33" fmla="*/ 13 h 75"/>
                <a:gd name="T34" fmla="*/ 14 w 64"/>
                <a:gd name="T35" fmla="*/ 21 h 75"/>
                <a:gd name="T36" fmla="*/ 14 w 64"/>
                <a:gd name="T37" fmla="*/ 55 h 75"/>
                <a:gd name="T38" fmla="*/ 17 w 64"/>
                <a:gd name="T39" fmla="*/ 62 h 75"/>
                <a:gd name="T40" fmla="*/ 26 w 64"/>
                <a:gd name="T41" fmla="*/ 64 h 75"/>
                <a:gd name="T42" fmla="*/ 39 w 64"/>
                <a:gd name="T43" fmla="*/ 64 h 75"/>
                <a:gd name="T44" fmla="*/ 48 w 64"/>
                <a:gd name="T45" fmla="*/ 62 h 75"/>
                <a:gd name="T46" fmla="*/ 51 w 64"/>
                <a:gd name="T47" fmla="*/ 55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5">
                  <a:moveTo>
                    <a:pt x="64" y="58"/>
                  </a:moveTo>
                  <a:cubicBezTo>
                    <a:pt x="64" y="69"/>
                    <a:pt x="57" y="75"/>
                    <a:pt x="42" y="75"/>
                  </a:cubicBezTo>
                  <a:cubicBezTo>
                    <a:pt x="22" y="75"/>
                    <a:pt x="22" y="75"/>
                    <a:pt x="22" y="75"/>
                  </a:cubicBezTo>
                  <a:cubicBezTo>
                    <a:pt x="15" y="75"/>
                    <a:pt x="10" y="73"/>
                    <a:pt x="7" y="71"/>
                  </a:cubicBezTo>
                  <a:cubicBezTo>
                    <a:pt x="3" y="68"/>
                    <a:pt x="0" y="64"/>
                    <a:pt x="0" y="58"/>
                  </a:cubicBezTo>
                  <a:cubicBezTo>
                    <a:pt x="0" y="17"/>
                    <a:pt x="0" y="17"/>
                    <a:pt x="0" y="17"/>
                  </a:cubicBezTo>
                  <a:cubicBezTo>
                    <a:pt x="0" y="12"/>
                    <a:pt x="3" y="7"/>
                    <a:pt x="7" y="4"/>
                  </a:cubicBezTo>
                  <a:cubicBezTo>
                    <a:pt x="10" y="2"/>
                    <a:pt x="15" y="0"/>
                    <a:pt x="22" y="0"/>
                  </a:cubicBezTo>
                  <a:cubicBezTo>
                    <a:pt x="43" y="0"/>
                    <a:pt x="43" y="0"/>
                    <a:pt x="43" y="0"/>
                  </a:cubicBezTo>
                  <a:cubicBezTo>
                    <a:pt x="57" y="0"/>
                    <a:pt x="64" y="6"/>
                    <a:pt x="64" y="17"/>
                  </a:cubicBezTo>
                  <a:lnTo>
                    <a:pt x="64" y="58"/>
                  </a:lnTo>
                  <a:close/>
                  <a:moveTo>
                    <a:pt x="51" y="55"/>
                  </a:moveTo>
                  <a:cubicBezTo>
                    <a:pt x="51" y="21"/>
                    <a:pt x="51" y="21"/>
                    <a:pt x="51" y="21"/>
                  </a:cubicBezTo>
                  <a:cubicBezTo>
                    <a:pt x="51" y="17"/>
                    <a:pt x="50" y="15"/>
                    <a:pt x="48" y="13"/>
                  </a:cubicBezTo>
                  <a:cubicBezTo>
                    <a:pt x="47" y="12"/>
                    <a:pt x="44" y="11"/>
                    <a:pt x="39" y="11"/>
                  </a:cubicBezTo>
                  <a:cubicBezTo>
                    <a:pt x="26" y="11"/>
                    <a:pt x="26" y="11"/>
                    <a:pt x="26" y="11"/>
                  </a:cubicBezTo>
                  <a:cubicBezTo>
                    <a:pt x="21" y="11"/>
                    <a:pt x="18" y="12"/>
                    <a:pt x="16" y="13"/>
                  </a:cubicBezTo>
                  <a:cubicBezTo>
                    <a:pt x="15" y="15"/>
                    <a:pt x="14" y="17"/>
                    <a:pt x="14" y="21"/>
                  </a:cubicBezTo>
                  <a:cubicBezTo>
                    <a:pt x="14" y="55"/>
                    <a:pt x="14" y="55"/>
                    <a:pt x="14" y="55"/>
                  </a:cubicBezTo>
                  <a:cubicBezTo>
                    <a:pt x="14" y="58"/>
                    <a:pt x="15" y="60"/>
                    <a:pt x="17" y="62"/>
                  </a:cubicBezTo>
                  <a:cubicBezTo>
                    <a:pt x="18" y="63"/>
                    <a:pt x="21" y="64"/>
                    <a:pt x="26" y="64"/>
                  </a:cubicBezTo>
                  <a:cubicBezTo>
                    <a:pt x="39" y="64"/>
                    <a:pt x="39" y="64"/>
                    <a:pt x="39" y="64"/>
                  </a:cubicBezTo>
                  <a:cubicBezTo>
                    <a:pt x="44" y="64"/>
                    <a:pt x="47" y="63"/>
                    <a:pt x="48" y="62"/>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7" name="Freeform 48"/>
            <p:cNvSpPr>
              <a:spLocks/>
            </p:cNvSpPr>
            <p:nvPr userDrawn="1"/>
          </p:nvSpPr>
          <p:spPr bwMode="auto">
            <a:xfrm>
              <a:off x="2476" y="2726"/>
              <a:ext cx="98" cy="114"/>
            </a:xfrm>
            <a:custGeom>
              <a:avLst/>
              <a:gdLst>
                <a:gd name="T0" fmla="*/ 65 w 65"/>
                <a:gd name="T1" fmla="*/ 57 h 75"/>
                <a:gd name="T2" fmla="*/ 60 w 65"/>
                <a:gd name="T3" fmla="*/ 70 h 75"/>
                <a:gd name="T4" fmla="*/ 45 w 65"/>
                <a:gd name="T5" fmla="*/ 75 h 75"/>
                <a:gd name="T6" fmla="*/ 22 w 65"/>
                <a:gd name="T7" fmla="*/ 75 h 75"/>
                <a:gd name="T8" fmla="*/ 6 w 65"/>
                <a:gd name="T9" fmla="*/ 70 h 75"/>
                <a:gd name="T10" fmla="*/ 1 w 65"/>
                <a:gd name="T11" fmla="*/ 63 h 75"/>
                <a:gd name="T12" fmla="*/ 0 w 65"/>
                <a:gd name="T13" fmla="*/ 55 h 75"/>
                <a:gd name="T14" fmla="*/ 0 w 65"/>
                <a:gd name="T15" fmla="*/ 18 h 75"/>
                <a:gd name="T16" fmla="*/ 1 w 65"/>
                <a:gd name="T17" fmla="*/ 10 h 75"/>
                <a:gd name="T18" fmla="*/ 7 w 65"/>
                <a:gd name="T19" fmla="*/ 4 h 75"/>
                <a:gd name="T20" fmla="*/ 22 w 65"/>
                <a:gd name="T21" fmla="*/ 0 h 75"/>
                <a:gd name="T22" fmla="*/ 60 w 65"/>
                <a:gd name="T23" fmla="*/ 0 h 75"/>
                <a:gd name="T24" fmla="*/ 60 w 65"/>
                <a:gd name="T25" fmla="*/ 11 h 75"/>
                <a:gd name="T26" fmla="*/ 25 w 65"/>
                <a:gd name="T27" fmla="*/ 11 h 75"/>
                <a:gd name="T28" fmla="*/ 16 w 65"/>
                <a:gd name="T29" fmla="*/ 13 h 75"/>
                <a:gd name="T30" fmla="*/ 14 w 65"/>
                <a:gd name="T31" fmla="*/ 20 h 75"/>
                <a:gd name="T32" fmla="*/ 14 w 65"/>
                <a:gd name="T33" fmla="*/ 55 h 75"/>
                <a:gd name="T34" fmla="*/ 17 w 65"/>
                <a:gd name="T35" fmla="*/ 62 h 75"/>
                <a:gd name="T36" fmla="*/ 25 w 65"/>
                <a:gd name="T37" fmla="*/ 64 h 75"/>
                <a:gd name="T38" fmla="*/ 42 w 65"/>
                <a:gd name="T39" fmla="*/ 64 h 75"/>
                <a:gd name="T40" fmla="*/ 52 w 65"/>
                <a:gd name="T41" fmla="*/ 55 h 75"/>
                <a:gd name="T42" fmla="*/ 52 w 65"/>
                <a:gd name="T43" fmla="*/ 34 h 75"/>
                <a:gd name="T44" fmla="*/ 65 w 65"/>
                <a:gd name="T45" fmla="*/ 34 h 75"/>
                <a:gd name="T46" fmla="*/ 65 w 65"/>
                <a:gd name="T47" fmla="*/ 5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5" h="75">
                  <a:moveTo>
                    <a:pt x="65" y="57"/>
                  </a:moveTo>
                  <a:cubicBezTo>
                    <a:pt x="65" y="62"/>
                    <a:pt x="64" y="67"/>
                    <a:pt x="60" y="70"/>
                  </a:cubicBezTo>
                  <a:cubicBezTo>
                    <a:pt x="57" y="73"/>
                    <a:pt x="52" y="75"/>
                    <a:pt x="45" y="75"/>
                  </a:cubicBezTo>
                  <a:cubicBezTo>
                    <a:pt x="22" y="75"/>
                    <a:pt x="22" y="75"/>
                    <a:pt x="22" y="75"/>
                  </a:cubicBezTo>
                  <a:cubicBezTo>
                    <a:pt x="15" y="75"/>
                    <a:pt x="10" y="73"/>
                    <a:pt x="6" y="70"/>
                  </a:cubicBezTo>
                  <a:cubicBezTo>
                    <a:pt x="4" y="68"/>
                    <a:pt x="2" y="66"/>
                    <a:pt x="1" y="63"/>
                  </a:cubicBezTo>
                  <a:cubicBezTo>
                    <a:pt x="1" y="62"/>
                    <a:pt x="0" y="59"/>
                    <a:pt x="0" y="55"/>
                  </a:cubicBezTo>
                  <a:cubicBezTo>
                    <a:pt x="0" y="18"/>
                    <a:pt x="0" y="18"/>
                    <a:pt x="0" y="18"/>
                  </a:cubicBezTo>
                  <a:cubicBezTo>
                    <a:pt x="0" y="15"/>
                    <a:pt x="1" y="12"/>
                    <a:pt x="1" y="10"/>
                  </a:cubicBezTo>
                  <a:cubicBezTo>
                    <a:pt x="2" y="8"/>
                    <a:pt x="4" y="6"/>
                    <a:pt x="7" y="4"/>
                  </a:cubicBezTo>
                  <a:cubicBezTo>
                    <a:pt x="11" y="2"/>
                    <a:pt x="16" y="0"/>
                    <a:pt x="22" y="0"/>
                  </a:cubicBezTo>
                  <a:cubicBezTo>
                    <a:pt x="60" y="0"/>
                    <a:pt x="60" y="0"/>
                    <a:pt x="60" y="0"/>
                  </a:cubicBezTo>
                  <a:cubicBezTo>
                    <a:pt x="60" y="11"/>
                    <a:pt x="60" y="11"/>
                    <a:pt x="60" y="11"/>
                  </a:cubicBezTo>
                  <a:cubicBezTo>
                    <a:pt x="25" y="11"/>
                    <a:pt x="25" y="11"/>
                    <a:pt x="25" y="11"/>
                  </a:cubicBezTo>
                  <a:cubicBezTo>
                    <a:pt x="21" y="11"/>
                    <a:pt x="18" y="12"/>
                    <a:pt x="16" y="13"/>
                  </a:cubicBezTo>
                  <a:cubicBezTo>
                    <a:pt x="15" y="14"/>
                    <a:pt x="14" y="16"/>
                    <a:pt x="14" y="20"/>
                  </a:cubicBezTo>
                  <a:cubicBezTo>
                    <a:pt x="14" y="55"/>
                    <a:pt x="14" y="55"/>
                    <a:pt x="14" y="55"/>
                  </a:cubicBezTo>
                  <a:cubicBezTo>
                    <a:pt x="14" y="58"/>
                    <a:pt x="15" y="61"/>
                    <a:pt x="17" y="62"/>
                  </a:cubicBezTo>
                  <a:cubicBezTo>
                    <a:pt x="18" y="63"/>
                    <a:pt x="21" y="64"/>
                    <a:pt x="25" y="64"/>
                  </a:cubicBezTo>
                  <a:cubicBezTo>
                    <a:pt x="42" y="64"/>
                    <a:pt x="42" y="64"/>
                    <a:pt x="42" y="64"/>
                  </a:cubicBezTo>
                  <a:cubicBezTo>
                    <a:pt x="49" y="64"/>
                    <a:pt x="52" y="61"/>
                    <a:pt x="52" y="55"/>
                  </a:cubicBezTo>
                  <a:cubicBezTo>
                    <a:pt x="52" y="34"/>
                    <a:pt x="52" y="34"/>
                    <a:pt x="52" y="34"/>
                  </a:cubicBezTo>
                  <a:cubicBezTo>
                    <a:pt x="65" y="34"/>
                    <a:pt x="65" y="34"/>
                    <a:pt x="65" y="34"/>
                  </a:cubicBezTo>
                  <a:lnTo>
                    <a:pt x="65" y="5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8" name="Freeform 49"/>
            <p:cNvSpPr>
              <a:spLocks/>
            </p:cNvSpPr>
            <p:nvPr userDrawn="1"/>
          </p:nvSpPr>
          <p:spPr bwMode="auto">
            <a:xfrm>
              <a:off x="2631" y="2728"/>
              <a:ext cx="98" cy="112"/>
            </a:xfrm>
            <a:custGeom>
              <a:avLst/>
              <a:gdLst>
                <a:gd name="T0" fmla="*/ 65 w 65"/>
                <a:gd name="T1" fmla="*/ 74 h 74"/>
                <a:gd name="T2" fmla="*/ 49 w 65"/>
                <a:gd name="T3" fmla="*/ 74 h 74"/>
                <a:gd name="T4" fmla="*/ 16 w 65"/>
                <a:gd name="T5" fmla="*/ 45 h 74"/>
                <a:gd name="T6" fmla="*/ 15 w 65"/>
                <a:gd name="T7" fmla="*/ 40 h 74"/>
                <a:gd name="T8" fmla="*/ 23 w 65"/>
                <a:gd name="T9" fmla="*/ 34 h 74"/>
                <a:gd name="T10" fmla="*/ 42 w 65"/>
                <a:gd name="T11" fmla="*/ 34 h 74"/>
                <a:gd name="T12" fmla="*/ 52 w 65"/>
                <a:gd name="T13" fmla="*/ 27 h 74"/>
                <a:gd name="T14" fmla="*/ 52 w 65"/>
                <a:gd name="T15" fmla="*/ 18 h 74"/>
                <a:gd name="T16" fmla="*/ 41 w 65"/>
                <a:gd name="T17" fmla="*/ 10 h 74"/>
                <a:gd name="T18" fmla="*/ 14 w 65"/>
                <a:gd name="T19" fmla="*/ 10 h 74"/>
                <a:gd name="T20" fmla="*/ 14 w 65"/>
                <a:gd name="T21" fmla="*/ 74 h 74"/>
                <a:gd name="T22" fmla="*/ 0 w 65"/>
                <a:gd name="T23" fmla="*/ 74 h 74"/>
                <a:gd name="T24" fmla="*/ 0 w 65"/>
                <a:gd name="T25" fmla="*/ 0 h 74"/>
                <a:gd name="T26" fmla="*/ 45 w 65"/>
                <a:gd name="T27" fmla="*/ 0 h 74"/>
                <a:gd name="T28" fmla="*/ 65 w 65"/>
                <a:gd name="T29" fmla="*/ 15 h 74"/>
                <a:gd name="T30" fmla="*/ 65 w 65"/>
                <a:gd name="T31" fmla="*/ 28 h 74"/>
                <a:gd name="T32" fmla="*/ 60 w 65"/>
                <a:gd name="T33" fmla="*/ 39 h 74"/>
                <a:gd name="T34" fmla="*/ 46 w 65"/>
                <a:gd name="T35" fmla="*/ 43 h 74"/>
                <a:gd name="T36" fmla="*/ 31 w 65"/>
                <a:gd name="T37" fmla="*/ 43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5"/>
                    <a:pt x="16" y="45"/>
                    <a:pt x="16" y="45"/>
                  </a:cubicBezTo>
                  <a:cubicBezTo>
                    <a:pt x="15" y="44"/>
                    <a:pt x="15" y="43"/>
                    <a:pt x="15" y="40"/>
                  </a:cubicBezTo>
                  <a:cubicBezTo>
                    <a:pt x="15" y="36"/>
                    <a:pt x="17" y="34"/>
                    <a:pt x="23" y="34"/>
                  </a:cubicBezTo>
                  <a:cubicBezTo>
                    <a:pt x="42" y="34"/>
                    <a:pt x="42" y="34"/>
                    <a:pt x="42" y="34"/>
                  </a:cubicBezTo>
                  <a:cubicBezTo>
                    <a:pt x="49" y="34"/>
                    <a:pt x="52" y="32"/>
                    <a:pt x="52" y="27"/>
                  </a:cubicBezTo>
                  <a:cubicBezTo>
                    <a:pt x="52" y="18"/>
                    <a:pt x="52" y="18"/>
                    <a:pt x="52" y="18"/>
                  </a:cubicBezTo>
                  <a:cubicBezTo>
                    <a:pt x="52" y="13"/>
                    <a:pt x="48" y="10"/>
                    <a:pt x="41" y="10"/>
                  </a:cubicBezTo>
                  <a:cubicBezTo>
                    <a:pt x="14" y="10"/>
                    <a:pt x="14" y="10"/>
                    <a:pt x="14" y="10"/>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5"/>
                  </a:cubicBezTo>
                  <a:cubicBezTo>
                    <a:pt x="65" y="28"/>
                    <a:pt x="65" y="28"/>
                    <a:pt x="65" y="28"/>
                  </a:cubicBezTo>
                  <a:cubicBezTo>
                    <a:pt x="65" y="33"/>
                    <a:pt x="63" y="36"/>
                    <a:pt x="60" y="39"/>
                  </a:cubicBezTo>
                  <a:cubicBezTo>
                    <a:pt x="56" y="42"/>
                    <a:pt x="52" y="43"/>
                    <a:pt x="46" y="43"/>
                  </a:cubicBezTo>
                  <a:cubicBezTo>
                    <a:pt x="31" y="43"/>
                    <a:pt x="31" y="43"/>
                    <a:pt x="31" y="43"/>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49" name="Freeform 50"/>
            <p:cNvSpPr>
              <a:spLocks noEditPoints="1"/>
            </p:cNvSpPr>
            <p:nvPr userDrawn="1"/>
          </p:nvSpPr>
          <p:spPr bwMode="auto">
            <a:xfrm>
              <a:off x="2773" y="2728"/>
              <a:ext cx="121" cy="112"/>
            </a:xfrm>
            <a:custGeom>
              <a:avLst/>
              <a:gdLst>
                <a:gd name="T0" fmla="*/ 80 w 80"/>
                <a:gd name="T1" fmla="*/ 74 h 74"/>
                <a:gd name="T2" fmla="*/ 66 w 80"/>
                <a:gd name="T3" fmla="*/ 74 h 74"/>
                <a:gd name="T4" fmla="*/ 58 w 80"/>
                <a:gd name="T5" fmla="*/ 55 h 74"/>
                <a:gd name="T6" fmla="*/ 22 w 80"/>
                <a:gd name="T7" fmla="*/ 55 h 74"/>
                <a:gd name="T8" fmla="*/ 14 w 80"/>
                <a:gd name="T9" fmla="*/ 74 h 74"/>
                <a:gd name="T10" fmla="*/ 0 w 80"/>
                <a:gd name="T11" fmla="*/ 74 h 74"/>
                <a:gd name="T12" fmla="*/ 29 w 80"/>
                <a:gd name="T13" fmla="*/ 6 h 74"/>
                <a:gd name="T14" fmla="*/ 40 w 80"/>
                <a:gd name="T15" fmla="*/ 0 h 74"/>
                <a:gd name="T16" fmla="*/ 50 w 80"/>
                <a:gd name="T17" fmla="*/ 6 h 74"/>
                <a:gd name="T18" fmla="*/ 80 w 80"/>
                <a:gd name="T19" fmla="*/ 74 h 74"/>
                <a:gd name="T20" fmla="*/ 54 w 80"/>
                <a:gd name="T21" fmla="*/ 45 h 74"/>
                <a:gd name="T22" fmla="*/ 39 w 80"/>
                <a:gd name="T23" fmla="*/ 12 h 74"/>
                <a:gd name="T24" fmla="*/ 26 w 80"/>
                <a:gd name="T25" fmla="*/ 45 h 74"/>
                <a:gd name="T26" fmla="*/ 54 w 80"/>
                <a:gd name="T27" fmla="*/ 4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0" h="74">
                  <a:moveTo>
                    <a:pt x="80" y="74"/>
                  </a:moveTo>
                  <a:cubicBezTo>
                    <a:pt x="66" y="74"/>
                    <a:pt x="66" y="74"/>
                    <a:pt x="66" y="74"/>
                  </a:cubicBezTo>
                  <a:cubicBezTo>
                    <a:pt x="58" y="55"/>
                    <a:pt x="58" y="55"/>
                    <a:pt x="58" y="55"/>
                  </a:cubicBezTo>
                  <a:cubicBezTo>
                    <a:pt x="22" y="55"/>
                    <a:pt x="22" y="55"/>
                    <a:pt x="22" y="55"/>
                  </a:cubicBezTo>
                  <a:cubicBezTo>
                    <a:pt x="14" y="74"/>
                    <a:pt x="14" y="74"/>
                    <a:pt x="14" y="74"/>
                  </a:cubicBezTo>
                  <a:cubicBezTo>
                    <a:pt x="0" y="74"/>
                    <a:pt x="0" y="74"/>
                    <a:pt x="0" y="74"/>
                  </a:cubicBezTo>
                  <a:cubicBezTo>
                    <a:pt x="29" y="6"/>
                    <a:pt x="29" y="6"/>
                    <a:pt x="29" y="6"/>
                  </a:cubicBezTo>
                  <a:cubicBezTo>
                    <a:pt x="31" y="2"/>
                    <a:pt x="35" y="0"/>
                    <a:pt x="40" y="0"/>
                  </a:cubicBezTo>
                  <a:cubicBezTo>
                    <a:pt x="45" y="0"/>
                    <a:pt x="48" y="2"/>
                    <a:pt x="50" y="6"/>
                  </a:cubicBezTo>
                  <a:lnTo>
                    <a:pt x="80" y="74"/>
                  </a:lnTo>
                  <a:close/>
                  <a:moveTo>
                    <a:pt x="54" y="45"/>
                  </a:moveTo>
                  <a:cubicBezTo>
                    <a:pt x="39" y="12"/>
                    <a:pt x="39" y="12"/>
                    <a:pt x="39" y="12"/>
                  </a:cubicBezTo>
                  <a:cubicBezTo>
                    <a:pt x="26" y="45"/>
                    <a:pt x="26" y="45"/>
                    <a:pt x="26" y="45"/>
                  </a:cubicBezTo>
                  <a:lnTo>
                    <a:pt x="54" y="45"/>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0" name="Freeform 51"/>
            <p:cNvSpPr>
              <a:spLocks noEditPoints="1"/>
            </p:cNvSpPr>
            <p:nvPr userDrawn="1"/>
          </p:nvSpPr>
          <p:spPr bwMode="auto">
            <a:xfrm>
              <a:off x="2939" y="2726"/>
              <a:ext cx="99" cy="114"/>
            </a:xfrm>
            <a:custGeom>
              <a:avLst/>
              <a:gdLst>
                <a:gd name="T0" fmla="*/ 66 w 66"/>
                <a:gd name="T1" fmla="*/ 31 h 75"/>
                <a:gd name="T2" fmla="*/ 60 w 66"/>
                <a:gd name="T3" fmla="*/ 42 h 75"/>
                <a:gd name="T4" fmla="*/ 46 w 66"/>
                <a:gd name="T5" fmla="*/ 47 h 75"/>
                <a:gd name="T6" fmla="*/ 14 w 66"/>
                <a:gd name="T7" fmla="*/ 47 h 75"/>
                <a:gd name="T8" fmla="*/ 14 w 66"/>
                <a:gd name="T9" fmla="*/ 75 h 75"/>
                <a:gd name="T10" fmla="*/ 0 w 66"/>
                <a:gd name="T11" fmla="*/ 75 h 75"/>
                <a:gd name="T12" fmla="*/ 0 w 66"/>
                <a:gd name="T13" fmla="*/ 0 h 75"/>
                <a:gd name="T14" fmla="*/ 45 w 66"/>
                <a:gd name="T15" fmla="*/ 0 h 75"/>
                <a:gd name="T16" fmla="*/ 60 w 66"/>
                <a:gd name="T17" fmla="*/ 4 h 75"/>
                <a:gd name="T18" fmla="*/ 66 w 66"/>
                <a:gd name="T19" fmla="*/ 15 h 75"/>
                <a:gd name="T20" fmla="*/ 66 w 66"/>
                <a:gd name="T21" fmla="*/ 31 h 75"/>
                <a:gd name="T22" fmla="*/ 52 w 66"/>
                <a:gd name="T23" fmla="*/ 27 h 75"/>
                <a:gd name="T24" fmla="*/ 52 w 66"/>
                <a:gd name="T25" fmla="*/ 18 h 75"/>
                <a:gd name="T26" fmla="*/ 42 w 66"/>
                <a:gd name="T27" fmla="*/ 11 h 75"/>
                <a:gd name="T28" fmla="*/ 14 w 66"/>
                <a:gd name="T29" fmla="*/ 11 h 75"/>
                <a:gd name="T30" fmla="*/ 14 w 66"/>
                <a:gd name="T31" fmla="*/ 36 h 75"/>
                <a:gd name="T32" fmla="*/ 41 w 66"/>
                <a:gd name="T33" fmla="*/ 36 h 75"/>
                <a:gd name="T34" fmla="*/ 52 w 66"/>
                <a:gd name="T35" fmla="*/ 27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66" h="75">
                  <a:moveTo>
                    <a:pt x="66" y="31"/>
                  </a:moveTo>
                  <a:cubicBezTo>
                    <a:pt x="66" y="36"/>
                    <a:pt x="64" y="40"/>
                    <a:pt x="60" y="42"/>
                  </a:cubicBezTo>
                  <a:cubicBezTo>
                    <a:pt x="57" y="45"/>
                    <a:pt x="52" y="47"/>
                    <a:pt x="46" y="47"/>
                  </a:cubicBezTo>
                  <a:cubicBezTo>
                    <a:pt x="14" y="47"/>
                    <a:pt x="14" y="47"/>
                    <a:pt x="14" y="47"/>
                  </a:cubicBezTo>
                  <a:cubicBezTo>
                    <a:pt x="14" y="75"/>
                    <a:pt x="14" y="75"/>
                    <a:pt x="14" y="75"/>
                  </a:cubicBezTo>
                  <a:cubicBezTo>
                    <a:pt x="0" y="75"/>
                    <a:pt x="0" y="75"/>
                    <a:pt x="0" y="75"/>
                  </a:cubicBezTo>
                  <a:cubicBezTo>
                    <a:pt x="0" y="0"/>
                    <a:pt x="0" y="0"/>
                    <a:pt x="0" y="0"/>
                  </a:cubicBezTo>
                  <a:cubicBezTo>
                    <a:pt x="45" y="0"/>
                    <a:pt x="45" y="0"/>
                    <a:pt x="45" y="0"/>
                  </a:cubicBezTo>
                  <a:cubicBezTo>
                    <a:pt x="51" y="0"/>
                    <a:pt x="56" y="1"/>
                    <a:pt x="60" y="4"/>
                  </a:cubicBezTo>
                  <a:cubicBezTo>
                    <a:pt x="63" y="7"/>
                    <a:pt x="65" y="10"/>
                    <a:pt x="66" y="15"/>
                  </a:cubicBezTo>
                  <a:cubicBezTo>
                    <a:pt x="66" y="20"/>
                    <a:pt x="66" y="25"/>
                    <a:pt x="66" y="31"/>
                  </a:cubicBezTo>
                  <a:close/>
                  <a:moveTo>
                    <a:pt x="52" y="27"/>
                  </a:moveTo>
                  <a:cubicBezTo>
                    <a:pt x="52" y="18"/>
                    <a:pt x="52" y="18"/>
                    <a:pt x="52" y="18"/>
                  </a:cubicBezTo>
                  <a:cubicBezTo>
                    <a:pt x="52" y="14"/>
                    <a:pt x="49" y="11"/>
                    <a:pt x="42" y="11"/>
                  </a:cubicBezTo>
                  <a:cubicBezTo>
                    <a:pt x="14" y="11"/>
                    <a:pt x="14" y="11"/>
                    <a:pt x="14" y="11"/>
                  </a:cubicBezTo>
                  <a:cubicBezTo>
                    <a:pt x="14" y="36"/>
                    <a:pt x="14" y="36"/>
                    <a:pt x="14" y="36"/>
                  </a:cubicBezTo>
                  <a:cubicBezTo>
                    <a:pt x="41" y="36"/>
                    <a:pt x="41" y="36"/>
                    <a:pt x="41" y="36"/>
                  </a:cubicBezTo>
                  <a:cubicBezTo>
                    <a:pt x="49" y="36"/>
                    <a:pt x="52" y="33"/>
                    <a:pt x="52" y="27"/>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1" name="Freeform 52"/>
            <p:cNvSpPr>
              <a:spLocks/>
            </p:cNvSpPr>
            <p:nvPr userDrawn="1"/>
          </p:nvSpPr>
          <p:spPr bwMode="auto">
            <a:xfrm>
              <a:off x="3094" y="2726"/>
              <a:ext cx="100" cy="114"/>
            </a:xfrm>
            <a:custGeom>
              <a:avLst/>
              <a:gdLst>
                <a:gd name="T0" fmla="*/ 100 w 100"/>
                <a:gd name="T1" fmla="*/ 114 h 114"/>
                <a:gd name="T2" fmla="*/ 80 w 100"/>
                <a:gd name="T3" fmla="*/ 114 h 114"/>
                <a:gd name="T4" fmla="*/ 80 w 100"/>
                <a:gd name="T5" fmla="*/ 65 h 114"/>
                <a:gd name="T6" fmla="*/ 20 w 100"/>
                <a:gd name="T7" fmla="*/ 65 h 114"/>
                <a:gd name="T8" fmla="*/ 20 w 100"/>
                <a:gd name="T9" fmla="*/ 114 h 114"/>
                <a:gd name="T10" fmla="*/ 0 w 100"/>
                <a:gd name="T11" fmla="*/ 114 h 114"/>
                <a:gd name="T12" fmla="*/ 0 w 100"/>
                <a:gd name="T13" fmla="*/ 0 h 114"/>
                <a:gd name="T14" fmla="*/ 20 w 100"/>
                <a:gd name="T15" fmla="*/ 0 h 114"/>
                <a:gd name="T16" fmla="*/ 20 w 100"/>
                <a:gd name="T17" fmla="*/ 49 h 114"/>
                <a:gd name="T18" fmla="*/ 80 w 100"/>
                <a:gd name="T19" fmla="*/ 49 h 114"/>
                <a:gd name="T20" fmla="*/ 80 w 100"/>
                <a:gd name="T21" fmla="*/ 0 h 114"/>
                <a:gd name="T22" fmla="*/ 100 w 100"/>
                <a:gd name="T23" fmla="*/ 0 h 114"/>
                <a:gd name="T24" fmla="*/ 100 w 100"/>
                <a:gd name="T25" fmla="*/ 114 h 1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0" h="114">
                  <a:moveTo>
                    <a:pt x="100" y="114"/>
                  </a:moveTo>
                  <a:lnTo>
                    <a:pt x="80" y="114"/>
                  </a:lnTo>
                  <a:lnTo>
                    <a:pt x="80" y="65"/>
                  </a:lnTo>
                  <a:lnTo>
                    <a:pt x="20" y="65"/>
                  </a:lnTo>
                  <a:lnTo>
                    <a:pt x="20" y="114"/>
                  </a:lnTo>
                  <a:lnTo>
                    <a:pt x="0" y="114"/>
                  </a:lnTo>
                  <a:lnTo>
                    <a:pt x="0" y="0"/>
                  </a:lnTo>
                  <a:lnTo>
                    <a:pt x="20" y="0"/>
                  </a:lnTo>
                  <a:lnTo>
                    <a:pt x="20" y="49"/>
                  </a:lnTo>
                  <a:lnTo>
                    <a:pt x="80" y="49"/>
                  </a:lnTo>
                  <a:lnTo>
                    <a:pt x="80" y="0"/>
                  </a:lnTo>
                  <a:lnTo>
                    <a:pt x="100" y="0"/>
                  </a:lnTo>
                  <a:lnTo>
                    <a:pt x="100" y="11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2" name="Rectangle 53"/>
            <p:cNvSpPr>
              <a:spLocks noChangeArrowheads="1"/>
            </p:cNvSpPr>
            <p:nvPr userDrawn="1"/>
          </p:nvSpPr>
          <p:spPr bwMode="auto">
            <a:xfrm>
              <a:off x="3251" y="2726"/>
              <a:ext cx="20" cy="114"/>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3" name="Freeform 54"/>
            <p:cNvSpPr>
              <a:spLocks noEditPoints="1"/>
            </p:cNvSpPr>
            <p:nvPr userDrawn="1"/>
          </p:nvSpPr>
          <p:spPr bwMode="auto">
            <a:xfrm>
              <a:off x="3328" y="2726"/>
              <a:ext cx="98" cy="129"/>
            </a:xfrm>
            <a:custGeom>
              <a:avLst/>
              <a:gdLst>
                <a:gd name="T0" fmla="*/ 65 w 65"/>
                <a:gd name="T1" fmla="*/ 58 h 85"/>
                <a:gd name="T2" fmla="*/ 51 w 65"/>
                <a:gd name="T3" fmla="*/ 74 h 85"/>
                <a:gd name="T4" fmla="*/ 64 w 65"/>
                <a:gd name="T5" fmla="*/ 85 h 85"/>
                <a:gd name="T6" fmla="*/ 46 w 65"/>
                <a:gd name="T7" fmla="*/ 85 h 85"/>
                <a:gd name="T8" fmla="*/ 33 w 65"/>
                <a:gd name="T9" fmla="*/ 75 h 85"/>
                <a:gd name="T10" fmla="*/ 22 w 65"/>
                <a:gd name="T11" fmla="*/ 75 h 85"/>
                <a:gd name="T12" fmla="*/ 7 w 65"/>
                <a:gd name="T13" fmla="*/ 71 h 85"/>
                <a:gd name="T14" fmla="*/ 0 w 65"/>
                <a:gd name="T15" fmla="*/ 58 h 85"/>
                <a:gd name="T16" fmla="*/ 0 w 65"/>
                <a:gd name="T17" fmla="*/ 17 h 85"/>
                <a:gd name="T18" fmla="*/ 7 w 65"/>
                <a:gd name="T19" fmla="*/ 4 h 85"/>
                <a:gd name="T20" fmla="*/ 22 w 65"/>
                <a:gd name="T21" fmla="*/ 0 h 85"/>
                <a:gd name="T22" fmla="*/ 43 w 65"/>
                <a:gd name="T23" fmla="*/ 0 h 85"/>
                <a:gd name="T24" fmla="*/ 58 w 65"/>
                <a:gd name="T25" fmla="*/ 4 h 85"/>
                <a:gd name="T26" fmla="*/ 65 w 65"/>
                <a:gd name="T27" fmla="*/ 17 h 85"/>
                <a:gd name="T28" fmla="*/ 65 w 65"/>
                <a:gd name="T29" fmla="*/ 58 h 85"/>
                <a:gd name="T30" fmla="*/ 52 w 65"/>
                <a:gd name="T31" fmla="*/ 56 h 85"/>
                <a:gd name="T32" fmla="*/ 52 w 65"/>
                <a:gd name="T33" fmla="*/ 20 h 85"/>
                <a:gd name="T34" fmla="*/ 49 w 65"/>
                <a:gd name="T35" fmla="*/ 13 h 85"/>
                <a:gd name="T36" fmla="*/ 39 w 65"/>
                <a:gd name="T37" fmla="*/ 11 h 85"/>
                <a:gd name="T38" fmla="*/ 26 w 65"/>
                <a:gd name="T39" fmla="*/ 11 h 85"/>
                <a:gd name="T40" fmla="*/ 16 w 65"/>
                <a:gd name="T41" fmla="*/ 13 h 85"/>
                <a:gd name="T42" fmla="*/ 14 w 65"/>
                <a:gd name="T43" fmla="*/ 20 h 85"/>
                <a:gd name="T44" fmla="*/ 14 w 65"/>
                <a:gd name="T45" fmla="*/ 55 h 85"/>
                <a:gd name="T46" fmla="*/ 17 w 65"/>
                <a:gd name="T47" fmla="*/ 62 h 85"/>
                <a:gd name="T48" fmla="*/ 26 w 65"/>
                <a:gd name="T49" fmla="*/ 64 h 85"/>
                <a:gd name="T50" fmla="*/ 39 w 65"/>
                <a:gd name="T51" fmla="*/ 64 h 85"/>
                <a:gd name="T52" fmla="*/ 49 w 65"/>
                <a:gd name="T53" fmla="*/ 62 h 85"/>
                <a:gd name="T54" fmla="*/ 52 w 65"/>
                <a:gd name="T55" fmla="*/ 56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65" h="85">
                  <a:moveTo>
                    <a:pt x="65" y="58"/>
                  </a:moveTo>
                  <a:cubicBezTo>
                    <a:pt x="65" y="67"/>
                    <a:pt x="60" y="72"/>
                    <a:pt x="51" y="74"/>
                  </a:cubicBezTo>
                  <a:cubicBezTo>
                    <a:pt x="64" y="85"/>
                    <a:pt x="64" y="85"/>
                    <a:pt x="64" y="85"/>
                  </a:cubicBezTo>
                  <a:cubicBezTo>
                    <a:pt x="46" y="85"/>
                    <a:pt x="46" y="85"/>
                    <a:pt x="46" y="85"/>
                  </a:cubicBezTo>
                  <a:cubicBezTo>
                    <a:pt x="33" y="75"/>
                    <a:pt x="33" y="75"/>
                    <a:pt x="33" y="75"/>
                  </a:cubicBezTo>
                  <a:cubicBezTo>
                    <a:pt x="22" y="75"/>
                    <a:pt x="22" y="75"/>
                    <a:pt x="22" y="75"/>
                  </a:cubicBezTo>
                  <a:cubicBezTo>
                    <a:pt x="15" y="75"/>
                    <a:pt x="10" y="74"/>
                    <a:pt x="7" y="71"/>
                  </a:cubicBezTo>
                  <a:cubicBezTo>
                    <a:pt x="2" y="69"/>
                    <a:pt x="0" y="64"/>
                    <a:pt x="0" y="58"/>
                  </a:cubicBezTo>
                  <a:cubicBezTo>
                    <a:pt x="0" y="17"/>
                    <a:pt x="0" y="17"/>
                    <a:pt x="0" y="17"/>
                  </a:cubicBezTo>
                  <a:cubicBezTo>
                    <a:pt x="0" y="11"/>
                    <a:pt x="2" y="7"/>
                    <a:pt x="7" y="4"/>
                  </a:cubicBezTo>
                  <a:cubicBezTo>
                    <a:pt x="10" y="2"/>
                    <a:pt x="15" y="0"/>
                    <a:pt x="22" y="0"/>
                  </a:cubicBezTo>
                  <a:cubicBezTo>
                    <a:pt x="43" y="0"/>
                    <a:pt x="43" y="0"/>
                    <a:pt x="43" y="0"/>
                  </a:cubicBezTo>
                  <a:cubicBezTo>
                    <a:pt x="50" y="0"/>
                    <a:pt x="55" y="2"/>
                    <a:pt x="58" y="4"/>
                  </a:cubicBezTo>
                  <a:cubicBezTo>
                    <a:pt x="63" y="7"/>
                    <a:pt x="65" y="11"/>
                    <a:pt x="65" y="17"/>
                  </a:cubicBezTo>
                  <a:lnTo>
                    <a:pt x="65" y="58"/>
                  </a:lnTo>
                  <a:close/>
                  <a:moveTo>
                    <a:pt x="52" y="56"/>
                  </a:moveTo>
                  <a:cubicBezTo>
                    <a:pt x="52" y="20"/>
                    <a:pt x="52" y="20"/>
                    <a:pt x="52" y="20"/>
                  </a:cubicBezTo>
                  <a:cubicBezTo>
                    <a:pt x="52" y="17"/>
                    <a:pt x="51" y="14"/>
                    <a:pt x="49" y="13"/>
                  </a:cubicBezTo>
                  <a:cubicBezTo>
                    <a:pt x="47" y="12"/>
                    <a:pt x="44" y="11"/>
                    <a:pt x="39" y="11"/>
                  </a:cubicBezTo>
                  <a:cubicBezTo>
                    <a:pt x="26" y="11"/>
                    <a:pt x="26" y="11"/>
                    <a:pt x="26" y="11"/>
                  </a:cubicBezTo>
                  <a:cubicBezTo>
                    <a:pt x="21" y="11"/>
                    <a:pt x="18" y="12"/>
                    <a:pt x="16" y="13"/>
                  </a:cubicBezTo>
                  <a:cubicBezTo>
                    <a:pt x="14" y="14"/>
                    <a:pt x="14" y="17"/>
                    <a:pt x="14" y="20"/>
                  </a:cubicBezTo>
                  <a:cubicBezTo>
                    <a:pt x="14" y="55"/>
                    <a:pt x="14" y="55"/>
                    <a:pt x="14" y="55"/>
                  </a:cubicBezTo>
                  <a:cubicBezTo>
                    <a:pt x="14" y="59"/>
                    <a:pt x="15" y="61"/>
                    <a:pt x="17" y="62"/>
                  </a:cubicBezTo>
                  <a:cubicBezTo>
                    <a:pt x="18" y="63"/>
                    <a:pt x="21" y="64"/>
                    <a:pt x="26" y="64"/>
                  </a:cubicBezTo>
                  <a:cubicBezTo>
                    <a:pt x="39" y="64"/>
                    <a:pt x="39" y="64"/>
                    <a:pt x="39" y="64"/>
                  </a:cubicBezTo>
                  <a:cubicBezTo>
                    <a:pt x="44" y="64"/>
                    <a:pt x="47" y="63"/>
                    <a:pt x="49" y="62"/>
                  </a:cubicBezTo>
                  <a:cubicBezTo>
                    <a:pt x="51" y="61"/>
                    <a:pt x="52" y="59"/>
                    <a:pt x="52" y="56"/>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4" name="Freeform 55"/>
            <p:cNvSpPr>
              <a:spLocks/>
            </p:cNvSpPr>
            <p:nvPr userDrawn="1"/>
          </p:nvSpPr>
          <p:spPr bwMode="auto">
            <a:xfrm>
              <a:off x="3483" y="2726"/>
              <a:ext cx="98" cy="114"/>
            </a:xfrm>
            <a:custGeom>
              <a:avLst/>
              <a:gdLst>
                <a:gd name="T0" fmla="*/ 65 w 65"/>
                <a:gd name="T1" fmla="*/ 56 h 75"/>
                <a:gd name="T2" fmla="*/ 64 w 65"/>
                <a:gd name="T3" fmla="*/ 64 h 75"/>
                <a:gd name="T4" fmla="*/ 60 w 65"/>
                <a:gd name="T5" fmla="*/ 70 h 75"/>
                <a:gd name="T6" fmla="*/ 52 w 65"/>
                <a:gd name="T7" fmla="*/ 74 h 75"/>
                <a:gd name="T8" fmla="*/ 43 w 65"/>
                <a:gd name="T9" fmla="*/ 75 h 75"/>
                <a:gd name="T10" fmla="*/ 22 w 65"/>
                <a:gd name="T11" fmla="*/ 75 h 75"/>
                <a:gd name="T12" fmla="*/ 13 w 65"/>
                <a:gd name="T13" fmla="*/ 74 h 75"/>
                <a:gd name="T14" fmla="*/ 6 w 65"/>
                <a:gd name="T15" fmla="*/ 70 h 75"/>
                <a:gd name="T16" fmla="*/ 1 w 65"/>
                <a:gd name="T17" fmla="*/ 64 h 75"/>
                <a:gd name="T18" fmla="*/ 0 w 65"/>
                <a:gd name="T19" fmla="*/ 56 h 75"/>
                <a:gd name="T20" fmla="*/ 0 w 65"/>
                <a:gd name="T21" fmla="*/ 0 h 75"/>
                <a:gd name="T22" fmla="*/ 13 w 65"/>
                <a:gd name="T23" fmla="*/ 0 h 75"/>
                <a:gd name="T24" fmla="*/ 13 w 65"/>
                <a:gd name="T25" fmla="*/ 54 h 75"/>
                <a:gd name="T26" fmla="*/ 16 w 65"/>
                <a:gd name="T27" fmla="*/ 62 h 75"/>
                <a:gd name="T28" fmla="*/ 26 w 65"/>
                <a:gd name="T29" fmla="*/ 64 h 75"/>
                <a:gd name="T30" fmla="*/ 40 w 65"/>
                <a:gd name="T31" fmla="*/ 64 h 75"/>
                <a:gd name="T32" fmla="*/ 49 w 65"/>
                <a:gd name="T33" fmla="*/ 62 h 75"/>
                <a:gd name="T34" fmla="*/ 52 w 65"/>
                <a:gd name="T35" fmla="*/ 54 h 75"/>
                <a:gd name="T36" fmla="*/ 52 w 65"/>
                <a:gd name="T37" fmla="*/ 0 h 75"/>
                <a:gd name="T38" fmla="*/ 65 w 65"/>
                <a:gd name="T39" fmla="*/ 0 h 75"/>
                <a:gd name="T40" fmla="*/ 65 w 65"/>
                <a:gd name="T41" fmla="*/ 56 h 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5" h="75">
                  <a:moveTo>
                    <a:pt x="65" y="56"/>
                  </a:moveTo>
                  <a:cubicBezTo>
                    <a:pt x="65" y="59"/>
                    <a:pt x="65" y="62"/>
                    <a:pt x="64" y="64"/>
                  </a:cubicBezTo>
                  <a:cubicBezTo>
                    <a:pt x="64" y="66"/>
                    <a:pt x="62" y="68"/>
                    <a:pt x="60" y="70"/>
                  </a:cubicBezTo>
                  <a:cubicBezTo>
                    <a:pt x="57" y="72"/>
                    <a:pt x="55" y="73"/>
                    <a:pt x="52" y="74"/>
                  </a:cubicBezTo>
                  <a:cubicBezTo>
                    <a:pt x="50" y="74"/>
                    <a:pt x="47" y="75"/>
                    <a:pt x="43" y="75"/>
                  </a:cubicBezTo>
                  <a:cubicBezTo>
                    <a:pt x="22" y="75"/>
                    <a:pt x="22" y="75"/>
                    <a:pt x="22" y="75"/>
                  </a:cubicBezTo>
                  <a:cubicBezTo>
                    <a:pt x="18" y="75"/>
                    <a:pt x="15" y="74"/>
                    <a:pt x="13" y="74"/>
                  </a:cubicBezTo>
                  <a:cubicBezTo>
                    <a:pt x="11" y="73"/>
                    <a:pt x="8" y="72"/>
                    <a:pt x="6" y="70"/>
                  </a:cubicBezTo>
                  <a:cubicBezTo>
                    <a:pt x="3" y="68"/>
                    <a:pt x="2" y="66"/>
                    <a:pt x="1" y="64"/>
                  </a:cubicBezTo>
                  <a:cubicBezTo>
                    <a:pt x="0" y="62"/>
                    <a:pt x="0" y="59"/>
                    <a:pt x="0" y="56"/>
                  </a:cubicBezTo>
                  <a:cubicBezTo>
                    <a:pt x="0" y="0"/>
                    <a:pt x="0" y="0"/>
                    <a:pt x="0" y="0"/>
                  </a:cubicBezTo>
                  <a:cubicBezTo>
                    <a:pt x="13" y="0"/>
                    <a:pt x="13" y="0"/>
                    <a:pt x="13" y="0"/>
                  </a:cubicBezTo>
                  <a:cubicBezTo>
                    <a:pt x="13" y="54"/>
                    <a:pt x="13" y="54"/>
                    <a:pt x="13" y="54"/>
                  </a:cubicBezTo>
                  <a:cubicBezTo>
                    <a:pt x="13" y="58"/>
                    <a:pt x="14" y="60"/>
                    <a:pt x="16" y="62"/>
                  </a:cubicBezTo>
                  <a:cubicBezTo>
                    <a:pt x="18" y="63"/>
                    <a:pt x="21" y="64"/>
                    <a:pt x="26" y="64"/>
                  </a:cubicBezTo>
                  <a:cubicBezTo>
                    <a:pt x="40" y="64"/>
                    <a:pt x="40" y="64"/>
                    <a:pt x="40" y="64"/>
                  </a:cubicBezTo>
                  <a:cubicBezTo>
                    <a:pt x="44" y="64"/>
                    <a:pt x="48" y="63"/>
                    <a:pt x="49" y="62"/>
                  </a:cubicBezTo>
                  <a:cubicBezTo>
                    <a:pt x="51" y="60"/>
                    <a:pt x="52" y="58"/>
                    <a:pt x="52" y="54"/>
                  </a:cubicBezTo>
                  <a:cubicBezTo>
                    <a:pt x="52" y="0"/>
                    <a:pt x="52" y="0"/>
                    <a:pt x="52" y="0"/>
                  </a:cubicBezTo>
                  <a:cubicBezTo>
                    <a:pt x="65" y="0"/>
                    <a:pt x="65" y="0"/>
                    <a:pt x="65" y="0"/>
                  </a:cubicBezTo>
                  <a:lnTo>
                    <a:pt x="65" y="5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5" name="Freeform 56"/>
            <p:cNvSpPr>
              <a:spLocks/>
            </p:cNvSpPr>
            <p:nvPr userDrawn="1"/>
          </p:nvSpPr>
          <p:spPr bwMode="auto">
            <a:xfrm>
              <a:off x="3638" y="2728"/>
              <a:ext cx="89" cy="112"/>
            </a:xfrm>
            <a:custGeom>
              <a:avLst/>
              <a:gdLst>
                <a:gd name="T0" fmla="*/ 57 w 59"/>
                <a:gd name="T1" fmla="*/ 42 h 74"/>
                <a:gd name="T2" fmla="*/ 14 w 59"/>
                <a:gd name="T3" fmla="*/ 42 h 74"/>
                <a:gd name="T4" fmla="*/ 14 w 59"/>
                <a:gd name="T5" fmla="*/ 54 h 74"/>
                <a:gd name="T6" fmla="*/ 25 w 59"/>
                <a:gd name="T7" fmla="*/ 63 h 74"/>
                <a:gd name="T8" fmla="*/ 59 w 59"/>
                <a:gd name="T9" fmla="*/ 63 h 74"/>
                <a:gd name="T10" fmla="*/ 59 w 59"/>
                <a:gd name="T11" fmla="*/ 74 h 74"/>
                <a:gd name="T12" fmla="*/ 22 w 59"/>
                <a:gd name="T13" fmla="*/ 74 h 74"/>
                <a:gd name="T14" fmla="*/ 6 w 59"/>
                <a:gd name="T15" fmla="*/ 70 h 74"/>
                <a:gd name="T16" fmla="*/ 0 w 59"/>
                <a:gd name="T17" fmla="*/ 58 h 74"/>
                <a:gd name="T18" fmla="*/ 0 w 59"/>
                <a:gd name="T19" fmla="*/ 16 h 74"/>
                <a:gd name="T20" fmla="*/ 6 w 59"/>
                <a:gd name="T21" fmla="*/ 4 h 74"/>
                <a:gd name="T22" fmla="*/ 20 w 59"/>
                <a:gd name="T23" fmla="*/ 0 h 74"/>
                <a:gd name="T24" fmla="*/ 59 w 59"/>
                <a:gd name="T25" fmla="*/ 0 h 74"/>
                <a:gd name="T26" fmla="*/ 59 w 59"/>
                <a:gd name="T27" fmla="*/ 10 h 74"/>
                <a:gd name="T28" fmla="*/ 25 w 59"/>
                <a:gd name="T29" fmla="*/ 10 h 74"/>
                <a:gd name="T30" fmla="*/ 14 w 59"/>
                <a:gd name="T31" fmla="*/ 19 h 74"/>
                <a:gd name="T32" fmla="*/ 14 w 59"/>
                <a:gd name="T33" fmla="*/ 31 h 74"/>
                <a:gd name="T34" fmla="*/ 57 w 59"/>
                <a:gd name="T35" fmla="*/ 31 h 74"/>
                <a:gd name="T36" fmla="*/ 57 w 59"/>
                <a:gd name="T37" fmla="*/ 42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2"/>
                  </a:moveTo>
                  <a:cubicBezTo>
                    <a:pt x="14" y="42"/>
                    <a:pt x="14" y="42"/>
                    <a:pt x="14" y="42"/>
                  </a:cubicBezTo>
                  <a:cubicBezTo>
                    <a:pt x="14" y="54"/>
                    <a:pt x="14" y="54"/>
                    <a:pt x="14" y="54"/>
                  </a:cubicBezTo>
                  <a:cubicBezTo>
                    <a:pt x="14" y="60"/>
                    <a:pt x="17" y="63"/>
                    <a:pt x="25" y="63"/>
                  </a:cubicBezTo>
                  <a:cubicBezTo>
                    <a:pt x="59" y="63"/>
                    <a:pt x="59" y="63"/>
                    <a:pt x="59" y="63"/>
                  </a:cubicBezTo>
                  <a:cubicBezTo>
                    <a:pt x="59" y="74"/>
                    <a:pt x="59" y="74"/>
                    <a:pt x="59" y="74"/>
                  </a:cubicBezTo>
                  <a:cubicBezTo>
                    <a:pt x="22" y="74"/>
                    <a:pt x="22" y="74"/>
                    <a:pt x="22" y="74"/>
                  </a:cubicBezTo>
                  <a:cubicBezTo>
                    <a:pt x="15" y="74"/>
                    <a:pt x="10" y="72"/>
                    <a:pt x="6" y="70"/>
                  </a:cubicBezTo>
                  <a:cubicBezTo>
                    <a:pt x="2" y="67"/>
                    <a:pt x="0" y="63"/>
                    <a:pt x="0" y="58"/>
                  </a:cubicBezTo>
                  <a:cubicBezTo>
                    <a:pt x="0" y="16"/>
                    <a:pt x="0" y="16"/>
                    <a:pt x="0" y="16"/>
                  </a:cubicBezTo>
                  <a:cubicBezTo>
                    <a:pt x="0" y="11"/>
                    <a:pt x="2" y="7"/>
                    <a:pt x="6" y="4"/>
                  </a:cubicBezTo>
                  <a:cubicBezTo>
                    <a:pt x="9" y="1"/>
                    <a:pt x="14" y="0"/>
                    <a:pt x="20" y="0"/>
                  </a:cubicBezTo>
                  <a:cubicBezTo>
                    <a:pt x="59" y="0"/>
                    <a:pt x="59" y="0"/>
                    <a:pt x="59" y="0"/>
                  </a:cubicBezTo>
                  <a:cubicBezTo>
                    <a:pt x="59" y="10"/>
                    <a:pt x="59" y="10"/>
                    <a:pt x="59" y="10"/>
                  </a:cubicBezTo>
                  <a:cubicBezTo>
                    <a:pt x="25" y="10"/>
                    <a:pt x="25" y="10"/>
                    <a:pt x="25" y="10"/>
                  </a:cubicBezTo>
                  <a:cubicBezTo>
                    <a:pt x="17" y="10"/>
                    <a:pt x="14" y="13"/>
                    <a:pt x="14" y="19"/>
                  </a:cubicBezTo>
                  <a:cubicBezTo>
                    <a:pt x="14" y="31"/>
                    <a:pt x="14" y="31"/>
                    <a:pt x="14" y="31"/>
                  </a:cubicBezTo>
                  <a:cubicBezTo>
                    <a:pt x="57" y="31"/>
                    <a:pt x="57" y="31"/>
                    <a:pt x="57" y="31"/>
                  </a:cubicBezTo>
                  <a:lnTo>
                    <a:pt x="57" y="42"/>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6" name="Freeform 57"/>
            <p:cNvSpPr>
              <a:spLocks/>
            </p:cNvSpPr>
            <p:nvPr userDrawn="1"/>
          </p:nvSpPr>
          <p:spPr bwMode="auto">
            <a:xfrm>
              <a:off x="2023" y="2987"/>
              <a:ext cx="89" cy="112"/>
            </a:xfrm>
            <a:custGeom>
              <a:avLst/>
              <a:gdLst>
                <a:gd name="T0" fmla="*/ 56 w 59"/>
                <a:gd name="T1" fmla="*/ 43 h 74"/>
                <a:gd name="T2" fmla="*/ 13 w 59"/>
                <a:gd name="T3" fmla="*/ 43 h 74"/>
                <a:gd name="T4" fmla="*/ 13 w 59"/>
                <a:gd name="T5" fmla="*/ 55 h 74"/>
                <a:gd name="T6" fmla="*/ 24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4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4" y="63"/>
                  </a:cubicBezTo>
                  <a:cubicBezTo>
                    <a:pt x="59" y="63"/>
                    <a:pt x="59" y="63"/>
                    <a:pt x="59" y="63"/>
                  </a:cubicBezTo>
                  <a:cubicBezTo>
                    <a:pt x="59" y="74"/>
                    <a:pt x="59" y="74"/>
                    <a:pt x="59" y="74"/>
                  </a:cubicBezTo>
                  <a:cubicBezTo>
                    <a:pt x="21" y="74"/>
                    <a:pt x="21" y="74"/>
                    <a:pt x="21" y="74"/>
                  </a:cubicBezTo>
                  <a:cubicBezTo>
                    <a:pt x="14" y="74"/>
                    <a:pt x="9" y="73"/>
                    <a:pt x="6" y="70"/>
                  </a:cubicBezTo>
                  <a:cubicBezTo>
                    <a:pt x="2" y="68"/>
                    <a:pt x="0" y="64"/>
                    <a:pt x="0" y="58"/>
                  </a:cubicBezTo>
                  <a:cubicBezTo>
                    <a:pt x="0" y="17"/>
                    <a:pt x="0" y="17"/>
                    <a:pt x="0" y="17"/>
                  </a:cubicBezTo>
                  <a:cubicBezTo>
                    <a:pt x="0" y="12"/>
                    <a:pt x="1" y="8"/>
                    <a:pt x="5" y="5"/>
                  </a:cubicBezTo>
                  <a:cubicBezTo>
                    <a:pt x="9" y="2"/>
                    <a:pt x="13" y="0"/>
                    <a:pt x="20" y="0"/>
                  </a:cubicBezTo>
                  <a:cubicBezTo>
                    <a:pt x="59" y="0"/>
                    <a:pt x="59" y="0"/>
                    <a:pt x="59" y="0"/>
                  </a:cubicBezTo>
                  <a:cubicBezTo>
                    <a:pt x="59" y="11"/>
                    <a:pt x="59" y="11"/>
                    <a:pt x="59" y="11"/>
                  </a:cubicBezTo>
                  <a:cubicBezTo>
                    <a:pt x="24" y="11"/>
                    <a:pt x="24" y="11"/>
                    <a:pt x="24"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7" name="Freeform 58"/>
            <p:cNvSpPr>
              <a:spLocks/>
            </p:cNvSpPr>
            <p:nvPr userDrawn="1"/>
          </p:nvSpPr>
          <p:spPr bwMode="auto">
            <a:xfrm>
              <a:off x="2164"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8" name="Freeform 59"/>
            <p:cNvSpPr>
              <a:spLocks/>
            </p:cNvSpPr>
            <p:nvPr userDrawn="1"/>
          </p:nvSpPr>
          <p:spPr bwMode="auto">
            <a:xfrm>
              <a:off x="2394" y="2987"/>
              <a:ext cx="89" cy="112"/>
            </a:xfrm>
            <a:custGeom>
              <a:avLst/>
              <a:gdLst>
                <a:gd name="T0" fmla="*/ 59 w 59"/>
                <a:gd name="T1" fmla="*/ 43 h 74"/>
                <a:gd name="T2" fmla="*/ 13 w 59"/>
                <a:gd name="T3" fmla="*/ 43 h 74"/>
                <a:gd name="T4" fmla="*/ 13 w 59"/>
                <a:gd name="T5" fmla="*/ 74 h 74"/>
                <a:gd name="T6" fmla="*/ 0 w 59"/>
                <a:gd name="T7" fmla="*/ 74 h 74"/>
                <a:gd name="T8" fmla="*/ 0 w 59"/>
                <a:gd name="T9" fmla="*/ 15 h 74"/>
                <a:gd name="T10" fmla="*/ 6 w 59"/>
                <a:gd name="T11" fmla="*/ 4 h 74"/>
                <a:gd name="T12" fmla="*/ 20 w 59"/>
                <a:gd name="T13" fmla="*/ 0 h 74"/>
                <a:gd name="T14" fmla="*/ 59 w 59"/>
                <a:gd name="T15" fmla="*/ 0 h 74"/>
                <a:gd name="T16" fmla="*/ 59 w 59"/>
                <a:gd name="T17" fmla="*/ 11 h 74"/>
                <a:gd name="T18" fmla="*/ 24 w 59"/>
                <a:gd name="T19" fmla="*/ 11 h 74"/>
                <a:gd name="T20" fmla="*/ 13 w 59"/>
                <a:gd name="T21" fmla="*/ 19 h 74"/>
                <a:gd name="T22" fmla="*/ 13 w 59"/>
                <a:gd name="T23" fmla="*/ 32 h 74"/>
                <a:gd name="T24" fmla="*/ 59 w 59"/>
                <a:gd name="T25" fmla="*/ 32 h 74"/>
                <a:gd name="T26" fmla="*/ 59 w 59"/>
                <a:gd name="T2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59" h="74">
                  <a:moveTo>
                    <a:pt x="59" y="43"/>
                  </a:moveTo>
                  <a:cubicBezTo>
                    <a:pt x="13" y="43"/>
                    <a:pt x="13" y="43"/>
                    <a:pt x="13" y="43"/>
                  </a:cubicBezTo>
                  <a:cubicBezTo>
                    <a:pt x="13" y="74"/>
                    <a:pt x="13" y="74"/>
                    <a:pt x="13" y="74"/>
                  </a:cubicBezTo>
                  <a:cubicBezTo>
                    <a:pt x="0" y="74"/>
                    <a:pt x="0" y="74"/>
                    <a:pt x="0" y="74"/>
                  </a:cubicBezTo>
                  <a:cubicBezTo>
                    <a:pt x="0" y="15"/>
                    <a:pt x="0" y="15"/>
                    <a:pt x="0" y="15"/>
                  </a:cubicBezTo>
                  <a:cubicBezTo>
                    <a:pt x="0" y="11"/>
                    <a:pt x="2" y="7"/>
                    <a:pt x="6" y="4"/>
                  </a:cubicBezTo>
                  <a:cubicBezTo>
                    <a:pt x="9" y="1"/>
                    <a:pt x="14" y="0"/>
                    <a:pt x="20" y="0"/>
                  </a:cubicBezTo>
                  <a:cubicBezTo>
                    <a:pt x="59" y="0"/>
                    <a:pt x="59" y="0"/>
                    <a:pt x="59" y="0"/>
                  </a:cubicBezTo>
                  <a:cubicBezTo>
                    <a:pt x="59" y="11"/>
                    <a:pt x="59" y="11"/>
                    <a:pt x="59" y="11"/>
                  </a:cubicBezTo>
                  <a:cubicBezTo>
                    <a:pt x="24" y="11"/>
                    <a:pt x="24" y="11"/>
                    <a:pt x="24" y="11"/>
                  </a:cubicBezTo>
                  <a:cubicBezTo>
                    <a:pt x="16" y="11"/>
                    <a:pt x="13" y="14"/>
                    <a:pt x="13" y="19"/>
                  </a:cubicBezTo>
                  <a:cubicBezTo>
                    <a:pt x="13" y="32"/>
                    <a:pt x="13" y="32"/>
                    <a:pt x="13" y="32"/>
                  </a:cubicBezTo>
                  <a:cubicBezTo>
                    <a:pt x="59" y="32"/>
                    <a:pt x="59" y="32"/>
                    <a:pt x="59" y="32"/>
                  </a:cubicBezTo>
                  <a:lnTo>
                    <a:pt x="59"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59" name="Freeform 60"/>
            <p:cNvSpPr>
              <a:spLocks noEditPoints="1"/>
            </p:cNvSpPr>
            <p:nvPr userDrawn="1"/>
          </p:nvSpPr>
          <p:spPr bwMode="auto">
            <a:xfrm>
              <a:off x="2542" y="2987"/>
              <a:ext cx="97" cy="112"/>
            </a:xfrm>
            <a:custGeom>
              <a:avLst/>
              <a:gdLst>
                <a:gd name="T0" fmla="*/ 64 w 64"/>
                <a:gd name="T1" fmla="*/ 57 h 74"/>
                <a:gd name="T2" fmla="*/ 42 w 64"/>
                <a:gd name="T3" fmla="*/ 74 h 74"/>
                <a:gd name="T4" fmla="*/ 22 w 64"/>
                <a:gd name="T5" fmla="*/ 74 h 74"/>
                <a:gd name="T6" fmla="*/ 7 w 64"/>
                <a:gd name="T7" fmla="*/ 70 h 74"/>
                <a:gd name="T8" fmla="*/ 0 w 64"/>
                <a:gd name="T9" fmla="*/ 57 h 74"/>
                <a:gd name="T10" fmla="*/ 0 w 64"/>
                <a:gd name="T11" fmla="*/ 17 h 74"/>
                <a:gd name="T12" fmla="*/ 7 w 64"/>
                <a:gd name="T13" fmla="*/ 4 h 74"/>
                <a:gd name="T14" fmla="*/ 22 w 64"/>
                <a:gd name="T15" fmla="*/ 0 h 74"/>
                <a:gd name="T16" fmla="*/ 42 w 64"/>
                <a:gd name="T17" fmla="*/ 0 h 74"/>
                <a:gd name="T18" fmla="*/ 64 w 64"/>
                <a:gd name="T19" fmla="*/ 17 h 74"/>
                <a:gd name="T20" fmla="*/ 64 w 64"/>
                <a:gd name="T21" fmla="*/ 57 h 74"/>
                <a:gd name="T22" fmla="*/ 51 w 64"/>
                <a:gd name="T23" fmla="*/ 55 h 74"/>
                <a:gd name="T24" fmla="*/ 51 w 64"/>
                <a:gd name="T25" fmla="*/ 20 h 74"/>
                <a:gd name="T26" fmla="*/ 48 w 64"/>
                <a:gd name="T27" fmla="*/ 13 h 74"/>
                <a:gd name="T28" fmla="*/ 39 w 64"/>
                <a:gd name="T29" fmla="*/ 11 h 74"/>
                <a:gd name="T30" fmla="*/ 25 w 64"/>
                <a:gd name="T31" fmla="*/ 11 h 74"/>
                <a:gd name="T32" fmla="*/ 16 w 64"/>
                <a:gd name="T33" fmla="*/ 13 h 74"/>
                <a:gd name="T34" fmla="*/ 14 w 64"/>
                <a:gd name="T35" fmla="*/ 20 h 74"/>
                <a:gd name="T36" fmla="*/ 14 w 64"/>
                <a:gd name="T37" fmla="*/ 54 h 74"/>
                <a:gd name="T38" fmla="*/ 17 w 64"/>
                <a:gd name="T39" fmla="*/ 61 h 74"/>
                <a:gd name="T40" fmla="*/ 25 w 64"/>
                <a:gd name="T41" fmla="*/ 63 h 74"/>
                <a:gd name="T42" fmla="*/ 39 w 64"/>
                <a:gd name="T43" fmla="*/ 63 h 74"/>
                <a:gd name="T44" fmla="*/ 48 w 64"/>
                <a:gd name="T45" fmla="*/ 61 h 74"/>
                <a:gd name="T46" fmla="*/ 51 w 64"/>
                <a:gd name="T47" fmla="*/ 55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64" h="74">
                  <a:moveTo>
                    <a:pt x="64" y="57"/>
                  </a:moveTo>
                  <a:cubicBezTo>
                    <a:pt x="64" y="69"/>
                    <a:pt x="57" y="74"/>
                    <a:pt x="42" y="74"/>
                  </a:cubicBezTo>
                  <a:cubicBezTo>
                    <a:pt x="22" y="74"/>
                    <a:pt x="22" y="74"/>
                    <a:pt x="22" y="74"/>
                  </a:cubicBezTo>
                  <a:cubicBezTo>
                    <a:pt x="15" y="74"/>
                    <a:pt x="10" y="73"/>
                    <a:pt x="7" y="70"/>
                  </a:cubicBezTo>
                  <a:cubicBezTo>
                    <a:pt x="2" y="67"/>
                    <a:pt x="0" y="63"/>
                    <a:pt x="0" y="57"/>
                  </a:cubicBezTo>
                  <a:cubicBezTo>
                    <a:pt x="0" y="17"/>
                    <a:pt x="0" y="17"/>
                    <a:pt x="0" y="17"/>
                  </a:cubicBezTo>
                  <a:cubicBezTo>
                    <a:pt x="0" y="11"/>
                    <a:pt x="2" y="7"/>
                    <a:pt x="7" y="4"/>
                  </a:cubicBezTo>
                  <a:cubicBezTo>
                    <a:pt x="10" y="1"/>
                    <a:pt x="15" y="0"/>
                    <a:pt x="22" y="0"/>
                  </a:cubicBezTo>
                  <a:cubicBezTo>
                    <a:pt x="42" y="0"/>
                    <a:pt x="42" y="0"/>
                    <a:pt x="42" y="0"/>
                  </a:cubicBezTo>
                  <a:cubicBezTo>
                    <a:pt x="57" y="0"/>
                    <a:pt x="64" y="6"/>
                    <a:pt x="64" y="17"/>
                  </a:cubicBezTo>
                  <a:lnTo>
                    <a:pt x="64" y="57"/>
                  </a:lnTo>
                  <a:close/>
                  <a:moveTo>
                    <a:pt x="51" y="55"/>
                  </a:moveTo>
                  <a:cubicBezTo>
                    <a:pt x="51" y="20"/>
                    <a:pt x="51" y="20"/>
                    <a:pt x="51" y="20"/>
                  </a:cubicBezTo>
                  <a:cubicBezTo>
                    <a:pt x="51" y="17"/>
                    <a:pt x="50" y="14"/>
                    <a:pt x="48" y="13"/>
                  </a:cubicBezTo>
                  <a:cubicBezTo>
                    <a:pt x="46" y="12"/>
                    <a:pt x="43" y="11"/>
                    <a:pt x="39" y="11"/>
                  </a:cubicBezTo>
                  <a:cubicBezTo>
                    <a:pt x="25" y="11"/>
                    <a:pt x="25" y="11"/>
                    <a:pt x="25" y="11"/>
                  </a:cubicBezTo>
                  <a:cubicBezTo>
                    <a:pt x="21" y="11"/>
                    <a:pt x="18" y="12"/>
                    <a:pt x="16" y="13"/>
                  </a:cubicBezTo>
                  <a:cubicBezTo>
                    <a:pt x="14" y="14"/>
                    <a:pt x="14" y="17"/>
                    <a:pt x="14" y="20"/>
                  </a:cubicBezTo>
                  <a:cubicBezTo>
                    <a:pt x="14" y="54"/>
                    <a:pt x="14" y="54"/>
                    <a:pt x="14" y="54"/>
                  </a:cubicBezTo>
                  <a:cubicBezTo>
                    <a:pt x="14" y="57"/>
                    <a:pt x="15" y="60"/>
                    <a:pt x="17" y="61"/>
                  </a:cubicBezTo>
                  <a:cubicBezTo>
                    <a:pt x="18" y="63"/>
                    <a:pt x="21" y="63"/>
                    <a:pt x="25" y="63"/>
                  </a:cubicBezTo>
                  <a:cubicBezTo>
                    <a:pt x="39" y="63"/>
                    <a:pt x="39" y="63"/>
                    <a:pt x="39" y="63"/>
                  </a:cubicBezTo>
                  <a:cubicBezTo>
                    <a:pt x="43" y="63"/>
                    <a:pt x="46" y="63"/>
                    <a:pt x="48" y="61"/>
                  </a:cubicBezTo>
                  <a:cubicBezTo>
                    <a:pt x="50" y="60"/>
                    <a:pt x="51" y="58"/>
                    <a:pt x="51" y="55"/>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0" name="Freeform 61"/>
            <p:cNvSpPr>
              <a:spLocks/>
            </p:cNvSpPr>
            <p:nvPr userDrawn="1"/>
          </p:nvSpPr>
          <p:spPr bwMode="auto">
            <a:xfrm>
              <a:off x="2696" y="2987"/>
              <a:ext cx="98" cy="112"/>
            </a:xfrm>
            <a:custGeom>
              <a:avLst/>
              <a:gdLst>
                <a:gd name="T0" fmla="*/ 65 w 65"/>
                <a:gd name="T1" fmla="*/ 74 h 74"/>
                <a:gd name="T2" fmla="*/ 48 w 65"/>
                <a:gd name="T3" fmla="*/ 74 h 74"/>
                <a:gd name="T4" fmla="*/ 16 w 65"/>
                <a:gd name="T5" fmla="*/ 46 h 74"/>
                <a:gd name="T6" fmla="*/ 14 w 65"/>
                <a:gd name="T7" fmla="*/ 41 h 74"/>
                <a:gd name="T8" fmla="*/ 22 w 65"/>
                <a:gd name="T9" fmla="*/ 35 h 74"/>
                <a:gd name="T10" fmla="*/ 42 w 65"/>
                <a:gd name="T11" fmla="*/ 35 h 74"/>
                <a:gd name="T12" fmla="*/ 51 w 65"/>
                <a:gd name="T13" fmla="*/ 27 h 74"/>
                <a:gd name="T14" fmla="*/ 51 w 65"/>
                <a:gd name="T15" fmla="*/ 19 h 74"/>
                <a:gd name="T16" fmla="*/ 40 w 65"/>
                <a:gd name="T17" fmla="*/ 11 h 74"/>
                <a:gd name="T18" fmla="*/ 13 w 65"/>
                <a:gd name="T19" fmla="*/ 11 h 74"/>
                <a:gd name="T20" fmla="*/ 13 w 65"/>
                <a:gd name="T21" fmla="*/ 74 h 74"/>
                <a:gd name="T22" fmla="*/ 0 w 65"/>
                <a:gd name="T23" fmla="*/ 74 h 74"/>
                <a:gd name="T24" fmla="*/ 0 w 65"/>
                <a:gd name="T25" fmla="*/ 0 h 74"/>
                <a:gd name="T26" fmla="*/ 44 w 65"/>
                <a:gd name="T27" fmla="*/ 0 h 74"/>
                <a:gd name="T28" fmla="*/ 65 w 65"/>
                <a:gd name="T29" fmla="*/ 16 h 74"/>
                <a:gd name="T30" fmla="*/ 65 w 65"/>
                <a:gd name="T31" fmla="*/ 29 h 74"/>
                <a:gd name="T32" fmla="*/ 59 w 65"/>
                <a:gd name="T33" fmla="*/ 40 h 74"/>
                <a:gd name="T34" fmla="*/ 45 w 65"/>
                <a:gd name="T35" fmla="*/ 44 h 74"/>
                <a:gd name="T36" fmla="*/ 30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8" y="74"/>
                    <a:pt x="48" y="74"/>
                    <a:pt x="48" y="74"/>
                  </a:cubicBezTo>
                  <a:cubicBezTo>
                    <a:pt x="16" y="46"/>
                    <a:pt x="16" y="46"/>
                    <a:pt x="16" y="46"/>
                  </a:cubicBezTo>
                  <a:cubicBezTo>
                    <a:pt x="15" y="45"/>
                    <a:pt x="14" y="43"/>
                    <a:pt x="14" y="41"/>
                  </a:cubicBezTo>
                  <a:cubicBezTo>
                    <a:pt x="14" y="37"/>
                    <a:pt x="17" y="35"/>
                    <a:pt x="22" y="35"/>
                  </a:cubicBezTo>
                  <a:cubicBezTo>
                    <a:pt x="42" y="35"/>
                    <a:pt x="42" y="35"/>
                    <a:pt x="42" y="35"/>
                  </a:cubicBezTo>
                  <a:cubicBezTo>
                    <a:pt x="48" y="35"/>
                    <a:pt x="51" y="32"/>
                    <a:pt x="51" y="27"/>
                  </a:cubicBezTo>
                  <a:cubicBezTo>
                    <a:pt x="51" y="19"/>
                    <a:pt x="51" y="19"/>
                    <a:pt x="51" y="19"/>
                  </a:cubicBezTo>
                  <a:cubicBezTo>
                    <a:pt x="51" y="14"/>
                    <a:pt x="48" y="11"/>
                    <a:pt x="40" y="11"/>
                  </a:cubicBezTo>
                  <a:cubicBezTo>
                    <a:pt x="13" y="11"/>
                    <a:pt x="13" y="11"/>
                    <a:pt x="13" y="11"/>
                  </a:cubicBezTo>
                  <a:cubicBezTo>
                    <a:pt x="13" y="74"/>
                    <a:pt x="13" y="74"/>
                    <a:pt x="13" y="74"/>
                  </a:cubicBezTo>
                  <a:cubicBezTo>
                    <a:pt x="0" y="74"/>
                    <a:pt x="0" y="74"/>
                    <a:pt x="0" y="74"/>
                  </a:cubicBezTo>
                  <a:cubicBezTo>
                    <a:pt x="0" y="0"/>
                    <a:pt x="0" y="0"/>
                    <a:pt x="0" y="0"/>
                  </a:cubicBezTo>
                  <a:cubicBezTo>
                    <a:pt x="44" y="0"/>
                    <a:pt x="44" y="0"/>
                    <a:pt x="44" y="0"/>
                  </a:cubicBezTo>
                  <a:cubicBezTo>
                    <a:pt x="58" y="0"/>
                    <a:pt x="65" y="5"/>
                    <a:pt x="65" y="16"/>
                  </a:cubicBezTo>
                  <a:cubicBezTo>
                    <a:pt x="65" y="29"/>
                    <a:pt x="65" y="29"/>
                    <a:pt x="65" y="29"/>
                  </a:cubicBezTo>
                  <a:cubicBezTo>
                    <a:pt x="65" y="33"/>
                    <a:pt x="63" y="37"/>
                    <a:pt x="59" y="40"/>
                  </a:cubicBezTo>
                  <a:cubicBezTo>
                    <a:pt x="56" y="43"/>
                    <a:pt x="51" y="44"/>
                    <a:pt x="45" y="44"/>
                  </a:cubicBezTo>
                  <a:cubicBezTo>
                    <a:pt x="30" y="44"/>
                    <a:pt x="30" y="44"/>
                    <a:pt x="30"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1" name="Freeform 62"/>
            <p:cNvSpPr>
              <a:spLocks/>
            </p:cNvSpPr>
            <p:nvPr userDrawn="1"/>
          </p:nvSpPr>
          <p:spPr bwMode="auto">
            <a:xfrm>
              <a:off x="2847" y="2987"/>
              <a:ext cx="89" cy="112"/>
            </a:xfrm>
            <a:custGeom>
              <a:avLst/>
              <a:gdLst>
                <a:gd name="T0" fmla="*/ 57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6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7 w 59"/>
                <a:gd name="T35" fmla="*/ 32 h 74"/>
                <a:gd name="T36" fmla="*/ 57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7"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6"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7" y="32"/>
                    <a:pt x="57" y="32"/>
                    <a:pt x="57" y="32"/>
                  </a:cubicBezTo>
                  <a:lnTo>
                    <a:pt x="57"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2" name="Freeform 63"/>
            <p:cNvSpPr>
              <a:spLocks/>
            </p:cNvSpPr>
            <p:nvPr userDrawn="1"/>
          </p:nvSpPr>
          <p:spPr bwMode="auto">
            <a:xfrm>
              <a:off x="2995" y="2987"/>
              <a:ext cx="89" cy="112"/>
            </a:xfrm>
            <a:custGeom>
              <a:avLst/>
              <a:gdLst>
                <a:gd name="T0" fmla="*/ 59 w 59"/>
                <a:gd name="T1" fmla="*/ 11 h 74"/>
                <a:gd name="T2" fmla="*/ 25 w 59"/>
                <a:gd name="T3" fmla="*/ 11 h 74"/>
                <a:gd name="T4" fmla="*/ 14 w 59"/>
                <a:gd name="T5" fmla="*/ 14 h 74"/>
                <a:gd name="T6" fmla="*/ 13 w 59"/>
                <a:gd name="T7" fmla="*/ 24 h 74"/>
                <a:gd name="T8" fmla="*/ 16 w 59"/>
                <a:gd name="T9" fmla="*/ 30 h 74"/>
                <a:gd name="T10" fmla="*/ 25 w 59"/>
                <a:gd name="T11" fmla="*/ 31 h 74"/>
                <a:gd name="T12" fmla="*/ 39 w 59"/>
                <a:gd name="T13" fmla="*/ 31 h 74"/>
                <a:gd name="T14" fmla="*/ 53 w 59"/>
                <a:gd name="T15" fmla="*/ 35 h 74"/>
                <a:gd name="T16" fmla="*/ 58 w 59"/>
                <a:gd name="T17" fmla="*/ 47 h 74"/>
                <a:gd name="T18" fmla="*/ 58 w 59"/>
                <a:gd name="T19" fmla="*/ 58 h 74"/>
                <a:gd name="T20" fmla="*/ 53 w 59"/>
                <a:gd name="T21" fmla="*/ 70 h 74"/>
                <a:gd name="T22" fmla="*/ 38 w 59"/>
                <a:gd name="T23" fmla="*/ 74 h 74"/>
                <a:gd name="T24" fmla="*/ 0 w 59"/>
                <a:gd name="T25" fmla="*/ 74 h 74"/>
                <a:gd name="T26" fmla="*/ 0 w 59"/>
                <a:gd name="T27" fmla="*/ 63 h 74"/>
                <a:gd name="T28" fmla="*/ 34 w 59"/>
                <a:gd name="T29" fmla="*/ 63 h 74"/>
                <a:gd name="T30" fmla="*/ 44 w 59"/>
                <a:gd name="T31" fmla="*/ 60 h 74"/>
                <a:gd name="T32" fmla="*/ 45 w 59"/>
                <a:gd name="T33" fmla="*/ 50 h 74"/>
                <a:gd name="T34" fmla="*/ 34 w 59"/>
                <a:gd name="T35" fmla="*/ 42 h 74"/>
                <a:gd name="T36" fmla="*/ 20 w 59"/>
                <a:gd name="T37" fmla="*/ 42 h 74"/>
                <a:gd name="T38" fmla="*/ 6 w 59"/>
                <a:gd name="T39" fmla="*/ 38 h 74"/>
                <a:gd name="T40" fmla="*/ 0 w 59"/>
                <a:gd name="T41" fmla="*/ 27 h 74"/>
                <a:gd name="T42" fmla="*/ 0 w 59"/>
                <a:gd name="T43" fmla="*/ 16 h 74"/>
                <a:gd name="T44" fmla="*/ 6 w 59"/>
                <a:gd name="T45" fmla="*/ 3 h 74"/>
                <a:gd name="T46" fmla="*/ 20 w 59"/>
                <a:gd name="T47" fmla="*/ 0 h 74"/>
                <a:gd name="T48" fmla="*/ 59 w 59"/>
                <a:gd name="T49" fmla="*/ 0 h 74"/>
                <a:gd name="T50" fmla="*/ 59 w 59"/>
                <a:gd name="T51" fmla="*/ 11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59" h="74">
                  <a:moveTo>
                    <a:pt x="59" y="11"/>
                  </a:moveTo>
                  <a:cubicBezTo>
                    <a:pt x="25" y="11"/>
                    <a:pt x="25" y="11"/>
                    <a:pt x="25" y="11"/>
                  </a:cubicBezTo>
                  <a:cubicBezTo>
                    <a:pt x="19" y="11"/>
                    <a:pt x="16" y="12"/>
                    <a:pt x="14" y="14"/>
                  </a:cubicBezTo>
                  <a:cubicBezTo>
                    <a:pt x="13" y="16"/>
                    <a:pt x="13" y="19"/>
                    <a:pt x="13" y="24"/>
                  </a:cubicBezTo>
                  <a:cubicBezTo>
                    <a:pt x="13" y="26"/>
                    <a:pt x="14" y="28"/>
                    <a:pt x="16" y="30"/>
                  </a:cubicBezTo>
                  <a:cubicBezTo>
                    <a:pt x="18" y="31"/>
                    <a:pt x="21" y="31"/>
                    <a:pt x="25" y="31"/>
                  </a:cubicBezTo>
                  <a:cubicBezTo>
                    <a:pt x="39" y="31"/>
                    <a:pt x="39" y="31"/>
                    <a:pt x="39" y="31"/>
                  </a:cubicBezTo>
                  <a:cubicBezTo>
                    <a:pt x="45" y="31"/>
                    <a:pt x="49" y="33"/>
                    <a:pt x="53" y="35"/>
                  </a:cubicBezTo>
                  <a:cubicBezTo>
                    <a:pt x="57" y="38"/>
                    <a:pt x="58" y="42"/>
                    <a:pt x="58" y="47"/>
                  </a:cubicBezTo>
                  <a:cubicBezTo>
                    <a:pt x="58" y="58"/>
                    <a:pt x="58" y="58"/>
                    <a:pt x="58" y="58"/>
                  </a:cubicBezTo>
                  <a:cubicBezTo>
                    <a:pt x="58" y="63"/>
                    <a:pt x="57" y="67"/>
                    <a:pt x="53" y="70"/>
                  </a:cubicBezTo>
                  <a:cubicBezTo>
                    <a:pt x="49" y="73"/>
                    <a:pt x="44" y="74"/>
                    <a:pt x="38" y="74"/>
                  </a:cubicBezTo>
                  <a:cubicBezTo>
                    <a:pt x="0" y="74"/>
                    <a:pt x="0" y="74"/>
                    <a:pt x="0" y="74"/>
                  </a:cubicBezTo>
                  <a:cubicBezTo>
                    <a:pt x="0" y="63"/>
                    <a:pt x="0" y="63"/>
                    <a:pt x="0" y="63"/>
                  </a:cubicBezTo>
                  <a:cubicBezTo>
                    <a:pt x="34" y="63"/>
                    <a:pt x="34" y="63"/>
                    <a:pt x="34" y="63"/>
                  </a:cubicBezTo>
                  <a:cubicBezTo>
                    <a:pt x="39" y="63"/>
                    <a:pt x="43" y="62"/>
                    <a:pt x="44" y="60"/>
                  </a:cubicBezTo>
                  <a:cubicBezTo>
                    <a:pt x="45" y="58"/>
                    <a:pt x="45" y="55"/>
                    <a:pt x="45" y="50"/>
                  </a:cubicBezTo>
                  <a:cubicBezTo>
                    <a:pt x="45" y="45"/>
                    <a:pt x="42" y="42"/>
                    <a:pt x="34" y="42"/>
                  </a:cubicBezTo>
                  <a:cubicBezTo>
                    <a:pt x="20" y="42"/>
                    <a:pt x="20" y="42"/>
                    <a:pt x="20" y="42"/>
                  </a:cubicBezTo>
                  <a:cubicBezTo>
                    <a:pt x="14" y="42"/>
                    <a:pt x="10" y="41"/>
                    <a:pt x="6" y="38"/>
                  </a:cubicBezTo>
                  <a:cubicBezTo>
                    <a:pt x="2" y="36"/>
                    <a:pt x="0" y="32"/>
                    <a:pt x="0" y="27"/>
                  </a:cubicBezTo>
                  <a:cubicBezTo>
                    <a:pt x="0" y="16"/>
                    <a:pt x="0" y="16"/>
                    <a:pt x="0" y="16"/>
                  </a:cubicBezTo>
                  <a:cubicBezTo>
                    <a:pt x="0" y="11"/>
                    <a:pt x="2" y="6"/>
                    <a:pt x="6" y="3"/>
                  </a:cubicBezTo>
                  <a:cubicBezTo>
                    <a:pt x="9" y="1"/>
                    <a:pt x="14" y="0"/>
                    <a:pt x="20" y="0"/>
                  </a:cubicBezTo>
                  <a:cubicBezTo>
                    <a:pt x="59" y="0"/>
                    <a:pt x="59" y="0"/>
                    <a:pt x="59" y="0"/>
                  </a:cubicBezTo>
                  <a:lnTo>
                    <a:pt x="59" y="11"/>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3" name="Freeform 64"/>
            <p:cNvSpPr>
              <a:spLocks/>
            </p:cNvSpPr>
            <p:nvPr userDrawn="1"/>
          </p:nvSpPr>
          <p:spPr bwMode="auto">
            <a:xfrm>
              <a:off x="3132" y="2987"/>
              <a:ext cx="87" cy="112"/>
            </a:xfrm>
            <a:custGeom>
              <a:avLst/>
              <a:gdLst>
                <a:gd name="T0" fmla="*/ 87 w 87"/>
                <a:gd name="T1" fmla="*/ 17 h 112"/>
                <a:gd name="T2" fmla="*/ 54 w 87"/>
                <a:gd name="T3" fmla="*/ 17 h 112"/>
                <a:gd name="T4" fmla="*/ 54 w 87"/>
                <a:gd name="T5" fmla="*/ 112 h 112"/>
                <a:gd name="T6" fmla="*/ 33 w 87"/>
                <a:gd name="T7" fmla="*/ 112 h 112"/>
                <a:gd name="T8" fmla="*/ 33 w 87"/>
                <a:gd name="T9" fmla="*/ 17 h 112"/>
                <a:gd name="T10" fmla="*/ 0 w 87"/>
                <a:gd name="T11" fmla="*/ 17 h 112"/>
                <a:gd name="T12" fmla="*/ 0 w 87"/>
                <a:gd name="T13" fmla="*/ 0 h 112"/>
                <a:gd name="T14" fmla="*/ 87 w 87"/>
                <a:gd name="T15" fmla="*/ 0 h 112"/>
                <a:gd name="T16" fmla="*/ 87 w 87"/>
                <a:gd name="T17" fmla="*/ 17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7" h="112">
                  <a:moveTo>
                    <a:pt x="87" y="17"/>
                  </a:moveTo>
                  <a:lnTo>
                    <a:pt x="54" y="17"/>
                  </a:lnTo>
                  <a:lnTo>
                    <a:pt x="54" y="112"/>
                  </a:lnTo>
                  <a:lnTo>
                    <a:pt x="33" y="112"/>
                  </a:lnTo>
                  <a:lnTo>
                    <a:pt x="33" y="17"/>
                  </a:lnTo>
                  <a:lnTo>
                    <a:pt x="0" y="17"/>
                  </a:lnTo>
                  <a:lnTo>
                    <a:pt x="0" y="0"/>
                  </a:lnTo>
                  <a:lnTo>
                    <a:pt x="87" y="0"/>
                  </a:lnTo>
                  <a:lnTo>
                    <a:pt x="87" y="17"/>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4" name="Rectangle 65"/>
            <p:cNvSpPr>
              <a:spLocks noChangeArrowheads="1"/>
            </p:cNvSpPr>
            <p:nvPr userDrawn="1"/>
          </p:nvSpPr>
          <p:spPr bwMode="auto">
            <a:xfrm>
              <a:off x="3266" y="2987"/>
              <a:ext cx="21" cy="112"/>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5" name="Freeform 66"/>
            <p:cNvSpPr>
              <a:spLocks noEditPoints="1"/>
            </p:cNvSpPr>
            <p:nvPr userDrawn="1"/>
          </p:nvSpPr>
          <p:spPr bwMode="auto">
            <a:xfrm>
              <a:off x="3343" y="2959"/>
              <a:ext cx="89" cy="140"/>
            </a:xfrm>
            <a:custGeom>
              <a:avLst/>
              <a:gdLst>
                <a:gd name="T0" fmla="*/ 59 w 59"/>
                <a:gd name="T1" fmla="*/ 93 h 93"/>
                <a:gd name="T2" fmla="*/ 21 w 59"/>
                <a:gd name="T3" fmla="*/ 93 h 93"/>
                <a:gd name="T4" fmla="*/ 6 w 59"/>
                <a:gd name="T5" fmla="*/ 89 h 93"/>
                <a:gd name="T6" fmla="*/ 0 w 59"/>
                <a:gd name="T7" fmla="*/ 77 h 93"/>
                <a:gd name="T8" fmla="*/ 0 w 59"/>
                <a:gd name="T9" fmla="*/ 36 h 93"/>
                <a:gd name="T10" fmla="*/ 5 w 59"/>
                <a:gd name="T11" fmla="*/ 23 h 93"/>
                <a:gd name="T12" fmla="*/ 20 w 59"/>
                <a:gd name="T13" fmla="*/ 19 h 93"/>
                <a:gd name="T14" fmla="*/ 59 w 59"/>
                <a:gd name="T15" fmla="*/ 19 h 93"/>
                <a:gd name="T16" fmla="*/ 59 w 59"/>
                <a:gd name="T17" fmla="*/ 30 h 93"/>
                <a:gd name="T18" fmla="*/ 25 w 59"/>
                <a:gd name="T19" fmla="*/ 30 h 93"/>
                <a:gd name="T20" fmla="*/ 13 w 59"/>
                <a:gd name="T21" fmla="*/ 38 h 93"/>
                <a:gd name="T22" fmla="*/ 13 w 59"/>
                <a:gd name="T23" fmla="*/ 51 h 93"/>
                <a:gd name="T24" fmla="*/ 59 w 59"/>
                <a:gd name="T25" fmla="*/ 51 h 93"/>
                <a:gd name="T26" fmla="*/ 59 w 59"/>
                <a:gd name="T27" fmla="*/ 62 h 93"/>
                <a:gd name="T28" fmla="*/ 13 w 59"/>
                <a:gd name="T29" fmla="*/ 62 h 93"/>
                <a:gd name="T30" fmla="*/ 13 w 59"/>
                <a:gd name="T31" fmla="*/ 74 h 93"/>
                <a:gd name="T32" fmla="*/ 25 w 59"/>
                <a:gd name="T33" fmla="*/ 82 h 93"/>
                <a:gd name="T34" fmla="*/ 59 w 59"/>
                <a:gd name="T35" fmla="*/ 82 h 93"/>
                <a:gd name="T36" fmla="*/ 59 w 59"/>
                <a:gd name="T37" fmla="*/ 93 h 93"/>
                <a:gd name="T38" fmla="*/ 44 w 59"/>
                <a:gd name="T39" fmla="*/ 13 h 93"/>
                <a:gd name="T40" fmla="*/ 34 w 59"/>
                <a:gd name="T41" fmla="*/ 13 h 93"/>
                <a:gd name="T42" fmla="*/ 24 w 59"/>
                <a:gd name="T43" fmla="*/ 0 h 93"/>
                <a:gd name="T44" fmla="*/ 35 w 59"/>
                <a:gd name="T45" fmla="*/ 0 h 93"/>
                <a:gd name="T46" fmla="*/ 44 w 59"/>
                <a:gd name="T47" fmla="*/ 13 h 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Lst>
              <a:rect l="0" t="0" r="r" b="b"/>
              <a:pathLst>
                <a:path w="59" h="93">
                  <a:moveTo>
                    <a:pt x="59" y="93"/>
                  </a:moveTo>
                  <a:cubicBezTo>
                    <a:pt x="21" y="93"/>
                    <a:pt x="21" y="93"/>
                    <a:pt x="21" y="93"/>
                  </a:cubicBezTo>
                  <a:cubicBezTo>
                    <a:pt x="15" y="93"/>
                    <a:pt x="10" y="92"/>
                    <a:pt x="6" y="89"/>
                  </a:cubicBezTo>
                  <a:cubicBezTo>
                    <a:pt x="2" y="87"/>
                    <a:pt x="0" y="83"/>
                    <a:pt x="0" y="77"/>
                  </a:cubicBezTo>
                  <a:cubicBezTo>
                    <a:pt x="0" y="36"/>
                    <a:pt x="0" y="36"/>
                    <a:pt x="0" y="36"/>
                  </a:cubicBezTo>
                  <a:cubicBezTo>
                    <a:pt x="0" y="30"/>
                    <a:pt x="2" y="26"/>
                    <a:pt x="5" y="23"/>
                  </a:cubicBezTo>
                  <a:cubicBezTo>
                    <a:pt x="9" y="21"/>
                    <a:pt x="14" y="19"/>
                    <a:pt x="20" y="19"/>
                  </a:cubicBezTo>
                  <a:cubicBezTo>
                    <a:pt x="59" y="19"/>
                    <a:pt x="59" y="19"/>
                    <a:pt x="59" y="19"/>
                  </a:cubicBezTo>
                  <a:cubicBezTo>
                    <a:pt x="59" y="30"/>
                    <a:pt x="59" y="30"/>
                    <a:pt x="59" y="30"/>
                  </a:cubicBezTo>
                  <a:cubicBezTo>
                    <a:pt x="25" y="30"/>
                    <a:pt x="25" y="30"/>
                    <a:pt x="25" y="30"/>
                  </a:cubicBezTo>
                  <a:cubicBezTo>
                    <a:pt x="17" y="30"/>
                    <a:pt x="13" y="33"/>
                    <a:pt x="13" y="38"/>
                  </a:cubicBezTo>
                  <a:cubicBezTo>
                    <a:pt x="13" y="51"/>
                    <a:pt x="13" y="51"/>
                    <a:pt x="13" y="51"/>
                  </a:cubicBezTo>
                  <a:cubicBezTo>
                    <a:pt x="59" y="51"/>
                    <a:pt x="59" y="51"/>
                    <a:pt x="59" y="51"/>
                  </a:cubicBezTo>
                  <a:cubicBezTo>
                    <a:pt x="59" y="62"/>
                    <a:pt x="59" y="62"/>
                    <a:pt x="59" y="62"/>
                  </a:cubicBezTo>
                  <a:cubicBezTo>
                    <a:pt x="13" y="62"/>
                    <a:pt x="13" y="62"/>
                    <a:pt x="13" y="62"/>
                  </a:cubicBezTo>
                  <a:cubicBezTo>
                    <a:pt x="13" y="74"/>
                    <a:pt x="13" y="74"/>
                    <a:pt x="13" y="74"/>
                  </a:cubicBezTo>
                  <a:cubicBezTo>
                    <a:pt x="13" y="80"/>
                    <a:pt x="17" y="82"/>
                    <a:pt x="25" y="82"/>
                  </a:cubicBezTo>
                  <a:cubicBezTo>
                    <a:pt x="59" y="82"/>
                    <a:pt x="59" y="82"/>
                    <a:pt x="59" y="82"/>
                  </a:cubicBezTo>
                  <a:lnTo>
                    <a:pt x="59" y="93"/>
                  </a:lnTo>
                  <a:close/>
                  <a:moveTo>
                    <a:pt x="44" y="13"/>
                  </a:moveTo>
                  <a:cubicBezTo>
                    <a:pt x="34" y="13"/>
                    <a:pt x="34" y="13"/>
                    <a:pt x="34" y="13"/>
                  </a:cubicBezTo>
                  <a:cubicBezTo>
                    <a:pt x="24" y="0"/>
                    <a:pt x="24" y="0"/>
                    <a:pt x="24" y="0"/>
                  </a:cubicBezTo>
                  <a:cubicBezTo>
                    <a:pt x="35" y="0"/>
                    <a:pt x="35" y="0"/>
                    <a:pt x="35" y="0"/>
                  </a:cubicBezTo>
                  <a:lnTo>
                    <a:pt x="44" y="1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6" name="Freeform 67"/>
            <p:cNvSpPr>
              <a:spLocks/>
            </p:cNvSpPr>
            <p:nvPr userDrawn="1"/>
          </p:nvSpPr>
          <p:spPr bwMode="auto">
            <a:xfrm>
              <a:off x="3486" y="2987"/>
              <a:ext cx="98" cy="112"/>
            </a:xfrm>
            <a:custGeom>
              <a:avLst/>
              <a:gdLst>
                <a:gd name="T0" fmla="*/ 65 w 65"/>
                <a:gd name="T1" fmla="*/ 74 h 74"/>
                <a:gd name="T2" fmla="*/ 49 w 65"/>
                <a:gd name="T3" fmla="*/ 74 h 74"/>
                <a:gd name="T4" fmla="*/ 16 w 65"/>
                <a:gd name="T5" fmla="*/ 46 h 74"/>
                <a:gd name="T6" fmla="*/ 15 w 65"/>
                <a:gd name="T7" fmla="*/ 41 h 74"/>
                <a:gd name="T8" fmla="*/ 23 w 65"/>
                <a:gd name="T9" fmla="*/ 35 h 74"/>
                <a:gd name="T10" fmla="*/ 42 w 65"/>
                <a:gd name="T11" fmla="*/ 35 h 74"/>
                <a:gd name="T12" fmla="*/ 52 w 65"/>
                <a:gd name="T13" fmla="*/ 27 h 74"/>
                <a:gd name="T14" fmla="*/ 52 w 65"/>
                <a:gd name="T15" fmla="*/ 19 h 74"/>
                <a:gd name="T16" fmla="*/ 41 w 65"/>
                <a:gd name="T17" fmla="*/ 11 h 74"/>
                <a:gd name="T18" fmla="*/ 14 w 65"/>
                <a:gd name="T19" fmla="*/ 11 h 74"/>
                <a:gd name="T20" fmla="*/ 14 w 65"/>
                <a:gd name="T21" fmla="*/ 74 h 74"/>
                <a:gd name="T22" fmla="*/ 0 w 65"/>
                <a:gd name="T23" fmla="*/ 74 h 74"/>
                <a:gd name="T24" fmla="*/ 0 w 65"/>
                <a:gd name="T25" fmla="*/ 0 h 74"/>
                <a:gd name="T26" fmla="*/ 45 w 65"/>
                <a:gd name="T27" fmla="*/ 0 h 74"/>
                <a:gd name="T28" fmla="*/ 65 w 65"/>
                <a:gd name="T29" fmla="*/ 16 h 74"/>
                <a:gd name="T30" fmla="*/ 65 w 65"/>
                <a:gd name="T31" fmla="*/ 29 h 74"/>
                <a:gd name="T32" fmla="*/ 60 w 65"/>
                <a:gd name="T33" fmla="*/ 40 h 74"/>
                <a:gd name="T34" fmla="*/ 46 w 65"/>
                <a:gd name="T35" fmla="*/ 44 h 74"/>
                <a:gd name="T36" fmla="*/ 31 w 65"/>
                <a:gd name="T37" fmla="*/ 44 h 74"/>
                <a:gd name="T38" fmla="*/ 65 w 65"/>
                <a:gd name="T39" fmla="*/ 74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65" h="74">
                  <a:moveTo>
                    <a:pt x="65" y="74"/>
                  </a:moveTo>
                  <a:cubicBezTo>
                    <a:pt x="49" y="74"/>
                    <a:pt x="49" y="74"/>
                    <a:pt x="49" y="74"/>
                  </a:cubicBezTo>
                  <a:cubicBezTo>
                    <a:pt x="16" y="46"/>
                    <a:pt x="16" y="46"/>
                    <a:pt x="16" y="46"/>
                  </a:cubicBezTo>
                  <a:cubicBezTo>
                    <a:pt x="15" y="45"/>
                    <a:pt x="15" y="43"/>
                    <a:pt x="15" y="41"/>
                  </a:cubicBezTo>
                  <a:cubicBezTo>
                    <a:pt x="15" y="37"/>
                    <a:pt x="18" y="35"/>
                    <a:pt x="23" y="35"/>
                  </a:cubicBezTo>
                  <a:cubicBezTo>
                    <a:pt x="42" y="35"/>
                    <a:pt x="42" y="35"/>
                    <a:pt x="42" y="35"/>
                  </a:cubicBezTo>
                  <a:cubicBezTo>
                    <a:pt x="49" y="35"/>
                    <a:pt x="52" y="32"/>
                    <a:pt x="52" y="27"/>
                  </a:cubicBezTo>
                  <a:cubicBezTo>
                    <a:pt x="52" y="19"/>
                    <a:pt x="52" y="19"/>
                    <a:pt x="52" y="19"/>
                  </a:cubicBezTo>
                  <a:cubicBezTo>
                    <a:pt x="52" y="14"/>
                    <a:pt x="48" y="11"/>
                    <a:pt x="41" y="11"/>
                  </a:cubicBezTo>
                  <a:cubicBezTo>
                    <a:pt x="14" y="11"/>
                    <a:pt x="14" y="11"/>
                    <a:pt x="14" y="11"/>
                  </a:cubicBezTo>
                  <a:cubicBezTo>
                    <a:pt x="14" y="74"/>
                    <a:pt x="14" y="74"/>
                    <a:pt x="14" y="74"/>
                  </a:cubicBezTo>
                  <a:cubicBezTo>
                    <a:pt x="0" y="74"/>
                    <a:pt x="0" y="74"/>
                    <a:pt x="0" y="74"/>
                  </a:cubicBezTo>
                  <a:cubicBezTo>
                    <a:pt x="0" y="0"/>
                    <a:pt x="0" y="0"/>
                    <a:pt x="0" y="0"/>
                  </a:cubicBezTo>
                  <a:cubicBezTo>
                    <a:pt x="45" y="0"/>
                    <a:pt x="45" y="0"/>
                    <a:pt x="45" y="0"/>
                  </a:cubicBezTo>
                  <a:cubicBezTo>
                    <a:pt x="58" y="0"/>
                    <a:pt x="65" y="5"/>
                    <a:pt x="65" y="16"/>
                  </a:cubicBezTo>
                  <a:cubicBezTo>
                    <a:pt x="65" y="29"/>
                    <a:pt x="65" y="29"/>
                    <a:pt x="65" y="29"/>
                  </a:cubicBezTo>
                  <a:cubicBezTo>
                    <a:pt x="65" y="33"/>
                    <a:pt x="64" y="37"/>
                    <a:pt x="60" y="40"/>
                  </a:cubicBezTo>
                  <a:cubicBezTo>
                    <a:pt x="57" y="43"/>
                    <a:pt x="52" y="44"/>
                    <a:pt x="46" y="44"/>
                  </a:cubicBezTo>
                  <a:cubicBezTo>
                    <a:pt x="31" y="44"/>
                    <a:pt x="31" y="44"/>
                    <a:pt x="31" y="44"/>
                  </a:cubicBezTo>
                  <a:lnTo>
                    <a:pt x="65" y="74"/>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7" name="Freeform 68"/>
            <p:cNvSpPr>
              <a:spLocks/>
            </p:cNvSpPr>
            <p:nvPr userDrawn="1"/>
          </p:nvSpPr>
          <p:spPr bwMode="auto">
            <a:xfrm>
              <a:off x="3638" y="2987"/>
              <a:ext cx="89" cy="112"/>
            </a:xfrm>
            <a:custGeom>
              <a:avLst/>
              <a:gdLst>
                <a:gd name="T0" fmla="*/ 56 w 59"/>
                <a:gd name="T1" fmla="*/ 43 h 74"/>
                <a:gd name="T2" fmla="*/ 13 w 59"/>
                <a:gd name="T3" fmla="*/ 43 h 74"/>
                <a:gd name="T4" fmla="*/ 13 w 59"/>
                <a:gd name="T5" fmla="*/ 55 h 74"/>
                <a:gd name="T6" fmla="*/ 25 w 59"/>
                <a:gd name="T7" fmla="*/ 63 h 74"/>
                <a:gd name="T8" fmla="*/ 59 w 59"/>
                <a:gd name="T9" fmla="*/ 63 h 74"/>
                <a:gd name="T10" fmla="*/ 59 w 59"/>
                <a:gd name="T11" fmla="*/ 74 h 74"/>
                <a:gd name="T12" fmla="*/ 21 w 59"/>
                <a:gd name="T13" fmla="*/ 74 h 74"/>
                <a:gd name="T14" fmla="*/ 6 w 59"/>
                <a:gd name="T15" fmla="*/ 70 h 74"/>
                <a:gd name="T16" fmla="*/ 0 w 59"/>
                <a:gd name="T17" fmla="*/ 58 h 74"/>
                <a:gd name="T18" fmla="*/ 0 w 59"/>
                <a:gd name="T19" fmla="*/ 17 h 74"/>
                <a:gd name="T20" fmla="*/ 5 w 59"/>
                <a:gd name="T21" fmla="*/ 5 h 74"/>
                <a:gd name="T22" fmla="*/ 20 w 59"/>
                <a:gd name="T23" fmla="*/ 0 h 74"/>
                <a:gd name="T24" fmla="*/ 59 w 59"/>
                <a:gd name="T25" fmla="*/ 0 h 74"/>
                <a:gd name="T26" fmla="*/ 59 w 59"/>
                <a:gd name="T27" fmla="*/ 11 h 74"/>
                <a:gd name="T28" fmla="*/ 25 w 59"/>
                <a:gd name="T29" fmla="*/ 11 h 74"/>
                <a:gd name="T30" fmla="*/ 13 w 59"/>
                <a:gd name="T31" fmla="*/ 19 h 74"/>
                <a:gd name="T32" fmla="*/ 13 w 59"/>
                <a:gd name="T33" fmla="*/ 32 h 74"/>
                <a:gd name="T34" fmla="*/ 56 w 59"/>
                <a:gd name="T35" fmla="*/ 32 h 74"/>
                <a:gd name="T36" fmla="*/ 56 w 59"/>
                <a:gd name="T37" fmla="*/ 43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59" h="74">
                  <a:moveTo>
                    <a:pt x="56" y="43"/>
                  </a:moveTo>
                  <a:cubicBezTo>
                    <a:pt x="13" y="43"/>
                    <a:pt x="13" y="43"/>
                    <a:pt x="13" y="43"/>
                  </a:cubicBezTo>
                  <a:cubicBezTo>
                    <a:pt x="13" y="55"/>
                    <a:pt x="13" y="55"/>
                    <a:pt x="13" y="55"/>
                  </a:cubicBezTo>
                  <a:cubicBezTo>
                    <a:pt x="13" y="61"/>
                    <a:pt x="17" y="63"/>
                    <a:pt x="25" y="63"/>
                  </a:cubicBezTo>
                  <a:cubicBezTo>
                    <a:pt x="59" y="63"/>
                    <a:pt x="59" y="63"/>
                    <a:pt x="59" y="63"/>
                  </a:cubicBezTo>
                  <a:cubicBezTo>
                    <a:pt x="59" y="74"/>
                    <a:pt x="59" y="74"/>
                    <a:pt x="59" y="74"/>
                  </a:cubicBezTo>
                  <a:cubicBezTo>
                    <a:pt x="21" y="74"/>
                    <a:pt x="21" y="74"/>
                    <a:pt x="21" y="74"/>
                  </a:cubicBezTo>
                  <a:cubicBezTo>
                    <a:pt x="15" y="74"/>
                    <a:pt x="10" y="73"/>
                    <a:pt x="6" y="70"/>
                  </a:cubicBezTo>
                  <a:cubicBezTo>
                    <a:pt x="2" y="68"/>
                    <a:pt x="0" y="64"/>
                    <a:pt x="0" y="58"/>
                  </a:cubicBezTo>
                  <a:cubicBezTo>
                    <a:pt x="0" y="17"/>
                    <a:pt x="0" y="17"/>
                    <a:pt x="0" y="17"/>
                  </a:cubicBezTo>
                  <a:cubicBezTo>
                    <a:pt x="0" y="12"/>
                    <a:pt x="2" y="8"/>
                    <a:pt x="5" y="5"/>
                  </a:cubicBezTo>
                  <a:cubicBezTo>
                    <a:pt x="9" y="2"/>
                    <a:pt x="14" y="0"/>
                    <a:pt x="20" y="0"/>
                  </a:cubicBezTo>
                  <a:cubicBezTo>
                    <a:pt x="59" y="0"/>
                    <a:pt x="59" y="0"/>
                    <a:pt x="59" y="0"/>
                  </a:cubicBezTo>
                  <a:cubicBezTo>
                    <a:pt x="59" y="11"/>
                    <a:pt x="59" y="11"/>
                    <a:pt x="59" y="11"/>
                  </a:cubicBezTo>
                  <a:cubicBezTo>
                    <a:pt x="25" y="11"/>
                    <a:pt x="25" y="11"/>
                    <a:pt x="25" y="11"/>
                  </a:cubicBezTo>
                  <a:cubicBezTo>
                    <a:pt x="17" y="11"/>
                    <a:pt x="13" y="14"/>
                    <a:pt x="13" y="19"/>
                  </a:cubicBezTo>
                  <a:cubicBezTo>
                    <a:pt x="13" y="32"/>
                    <a:pt x="13" y="32"/>
                    <a:pt x="13" y="32"/>
                  </a:cubicBezTo>
                  <a:cubicBezTo>
                    <a:pt x="56" y="32"/>
                    <a:pt x="56" y="32"/>
                    <a:pt x="56" y="32"/>
                  </a:cubicBezTo>
                  <a:lnTo>
                    <a:pt x="56" y="43"/>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8" name="Rectangle 69"/>
            <p:cNvSpPr>
              <a:spLocks noChangeArrowheads="1"/>
            </p:cNvSpPr>
            <p:nvPr userDrawn="1"/>
          </p:nvSpPr>
          <p:spPr bwMode="auto">
            <a:xfrm>
              <a:off x="2023" y="1245"/>
              <a:ext cx="148" cy="751"/>
            </a:xfrm>
            <a:prstGeom prst="rect">
              <a:avLst/>
            </a:prstGeom>
            <a:solidFill>
              <a:srgbClr val="70707A"/>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69" name="Freeform 70"/>
            <p:cNvSpPr>
              <a:spLocks/>
            </p:cNvSpPr>
            <p:nvPr userDrawn="1"/>
          </p:nvSpPr>
          <p:spPr bwMode="auto">
            <a:xfrm>
              <a:off x="3145" y="1221"/>
              <a:ext cx="588" cy="801"/>
            </a:xfrm>
            <a:custGeom>
              <a:avLst/>
              <a:gdLst>
                <a:gd name="T0" fmla="*/ 299 w 390"/>
                <a:gd name="T1" fmla="*/ 16 h 531"/>
                <a:gd name="T2" fmla="*/ 299 w 390"/>
                <a:gd name="T3" fmla="*/ 314 h 531"/>
                <a:gd name="T4" fmla="*/ 15 w 390"/>
                <a:gd name="T5" fmla="*/ 0 h 531"/>
                <a:gd name="T6" fmla="*/ 0 w 390"/>
                <a:gd name="T7" fmla="*/ 0 h 531"/>
                <a:gd name="T8" fmla="*/ 0 w 390"/>
                <a:gd name="T9" fmla="*/ 514 h 531"/>
                <a:gd name="T10" fmla="*/ 91 w 390"/>
                <a:gd name="T11" fmla="*/ 514 h 531"/>
                <a:gd name="T12" fmla="*/ 91 w 390"/>
                <a:gd name="T13" fmla="*/ 220 h 531"/>
                <a:gd name="T14" fmla="*/ 374 w 390"/>
                <a:gd name="T15" fmla="*/ 531 h 531"/>
                <a:gd name="T16" fmla="*/ 390 w 390"/>
                <a:gd name="T17" fmla="*/ 531 h 531"/>
                <a:gd name="T18" fmla="*/ 390 w 390"/>
                <a:gd name="T19" fmla="*/ 16 h 531"/>
                <a:gd name="T20" fmla="*/ 299 w 390"/>
                <a:gd name="T21" fmla="*/ 16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390" h="531">
                  <a:moveTo>
                    <a:pt x="299" y="16"/>
                  </a:moveTo>
                  <a:cubicBezTo>
                    <a:pt x="299" y="314"/>
                    <a:pt x="299" y="314"/>
                    <a:pt x="299" y="314"/>
                  </a:cubicBezTo>
                  <a:cubicBezTo>
                    <a:pt x="283" y="296"/>
                    <a:pt x="15" y="0"/>
                    <a:pt x="15" y="0"/>
                  </a:cubicBezTo>
                  <a:cubicBezTo>
                    <a:pt x="0" y="0"/>
                    <a:pt x="0" y="0"/>
                    <a:pt x="0" y="0"/>
                  </a:cubicBezTo>
                  <a:cubicBezTo>
                    <a:pt x="0" y="514"/>
                    <a:pt x="0" y="514"/>
                    <a:pt x="0" y="514"/>
                  </a:cubicBezTo>
                  <a:cubicBezTo>
                    <a:pt x="91" y="514"/>
                    <a:pt x="91" y="514"/>
                    <a:pt x="91" y="514"/>
                  </a:cubicBezTo>
                  <a:cubicBezTo>
                    <a:pt x="91" y="220"/>
                    <a:pt x="91" y="220"/>
                    <a:pt x="91" y="220"/>
                  </a:cubicBezTo>
                  <a:cubicBezTo>
                    <a:pt x="107" y="238"/>
                    <a:pt x="374" y="531"/>
                    <a:pt x="374" y="531"/>
                  </a:cubicBezTo>
                  <a:cubicBezTo>
                    <a:pt x="390" y="531"/>
                    <a:pt x="390" y="531"/>
                    <a:pt x="390" y="531"/>
                  </a:cubicBezTo>
                  <a:cubicBezTo>
                    <a:pt x="390" y="16"/>
                    <a:pt x="390" y="16"/>
                    <a:pt x="390" y="16"/>
                  </a:cubicBezTo>
                  <a:lnTo>
                    <a:pt x="299" y="16"/>
                  </a:ln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70" name="Freeform 71"/>
            <p:cNvSpPr>
              <a:spLocks/>
            </p:cNvSpPr>
            <p:nvPr userDrawn="1"/>
          </p:nvSpPr>
          <p:spPr bwMode="auto">
            <a:xfrm>
              <a:off x="2286" y="1221"/>
              <a:ext cx="687" cy="801"/>
            </a:xfrm>
            <a:custGeom>
              <a:avLst/>
              <a:gdLst>
                <a:gd name="T0" fmla="*/ 365 w 456"/>
                <a:gd name="T1" fmla="*/ 370 h 531"/>
                <a:gd name="T2" fmla="*/ 360 w 456"/>
                <a:gd name="T3" fmla="*/ 370 h 531"/>
                <a:gd name="T4" fmla="*/ 360 w 456"/>
                <a:gd name="T5" fmla="*/ 422 h 531"/>
                <a:gd name="T6" fmla="*/ 272 w 456"/>
                <a:gd name="T7" fmla="*/ 439 h 531"/>
                <a:gd name="T8" fmla="*/ 97 w 456"/>
                <a:gd name="T9" fmla="*/ 257 h 531"/>
                <a:gd name="T10" fmla="*/ 266 w 456"/>
                <a:gd name="T11" fmla="*/ 88 h 531"/>
                <a:gd name="T12" fmla="*/ 411 w 456"/>
                <a:gd name="T13" fmla="*/ 153 h 531"/>
                <a:gd name="T14" fmla="*/ 419 w 456"/>
                <a:gd name="T15" fmla="*/ 162 h 531"/>
                <a:gd name="T16" fmla="*/ 426 w 456"/>
                <a:gd name="T17" fmla="*/ 49 h 531"/>
                <a:gd name="T18" fmla="*/ 424 w 456"/>
                <a:gd name="T19" fmla="*/ 47 h 531"/>
                <a:gd name="T20" fmla="*/ 382 w 456"/>
                <a:gd name="T21" fmla="*/ 24 h 531"/>
                <a:gd name="T22" fmla="*/ 268 w 456"/>
                <a:gd name="T23" fmla="*/ 0 h 531"/>
                <a:gd name="T24" fmla="*/ 75 w 456"/>
                <a:gd name="T25" fmla="*/ 74 h 531"/>
                <a:gd name="T26" fmla="*/ 0 w 456"/>
                <a:gd name="T27" fmla="*/ 264 h 531"/>
                <a:gd name="T28" fmla="*/ 262 w 456"/>
                <a:gd name="T29" fmla="*/ 531 h 531"/>
                <a:gd name="T30" fmla="*/ 380 w 456"/>
                <a:gd name="T31" fmla="*/ 512 h 531"/>
                <a:gd name="T32" fmla="*/ 453 w 456"/>
                <a:gd name="T33" fmla="*/ 482 h 531"/>
                <a:gd name="T34" fmla="*/ 456 w 456"/>
                <a:gd name="T35" fmla="*/ 481 h 531"/>
                <a:gd name="T36" fmla="*/ 456 w 456"/>
                <a:gd name="T37" fmla="*/ 355 h 531"/>
                <a:gd name="T38" fmla="*/ 450 w 456"/>
                <a:gd name="T39" fmla="*/ 357 h 531"/>
                <a:gd name="T40" fmla="*/ 365 w 456"/>
                <a:gd name="T41" fmla="*/ 370 h 5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456" h="531">
                  <a:moveTo>
                    <a:pt x="365" y="370"/>
                  </a:moveTo>
                  <a:cubicBezTo>
                    <a:pt x="360" y="370"/>
                    <a:pt x="360" y="370"/>
                    <a:pt x="360" y="370"/>
                  </a:cubicBezTo>
                  <a:cubicBezTo>
                    <a:pt x="360" y="422"/>
                    <a:pt x="360" y="422"/>
                    <a:pt x="360" y="422"/>
                  </a:cubicBezTo>
                  <a:cubicBezTo>
                    <a:pt x="327" y="434"/>
                    <a:pt x="302" y="439"/>
                    <a:pt x="272" y="439"/>
                  </a:cubicBezTo>
                  <a:cubicBezTo>
                    <a:pt x="166" y="439"/>
                    <a:pt x="97" y="368"/>
                    <a:pt x="97" y="257"/>
                  </a:cubicBezTo>
                  <a:cubicBezTo>
                    <a:pt x="97" y="153"/>
                    <a:pt x="162" y="88"/>
                    <a:pt x="266" y="88"/>
                  </a:cubicBezTo>
                  <a:cubicBezTo>
                    <a:pt x="325" y="88"/>
                    <a:pt x="374" y="110"/>
                    <a:pt x="411" y="153"/>
                  </a:cubicBezTo>
                  <a:cubicBezTo>
                    <a:pt x="419" y="162"/>
                    <a:pt x="419" y="162"/>
                    <a:pt x="419" y="162"/>
                  </a:cubicBezTo>
                  <a:cubicBezTo>
                    <a:pt x="426" y="49"/>
                    <a:pt x="426" y="49"/>
                    <a:pt x="426" y="49"/>
                  </a:cubicBezTo>
                  <a:cubicBezTo>
                    <a:pt x="424" y="47"/>
                    <a:pt x="424" y="47"/>
                    <a:pt x="424" y="47"/>
                  </a:cubicBezTo>
                  <a:cubicBezTo>
                    <a:pt x="408" y="36"/>
                    <a:pt x="401" y="32"/>
                    <a:pt x="382" y="24"/>
                  </a:cubicBezTo>
                  <a:cubicBezTo>
                    <a:pt x="343" y="7"/>
                    <a:pt x="310" y="0"/>
                    <a:pt x="268" y="0"/>
                  </a:cubicBezTo>
                  <a:cubicBezTo>
                    <a:pt x="192" y="0"/>
                    <a:pt x="124" y="26"/>
                    <a:pt x="75" y="74"/>
                  </a:cubicBezTo>
                  <a:cubicBezTo>
                    <a:pt x="27" y="121"/>
                    <a:pt x="0" y="189"/>
                    <a:pt x="0" y="264"/>
                  </a:cubicBezTo>
                  <a:cubicBezTo>
                    <a:pt x="0" y="418"/>
                    <a:pt x="110" y="531"/>
                    <a:pt x="262" y="531"/>
                  </a:cubicBezTo>
                  <a:cubicBezTo>
                    <a:pt x="300" y="531"/>
                    <a:pt x="343" y="524"/>
                    <a:pt x="380" y="512"/>
                  </a:cubicBezTo>
                  <a:cubicBezTo>
                    <a:pt x="406" y="505"/>
                    <a:pt x="420" y="499"/>
                    <a:pt x="453" y="482"/>
                  </a:cubicBezTo>
                  <a:cubicBezTo>
                    <a:pt x="456" y="481"/>
                    <a:pt x="456" y="481"/>
                    <a:pt x="456" y="481"/>
                  </a:cubicBezTo>
                  <a:cubicBezTo>
                    <a:pt x="456" y="355"/>
                    <a:pt x="456" y="355"/>
                    <a:pt x="456" y="355"/>
                  </a:cubicBezTo>
                  <a:cubicBezTo>
                    <a:pt x="450" y="357"/>
                    <a:pt x="450" y="357"/>
                    <a:pt x="450" y="357"/>
                  </a:cubicBezTo>
                  <a:cubicBezTo>
                    <a:pt x="423" y="367"/>
                    <a:pt x="395" y="371"/>
                    <a:pt x="365" y="370"/>
                  </a:cubicBezTo>
                  <a:close/>
                </a:path>
              </a:pathLst>
            </a:custGeom>
            <a:solidFill>
              <a:srgbClr val="70707A"/>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sp>
          <p:nvSpPr>
            <p:cNvPr id="71" name="Freeform 72"/>
            <p:cNvSpPr>
              <a:spLocks/>
            </p:cNvSpPr>
            <p:nvPr userDrawn="1"/>
          </p:nvSpPr>
          <p:spPr bwMode="auto">
            <a:xfrm>
              <a:off x="2547" y="1514"/>
              <a:ext cx="469" cy="241"/>
            </a:xfrm>
            <a:custGeom>
              <a:avLst/>
              <a:gdLst>
                <a:gd name="T0" fmla="*/ 173 w 311"/>
                <a:gd name="T1" fmla="*/ 16 h 160"/>
                <a:gd name="T2" fmla="*/ 172 w 311"/>
                <a:gd name="T3" fmla="*/ 16 h 160"/>
                <a:gd name="T4" fmla="*/ 0 w 311"/>
                <a:gd name="T5" fmla="*/ 40 h 160"/>
                <a:gd name="T6" fmla="*/ 139 w 311"/>
                <a:gd name="T7" fmla="*/ 144 h 160"/>
                <a:gd name="T8" fmla="*/ 139 w 311"/>
                <a:gd name="T9" fmla="*/ 144 h 160"/>
                <a:gd name="T10" fmla="*/ 311 w 311"/>
                <a:gd name="T11" fmla="*/ 120 h 160"/>
                <a:gd name="T12" fmla="*/ 173 w 311"/>
                <a:gd name="T13" fmla="*/ 16 h 160"/>
              </a:gdLst>
              <a:ahLst/>
              <a:cxnLst>
                <a:cxn ang="0">
                  <a:pos x="T0" y="T1"/>
                </a:cxn>
                <a:cxn ang="0">
                  <a:pos x="T2" y="T3"/>
                </a:cxn>
                <a:cxn ang="0">
                  <a:pos x="T4" y="T5"/>
                </a:cxn>
                <a:cxn ang="0">
                  <a:pos x="T6" y="T7"/>
                </a:cxn>
                <a:cxn ang="0">
                  <a:pos x="T8" y="T9"/>
                </a:cxn>
                <a:cxn ang="0">
                  <a:pos x="T10" y="T11"/>
                </a:cxn>
                <a:cxn ang="0">
                  <a:pos x="T12" y="T13"/>
                </a:cxn>
              </a:cxnLst>
              <a:rect l="0" t="0" r="r" b="b"/>
              <a:pathLst>
                <a:path w="311" h="160">
                  <a:moveTo>
                    <a:pt x="173" y="16"/>
                  </a:moveTo>
                  <a:cubicBezTo>
                    <a:pt x="172" y="16"/>
                    <a:pt x="172" y="16"/>
                    <a:pt x="172" y="16"/>
                  </a:cubicBezTo>
                  <a:cubicBezTo>
                    <a:pt x="110" y="0"/>
                    <a:pt x="47" y="9"/>
                    <a:pt x="0" y="40"/>
                  </a:cubicBezTo>
                  <a:cubicBezTo>
                    <a:pt x="26" y="89"/>
                    <a:pt x="77" y="127"/>
                    <a:pt x="139" y="144"/>
                  </a:cubicBezTo>
                  <a:cubicBezTo>
                    <a:pt x="139" y="144"/>
                    <a:pt x="139" y="144"/>
                    <a:pt x="139" y="144"/>
                  </a:cubicBezTo>
                  <a:cubicBezTo>
                    <a:pt x="201" y="160"/>
                    <a:pt x="264" y="151"/>
                    <a:pt x="311" y="120"/>
                  </a:cubicBezTo>
                  <a:cubicBezTo>
                    <a:pt x="285" y="71"/>
                    <a:pt x="234" y="32"/>
                    <a:pt x="173" y="16"/>
                  </a:cubicBezTo>
                  <a:close/>
                </a:path>
              </a:pathLst>
            </a:custGeom>
            <a:solidFill>
              <a:srgbClr val="94C006"/>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fr-FR">
                <a:solidFill>
                  <a:srgbClr val="231F20"/>
                </a:solidFill>
              </a:endParaRPr>
            </a:p>
          </p:txBody>
        </p:sp>
      </p:grpSp>
    </p:spTree>
    <p:extLst>
      <p:ext uri="{BB962C8B-B14F-4D97-AF65-F5344CB8AC3E}">
        <p14:creationId xmlns:p14="http://schemas.microsoft.com/office/powerpoint/2010/main" val="3483904521"/>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ommaire">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8" name="Espace réservé du texte 7"/>
          <p:cNvSpPr>
            <a:spLocks noGrp="1"/>
          </p:cNvSpPr>
          <p:nvPr>
            <p:ph type="body" sz="quarter" idx="13" hasCustomPrompt="1"/>
          </p:nvPr>
        </p:nvSpPr>
        <p:spPr bwMode="gray">
          <a:xfrm>
            <a:off x="359998" y="1891968"/>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
        <p:nvSpPr>
          <p:cNvPr id="9" name="Espace réservé du texte 7"/>
          <p:cNvSpPr>
            <a:spLocks noGrp="1"/>
          </p:cNvSpPr>
          <p:nvPr>
            <p:ph type="body" sz="quarter" idx="14" hasCustomPrompt="1"/>
          </p:nvPr>
        </p:nvSpPr>
        <p:spPr bwMode="gray">
          <a:xfrm>
            <a:off x="3312000" y="1893600"/>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
        <p:nvSpPr>
          <p:cNvPr id="10" name="Espace réservé du texte 7"/>
          <p:cNvSpPr>
            <a:spLocks noGrp="1"/>
          </p:cNvSpPr>
          <p:nvPr>
            <p:ph type="body" sz="quarter" idx="15" hasCustomPrompt="1"/>
          </p:nvPr>
        </p:nvSpPr>
        <p:spPr bwMode="gray">
          <a:xfrm>
            <a:off x="6263999" y="1893600"/>
            <a:ext cx="2520000" cy="2530800"/>
          </a:xfrm>
        </p:spPr>
        <p:txBody>
          <a:bodyPr/>
          <a:lstStyle>
            <a:lvl1pPr marL="144000" indent="-144000">
              <a:spcBef>
                <a:spcPts val="400"/>
              </a:spcBef>
              <a:spcAft>
                <a:spcPts val="800"/>
              </a:spcAft>
              <a:buFont typeface="+mj-lt"/>
              <a:buAutoNum type="arabicPeriod"/>
              <a:defRPr b="1">
                <a:solidFill>
                  <a:schemeClr val="tx2">
                    <a:lumMod val="75000"/>
                  </a:schemeClr>
                </a:solidFill>
              </a:defRPr>
            </a:lvl1pPr>
            <a:lvl2pPr marL="324000" indent="-144000">
              <a:spcBef>
                <a:spcPts val="600"/>
              </a:spcBef>
              <a:spcAft>
                <a:spcPts val="800"/>
              </a:spcAft>
              <a:buFont typeface="+mj-lt"/>
              <a:buAutoNum type="alphaLcPeriod"/>
              <a:defRPr/>
            </a:lvl2pPr>
          </a:lstStyle>
          <a:p>
            <a:pPr lvl="0"/>
            <a:r>
              <a:rPr lang="fr-FR" dirty="0" smtClean="0"/>
              <a:t>Titre de la partie</a:t>
            </a:r>
          </a:p>
          <a:p>
            <a:pPr lvl="1"/>
            <a:r>
              <a:rPr lang="fr-FR" dirty="0" smtClean="0"/>
              <a:t>Deuxième niveau</a:t>
            </a:r>
          </a:p>
        </p:txBody>
      </p:sp>
    </p:spTree>
    <p:extLst>
      <p:ext uri="{BB962C8B-B14F-4D97-AF65-F5344CB8AC3E}">
        <p14:creationId xmlns:p14="http://schemas.microsoft.com/office/powerpoint/2010/main" val="1641030435"/>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hapitre">
    <p:spTree>
      <p:nvGrpSpPr>
        <p:cNvPr id="1" name=""/>
        <p:cNvGrpSpPr/>
        <p:nvPr/>
      </p:nvGrpSpPr>
      <p:grpSpPr>
        <a:xfrm>
          <a:off x="0" y="0"/>
          <a:ext cx="0" cy="0"/>
          <a:chOff x="0" y="0"/>
          <a:chExt cx="0" cy="0"/>
        </a:xfrm>
      </p:grpSpPr>
      <p:sp>
        <p:nvSpPr>
          <p:cNvPr id="8" name="Espace réservé pour une image  7"/>
          <p:cNvSpPr>
            <a:spLocks noGrp="1"/>
          </p:cNvSpPr>
          <p:nvPr>
            <p:ph type="pic" sz="quarter" idx="13" hasCustomPrompt="1"/>
          </p:nvPr>
        </p:nvSpPr>
        <p:spPr bwMode="gray">
          <a:xfrm>
            <a:off x="0" y="738000"/>
            <a:ext cx="9144000" cy="4406400"/>
          </a:xfrm>
          <a:solidFill>
            <a:schemeClr val="bg1">
              <a:lumMod val="85000"/>
            </a:schemeClr>
          </a:solidFill>
        </p:spPr>
        <p:txBody>
          <a:bodyPr tIns="1080000" anchor="ctr" anchorCtr="0"/>
          <a:lstStyle>
            <a:lvl1pPr algn="ctr">
              <a:defRPr cap="all" baseline="0"/>
            </a:lvl1pPr>
          </a:lstStyle>
          <a:p>
            <a:r>
              <a:rPr lang="fr-FR" dirty="0" smtClean="0"/>
              <a:t>Sélectionner l’icône pour insérer une image, </a:t>
            </a:r>
            <a:br>
              <a:rPr lang="fr-FR" dirty="0" smtClean="0"/>
            </a:br>
            <a:r>
              <a:rPr lang="fr-FR" dirty="0" smtClean="0"/>
              <a:t>puis disposer l’image en arrière plan </a:t>
            </a:r>
            <a:br>
              <a:rPr lang="fr-FR" dirty="0" smtClean="0"/>
            </a:br>
            <a:r>
              <a:rPr lang="fr-FR" dirty="0" smtClean="0"/>
              <a:t>(Sélectionner l’image avec le bouton droit de la souris / </a:t>
            </a:r>
            <a:br>
              <a:rPr lang="fr-FR" dirty="0" smtClean="0"/>
            </a:br>
            <a:r>
              <a:rPr lang="fr-FR" dirty="0" smtClean="0"/>
              <a:t>Mettre à l’arrière plan)</a:t>
            </a:r>
          </a:p>
        </p:txBody>
      </p:sp>
      <p:sp>
        <p:nvSpPr>
          <p:cNvPr id="2" name="Titre 1"/>
          <p:cNvSpPr>
            <a:spLocks noGrp="1"/>
          </p:cNvSpPr>
          <p:nvPr>
            <p:ph type="title" hasCustomPrompt="1"/>
          </p:nvPr>
        </p:nvSpPr>
        <p:spPr bwMode="gray">
          <a:xfrm>
            <a:off x="359999" y="738000"/>
            <a:ext cx="8424000" cy="4046400"/>
          </a:xfrm>
          <a:custGeom>
            <a:avLst/>
            <a:gdLst>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 name="connsiteX2" fmla="*/ 8424000 w 8424000"/>
              <a:gd name="connsiteY2" fmla="*/ 0 h 4046400"/>
              <a:gd name="connsiteX0" fmla="*/ 8424000 w 8424000"/>
              <a:gd name="connsiteY0" fmla="*/ 4046400 h 4046400"/>
              <a:gd name="connsiteX1" fmla="*/ 0 w 8424000"/>
              <a:gd name="connsiteY1" fmla="*/ 4046360 h 4046400"/>
              <a:gd name="connsiteX2" fmla="*/ 0 w 8424000"/>
              <a:gd name="connsiteY2" fmla="*/ 40 h 4046400"/>
              <a:gd name="connsiteX3" fmla="*/ 8424000 w 8424000"/>
              <a:gd name="connsiteY3" fmla="*/ 0 h 4046400"/>
              <a:gd name="connsiteX4" fmla="*/ 8424000 w 8424000"/>
              <a:gd name="connsiteY4" fmla="*/ 4046400 h 4046400"/>
              <a:gd name="connsiteX0" fmla="*/ 8424000 w 8424000"/>
              <a:gd name="connsiteY0" fmla="*/ 4046400 h 4046400"/>
              <a:gd name="connsiteX1" fmla="*/ 0 w 8424000"/>
              <a:gd name="connsiteY1" fmla="*/ 4046360 h 4046400"/>
            </a:gdLst>
            <a:ahLst/>
            <a:cxnLst>
              <a:cxn ang="0">
                <a:pos x="connsiteX0" y="connsiteY0"/>
              </a:cxn>
              <a:cxn ang="0">
                <a:pos x="connsiteX1" y="connsiteY1"/>
              </a:cxn>
            </a:cxnLst>
            <a:rect l="l" t="t" r="r" b="b"/>
            <a:pathLst>
              <a:path w="8424000" h="4046400" stroke="0" extrusionOk="0">
                <a:moveTo>
                  <a:pt x="8424000" y="4046400"/>
                </a:moveTo>
                <a:lnTo>
                  <a:pt x="0" y="4046360"/>
                </a:lnTo>
                <a:lnTo>
                  <a:pt x="0" y="40"/>
                </a:lnTo>
                <a:cubicBezTo>
                  <a:pt x="0" y="18"/>
                  <a:pt x="3771553" y="0"/>
                  <a:pt x="8424000" y="0"/>
                </a:cubicBezTo>
                <a:lnTo>
                  <a:pt x="8424000" y="4046400"/>
                </a:lnTo>
                <a:close/>
              </a:path>
              <a:path w="8424000" h="4046400" fill="none">
                <a:moveTo>
                  <a:pt x="8424000" y="4046400"/>
                </a:moveTo>
                <a:lnTo>
                  <a:pt x="0" y="4046360"/>
                </a:lnTo>
              </a:path>
            </a:pathLst>
          </a:custGeom>
          <a:ln w="10160">
            <a:solidFill>
              <a:schemeClr val="tx1"/>
            </a:solidFill>
          </a:ln>
        </p:spPr>
        <p:txBody>
          <a:bodyPr lIns="0" bIns="360000" anchor="ctr" anchorCtr="0"/>
          <a:lstStyle>
            <a:lvl1pPr marL="396000" indent="-396000">
              <a:buFont typeface="+mj-lt"/>
              <a:buAutoNum type="arabicPeriod"/>
              <a:defRPr sz="3250"/>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Tree>
    <p:extLst>
      <p:ext uri="{BB962C8B-B14F-4D97-AF65-F5344CB8AC3E}">
        <p14:creationId xmlns:p14="http://schemas.microsoft.com/office/powerpoint/2010/main" val="1908596888"/>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re et textes 3 colonnes">
    <p:spTree>
      <p:nvGrpSpPr>
        <p:cNvPr id="1" name=""/>
        <p:cNvGrpSpPr/>
        <p:nvPr/>
      </p:nvGrpSpPr>
      <p:grpSpPr>
        <a:xfrm>
          <a:off x="0" y="0"/>
          <a:ext cx="0" cy="0"/>
          <a:chOff x="0" y="0"/>
          <a:chExt cx="0" cy="0"/>
        </a:xfrm>
      </p:grpSpPr>
      <p:sp>
        <p:nvSpPr>
          <p:cNvPr id="2" name="Titre 1"/>
          <p:cNvSpPr>
            <a:spLocks noGrp="1"/>
          </p:cNvSpPr>
          <p:nvPr>
            <p:ph type="title" hasCustomPrompt="1"/>
          </p:nvPr>
        </p:nvSpPr>
        <p:spPr bwMode="gray">
          <a:xfrm>
            <a:off x="359999" y="900000"/>
            <a:ext cx="8424000" cy="720000"/>
          </a:xfrm>
        </p:spPr>
        <p:txBody>
          <a:bodyPr/>
          <a:lstStyle>
            <a:lvl1pPr>
              <a:defRPr/>
            </a:lvl1pPr>
          </a:lstStyle>
          <a:p>
            <a:r>
              <a:rPr lang="fr-FR" dirty="0" smtClean="0"/>
              <a:t>Titre</a:t>
            </a:r>
            <a:endParaRPr lang="fr-FR" dirty="0"/>
          </a:p>
        </p:txBody>
      </p:sp>
      <p:sp>
        <p:nvSpPr>
          <p:cNvPr id="3" name="Espace réservé de la date 2"/>
          <p:cNvSpPr>
            <a:spLocks noGrp="1"/>
          </p:cNvSpPr>
          <p:nvPr>
            <p:ph type="dt" sz="half" idx="10"/>
          </p:nvPr>
        </p:nvSpPr>
        <p:spPr bwMode="gray"/>
        <p:txBody>
          <a:bodyPr/>
          <a:lstStyle/>
          <a:p>
            <a:pPr algn="r"/>
            <a:r>
              <a:rPr lang="fr-FR" cap="all" smtClean="0"/>
              <a:t>XX/XX/XXXX</a:t>
            </a:r>
            <a:endParaRPr lang="fr-FR" cap="all" dirty="0"/>
          </a:p>
        </p:txBody>
      </p:sp>
      <p:sp>
        <p:nvSpPr>
          <p:cNvPr id="4" name="Espace réservé du pied de page 3"/>
          <p:cNvSpPr>
            <a:spLocks noGrp="1"/>
          </p:cNvSpPr>
          <p:nvPr>
            <p:ph type="ftr" sz="quarter" idx="11"/>
          </p:nvPr>
        </p:nvSpPr>
        <p:spPr bwMode="gray"/>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bwMode="gray"/>
        <p:txBody>
          <a:bodyPr/>
          <a:lstStyle/>
          <a:p>
            <a:fld id="{733122C9-A0B9-462F-8757-0847AD287B63}" type="slidenum">
              <a:rPr lang="fr-FR" smtClean="0"/>
              <a:pPr/>
              <a:t>‹N°›</a:t>
            </a:fld>
            <a:endParaRPr lang="fr-FR" dirty="0"/>
          </a:p>
        </p:txBody>
      </p:sp>
      <p:sp>
        <p:nvSpPr>
          <p:cNvPr id="10"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dirty="0" smtClean="0"/>
              <a:t>Titre</a:t>
            </a:r>
          </a:p>
          <a:p>
            <a:pPr lvl="1"/>
            <a:r>
              <a:rPr lang="fr-FR" dirty="0" smtClean="0"/>
              <a:t>Sous-titre</a:t>
            </a:r>
          </a:p>
        </p:txBody>
      </p:sp>
      <p:sp>
        <p:nvSpPr>
          <p:cNvPr id="12" name="Espace réservé du texte 11"/>
          <p:cNvSpPr>
            <a:spLocks noGrp="1"/>
          </p:cNvSpPr>
          <p:nvPr>
            <p:ph type="body" sz="quarter" idx="14" hasCustomPrompt="1"/>
          </p:nvPr>
        </p:nvSpPr>
        <p:spPr bwMode="gray">
          <a:xfrm>
            <a:off x="359999"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
        <p:nvSpPr>
          <p:cNvPr id="13" name="Espace réservé du texte 11"/>
          <p:cNvSpPr>
            <a:spLocks noGrp="1"/>
          </p:cNvSpPr>
          <p:nvPr>
            <p:ph type="body" sz="quarter" idx="15" hasCustomPrompt="1"/>
          </p:nvPr>
        </p:nvSpPr>
        <p:spPr bwMode="gray">
          <a:xfrm>
            <a:off x="3312000"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
        <p:nvSpPr>
          <p:cNvPr id="14" name="Espace réservé du texte 11"/>
          <p:cNvSpPr>
            <a:spLocks noGrp="1"/>
          </p:cNvSpPr>
          <p:nvPr>
            <p:ph type="body" sz="quarter" idx="16" hasCustomPrompt="1"/>
          </p:nvPr>
        </p:nvSpPr>
        <p:spPr bwMode="gray">
          <a:xfrm>
            <a:off x="6264000" y="1836000"/>
            <a:ext cx="2520000" cy="2574000"/>
          </a:xfrm>
        </p:spPr>
        <p:txBody>
          <a:bodyPr/>
          <a:lstStyle>
            <a:lvl1pPr>
              <a:defRPr/>
            </a:lvl1pPr>
            <a:lvl2pPr>
              <a:defRPr/>
            </a:lvl2pPr>
            <a:lvl3pPr>
              <a:defRPr baseline="0"/>
            </a:lvl3pPr>
            <a:lvl4pPr>
              <a:defRPr/>
            </a:lvl4pPr>
            <a:lvl5pPr>
              <a:defRPr/>
            </a:lvl5pPr>
          </a:lstStyle>
          <a:p>
            <a:pPr lvl="0"/>
            <a:r>
              <a:rPr lang="fr-FR" dirty="0" smtClean="0"/>
              <a:t>Texte de niveau 1</a:t>
            </a:r>
          </a:p>
          <a:p>
            <a:pPr lvl="1"/>
            <a:r>
              <a:rPr lang="fr-FR" dirty="0" smtClean="0"/>
              <a:t>Texte de niveau 2</a:t>
            </a:r>
          </a:p>
          <a:p>
            <a:pPr lvl="2"/>
            <a:r>
              <a:rPr lang="fr-FR" dirty="0" smtClean="0"/>
              <a:t>Texte de niveau 3</a:t>
            </a:r>
          </a:p>
          <a:p>
            <a:pPr lvl="3"/>
            <a:r>
              <a:rPr lang="fr-FR" dirty="0" smtClean="0"/>
              <a:t>Texte de niveau 4</a:t>
            </a:r>
          </a:p>
          <a:p>
            <a:pPr lvl="4"/>
            <a:r>
              <a:rPr lang="fr-FR" dirty="0" smtClean="0"/>
              <a:t>Texte de niveau 5</a:t>
            </a:r>
            <a:endParaRPr lang="fr-FR" dirty="0"/>
          </a:p>
        </p:txBody>
      </p:sp>
    </p:spTree>
    <p:extLst>
      <p:ext uri="{BB962C8B-B14F-4D97-AF65-F5344CB8AC3E}">
        <p14:creationId xmlns:p14="http://schemas.microsoft.com/office/powerpoint/2010/main" val="3840454991"/>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exte_2_colonnes">
  <p:cSld name="texte_2_colonnes">
    <p:spTree>
      <p:nvGrpSpPr>
        <p:cNvPr id="1" name="Shape 98"/>
        <p:cNvGrpSpPr/>
        <p:nvPr/>
      </p:nvGrpSpPr>
      <p:grpSpPr>
        <a:xfrm>
          <a:off x="0" y="0"/>
          <a:ext cx="0" cy="0"/>
          <a:chOff x="0" y="0"/>
          <a:chExt cx="0" cy="0"/>
        </a:xfrm>
      </p:grpSpPr>
      <p:sp>
        <p:nvSpPr>
          <p:cNvPr id="99" name="Google Shape;99;p4"/>
          <p:cNvSpPr txBox="1">
            <a:spLocks noGrp="1"/>
          </p:cNvSpPr>
          <p:nvPr>
            <p:ph type="title"/>
          </p:nvPr>
        </p:nvSpPr>
        <p:spPr>
          <a:xfrm>
            <a:off x="2123728" y="105260"/>
            <a:ext cx="6660270" cy="432048"/>
          </a:xfrm>
          <a:prstGeom prst="rect">
            <a:avLst/>
          </a:prstGeom>
          <a:noFill/>
          <a:ln>
            <a:noFill/>
          </a:ln>
        </p:spPr>
        <p:txBody>
          <a:bodyPr spcFirstLastPara="1" wrap="square" lIns="0" tIns="0" rIns="0" bIns="0" anchor="b" anchorCtr="0">
            <a:noAutofit/>
          </a:bodyPr>
          <a:lstStyle>
            <a:lvl1pPr lvl="0" algn="l">
              <a:lnSpc>
                <a:spcPct val="90000"/>
              </a:lnSpc>
              <a:spcBef>
                <a:spcPts val="0"/>
              </a:spcBef>
              <a:spcAft>
                <a:spcPts val="0"/>
              </a:spcAft>
              <a:buClr>
                <a:schemeClr val="dk1"/>
              </a:buClr>
              <a:buSzPts val="255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4"/>
          <p:cNvSpPr txBox="1">
            <a:spLocks noGrp="1"/>
          </p:cNvSpPr>
          <p:nvPr>
            <p:ph type="body" idx="1"/>
          </p:nvPr>
        </p:nvSpPr>
        <p:spPr>
          <a:xfrm>
            <a:off x="359998" y="915566"/>
            <a:ext cx="4212002" cy="3507202"/>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400"/>
              </a:spcBef>
              <a:spcAft>
                <a:spcPts val="0"/>
              </a:spcAft>
              <a:buClr>
                <a:srgbClr val="00006C"/>
              </a:buClr>
              <a:buSzPts val="1500"/>
              <a:buFont typeface="Arial"/>
              <a:buChar char="•"/>
              <a:defRPr b="1">
                <a:solidFill>
                  <a:srgbClr val="00006C"/>
                </a:solidFill>
              </a:defRPr>
            </a:lvl1pPr>
            <a:lvl2pPr marL="914400" lvl="1" indent="-330200" algn="l">
              <a:lnSpc>
                <a:spcPct val="100000"/>
              </a:lnSpc>
              <a:spcBef>
                <a:spcPts val="600"/>
              </a:spcBef>
              <a:spcAft>
                <a:spcPts val="0"/>
              </a:spcAft>
              <a:buClr>
                <a:schemeClr val="dk1"/>
              </a:buClr>
              <a:buSzPts val="1600"/>
              <a:buFont typeface="Arial"/>
              <a:buChar char="•"/>
              <a:defRPr/>
            </a:lvl2pPr>
            <a:lvl3pPr marL="1371600" lvl="2" indent="-317500" algn="l">
              <a:lnSpc>
                <a:spcPct val="100000"/>
              </a:lnSpc>
              <a:spcBef>
                <a:spcPts val="800"/>
              </a:spcBef>
              <a:spcAft>
                <a:spcPts val="0"/>
              </a:spcAft>
              <a:buClr>
                <a:schemeClr val="dk1"/>
              </a:buClr>
              <a:buSzPts val="1400"/>
              <a:buFont typeface="Calibri"/>
              <a:buChar char="–"/>
              <a:defRPr/>
            </a:lvl3pPr>
            <a:lvl4pPr marL="1828800" lvl="3" indent="-342900" algn="l">
              <a:lnSpc>
                <a:spcPct val="100000"/>
              </a:lnSpc>
              <a:spcBef>
                <a:spcPts val="100"/>
              </a:spcBef>
              <a:spcAft>
                <a:spcPts val="0"/>
              </a:spcAft>
              <a:buClr>
                <a:schemeClr val="dk1"/>
              </a:buClr>
              <a:buSzPts val="1800"/>
              <a:buChar char="•"/>
              <a:defRPr/>
            </a:lvl4pPr>
            <a:lvl5pPr marL="2286000" lvl="4" indent="-342900" algn="l">
              <a:lnSpc>
                <a:spcPct val="100000"/>
              </a:lnSpc>
              <a:spcBef>
                <a:spcPts val="1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1" name="Google Shape;101;p4"/>
          <p:cNvSpPr txBox="1">
            <a:spLocks noGrp="1"/>
          </p:cNvSpPr>
          <p:nvPr>
            <p:ph type="body" idx="2"/>
          </p:nvPr>
        </p:nvSpPr>
        <p:spPr>
          <a:xfrm>
            <a:off x="4716016" y="915566"/>
            <a:ext cx="4212002" cy="3507202"/>
          </a:xfrm>
          <a:prstGeom prst="rect">
            <a:avLst/>
          </a:prstGeom>
          <a:noFill/>
          <a:ln>
            <a:noFill/>
          </a:ln>
        </p:spPr>
        <p:txBody>
          <a:bodyPr spcFirstLastPara="1" wrap="square" lIns="0" tIns="0" rIns="0" bIns="0" anchor="t" anchorCtr="0">
            <a:noAutofit/>
          </a:bodyPr>
          <a:lstStyle>
            <a:lvl1pPr marL="457200" lvl="0" indent="-323850" algn="l">
              <a:lnSpc>
                <a:spcPct val="100000"/>
              </a:lnSpc>
              <a:spcBef>
                <a:spcPts val="400"/>
              </a:spcBef>
              <a:spcAft>
                <a:spcPts val="0"/>
              </a:spcAft>
              <a:buClr>
                <a:srgbClr val="00006C"/>
              </a:buClr>
              <a:buSzPts val="1500"/>
              <a:buFont typeface="Arial"/>
              <a:buChar char="•"/>
              <a:defRPr b="1">
                <a:solidFill>
                  <a:srgbClr val="00006C"/>
                </a:solidFill>
              </a:defRPr>
            </a:lvl1pPr>
            <a:lvl2pPr marL="914400" lvl="1" indent="-330200" algn="l">
              <a:lnSpc>
                <a:spcPct val="100000"/>
              </a:lnSpc>
              <a:spcBef>
                <a:spcPts val="600"/>
              </a:spcBef>
              <a:spcAft>
                <a:spcPts val="0"/>
              </a:spcAft>
              <a:buClr>
                <a:schemeClr val="dk1"/>
              </a:buClr>
              <a:buSzPts val="1600"/>
              <a:buFont typeface="Arial"/>
              <a:buChar char="•"/>
              <a:defRPr/>
            </a:lvl2pPr>
            <a:lvl3pPr marL="1371600" lvl="2" indent="-317500" algn="l">
              <a:lnSpc>
                <a:spcPct val="100000"/>
              </a:lnSpc>
              <a:spcBef>
                <a:spcPts val="800"/>
              </a:spcBef>
              <a:spcAft>
                <a:spcPts val="0"/>
              </a:spcAft>
              <a:buClr>
                <a:schemeClr val="dk1"/>
              </a:buClr>
              <a:buSzPts val="1400"/>
              <a:buFont typeface="Calibri"/>
              <a:buChar char="–"/>
              <a:defRPr/>
            </a:lvl3pPr>
            <a:lvl4pPr marL="1828800" lvl="3" indent="-342900" algn="l">
              <a:lnSpc>
                <a:spcPct val="100000"/>
              </a:lnSpc>
              <a:spcBef>
                <a:spcPts val="100"/>
              </a:spcBef>
              <a:spcAft>
                <a:spcPts val="0"/>
              </a:spcAft>
              <a:buClr>
                <a:schemeClr val="dk1"/>
              </a:buClr>
              <a:buSzPts val="1800"/>
              <a:buChar char="•"/>
              <a:defRPr/>
            </a:lvl4pPr>
            <a:lvl5pPr marL="2286000" lvl="4" indent="-342900" algn="l">
              <a:lnSpc>
                <a:spcPct val="100000"/>
              </a:lnSpc>
              <a:spcBef>
                <a:spcPts val="10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02" name="Google Shape;102;p4"/>
          <p:cNvSpPr txBox="1">
            <a:spLocks noGrp="1"/>
          </p:cNvSpPr>
          <p:nvPr>
            <p:ph type="dt" idx="10"/>
          </p:nvPr>
        </p:nvSpPr>
        <p:spPr>
          <a:xfrm>
            <a:off x="8100392" y="4783500"/>
            <a:ext cx="936104" cy="360000"/>
          </a:xfrm>
          <a:prstGeom prst="rect">
            <a:avLst/>
          </a:prstGeom>
          <a:noFill/>
          <a:ln>
            <a:noFill/>
          </a:ln>
        </p:spPr>
        <p:txBody>
          <a:bodyPr spcFirstLastPara="1" wrap="square" lIns="0" tIns="0" rIns="0" bIns="0" anchor="ctr" anchorCtr="0">
            <a:noAutofit/>
          </a:bodyPr>
          <a:lstStyle>
            <a:lvl1pPr lvl="0" algn="ctr">
              <a:spcBef>
                <a:spcPts val="0"/>
              </a:spcBef>
              <a:spcAft>
                <a:spcPts val="0"/>
              </a:spcAft>
              <a:buSzPts val="1400"/>
              <a:buNone/>
              <a:defRPr sz="75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4"/>
          <p:cNvSpPr txBox="1">
            <a:spLocks noGrp="1"/>
          </p:cNvSpPr>
          <p:nvPr>
            <p:ph type="ftr" idx="11"/>
          </p:nvPr>
        </p:nvSpPr>
        <p:spPr>
          <a:xfrm>
            <a:off x="3203848" y="4783500"/>
            <a:ext cx="3744416" cy="360000"/>
          </a:xfrm>
          <a:prstGeom prst="rect">
            <a:avLst/>
          </a:prstGeom>
          <a:noFill/>
          <a:ln>
            <a:noFill/>
          </a:ln>
        </p:spPr>
        <p:txBody>
          <a:bodyPr spcFirstLastPara="1" wrap="square" lIns="0" tIns="0" rIns="0" bIns="0" anchor="ctr" anchorCtr="0">
            <a:noAutofit/>
          </a:bodyPr>
          <a:lstStyle>
            <a:lvl1pPr lvl="0" algn="l">
              <a:spcBef>
                <a:spcPts val="0"/>
              </a:spcBef>
              <a:spcAft>
                <a:spcPts val="0"/>
              </a:spcAft>
              <a:buSzPts val="1400"/>
              <a:buNone/>
              <a:defRPr sz="750" b="1">
                <a:solidFill>
                  <a:schemeClr val="dk1"/>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4" name="Google Shape;104;p4"/>
          <p:cNvSpPr txBox="1">
            <a:spLocks noGrp="1"/>
          </p:cNvSpPr>
          <p:nvPr>
            <p:ph type="sldNum" idx="12"/>
          </p:nvPr>
        </p:nvSpPr>
        <p:spPr>
          <a:xfrm>
            <a:off x="6948264" y="4783500"/>
            <a:ext cx="1152128" cy="360000"/>
          </a:xfrm>
          <a:prstGeom prst="rect">
            <a:avLst/>
          </a:prstGeom>
          <a:noFill/>
          <a:ln>
            <a:noFill/>
          </a:ln>
        </p:spPr>
        <p:txBody>
          <a:bodyPr spcFirstLastPara="1" wrap="square" lIns="0" tIns="0" rIns="0" bIns="0" anchor="ctr" anchorCtr="0">
            <a:noAutofit/>
          </a:bodyPr>
          <a:lstStyle>
            <a:lvl1pPr marL="0" lvl="0" indent="0" algn="r">
              <a:spcBef>
                <a:spcPts val="0"/>
              </a:spcBef>
              <a:buNone/>
              <a:defRPr sz="750" b="1">
                <a:solidFill>
                  <a:schemeClr val="dk1"/>
                </a:solidFill>
                <a:latin typeface="Arial"/>
                <a:ea typeface="Arial"/>
                <a:cs typeface="Arial"/>
                <a:sym typeface="Arial"/>
              </a:defRPr>
            </a:lvl1pPr>
            <a:lvl2pPr marL="0" lvl="1" indent="0" algn="r">
              <a:spcBef>
                <a:spcPts val="0"/>
              </a:spcBef>
              <a:buNone/>
              <a:defRPr sz="750" b="1">
                <a:solidFill>
                  <a:schemeClr val="dk1"/>
                </a:solidFill>
                <a:latin typeface="Arial"/>
                <a:ea typeface="Arial"/>
                <a:cs typeface="Arial"/>
                <a:sym typeface="Arial"/>
              </a:defRPr>
            </a:lvl2pPr>
            <a:lvl3pPr marL="0" lvl="2" indent="0" algn="r">
              <a:spcBef>
                <a:spcPts val="0"/>
              </a:spcBef>
              <a:buNone/>
              <a:defRPr sz="750" b="1">
                <a:solidFill>
                  <a:schemeClr val="dk1"/>
                </a:solidFill>
                <a:latin typeface="Arial"/>
                <a:ea typeface="Arial"/>
                <a:cs typeface="Arial"/>
                <a:sym typeface="Arial"/>
              </a:defRPr>
            </a:lvl3pPr>
            <a:lvl4pPr marL="0" lvl="3" indent="0" algn="r">
              <a:spcBef>
                <a:spcPts val="0"/>
              </a:spcBef>
              <a:buNone/>
              <a:defRPr sz="750" b="1">
                <a:solidFill>
                  <a:schemeClr val="dk1"/>
                </a:solidFill>
                <a:latin typeface="Arial"/>
                <a:ea typeface="Arial"/>
                <a:cs typeface="Arial"/>
                <a:sym typeface="Arial"/>
              </a:defRPr>
            </a:lvl4pPr>
            <a:lvl5pPr marL="0" lvl="4" indent="0" algn="r">
              <a:spcBef>
                <a:spcPts val="0"/>
              </a:spcBef>
              <a:buNone/>
              <a:defRPr sz="750" b="1">
                <a:solidFill>
                  <a:schemeClr val="dk1"/>
                </a:solidFill>
                <a:latin typeface="Arial"/>
                <a:ea typeface="Arial"/>
                <a:cs typeface="Arial"/>
                <a:sym typeface="Arial"/>
              </a:defRPr>
            </a:lvl5pPr>
            <a:lvl6pPr marL="0" lvl="5" indent="0" algn="r">
              <a:spcBef>
                <a:spcPts val="0"/>
              </a:spcBef>
              <a:buNone/>
              <a:defRPr sz="750" b="1">
                <a:solidFill>
                  <a:schemeClr val="dk1"/>
                </a:solidFill>
                <a:latin typeface="Arial"/>
                <a:ea typeface="Arial"/>
                <a:cs typeface="Arial"/>
                <a:sym typeface="Arial"/>
              </a:defRPr>
            </a:lvl6pPr>
            <a:lvl7pPr marL="0" lvl="6" indent="0" algn="r">
              <a:spcBef>
                <a:spcPts val="0"/>
              </a:spcBef>
              <a:buNone/>
              <a:defRPr sz="750" b="1">
                <a:solidFill>
                  <a:schemeClr val="dk1"/>
                </a:solidFill>
                <a:latin typeface="Arial"/>
                <a:ea typeface="Arial"/>
                <a:cs typeface="Arial"/>
                <a:sym typeface="Arial"/>
              </a:defRPr>
            </a:lvl7pPr>
            <a:lvl8pPr marL="0" lvl="7" indent="0" algn="r">
              <a:spcBef>
                <a:spcPts val="0"/>
              </a:spcBef>
              <a:buNone/>
              <a:defRPr sz="750" b="1">
                <a:solidFill>
                  <a:schemeClr val="dk1"/>
                </a:solidFill>
                <a:latin typeface="Arial"/>
                <a:ea typeface="Arial"/>
                <a:cs typeface="Arial"/>
                <a:sym typeface="Arial"/>
              </a:defRPr>
            </a:lvl8pPr>
            <a:lvl9pPr marL="0" lvl="8" indent="0" algn="r">
              <a:spcBef>
                <a:spcPts val="0"/>
              </a:spcBef>
              <a:buNone/>
              <a:defRPr sz="750" b="1">
                <a:solidFill>
                  <a:schemeClr val="dk1"/>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FR"/>
              <a:t>‹N°›</a:t>
            </a:fld>
            <a:endParaRPr/>
          </a:p>
        </p:txBody>
      </p:sp>
    </p:spTree>
    <p:extLst>
      <p:ext uri="{BB962C8B-B14F-4D97-AF65-F5344CB8AC3E}">
        <p14:creationId xmlns:p14="http://schemas.microsoft.com/office/powerpoint/2010/main" val="34592761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1_Titre et contenu">
    <p:spTree>
      <p:nvGrpSpPr>
        <p:cNvPr id="1" name=""/>
        <p:cNvGrpSpPr/>
        <p:nvPr/>
      </p:nvGrpSpPr>
      <p:grpSpPr>
        <a:xfrm>
          <a:off x="0" y="0"/>
          <a:ext cx="0" cy="0"/>
          <a:chOff x="0" y="0"/>
          <a:chExt cx="0" cy="0"/>
        </a:xfrm>
      </p:grpSpPr>
      <p:sp>
        <p:nvSpPr>
          <p:cNvPr id="4" name="Titre 3"/>
          <p:cNvSpPr>
            <a:spLocks noGrp="1"/>
          </p:cNvSpPr>
          <p:nvPr>
            <p:ph type="title" hasCustomPrompt="1"/>
          </p:nvPr>
        </p:nvSpPr>
        <p:spPr bwMode="gray">
          <a:xfrm>
            <a:off x="359999" y="900000"/>
            <a:ext cx="8424000" cy="720000"/>
          </a:xfrm>
        </p:spPr>
        <p:txBody>
          <a:bodyPr/>
          <a:lstStyle/>
          <a:p>
            <a:r>
              <a:rPr lang="fr-FR" noProof="0"/>
              <a:t>Titre</a:t>
            </a:r>
            <a:endParaRPr lang="fr-FR"/>
          </a:p>
        </p:txBody>
      </p:sp>
      <p:sp>
        <p:nvSpPr>
          <p:cNvPr id="5" name="Espace réservé de la date 4"/>
          <p:cNvSpPr>
            <a:spLocks noGrp="1"/>
          </p:cNvSpPr>
          <p:nvPr>
            <p:ph type="dt" sz="half" idx="10"/>
          </p:nvPr>
        </p:nvSpPr>
        <p:spPr bwMode="gray"/>
        <p:txBody>
          <a:bodyPr/>
          <a:lstStyle/>
          <a:p>
            <a:pPr algn="r"/>
            <a:fld id="{E20DABA4-198F-4A43-B693-8AB0A62AC26A}" type="datetime1">
              <a:rPr lang="fr-FR" cap="all" smtClean="0"/>
              <a:t>04/09/2023</a:t>
            </a:fld>
            <a:endParaRPr lang="fr-FR" cap="all"/>
          </a:p>
        </p:txBody>
      </p:sp>
      <p:sp>
        <p:nvSpPr>
          <p:cNvPr id="6" name="Espace réservé du pied de page 5"/>
          <p:cNvSpPr>
            <a:spLocks noGrp="1"/>
          </p:cNvSpPr>
          <p:nvPr>
            <p:ph type="ftr" sz="quarter" idx="11"/>
          </p:nvPr>
        </p:nvSpPr>
        <p:spPr bwMode="gray"/>
        <p:txBody>
          <a:bodyPr/>
          <a:lstStyle/>
          <a:p>
            <a:r>
              <a:rPr lang="fr-FR"/>
              <a:t>Institut national de l’information géographique et forestière</a:t>
            </a:r>
          </a:p>
        </p:txBody>
      </p:sp>
      <p:sp>
        <p:nvSpPr>
          <p:cNvPr id="7" name="Espace réservé du numéro de diapositive 6"/>
          <p:cNvSpPr>
            <a:spLocks noGrp="1"/>
          </p:cNvSpPr>
          <p:nvPr>
            <p:ph type="sldNum" sz="quarter" idx="12"/>
          </p:nvPr>
        </p:nvSpPr>
        <p:spPr bwMode="gray"/>
        <p:txBody>
          <a:bodyPr/>
          <a:lstStyle/>
          <a:p>
            <a:fld id="{733122C9-A0B9-462F-8757-0847AD287B63}" type="slidenum">
              <a:rPr lang="fr-FR" smtClean="0"/>
              <a:pPr/>
              <a:t>‹N°›</a:t>
            </a:fld>
            <a:endParaRPr lang="fr-FR"/>
          </a:p>
        </p:txBody>
      </p:sp>
      <p:sp>
        <p:nvSpPr>
          <p:cNvPr id="9" name="Espace réservé du contenu 8"/>
          <p:cNvSpPr>
            <a:spLocks noGrp="1"/>
          </p:cNvSpPr>
          <p:nvPr>
            <p:ph sz="quarter" idx="14" hasCustomPrompt="1"/>
          </p:nvPr>
        </p:nvSpPr>
        <p:spPr bwMode="gray">
          <a:xfrm>
            <a:off x="359998" y="1836000"/>
            <a:ext cx="3923970" cy="2574000"/>
          </a:xfrm>
        </p:spPr>
        <p:txBody>
          <a:bodyPr/>
          <a:lstStyle>
            <a:lvl1pPr>
              <a:defRPr/>
            </a:lvl1pPr>
            <a:lvl2pPr>
              <a:defRPr/>
            </a:lvl2pPr>
            <a:lvl3pPr>
              <a:defRPr/>
            </a:lvl3pPr>
            <a:lvl4pPr>
              <a:defRPr/>
            </a:lvl4pPr>
            <a:lvl5pPr>
              <a:defRPr/>
            </a:lvl5pPr>
          </a:lstStyle>
          <a:p>
            <a:pPr lvl="0"/>
            <a:r>
              <a:rPr lang="fr-FR"/>
              <a:t>Texte de niveau 1</a:t>
            </a:r>
          </a:p>
          <a:p>
            <a:pPr lvl="1"/>
            <a:r>
              <a:rPr lang="fr-FR"/>
              <a:t>Texte de niveau 2</a:t>
            </a:r>
          </a:p>
          <a:p>
            <a:pPr lvl="2"/>
            <a:r>
              <a:rPr lang="fr-FR"/>
              <a:t>Texte de niveau 3</a:t>
            </a:r>
          </a:p>
          <a:p>
            <a:pPr lvl="3"/>
            <a:r>
              <a:rPr lang="fr-FR"/>
              <a:t>Texte de niveau 4</a:t>
            </a:r>
          </a:p>
          <a:p>
            <a:pPr lvl="4"/>
            <a:r>
              <a:rPr lang="fr-FR"/>
              <a:t>Texte de niveau 5</a:t>
            </a:r>
          </a:p>
        </p:txBody>
      </p:sp>
      <p:sp>
        <p:nvSpPr>
          <p:cNvPr id="15" name="Espace réservé du texte 9"/>
          <p:cNvSpPr>
            <a:spLocks noGrp="1"/>
          </p:cNvSpPr>
          <p:nvPr>
            <p:ph type="body" sz="quarter" idx="13" hasCustomPrompt="1"/>
          </p:nvPr>
        </p:nvSpPr>
        <p:spPr bwMode="gray">
          <a:xfrm>
            <a:off x="3312000" y="180000"/>
            <a:ext cx="5472000" cy="360000"/>
          </a:xfrm>
        </p:spPr>
        <p:txBody>
          <a:bodyPr/>
          <a:lstStyle>
            <a:lvl1pPr marL="108000" indent="-108000" algn="r">
              <a:spcAft>
                <a:spcPts val="0"/>
              </a:spcAft>
              <a:buFont typeface="+mj-lt"/>
              <a:buAutoNum type="arabicPeriod"/>
              <a:defRPr sz="750" b="1"/>
            </a:lvl1pPr>
            <a:lvl2pPr marL="108000" indent="-108000" algn="r">
              <a:spcBef>
                <a:spcPts val="0"/>
              </a:spcBef>
              <a:spcAft>
                <a:spcPts val="0"/>
              </a:spcAft>
              <a:buFont typeface="+mj-lt"/>
              <a:buAutoNum type="alphaLcPeriod"/>
              <a:defRPr sz="750"/>
            </a:lvl2pPr>
          </a:lstStyle>
          <a:p>
            <a:pPr lvl="0"/>
            <a:r>
              <a:rPr lang="fr-FR"/>
              <a:t>Titre</a:t>
            </a:r>
          </a:p>
          <a:p>
            <a:pPr lvl="1"/>
            <a:r>
              <a:rPr lang="fr-FR"/>
              <a:t>Sous-titre</a:t>
            </a:r>
          </a:p>
        </p:txBody>
      </p:sp>
      <p:sp>
        <p:nvSpPr>
          <p:cNvPr id="8" name="Espace réservé du contenu 8"/>
          <p:cNvSpPr>
            <a:spLocks noGrp="1"/>
          </p:cNvSpPr>
          <p:nvPr>
            <p:ph sz="quarter" idx="15" hasCustomPrompt="1"/>
          </p:nvPr>
        </p:nvSpPr>
        <p:spPr bwMode="gray">
          <a:xfrm>
            <a:off x="4716016" y="1851670"/>
            <a:ext cx="4067986" cy="2574000"/>
          </a:xfrm>
        </p:spPr>
        <p:txBody>
          <a:bodyPr/>
          <a:lstStyle>
            <a:lvl1pPr>
              <a:defRPr baseline="0"/>
            </a:lvl1pPr>
            <a:lvl2pPr>
              <a:defRPr/>
            </a:lvl2pPr>
            <a:lvl3pPr>
              <a:defRPr/>
            </a:lvl3pPr>
            <a:lvl4pPr>
              <a:defRPr/>
            </a:lvl4pPr>
            <a:lvl5pPr>
              <a:defRPr/>
            </a:lvl5pPr>
          </a:lstStyle>
          <a:p>
            <a:pPr lvl="0"/>
            <a:r>
              <a:rPr lang="fr-FR"/>
              <a:t>Insérer une image, un graphique, un tableau</a:t>
            </a:r>
          </a:p>
        </p:txBody>
      </p:sp>
    </p:spTree>
    <p:extLst>
      <p:ext uri="{BB962C8B-B14F-4D97-AF65-F5344CB8AC3E}">
        <p14:creationId xmlns:p14="http://schemas.microsoft.com/office/powerpoint/2010/main" val="32134741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359999" y="900000"/>
            <a:ext cx="8424000" cy="720000"/>
          </a:xfrm>
          <a:prstGeom prst="rect">
            <a:avLst/>
          </a:prstGeom>
        </p:spPr>
        <p:txBody>
          <a:bodyPr vert="horz" lIns="0" tIns="0" rIns="0" bIns="0" rtlCol="0" anchor="t" anchorCtr="0">
            <a:noAutofit/>
          </a:bodyPr>
          <a:lstStyle/>
          <a:p>
            <a:r>
              <a:rPr lang="fr-FR" noProof="0" dirty="0" smtClean="0"/>
              <a:t>Titre</a:t>
            </a:r>
            <a:endParaRPr lang="fr-FR" noProof="0" dirty="0"/>
          </a:p>
        </p:txBody>
      </p:sp>
      <p:sp>
        <p:nvSpPr>
          <p:cNvPr id="3" name="Espace réservé du texte 2"/>
          <p:cNvSpPr>
            <a:spLocks noGrp="1"/>
          </p:cNvSpPr>
          <p:nvPr>
            <p:ph type="body" idx="1"/>
          </p:nvPr>
        </p:nvSpPr>
        <p:spPr bwMode="gray">
          <a:xfrm>
            <a:off x="359999" y="1836000"/>
            <a:ext cx="8424000" cy="2574000"/>
          </a:xfrm>
          <a:prstGeom prst="rect">
            <a:avLst/>
          </a:prstGeom>
        </p:spPr>
        <p:txBody>
          <a:bodyPr vert="horz" lIns="0" tIns="0" rIns="0" bIns="0" rtlCol="0" anchor="t" anchorCtr="0">
            <a:noAutofit/>
          </a:bodyPr>
          <a:lstStyle/>
          <a:p>
            <a:pPr lvl="0"/>
            <a:r>
              <a:rPr lang="fr-FR" noProof="0" dirty="0" smtClean="0"/>
              <a:t>Texte de niveau 1</a:t>
            </a:r>
          </a:p>
          <a:p>
            <a:pPr lvl="1"/>
            <a:r>
              <a:rPr lang="fr-FR" noProof="0" dirty="0" smtClean="0"/>
              <a:t>Texte de niveau 2</a:t>
            </a:r>
          </a:p>
          <a:p>
            <a:pPr lvl="2"/>
            <a:r>
              <a:rPr lang="fr-FR" noProof="0" dirty="0" smtClean="0"/>
              <a:t>Texte de niveau 3</a:t>
            </a:r>
          </a:p>
          <a:p>
            <a:pPr lvl="3"/>
            <a:r>
              <a:rPr lang="fr-FR" noProof="0" dirty="0" smtClean="0"/>
              <a:t>Texte de niveau 4</a:t>
            </a:r>
          </a:p>
          <a:p>
            <a:pPr lvl="4"/>
            <a:r>
              <a:rPr lang="fr-FR" noProof="0" dirty="0" smtClean="0"/>
              <a:t>Texte de niveau 5</a:t>
            </a:r>
            <a:endParaRPr lang="fr-FR" noProof="0" dirty="0"/>
          </a:p>
        </p:txBody>
      </p:sp>
      <p:sp>
        <p:nvSpPr>
          <p:cNvPr id="4" name="Espace réservé de la date 3"/>
          <p:cNvSpPr>
            <a:spLocks noGrp="1"/>
          </p:cNvSpPr>
          <p:nvPr>
            <p:ph type="dt" sz="half" idx="2"/>
          </p:nvPr>
        </p:nvSpPr>
        <p:spPr bwMode="gray">
          <a:xfrm>
            <a:off x="7614000" y="4783500"/>
            <a:ext cx="1170000" cy="360000"/>
          </a:xfrm>
          <a:prstGeom prst="rect">
            <a:avLst/>
          </a:prstGeom>
        </p:spPr>
        <p:txBody>
          <a:bodyPr vert="horz" lIns="0" tIns="0" rIns="0" bIns="0" rtlCol="0" anchor="ctr" anchorCtr="0">
            <a:noAutofit/>
          </a:bodyPr>
          <a:lstStyle>
            <a:lvl1pPr algn="ctr">
              <a:defRPr sz="750" b="1">
                <a:solidFill>
                  <a:schemeClr val="tx1"/>
                </a:solidFill>
              </a:defRPr>
            </a:lvl1pPr>
          </a:lstStyle>
          <a:p>
            <a:pPr algn="r"/>
            <a:r>
              <a:rPr lang="fr-FR" cap="all" smtClean="0"/>
              <a:t>XX/XX/XXXX</a:t>
            </a:r>
            <a:endParaRPr lang="fr-FR" cap="all" dirty="0"/>
          </a:p>
        </p:txBody>
      </p:sp>
      <p:sp>
        <p:nvSpPr>
          <p:cNvPr id="5" name="Espace réservé du pied de page 4"/>
          <p:cNvSpPr>
            <a:spLocks noGrp="1"/>
          </p:cNvSpPr>
          <p:nvPr>
            <p:ph type="ftr" sz="quarter" idx="3"/>
          </p:nvPr>
        </p:nvSpPr>
        <p:spPr bwMode="gray">
          <a:xfrm>
            <a:off x="360000" y="4783500"/>
            <a:ext cx="5904000" cy="360000"/>
          </a:xfrm>
          <a:prstGeom prst="rect">
            <a:avLst/>
          </a:prstGeom>
        </p:spPr>
        <p:txBody>
          <a:bodyPr vert="horz" lIns="0" tIns="0" rIns="0" bIns="0" rtlCol="0" anchor="ctr" anchorCtr="0">
            <a:noAutofit/>
          </a:bodyPr>
          <a:lstStyle>
            <a:lvl1pPr algn="l">
              <a:defRPr sz="750" b="1">
                <a:solidFill>
                  <a:schemeClr val="tx1"/>
                </a:solidFill>
              </a:defRPr>
            </a:lvl1pPr>
          </a:lstStyle>
          <a:p>
            <a:r>
              <a:rPr lang="fr-FR" dirty="0" smtClean="0"/>
              <a:t>Institut national de l’information géographique et forestière</a:t>
            </a:r>
            <a:endParaRPr lang="fr-FR" dirty="0"/>
          </a:p>
        </p:txBody>
      </p:sp>
      <p:sp>
        <p:nvSpPr>
          <p:cNvPr id="6" name="Espace réservé du numéro de diapositive 5"/>
          <p:cNvSpPr>
            <a:spLocks noGrp="1"/>
          </p:cNvSpPr>
          <p:nvPr>
            <p:ph type="sldNum" sz="quarter" idx="4"/>
          </p:nvPr>
        </p:nvSpPr>
        <p:spPr bwMode="gray">
          <a:xfrm>
            <a:off x="6264000" y="4783500"/>
            <a:ext cx="1350000" cy="360000"/>
          </a:xfrm>
          <a:prstGeom prst="rect">
            <a:avLst/>
          </a:prstGeom>
        </p:spPr>
        <p:txBody>
          <a:bodyPr vert="horz" lIns="0" tIns="0" rIns="0" bIns="0" rtlCol="0" anchor="ctr" anchorCtr="0">
            <a:noAutofit/>
          </a:bodyPr>
          <a:lstStyle>
            <a:lvl1pPr algn="r">
              <a:defRPr sz="750" b="1">
                <a:solidFill>
                  <a:schemeClr val="tx1"/>
                </a:solidFill>
              </a:defRPr>
            </a:lvl1pPr>
          </a:lstStyle>
          <a:p>
            <a:fld id="{733122C9-A0B9-462F-8757-0847AD287B63}" type="slidenum">
              <a:rPr lang="fr-FR" smtClean="0"/>
              <a:pPr/>
              <a:t>‹N°›</a:t>
            </a:fld>
            <a:endParaRPr lang="fr-FR" dirty="0"/>
          </a:p>
        </p:txBody>
      </p:sp>
      <p:cxnSp>
        <p:nvCxnSpPr>
          <p:cNvPr id="10" name="Connecteur droit 9"/>
          <p:cNvCxnSpPr/>
          <p:nvPr/>
        </p:nvCxnSpPr>
        <p:spPr bwMode="gray">
          <a:xfrm>
            <a:off x="360000" y="4784400"/>
            <a:ext cx="8424000" cy="0"/>
          </a:xfrm>
          <a:prstGeom prst="line">
            <a:avLst/>
          </a:prstGeom>
          <a:ln w="10160">
            <a:solidFill>
              <a:schemeClr val="tx1"/>
            </a:solidFill>
          </a:ln>
        </p:spPr>
        <p:style>
          <a:lnRef idx="1">
            <a:schemeClr val="accent1"/>
          </a:lnRef>
          <a:fillRef idx="0">
            <a:schemeClr val="accent1"/>
          </a:fillRef>
          <a:effectRef idx="0">
            <a:schemeClr val="accent1"/>
          </a:effectRef>
          <a:fontRef idx="minor">
            <a:schemeClr val="tx1"/>
          </a:fontRef>
        </p:style>
      </p:cxnSp>
      <p:pic>
        <p:nvPicPr>
          <p:cNvPr id="7" name="Image 6"/>
          <p:cNvPicPr>
            <a:picLocks noChangeAspect="1"/>
          </p:cNvPicPr>
          <p:nvPr/>
        </p:nvPicPr>
        <p:blipFill>
          <a:blip r:embed="rId9">
            <a:extLst>
              <a:ext uri="{28A0092B-C50C-407E-A947-70E740481C1C}">
                <a14:useLocalDpi xmlns:a14="http://schemas.microsoft.com/office/drawing/2010/main" val="0"/>
              </a:ext>
            </a:extLst>
          </a:blip>
          <a:stretch>
            <a:fillRect/>
          </a:stretch>
        </p:blipFill>
        <p:spPr bwMode="gray">
          <a:xfrm>
            <a:off x="288000" y="108000"/>
            <a:ext cx="540000" cy="540000"/>
          </a:xfrm>
          <a:prstGeom prst="rect">
            <a:avLst/>
          </a:prstGeom>
        </p:spPr>
      </p:pic>
      <p:pic>
        <p:nvPicPr>
          <p:cNvPr id="11" name="Picture 2"/>
          <p:cNvPicPr>
            <a:picLocks noChangeAspect="1" noChangeArrowheads="1"/>
          </p:cNvPicPr>
          <p:nvPr/>
        </p:nvPicPr>
        <p:blipFill rotWithShape="1">
          <a:blip r:embed="rId10">
            <a:extLst>
              <a:ext uri="{28A0092B-C50C-407E-A947-70E740481C1C}">
                <a14:useLocalDpi xmlns:a14="http://schemas.microsoft.com/office/drawing/2010/main" val="0"/>
              </a:ext>
            </a:extLst>
          </a:blip>
          <a:srcRect b="50000"/>
          <a:stretch/>
        </p:blipFill>
        <p:spPr bwMode="auto">
          <a:xfrm>
            <a:off x="1180883" y="197038"/>
            <a:ext cx="590843" cy="325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 bg1="lt1" tx1="dk1" bg2="lt2" tx2="dk2" accent1="accent1" accent2="accent2" accent3="accent3" accent4="accent4" accent5="accent5" accent6="accent6" hlink="hlink" folHlink="folHlink"/>
  <p:sldLayoutIdLst>
    <p:sldLayoutId id="2147483808" r:id="rId1"/>
    <p:sldLayoutId id="2147483812" r:id="rId2"/>
    <p:sldLayoutId id="2147483810" r:id="rId3"/>
    <p:sldLayoutId id="2147483811" r:id="rId4"/>
    <p:sldLayoutId id="2147483809" r:id="rId5"/>
    <p:sldLayoutId id="2147483822" r:id="rId6"/>
    <p:sldLayoutId id="2147483823" r:id="rId7"/>
  </p:sldLayoutIdLst>
  <p:timing>
    <p:tnLst>
      <p:par>
        <p:cTn id="1" dur="indefinite" restart="never" nodeType="tmRoot"/>
      </p:par>
    </p:tnLst>
  </p:timing>
  <p:hf hdr="0"/>
  <p:txStyles>
    <p:titleStyle>
      <a:lvl1pPr algn="l" defTabSz="914400" rtl="0" eaLnBrk="1" latinLnBrk="0" hangingPunct="1">
        <a:lnSpc>
          <a:spcPct val="90000"/>
        </a:lnSpc>
        <a:spcBef>
          <a:spcPct val="0"/>
        </a:spcBef>
        <a:buNone/>
        <a:defRPr sz="2550" b="1" kern="1200">
          <a:solidFill>
            <a:schemeClr val="tx1"/>
          </a:solidFill>
          <a:latin typeface="+mj-lt"/>
          <a:ea typeface="+mj-ea"/>
          <a:cs typeface="+mj-cs"/>
        </a:defRPr>
      </a:lvl1pPr>
    </p:titleStyle>
    <p:bodyStyle>
      <a:lvl1pPr marL="0" indent="0" algn="l" defTabSz="914400" rtl="0" eaLnBrk="1" latinLnBrk="0" hangingPunct="1">
        <a:lnSpc>
          <a:spcPct val="100000"/>
        </a:lnSpc>
        <a:spcBef>
          <a:spcPts val="0"/>
        </a:spcBef>
        <a:spcAft>
          <a:spcPts val="500"/>
        </a:spcAft>
        <a:buFont typeface="Arial" pitchFamily="34" charset="0"/>
        <a:buNone/>
        <a:defRPr sz="1050" b="0" kern="1200">
          <a:solidFill>
            <a:schemeClr val="tx1"/>
          </a:solidFill>
          <a:latin typeface="+mn-lt"/>
          <a:ea typeface="+mn-ea"/>
          <a:cs typeface="+mn-cs"/>
        </a:defRPr>
      </a:lvl1pPr>
      <a:lvl2pPr marL="252000" indent="-72000" algn="l" defTabSz="914400" rtl="0" eaLnBrk="1" latinLnBrk="0" hangingPunct="1">
        <a:lnSpc>
          <a:spcPct val="100000"/>
        </a:lnSpc>
        <a:spcBef>
          <a:spcPts val="600"/>
        </a:spcBef>
        <a:spcAft>
          <a:spcPts val="600"/>
        </a:spcAft>
        <a:buFont typeface="Arial" pitchFamily="34" charset="0"/>
        <a:buChar char="•"/>
        <a:defRPr sz="950" kern="1200">
          <a:solidFill>
            <a:schemeClr val="tx1"/>
          </a:solidFill>
          <a:latin typeface="+mn-lt"/>
          <a:ea typeface="+mn-ea"/>
          <a:cs typeface="+mn-cs"/>
        </a:defRPr>
      </a:lvl2pPr>
      <a:lvl3pPr marL="432000" indent="-72000" algn="l" defTabSz="914400" rtl="0" eaLnBrk="1" latinLnBrk="0" hangingPunct="1">
        <a:lnSpc>
          <a:spcPct val="100000"/>
        </a:lnSpc>
        <a:spcBef>
          <a:spcPts val="100"/>
        </a:spcBef>
        <a:spcAft>
          <a:spcPts val="100"/>
        </a:spcAft>
        <a:buSzPct val="100000"/>
        <a:buFont typeface="Arial" pitchFamily="34" charset="0"/>
        <a:buChar char="•"/>
        <a:defRPr sz="850" kern="1200">
          <a:solidFill>
            <a:schemeClr val="tx1"/>
          </a:solidFill>
          <a:latin typeface="+mn-lt"/>
          <a:ea typeface="+mn-ea"/>
          <a:cs typeface="+mn-cs"/>
        </a:defRPr>
      </a:lvl3pPr>
      <a:lvl4pPr marL="612000" indent="-72000" algn="l" defTabSz="914400" rtl="0" eaLnBrk="1" latinLnBrk="0" hangingPunct="1">
        <a:lnSpc>
          <a:spcPct val="100000"/>
        </a:lnSpc>
        <a:spcBef>
          <a:spcPts val="100"/>
        </a:spcBef>
        <a:spcAft>
          <a:spcPts val="100"/>
        </a:spcAft>
        <a:buSzPct val="100000"/>
        <a:buFont typeface="Arial" pitchFamily="34" charset="0"/>
        <a:buChar char="•"/>
        <a:defRPr sz="750" kern="1200">
          <a:solidFill>
            <a:schemeClr val="tx1"/>
          </a:solidFill>
          <a:latin typeface="+mn-lt"/>
          <a:ea typeface="+mn-ea"/>
          <a:cs typeface="+mn-cs"/>
        </a:defRPr>
      </a:lvl4pPr>
      <a:lvl5pPr marL="828000" indent="-72000" algn="l" defTabSz="914400" rtl="0" eaLnBrk="1" latinLnBrk="0" hangingPunct="1">
        <a:lnSpc>
          <a:spcPct val="100000"/>
        </a:lnSpc>
        <a:spcBef>
          <a:spcPts val="100"/>
        </a:spcBef>
        <a:spcAft>
          <a:spcPts val="100"/>
        </a:spcAft>
        <a:buSzPct val="100000"/>
        <a:buFont typeface="Arial" pitchFamily="34" charset="0"/>
        <a:buChar char="•"/>
        <a:defRPr sz="7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re 5"/>
          <p:cNvSpPr>
            <a:spLocks noGrp="1"/>
          </p:cNvSpPr>
          <p:nvPr>
            <p:ph type="title"/>
          </p:nvPr>
        </p:nvSpPr>
        <p:spPr/>
        <p:txBody>
          <a:bodyPr/>
          <a:lstStyle/>
          <a:p>
            <a:endParaRPr lang="fr-FR" dirty="0"/>
          </a:p>
        </p:txBody>
      </p:sp>
      <p:sp>
        <p:nvSpPr>
          <p:cNvPr id="7" name="Espace réservé de la date 6"/>
          <p:cNvSpPr>
            <a:spLocks noGrp="1"/>
          </p:cNvSpPr>
          <p:nvPr>
            <p:ph type="dt" sz="half" idx="10"/>
          </p:nvPr>
        </p:nvSpPr>
        <p:spPr/>
        <p:txBody>
          <a:bodyPr/>
          <a:lstStyle/>
          <a:p>
            <a:r>
              <a:rPr lang="fr-FR" smtClean="0"/>
              <a:t>XX/XX/XXXX</a:t>
            </a:r>
            <a:endParaRPr lang="fr-FR" dirty="0"/>
          </a:p>
        </p:txBody>
      </p:sp>
      <p:sp>
        <p:nvSpPr>
          <p:cNvPr id="8" name="Espace réservé du pied de page 7"/>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9" name="Espace réservé du numéro de diapositive 8"/>
          <p:cNvSpPr>
            <a:spLocks noGrp="1"/>
          </p:cNvSpPr>
          <p:nvPr>
            <p:ph type="sldNum" sz="quarter" idx="12"/>
          </p:nvPr>
        </p:nvSpPr>
        <p:spPr/>
        <p:txBody>
          <a:bodyPr/>
          <a:lstStyle/>
          <a:p>
            <a:fld id="{10C140CD-8AED-46FF-A9A2-77308F3F39AE}" type="slidenum">
              <a:rPr lang="fr-FR" smtClean="0"/>
              <a:pPr/>
              <a:t>1</a:t>
            </a:fld>
            <a:endParaRPr lang="fr-FR" dirty="0"/>
          </a:p>
        </p:txBody>
      </p:sp>
      <p:sp>
        <p:nvSpPr>
          <p:cNvPr id="2" name="ZoneTexte 1"/>
          <p:cNvSpPr txBox="1"/>
          <p:nvPr/>
        </p:nvSpPr>
        <p:spPr>
          <a:xfrm>
            <a:off x="683568" y="2859782"/>
            <a:ext cx="6912768" cy="954107"/>
          </a:xfrm>
          <a:prstGeom prst="rect">
            <a:avLst/>
          </a:prstGeom>
          <a:noFill/>
        </p:spPr>
        <p:txBody>
          <a:bodyPr wrap="square" rtlCol="0">
            <a:spAutoFit/>
          </a:bodyPr>
          <a:lstStyle/>
          <a:p>
            <a:r>
              <a:rPr lang="fr-FR" sz="2800" dirty="0" smtClean="0">
                <a:solidFill>
                  <a:schemeClr val="tx2"/>
                </a:solidFill>
              </a:rPr>
              <a:t>SG6 : Standard SRU (Structuration du Règlement d’urbanisme)</a:t>
            </a:r>
            <a:endParaRPr lang="en-US" sz="2800" dirty="0">
              <a:solidFill>
                <a:schemeClr val="tx2"/>
              </a:solidFill>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6094" y="555526"/>
            <a:ext cx="1381621" cy="11521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2429691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720000" y="627534"/>
            <a:ext cx="8028464" cy="720000"/>
          </a:xfrm>
        </p:spPr>
        <p:txBody>
          <a:bodyPr/>
          <a:lstStyle/>
          <a:p>
            <a:r>
              <a:rPr lang="fr-FR" dirty="0" smtClean="0">
                <a:solidFill>
                  <a:schemeClr val="tx2"/>
                </a:solidFill>
              </a:rPr>
              <a:t>Cas ou la condition est une bande constructibilité</a:t>
            </a:r>
            <a:endParaRPr lang="en-US"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10</a:t>
            </a:fld>
            <a:endParaRPr lang="fr-FR"/>
          </a:p>
        </p:txBody>
      </p:sp>
      <p:pic>
        <p:nvPicPr>
          <p:cNvPr id="102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395536" y="1419622"/>
            <a:ext cx="6120680" cy="302433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6660232" y="1779662"/>
            <a:ext cx="2088232" cy="1815882"/>
          </a:xfrm>
          <a:prstGeom prst="rect">
            <a:avLst/>
          </a:prstGeom>
          <a:noFill/>
        </p:spPr>
        <p:txBody>
          <a:bodyPr wrap="square" rtlCol="0">
            <a:spAutoFit/>
          </a:bodyPr>
          <a:lstStyle/>
          <a:p>
            <a:r>
              <a:rPr lang="fr-FR" sz="1600" dirty="0" smtClean="0"/>
              <a:t>La notion de condition seule ne permet pas d’illustrer le périmètre d’application de la règle </a:t>
            </a:r>
            <a:endParaRPr lang="en-US" sz="1600" dirty="0"/>
          </a:p>
        </p:txBody>
      </p:sp>
    </p:spTree>
    <p:extLst>
      <p:ext uri="{BB962C8B-B14F-4D97-AF65-F5344CB8AC3E}">
        <p14:creationId xmlns:p14="http://schemas.microsoft.com/office/powerpoint/2010/main" val="399583893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Cas ou le périmètre est une bande de constructibilité</a:t>
            </a:r>
            <a:endParaRPr lang="en-US"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05/09/2023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11</a:t>
            </a:fld>
            <a:endParaRPr lang="fr-FR"/>
          </a:p>
        </p:txBody>
      </p:sp>
      <p:pic>
        <p:nvPicPr>
          <p:cNvPr id="307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275606"/>
            <a:ext cx="6003330" cy="336329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9" name="ZoneTexte 8"/>
          <p:cNvSpPr txBox="1"/>
          <p:nvPr/>
        </p:nvSpPr>
        <p:spPr>
          <a:xfrm>
            <a:off x="6804248" y="1923678"/>
            <a:ext cx="2304256" cy="2031325"/>
          </a:xfrm>
          <a:prstGeom prst="rect">
            <a:avLst/>
          </a:prstGeom>
          <a:noFill/>
        </p:spPr>
        <p:txBody>
          <a:bodyPr wrap="square" rtlCol="0">
            <a:spAutoFit/>
          </a:bodyPr>
          <a:lstStyle/>
          <a:p>
            <a:r>
              <a:rPr lang="fr-FR" sz="1400" dirty="0"/>
              <a:t>On peut préciser que la contrainte s’applique au sein d’un périmètre </a:t>
            </a:r>
            <a:r>
              <a:rPr lang="fr-FR" sz="1400" dirty="0" smtClean="0"/>
              <a:t>en hors de la BC principale.</a:t>
            </a:r>
          </a:p>
          <a:p>
            <a:r>
              <a:rPr lang="fr-FR" sz="1400" dirty="0" smtClean="0"/>
              <a:t> </a:t>
            </a:r>
          </a:p>
          <a:p>
            <a:r>
              <a:rPr lang="fr-FR" sz="1400" dirty="0" smtClean="0"/>
              <a:t>Cela permet de d’indiquer que le calcul de cette surface se fera sur la BC secondaire. </a:t>
            </a:r>
            <a:endParaRPr lang="en-US" sz="1400" dirty="0"/>
          </a:p>
        </p:txBody>
      </p:sp>
    </p:spTree>
    <p:extLst>
      <p:ext uri="{BB962C8B-B14F-4D97-AF65-F5344CB8AC3E}">
        <p14:creationId xmlns:p14="http://schemas.microsoft.com/office/powerpoint/2010/main" val="367110219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20" y="195486"/>
            <a:ext cx="6696744" cy="1080120"/>
          </a:xfrm>
        </p:spPr>
        <p:txBody>
          <a:bodyPr/>
          <a:lstStyle/>
          <a:p>
            <a:r>
              <a:rPr lang="fr-FR" dirty="0" smtClean="0">
                <a:solidFill>
                  <a:schemeClr val="tx2"/>
                </a:solidFill>
              </a:rPr>
              <a:t>Cas </a:t>
            </a:r>
            <a:r>
              <a:rPr lang="fr-FR" dirty="0">
                <a:solidFill>
                  <a:schemeClr val="tx2"/>
                </a:solidFill>
              </a:rPr>
              <a:t>ou le périmètre dépend de la condition mais il est distinct : </a:t>
            </a:r>
            <a:r>
              <a:rPr lang="en-US" dirty="0"/>
              <a:t/>
            </a:r>
            <a:br>
              <a:rPr lang="en-US" dirty="0"/>
            </a:br>
            <a:r>
              <a:rPr lang="fr-FR" u="sng" dirty="0" smtClean="0">
                <a:solidFill>
                  <a:schemeClr val="tx2"/>
                </a:solidFill>
              </a:rPr>
              <a:t/>
            </a:r>
            <a:br>
              <a:rPr lang="fr-FR" u="sng" dirty="0" smtClean="0">
                <a:solidFill>
                  <a:schemeClr val="tx2"/>
                </a:solidFill>
              </a:rPr>
            </a:b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12</a:t>
            </a:fld>
            <a:endParaRPr lang="fr-FR"/>
          </a:p>
        </p:txBody>
      </p:sp>
      <p:sp>
        <p:nvSpPr>
          <p:cNvPr id="6" name="Espace réservé du contenu 5"/>
          <p:cNvSpPr>
            <a:spLocks noGrp="1"/>
          </p:cNvSpPr>
          <p:nvPr>
            <p:ph sz="quarter" idx="14"/>
          </p:nvPr>
        </p:nvSpPr>
        <p:spPr>
          <a:xfrm>
            <a:off x="395536" y="1275606"/>
            <a:ext cx="8100434" cy="2574000"/>
          </a:xfrm>
        </p:spPr>
        <p:txBody>
          <a:bodyPr/>
          <a:lstStyle/>
          <a:p>
            <a:r>
              <a:rPr lang="fr-FR" b="1" dirty="0"/>
              <a:t>Cas : 9-2 disposition particulières du secteur </a:t>
            </a:r>
            <a:r>
              <a:rPr lang="fr-FR" b="1" dirty="0" err="1"/>
              <a:t>UAa</a:t>
            </a:r>
            <a:r>
              <a:rPr lang="fr-FR" b="1" dirty="0"/>
              <a:t> pour les unités foncières ayant une façade sur l’avenue CDG et/ou place du marché :  </a:t>
            </a:r>
            <a:endParaRPr lang="fr-FR" b="1" dirty="0" smtClean="0"/>
          </a:p>
          <a:p>
            <a:endParaRPr lang="fr-FR" b="1" dirty="0"/>
          </a:p>
          <a:p>
            <a:r>
              <a:rPr lang="fr-FR" dirty="0" smtClean="0"/>
              <a:t>- La condition</a:t>
            </a:r>
            <a:r>
              <a:rPr lang="fr-FR" dirty="0"/>
              <a:t> </a:t>
            </a:r>
            <a:r>
              <a:rPr lang="fr-FR" dirty="0" smtClean="0"/>
              <a:t>est définie dans l’unité </a:t>
            </a:r>
            <a:r>
              <a:rPr lang="fr-FR" dirty="0"/>
              <a:t>foncière qui donne sur l’avenue CDG. </a:t>
            </a:r>
            <a:r>
              <a:rPr lang="fr-FR" b="1" dirty="0" smtClean="0"/>
              <a:t>Dans la </a:t>
            </a:r>
            <a:r>
              <a:rPr lang="fr-FR" b="1" dirty="0"/>
              <a:t>Bande de 20 mètres </a:t>
            </a:r>
            <a:r>
              <a:rPr lang="fr-FR" b="1" dirty="0" smtClean="0"/>
              <a:t>à </a:t>
            </a:r>
            <a:r>
              <a:rPr lang="fr-FR" b="1" dirty="0"/>
              <a:t>partir </a:t>
            </a:r>
            <a:r>
              <a:rPr lang="fr-FR" dirty="0"/>
              <a:t>de l’alignement de l’avenue CDG et de la place du marché : </a:t>
            </a:r>
            <a:r>
              <a:rPr lang="fr-FR" b="1" dirty="0"/>
              <a:t>l’emprise au sol </a:t>
            </a:r>
            <a:r>
              <a:rPr lang="fr-FR" b="1" dirty="0" smtClean="0"/>
              <a:t> des </a:t>
            </a:r>
            <a:r>
              <a:rPr lang="fr-FR" b="1" dirty="0" smtClean="0"/>
              <a:t>bâtiments quelle que soit leur destination </a:t>
            </a:r>
            <a:r>
              <a:rPr lang="fr-FR" b="1" dirty="0" smtClean="0"/>
              <a:t>n’est </a:t>
            </a:r>
            <a:r>
              <a:rPr lang="fr-FR" b="1" dirty="0"/>
              <a:t>pas limitée </a:t>
            </a:r>
            <a:r>
              <a:rPr lang="fr-FR" dirty="0"/>
              <a:t>(c’est-à-dire qu’elle peut occuper 100% de la superficie de cette bande de terrain).</a:t>
            </a:r>
            <a:endParaRPr lang="en-US" dirty="0"/>
          </a:p>
          <a:p>
            <a:r>
              <a:rPr lang="fr-FR" dirty="0"/>
              <a:t> </a:t>
            </a:r>
            <a:endParaRPr lang="en-US" dirty="0"/>
          </a:p>
          <a:p>
            <a:r>
              <a:rPr lang="fr-FR" dirty="0" smtClean="0"/>
              <a:t>- Au-delà </a:t>
            </a:r>
            <a:r>
              <a:rPr lang="fr-FR" dirty="0"/>
              <a:t>de la bande de 20mètre </a:t>
            </a:r>
            <a:r>
              <a:rPr lang="fr-FR" dirty="0" smtClean="0"/>
              <a:t>comptée </a:t>
            </a:r>
            <a:r>
              <a:rPr lang="fr-FR" dirty="0"/>
              <a:t>de l’alignement de l’avenue CDG et de place du marché, </a:t>
            </a:r>
            <a:r>
              <a:rPr lang="fr-FR" b="1" dirty="0"/>
              <a:t>l’emprise au sol des bâtiments ne peut excéder 55% </a:t>
            </a:r>
            <a:r>
              <a:rPr lang="fr-FR" dirty="0"/>
              <a:t>de la superficie de l’unité foncière située au-delà de cette bande. (</a:t>
            </a:r>
            <a:r>
              <a:rPr lang="fr-FR" b="1" dirty="0"/>
              <a:t>Dans ce cas-là, on change la base de calcul de CES et on essaie de définir ce périmètre</a:t>
            </a:r>
            <a:r>
              <a:rPr lang="fr-FR" dirty="0"/>
              <a:t>). </a:t>
            </a:r>
            <a:endParaRPr lang="fr-FR" dirty="0" smtClean="0"/>
          </a:p>
          <a:p>
            <a:endParaRPr lang="fr-FR" dirty="0"/>
          </a:p>
          <a:p>
            <a:r>
              <a:rPr lang="fr-FR" dirty="0" smtClean="0"/>
              <a:t>Dans cet exemple, il n’y a pas de géométrie associée, le périmètre d’application est défini dans le règlement écrit. </a:t>
            </a:r>
            <a:endParaRPr lang="en-US" dirty="0"/>
          </a:p>
          <a:p>
            <a:endParaRPr lang="en-US" dirty="0"/>
          </a:p>
          <a:p>
            <a:endParaRPr lang="en-US" dirty="0"/>
          </a:p>
        </p:txBody>
      </p:sp>
    </p:spTree>
    <p:extLst>
      <p:ext uri="{BB962C8B-B14F-4D97-AF65-F5344CB8AC3E}">
        <p14:creationId xmlns:p14="http://schemas.microsoft.com/office/powerpoint/2010/main" val="22336559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13</a:t>
            </a:fld>
            <a:endParaRPr lang="fr-FR"/>
          </a:p>
        </p:txBody>
      </p:sp>
      <p:pic>
        <p:nvPicPr>
          <p:cNvPr id="9" name="Image 8"/>
          <p:cNvPicPr/>
          <p:nvPr/>
        </p:nvPicPr>
        <p:blipFill>
          <a:blip r:embed="rId2"/>
          <a:stretch>
            <a:fillRect/>
          </a:stretch>
        </p:blipFill>
        <p:spPr>
          <a:xfrm>
            <a:off x="611560" y="699542"/>
            <a:ext cx="7776864" cy="3888431"/>
          </a:xfrm>
          <a:prstGeom prst="rect">
            <a:avLst/>
          </a:prstGeom>
        </p:spPr>
      </p:pic>
    </p:spTree>
    <p:extLst>
      <p:ext uri="{BB962C8B-B14F-4D97-AF65-F5344CB8AC3E}">
        <p14:creationId xmlns:p14="http://schemas.microsoft.com/office/powerpoint/2010/main" val="70762904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619672" y="627534"/>
            <a:ext cx="6696744" cy="720000"/>
          </a:xfrm>
        </p:spPr>
        <p:txBody>
          <a:bodyPr/>
          <a:lstStyle/>
          <a:p>
            <a:r>
              <a:rPr lang="fr-FR" u="sng" dirty="0" smtClean="0">
                <a:solidFill>
                  <a:schemeClr val="tx2"/>
                </a:solidFill>
              </a:rPr>
              <a:t>Questions en suspens suite aux séances d’instanciation</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14</a:t>
            </a:fld>
            <a:endParaRPr lang="fr-FR"/>
          </a:p>
        </p:txBody>
      </p:sp>
      <p:sp>
        <p:nvSpPr>
          <p:cNvPr id="6" name="Espace réservé du contenu 5"/>
          <p:cNvSpPr>
            <a:spLocks noGrp="1"/>
          </p:cNvSpPr>
          <p:nvPr>
            <p:ph sz="quarter" idx="14"/>
          </p:nvPr>
        </p:nvSpPr>
        <p:spPr>
          <a:xfrm>
            <a:off x="395536" y="1419622"/>
            <a:ext cx="8424936" cy="3240360"/>
          </a:xfrm>
        </p:spPr>
        <p:txBody>
          <a:bodyPr/>
          <a:lstStyle/>
          <a:p>
            <a:r>
              <a:rPr lang="fr-FR" sz="1600" dirty="0" smtClean="0"/>
              <a:t>-    Lien </a:t>
            </a:r>
            <a:r>
              <a:rPr lang="fr-FR" sz="1600" dirty="0" smtClean="0"/>
              <a:t>d’association entre la Classe </a:t>
            </a:r>
            <a:r>
              <a:rPr lang="fr-FR" sz="1600" dirty="0" err="1" smtClean="0"/>
              <a:t>PerimetreUnitaire</a:t>
            </a:r>
            <a:r>
              <a:rPr lang="fr-FR" sz="1600" dirty="0" smtClean="0"/>
              <a:t> et la Classe </a:t>
            </a:r>
            <a:r>
              <a:rPr lang="fr-FR" sz="1600" dirty="0" err="1" smtClean="0"/>
              <a:t>ConditionUnitaire</a:t>
            </a:r>
            <a:r>
              <a:rPr lang="fr-FR" sz="1600" dirty="0" smtClean="0"/>
              <a:t> ? </a:t>
            </a:r>
          </a:p>
          <a:p>
            <a:r>
              <a:rPr lang="fr-FR" sz="1600" dirty="0" smtClean="0"/>
              <a:t>-    Lien </a:t>
            </a:r>
            <a:r>
              <a:rPr lang="fr-FR" sz="1600" dirty="0" smtClean="0"/>
              <a:t>d’association ou de composition entre la Classe </a:t>
            </a:r>
            <a:r>
              <a:rPr lang="fr-FR" sz="1600" dirty="0" err="1" smtClean="0"/>
              <a:t>PerimetreUnitaire</a:t>
            </a:r>
            <a:r>
              <a:rPr lang="fr-FR" sz="1600" dirty="0" smtClean="0"/>
              <a:t> et la Classe </a:t>
            </a:r>
            <a:r>
              <a:rPr lang="fr-FR" sz="1600" dirty="0" err="1" smtClean="0"/>
              <a:t>ContrainteUnitaire</a:t>
            </a:r>
            <a:r>
              <a:rPr lang="fr-FR" sz="1600" dirty="0" smtClean="0"/>
              <a:t> ?</a:t>
            </a:r>
          </a:p>
          <a:p>
            <a:r>
              <a:rPr lang="fr-FR" sz="1600" dirty="0" smtClean="0"/>
              <a:t>-    Rajout </a:t>
            </a:r>
            <a:r>
              <a:rPr lang="fr-FR" sz="1600" dirty="0" smtClean="0"/>
              <a:t>de la Classe </a:t>
            </a:r>
            <a:r>
              <a:rPr lang="fr-FR" sz="1600" b="1" dirty="0" smtClean="0"/>
              <a:t>CES</a:t>
            </a:r>
            <a:r>
              <a:rPr lang="fr-FR" sz="1600" dirty="0" smtClean="0"/>
              <a:t> dans les </a:t>
            </a:r>
            <a:r>
              <a:rPr lang="fr-FR" sz="1600" dirty="0" err="1" smtClean="0"/>
              <a:t>contraintesUnitaires</a:t>
            </a:r>
            <a:r>
              <a:rPr lang="fr-FR" sz="1600" dirty="0" smtClean="0"/>
              <a:t> ? Ou équivalent à </a:t>
            </a:r>
            <a:r>
              <a:rPr lang="fr-FR" sz="1600" dirty="0" err="1" smtClean="0"/>
              <a:t>RatioEmpriseSol</a:t>
            </a:r>
            <a:endParaRPr lang="fr-FR" sz="1600" dirty="0" smtClean="0"/>
          </a:p>
          <a:p>
            <a:pPr marL="171450" indent="-171450">
              <a:buFontTx/>
              <a:buChar char="-"/>
            </a:pPr>
            <a:r>
              <a:rPr lang="fr-FR" sz="1600" dirty="0" smtClean="0"/>
              <a:t>Nouvelles </a:t>
            </a:r>
            <a:r>
              <a:rPr lang="fr-FR" sz="1600" dirty="0" smtClean="0"/>
              <a:t>valeurs à rajouter dans l’énumération (</a:t>
            </a:r>
            <a:r>
              <a:rPr lang="fr-FR" sz="1600" dirty="0" err="1" smtClean="0"/>
              <a:t>TypeRéférence</a:t>
            </a:r>
            <a:r>
              <a:rPr lang="fr-FR" sz="1600" dirty="0" smtClean="0"/>
              <a:t>) : </a:t>
            </a:r>
            <a:r>
              <a:rPr lang="fr-FR" sz="1600" b="1" dirty="0"/>
              <a:t>voie , intersection terrain et voie, intersection terrain et PG </a:t>
            </a:r>
            <a:endParaRPr lang="fr-FR" sz="1600" b="1" dirty="0" smtClean="0"/>
          </a:p>
          <a:p>
            <a:pPr marL="171450" indent="-171450">
              <a:buFontTx/>
              <a:buChar char="-"/>
            </a:pPr>
            <a:r>
              <a:rPr lang="fr-FR" sz="1600" i="1" dirty="0"/>
              <a:t> </a:t>
            </a:r>
            <a:r>
              <a:rPr lang="fr-FR" sz="1600" dirty="0" smtClean="0"/>
              <a:t>fusionner les trois classes «</a:t>
            </a:r>
            <a:r>
              <a:rPr lang="fr-FR" sz="1600" dirty="0"/>
              <a:t> Retrait » « </a:t>
            </a:r>
            <a:r>
              <a:rPr lang="fr-FR" sz="1600" dirty="0" err="1"/>
              <a:t>RetraitAlignement</a:t>
            </a:r>
            <a:r>
              <a:rPr lang="fr-FR" sz="1600" dirty="0"/>
              <a:t> » et « Alignement </a:t>
            </a:r>
            <a:r>
              <a:rPr lang="fr-FR" sz="1600" dirty="0" smtClean="0"/>
              <a:t>(en mettant un attribut </a:t>
            </a:r>
            <a:r>
              <a:rPr lang="fr-FR" sz="1600" dirty="0" err="1" smtClean="0"/>
              <a:t>booleen</a:t>
            </a:r>
            <a:r>
              <a:rPr lang="fr-FR" sz="1600" dirty="0" smtClean="0"/>
              <a:t>)» </a:t>
            </a:r>
            <a:r>
              <a:rPr lang="fr-FR" sz="1600" dirty="0"/>
              <a:t>ensemble comme dans les exemples et de créer une classe « </a:t>
            </a:r>
            <a:r>
              <a:rPr lang="fr-FR" sz="1600" dirty="0" err="1"/>
              <a:t>RetraitAlignement</a:t>
            </a:r>
            <a:r>
              <a:rPr lang="fr-FR" sz="1600" dirty="0"/>
              <a:t> » avec les attributs (</a:t>
            </a:r>
            <a:r>
              <a:rPr lang="fr-FR" sz="1600" dirty="0" err="1"/>
              <a:t>reference</a:t>
            </a:r>
            <a:r>
              <a:rPr lang="fr-FR" sz="1600" dirty="0"/>
              <a:t>, type, </a:t>
            </a:r>
            <a:r>
              <a:rPr lang="fr-FR" sz="1600" dirty="0" err="1"/>
              <a:t>distanceFaçadeSansVue</a:t>
            </a:r>
            <a:r>
              <a:rPr lang="fr-FR" sz="1600" dirty="0"/>
              <a:t>, </a:t>
            </a:r>
            <a:r>
              <a:rPr lang="fr-FR" sz="1600" dirty="0" err="1"/>
              <a:t>distanceFaçadeAvecVue</a:t>
            </a:r>
            <a:r>
              <a:rPr lang="fr-FR" sz="1600" dirty="0"/>
              <a:t>, et </a:t>
            </a:r>
            <a:r>
              <a:rPr lang="fr-FR" sz="1600" dirty="0" err="1"/>
              <a:t>alignementAutorise</a:t>
            </a:r>
            <a:r>
              <a:rPr lang="fr-FR" sz="1600" dirty="0" smtClean="0"/>
              <a:t>) et impact sur la classe de hauteur. </a:t>
            </a:r>
          </a:p>
          <a:p>
            <a:endParaRPr lang="fr-FR" dirty="0" smtClean="0"/>
          </a:p>
          <a:p>
            <a:endParaRPr lang="fr-FR" dirty="0"/>
          </a:p>
          <a:p>
            <a:endParaRPr lang="en-US" dirty="0"/>
          </a:p>
        </p:txBody>
      </p:sp>
    </p:spTree>
    <p:extLst>
      <p:ext uri="{BB962C8B-B14F-4D97-AF65-F5344CB8AC3E}">
        <p14:creationId xmlns:p14="http://schemas.microsoft.com/office/powerpoint/2010/main" val="355909529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Suite des questions </a:t>
            </a:r>
            <a:endParaRPr lang="en-US"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15</a:t>
            </a:fld>
            <a:endParaRPr lang="fr-FR"/>
          </a:p>
        </p:txBody>
      </p:sp>
      <p:sp>
        <p:nvSpPr>
          <p:cNvPr id="6" name="Espace réservé du contenu 5"/>
          <p:cNvSpPr>
            <a:spLocks noGrp="1"/>
          </p:cNvSpPr>
          <p:nvPr>
            <p:ph sz="quarter" idx="14"/>
          </p:nvPr>
        </p:nvSpPr>
        <p:spPr>
          <a:xfrm>
            <a:off x="179512" y="1563638"/>
            <a:ext cx="8676498" cy="2880320"/>
          </a:xfrm>
        </p:spPr>
        <p:txBody>
          <a:bodyPr/>
          <a:lstStyle/>
          <a:p>
            <a:pPr marL="171450" indent="-171450">
              <a:buFontTx/>
              <a:buChar char="-"/>
            </a:pPr>
            <a:endParaRPr lang="fr-FR" sz="1400" dirty="0" smtClean="0"/>
          </a:p>
          <a:p>
            <a:pPr marL="171450" indent="-171450">
              <a:buFontTx/>
              <a:buChar char="-"/>
            </a:pPr>
            <a:r>
              <a:rPr lang="fr-FR" sz="1400" b="1" dirty="0"/>
              <a:t>Fusion Classe Interdiction et Autorisation</a:t>
            </a:r>
          </a:p>
          <a:p>
            <a:pPr marL="171450" indent="-171450">
              <a:buFontTx/>
              <a:buChar char="-"/>
            </a:pPr>
            <a:r>
              <a:rPr lang="fr-FR" sz="1400" b="1" i="1" dirty="0"/>
              <a:t>Suite à l’</a:t>
            </a:r>
            <a:r>
              <a:rPr lang="fr-FR" sz="1400" dirty="0"/>
              <a:t>ajout des valeurs dans la classe Coefficient Biotope issues du modèle de règle développé par </a:t>
            </a:r>
            <a:r>
              <a:rPr lang="fr-FR" sz="1400" dirty="0" err="1"/>
              <a:t>Buildzr</a:t>
            </a:r>
            <a:r>
              <a:rPr lang="fr-FR" sz="1400" dirty="0"/>
              <a:t> , proposition de supprimer l’attribut « Ratio ». </a:t>
            </a:r>
          </a:p>
          <a:p>
            <a:pPr marL="171450" indent="-171450">
              <a:buFontTx/>
              <a:buChar char="-"/>
            </a:pPr>
            <a:r>
              <a:rPr lang="fr-FR" sz="1400" b="1" dirty="0"/>
              <a:t>Changer le nom de l’attribut </a:t>
            </a:r>
            <a:r>
              <a:rPr lang="fr-FR" sz="1400" b="1" dirty="0" err="1"/>
              <a:t>typeFaçade</a:t>
            </a:r>
            <a:r>
              <a:rPr lang="fr-FR" sz="1400" b="1" dirty="0"/>
              <a:t> pour éviter la redondance avec le nom de l’énumération </a:t>
            </a:r>
            <a:r>
              <a:rPr lang="fr-FR" sz="1400" b="1" dirty="0" err="1"/>
              <a:t>typeFaçade</a:t>
            </a:r>
            <a:r>
              <a:rPr lang="fr-FR" sz="1400" b="1" dirty="0"/>
              <a:t> </a:t>
            </a:r>
            <a:r>
              <a:rPr lang="fr-FR" sz="1400" dirty="0"/>
              <a:t>(proposition renommer l’attribut en façade)</a:t>
            </a:r>
          </a:p>
          <a:p>
            <a:pPr marL="171450" indent="-171450">
              <a:buFontTx/>
              <a:buChar char="-"/>
            </a:pPr>
            <a:r>
              <a:rPr lang="fr-FR" sz="1400" dirty="0" smtClean="0"/>
              <a:t>Dans le dernier exemple d’instanciation , la classe </a:t>
            </a:r>
            <a:r>
              <a:rPr lang="fr-FR" sz="1400" dirty="0" err="1" smtClean="0"/>
              <a:t>Perimetre</a:t>
            </a:r>
            <a:r>
              <a:rPr lang="fr-FR" sz="1400" dirty="0" smtClean="0"/>
              <a:t> est liée à la classe </a:t>
            </a:r>
            <a:r>
              <a:rPr lang="fr-FR" sz="1400" dirty="0" err="1" smtClean="0"/>
              <a:t>PerimetreUnitaire</a:t>
            </a:r>
            <a:r>
              <a:rPr lang="fr-FR" sz="1400" dirty="0" smtClean="0"/>
              <a:t> avec les attributs en plus tels que bonus terrain d’angle et bonus terrain traversant : a rajouter dans la classe Périmètre ? </a:t>
            </a:r>
          </a:p>
          <a:p>
            <a:pPr marL="171450" indent="-171450">
              <a:buFontTx/>
              <a:buChar char="-"/>
            </a:pPr>
            <a:r>
              <a:rPr lang="fr-FR" sz="1400" dirty="0" smtClean="0"/>
              <a:t>Dans les exemples d’instanciation : la </a:t>
            </a:r>
            <a:r>
              <a:rPr lang="fr-FR" sz="1400" dirty="0" err="1" smtClean="0"/>
              <a:t>conditionUnitaire</a:t>
            </a:r>
            <a:r>
              <a:rPr lang="fr-FR" sz="1400" dirty="0" smtClean="0"/>
              <a:t> fait référence à l’intersection entre le terrain et la voie. Rajout </a:t>
            </a:r>
            <a:r>
              <a:rPr lang="fr-FR" sz="1400" dirty="0" err="1" smtClean="0"/>
              <a:t>typedeRéference</a:t>
            </a:r>
            <a:r>
              <a:rPr lang="fr-FR" sz="1400" dirty="0" smtClean="0"/>
              <a:t> dans cette classe ? </a:t>
            </a:r>
          </a:p>
        </p:txBody>
      </p:sp>
    </p:spTree>
    <p:extLst>
      <p:ext uri="{BB962C8B-B14F-4D97-AF65-F5344CB8AC3E}">
        <p14:creationId xmlns:p14="http://schemas.microsoft.com/office/powerpoint/2010/main" val="3342927915"/>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u="sng" dirty="0" smtClean="0">
                <a:solidFill>
                  <a:schemeClr val="tx2"/>
                </a:solidFill>
              </a:rPr>
              <a:t>Classe Hauteur </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16</a:t>
            </a:fld>
            <a:endParaRPr lang="fr-FR"/>
          </a:p>
        </p:txBody>
      </p:sp>
      <p:sp>
        <p:nvSpPr>
          <p:cNvPr id="6" name="Espace réservé du contenu 5"/>
          <p:cNvSpPr>
            <a:spLocks noGrp="1"/>
          </p:cNvSpPr>
          <p:nvPr>
            <p:ph sz="quarter" idx="14"/>
          </p:nvPr>
        </p:nvSpPr>
        <p:spPr>
          <a:xfrm>
            <a:off x="359998" y="1836000"/>
            <a:ext cx="5724170" cy="2574000"/>
          </a:xfrm>
        </p:spPr>
        <p:txBody>
          <a:bodyPr/>
          <a:lstStyle/>
          <a:p>
            <a:r>
              <a:rPr lang="fr-FR" b="1" dirty="0" smtClean="0"/>
              <a:t>Analyse Buildrz : </a:t>
            </a:r>
          </a:p>
          <a:p>
            <a:r>
              <a:rPr lang="fr-FR" dirty="0" smtClean="0"/>
              <a:t>Rajout de paramètres essentiels tels que : </a:t>
            </a:r>
          </a:p>
          <a:p>
            <a:pPr marL="171450" indent="-171450">
              <a:buFontTx/>
              <a:buChar char="-"/>
            </a:pPr>
            <a:r>
              <a:rPr lang="fr-FR" b="1" dirty="0" smtClean="0"/>
              <a:t>Etages en retrait (hauteur façade max </a:t>
            </a:r>
            <a:r>
              <a:rPr lang="fr-FR" dirty="0" smtClean="0"/>
              <a:t>( a partir de laquelle il faut se mettre en retrait : hauteur en m ou en niveau ), </a:t>
            </a:r>
            <a:r>
              <a:rPr lang="fr-FR" b="1" dirty="0" smtClean="0"/>
              <a:t>nombre max </a:t>
            </a:r>
            <a:r>
              <a:rPr lang="fr-FR" b="1" dirty="0" err="1" smtClean="0"/>
              <a:t>etage</a:t>
            </a:r>
            <a:r>
              <a:rPr lang="fr-FR" b="1" dirty="0" smtClean="0"/>
              <a:t> en retrait</a:t>
            </a:r>
            <a:r>
              <a:rPr lang="fr-FR" dirty="0" smtClean="0"/>
              <a:t>, </a:t>
            </a:r>
            <a:r>
              <a:rPr lang="fr-FR" b="1" dirty="0" smtClean="0"/>
              <a:t>modalités d’application de ce retrait</a:t>
            </a:r>
            <a:r>
              <a:rPr lang="fr-FR" dirty="0" smtClean="0"/>
              <a:t> (% de surface, retrait min depuis façades X ou Y)</a:t>
            </a:r>
          </a:p>
          <a:p>
            <a:pPr marL="171450" indent="-171450">
              <a:buFontTx/>
              <a:buChar char="-"/>
            </a:pPr>
            <a:r>
              <a:rPr lang="fr-FR" b="1" dirty="0" smtClean="0"/>
              <a:t>Gabarit Alignement </a:t>
            </a:r>
            <a:r>
              <a:rPr lang="fr-FR" dirty="0" smtClean="0"/>
              <a:t>( point d’accrochage et pente, marge de recul incluse ou non (</a:t>
            </a:r>
            <a:r>
              <a:rPr lang="fr-FR" dirty="0" err="1" smtClean="0"/>
              <a:t>booleen</a:t>
            </a:r>
            <a:r>
              <a:rPr lang="fr-FR" dirty="0" smtClean="0"/>
              <a:t>), </a:t>
            </a:r>
            <a:r>
              <a:rPr lang="fr-FR" b="1" dirty="0" err="1" smtClean="0"/>
              <a:t>etage</a:t>
            </a:r>
            <a:r>
              <a:rPr lang="fr-FR" b="1" dirty="0" smtClean="0"/>
              <a:t> en retrait limites ou non</a:t>
            </a:r>
            <a:r>
              <a:rPr lang="fr-FR" dirty="0" smtClean="0"/>
              <a:t> (</a:t>
            </a:r>
            <a:r>
              <a:rPr lang="fr-FR" dirty="0" err="1" smtClean="0"/>
              <a:t>booleen</a:t>
            </a:r>
            <a:r>
              <a:rPr lang="fr-FR" dirty="0" smtClean="0"/>
              <a:t>) avec leur propres règles de retrait ou non)</a:t>
            </a:r>
          </a:p>
          <a:p>
            <a:pPr marL="171450" indent="-171450">
              <a:buFontTx/>
              <a:buChar char="-"/>
            </a:pPr>
            <a:r>
              <a:rPr lang="fr-FR" dirty="0" smtClean="0"/>
              <a:t>Hauteur absolue sous la forme R+2+A/C</a:t>
            </a:r>
          </a:p>
          <a:p>
            <a:pPr marL="171450" indent="-171450">
              <a:buFontTx/>
              <a:buChar char="-"/>
            </a:pPr>
            <a:endParaRPr lang="fr-FR" dirty="0" smtClean="0"/>
          </a:p>
          <a:p>
            <a:r>
              <a:rPr lang="fr-FR" b="1" dirty="0" smtClean="0"/>
              <a:t>Plusieurs notions hauteur </a:t>
            </a:r>
            <a:r>
              <a:rPr lang="fr-FR" dirty="0" smtClean="0"/>
              <a:t>: hauteur à l’égout pour une toiture en pente, hauteur au faitage max (hauteur maximale) et la hauteur façade (hauteur maximale d’une hauteur façade, niveau de couronnement (attique ou comble)  </a:t>
            </a:r>
          </a:p>
          <a:p>
            <a:r>
              <a:rPr lang="fr-FR" dirty="0" smtClean="0"/>
              <a:t>Point de mesure au niveau du sol et au niveau du faitage (soit l’un soit l’autre), sur les terrains en pente on définit des calculs par types de profondeur</a:t>
            </a:r>
          </a:p>
          <a:p>
            <a:endParaRPr lang="fr-FR" dirty="0"/>
          </a:p>
          <a:p>
            <a:endParaRPr lang="fr-FR" dirty="0" smtClean="0"/>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28184" y="195486"/>
            <a:ext cx="2552700" cy="1924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952" y="2499742"/>
            <a:ext cx="1485151" cy="1050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6516216" y="3579862"/>
            <a:ext cx="2339752" cy="630942"/>
          </a:xfrm>
          <a:prstGeom prst="rect">
            <a:avLst/>
          </a:prstGeom>
          <a:noFill/>
        </p:spPr>
        <p:txBody>
          <a:bodyPr wrap="square" rtlCol="0">
            <a:spAutoFit/>
          </a:bodyPr>
          <a:lstStyle/>
          <a:p>
            <a:r>
              <a:rPr lang="fr-FR" sz="700" dirty="0" smtClean="0"/>
              <a:t>Illustration étage en retrait ( certain PLU vont réglementer le nombre d’étage en retrait qu’on a le droit de faire, a quel retrait ils doivent s’implanter et si ce retrait se fait depuis la rue ou toutes les façades du bâtiment ) </a:t>
            </a:r>
            <a:endParaRPr lang="en-US" sz="700" dirty="0"/>
          </a:p>
        </p:txBody>
      </p:sp>
    </p:spTree>
    <p:extLst>
      <p:ext uri="{BB962C8B-B14F-4D97-AF65-F5344CB8AC3E}">
        <p14:creationId xmlns:p14="http://schemas.microsoft.com/office/powerpoint/2010/main" val="294115400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17</a:t>
            </a:fld>
            <a:endParaRPr lang="fr-FR"/>
          </a:p>
        </p:txBody>
      </p:sp>
      <p:sp>
        <p:nvSpPr>
          <p:cNvPr id="6" name="Espace réservé du contenu 5"/>
          <p:cNvSpPr>
            <a:spLocks noGrp="1"/>
          </p:cNvSpPr>
          <p:nvPr>
            <p:ph sz="quarter" idx="14"/>
          </p:nvPr>
        </p:nvSpPr>
        <p:spPr/>
        <p:txBody>
          <a:bodyPr/>
          <a:lstStyle/>
          <a:p>
            <a:r>
              <a:rPr lang="fr-FR" dirty="0" smtClean="0"/>
              <a:t>La hauteur faitage est la hauteur maximum d’une toiture</a:t>
            </a:r>
          </a:p>
          <a:p>
            <a:r>
              <a:rPr lang="fr-FR" dirty="0" smtClean="0"/>
              <a:t>La hauteur à l’égout est la hauteur à partir de laquelle commencent les combles</a:t>
            </a:r>
          </a:p>
          <a:p>
            <a:r>
              <a:rPr lang="fr-FR" dirty="0" smtClean="0"/>
              <a:t>La hauteur façade (principale) est la hauteur à partir de laquelle commencent les retraits par rapport à la façade. S’il n’y a aucun étage en retrait et uniquement des combles alors </a:t>
            </a:r>
            <a:r>
              <a:rPr lang="fr-FR" b="1" dirty="0" err="1" smtClean="0">
                <a:solidFill>
                  <a:schemeClr val="bg2"/>
                </a:solidFill>
              </a:rPr>
              <a:t>hEgout</a:t>
            </a:r>
            <a:r>
              <a:rPr lang="fr-FR" b="1" dirty="0" smtClean="0">
                <a:solidFill>
                  <a:schemeClr val="accent1">
                    <a:lumMod val="75000"/>
                    <a:lumOff val="25000"/>
                  </a:schemeClr>
                </a:solidFill>
              </a:rPr>
              <a:t> </a:t>
            </a:r>
            <a:r>
              <a:rPr lang="fr-FR" b="1" dirty="0" smtClean="0">
                <a:solidFill>
                  <a:schemeClr val="accent2">
                    <a:lumMod val="60000"/>
                    <a:lumOff val="40000"/>
                  </a:schemeClr>
                </a:solidFill>
              </a:rPr>
              <a:t>=</a:t>
            </a:r>
            <a:r>
              <a:rPr lang="fr-FR" b="1" dirty="0" smtClean="0">
                <a:solidFill>
                  <a:schemeClr val="accent1">
                    <a:lumMod val="75000"/>
                    <a:lumOff val="25000"/>
                  </a:schemeClr>
                </a:solidFill>
              </a:rPr>
              <a:t> </a:t>
            </a:r>
            <a:r>
              <a:rPr lang="fr-FR" b="1" dirty="0" err="1" smtClean="0">
                <a:solidFill>
                  <a:schemeClr val="accent2">
                    <a:lumMod val="60000"/>
                    <a:lumOff val="40000"/>
                  </a:schemeClr>
                </a:solidFill>
              </a:rPr>
              <a:t>hFaçade</a:t>
            </a:r>
            <a:r>
              <a:rPr lang="fr-FR" b="1" dirty="0" smtClean="0">
                <a:solidFill>
                  <a:schemeClr val="accent1">
                    <a:lumMod val="75000"/>
                    <a:lumOff val="25000"/>
                  </a:schemeClr>
                </a:solidFill>
              </a:rPr>
              <a:t> </a:t>
            </a:r>
          </a:p>
          <a:p>
            <a:endParaRPr lang="fr-FR" b="1" dirty="0">
              <a:solidFill>
                <a:schemeClr val="accent1">
                  <a:lumMod val="75000"/>
                  <a:lumOff val="25000"/>
                </a:schemeClr>
              </a:solidFill>
            </a:endParaRPr>
          </a:p>
          <a:p>
            <a:r>
              <a:rPr lang="fr-FR" b="1" dirty="0" err="1" smtClean="0">
                <a:solidFill>
                  <a:schemeClr val="accent1">
                    <a:lumMod val="50000"/>
                    <a:lumOff val="50000"/>
                  </a:schemeClr>
                </a:solidFill>
              </a:rPr>
              <a:t>hAcrotère</a:t>
            </a:r>
            <a:r>
              <a:rPr lang="fr-FR" b="1" dirty="0" smtClean="0">
                <a:solidFill>
                  <a:schemeClr val="accent1">
                    <a:lumMod val="50000"/>
                    <a:lumOff val="50000"/>
                  </a:schemeClr>
                </a:solidFill>
              </a:rPr>
              <a:t> ? </a:t>
            </a:r>
          </a:p>
          <a:p>
            <a:endParaRPr lang="fr-FR" b="1" dirty="0">
              <a:solidFill>
                <a:schemeClr val="accent1">
                  <a:lumMod val="50000"/>
                  <a:lumOff val="50000"/>
                </a:schemeClr>
              </a:solidFill>
            </a:endParaRPr>
          </a:p>
          <a:p>
            <a:endParaRPr lang="fr-FR" b="1" dirty="0" smtClean="0">
              <a:solidFill>
                <a:schemeClr val="accent1">
                  <a:lumMod val="50000"/>
                  <a:lumOff val="50000"/>
                </a:schemeClr>
              </a:solidFill>
            </a:endParaRPr>
          </a:p>
          <a:p>
            <a:endParaRPr lang="fr-FR" b="1" dirty="0">
              <a:solidFill>
                <a:schemeClr val="accent4">
                  <a:lumMod val="60000"/>
                  <a:lumOff val="40000"/>
                </a:schemeClr>
              </a:solidFill>
            </a:endParaRPr>
          </a:p>
          <a:p>
            <a:endParaRPr lang="en-US" b="1" dirty="0">
              <a:solidFill>
                <a:schemeClr val="accent4">
                  <a:lumMod val="60000"/>
                  <a:lumOff val="40000"/>
                </a:schemeClr>
              </a:solidFill>
            </a:endParaRPr>
          </a:p>
        </p:txBody>
      </p:sp>
      <p:pic>
        <p:nvPicPr>
          <p:cNvPr id="5122"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4788024" y="2067694"/>
            <a:ext cx="3816546" cy="21400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9" name="ZoneTexte 8"/>
          <p:cNvSpPr txBox="1"/>
          <p:nvPr/>
        </p:nvSpPr>
        <p:spPr>
          <a:xfrm>
            <a:off x="2483768" y="555526"/>
            <a:ext cx="4752528" cy="369332"/>
          </a:xfrm>
          <a:prstGeom prst="rect">
            <a:avLst/>
          </a:prstGeom>
          <a:noFill/>
        </p:spPr>
        <p:txBody>
          <a:bodyPr wrap="square" rtlCol="0">
            <a:spAutoFit/>
          </a:bodyPr>
          <a:lstStyle/>
          <a:p>
            <a:r>
              <a:rPr lang="fr-FR" b="1" u="sng" dirty="0" smtClean="0">
                <a:solidFill>
                  <a:schemeClr val="tx2">
                    <a:lumMod val="60000"/>
                    <a:lumOff val="40000"/>
                  </a:schemeClr>
                </a:solidFill>
              </a:rPr>
              <a:t>Différentes mesure de la hauteur</a:t>
            </a:r>
            <a:endParaRPr lang="en-US" b="1" u="sng" dirty="0">
              <a:solidFill>
                <a:schemeClr val="tx2">
                  <a:lumMod val="60000"/>
                  <a:lumOff val="40000"/>
                </a:schemeClr>
              </a:solidFill>
            </a:endParaRPr>
          </a:p>
        </p:txBody>
      </p:sp>
    </p:spTree>
    <p:extLst>
      <p:ext uri="{BB962C8B-B14F-4D97-AF65-F5344CB8AC3E}">
        <p14:creationId xmlns:p14="http://schemas.microsoft.com/office/powerpoint/2010/main" val="288802976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18</a:t>
            </a:fld>
            <a:endParaRPr lang="fr-FR"/>
          </a:p>
        </p:txBody>
      </p:sp>
      <p:sp>
        <p:nvSpPr>
          <p:cNvPr id="6" name="Espace réservé du contenu 5"/>
          <p:cNvSpPr>
            <a:spLocks noGrp="1"/>
          </p:cNvSpPr>
          <p:nvPr>
            <p:ph sz="quarter" idx="14"/>
          </p:nvPr>
        </p:nvSpPr>
        <p:spPr>
          <a:xfrm>
            <a:off x="359998" y="987574"/>
            <a:ext cx="7956418" cy="3422426"/>
          </a:xfrm>
        </p:spPr>
        <p:txBody>
          <a:bodyPr/>
          <a:lstStyle/>
          <a:p>
            <a:r>
              <a:rPr lang="fr-FR" dirty="0" smtClean="0"/>
              <a:t>Règles de hauteur différente : </a:t>
            </a:r>
          </a:p>
          <a:p>
            <a:endParaRPr lang="fr-FR" dirty="0"/>
          </a:p>
          <a:p>
            <a:r>
              <a:rPr lang="fr-FR" dirty="0" smtClean="0"/>
              <a:t>Règles de hauteur relative et absolue : </a:t>
            </a:r>
          </a:p>
          <a:p>
            <a:r>
              <a:rPr lang="fr-FR" dirty="0" smtClean="0"/>
              <a:t>Relative : gabarit alignement dépend de la largeur de la voie, </a:t>
            </a:r>
            <a:r>
              <a:rPr lang="fr-FR" dirty="0" err="1" smtClean="0"/>
              <a:t>etage</a:t>
            </a:r>
            <a:r>
              <a:rPr lang="fr-FR" dirty="0" smtClean="0"/>
              <a:t> en retrait (attique) défini la forme du couronnement (combien d’étage en retrait) au dessus de la façade principale ( et au dessus possibilité de faire des combles ou non sous une toiture en pente) , forme et pente toiture, </a:t>
            </a:r>
          </a:p>
          <a:p>
            <a:r>
              <a:rPr lang="fr-FR" dirty="0" smtClean="0"/>
              <a:t>Hauteur absolue : Hauteur maximale (12 m puis ( point de mesure faitage , </a:t>
            </a:r>
            <a:r>
              <a:rPr lang="fr-FR" dirty="0" err="1" smtClean="0"/>
              <a:t>egout</a:t>
            </a:r>
            <a:r>
              <a:rPr lang="fr-FR" dirty="0" smtClean="0"/>
              <a:t> , niveaux (?)) ( soit attique et soit comble ?)</a:t>
            </a:r>
            <a:endParaRPr lang="fr-FR" dirty="0"/>
          </a:p>
          <a:p>
            <a:r>
              <a:rPr lang="fr-FR" dirty="0" err="1" smtClean="0"/>
              <a:t>Mickeal</a:t>
            </a:r>
            <a:r>
              <a:rPr lang="fr-FR" dirty="0" smtClean="0"/>
              <a:t> notion de point </a:t>
            </a:r>
            <a:r>
              <a:rPr lang="fr-FR" dirty="0"/>
              <a:t>haut  </a:t>
            </a:r>
            <a:r>
              <a:rPr lang="fr-FR" dirty="0" smtClean="0"/>
              <a:t>et point bas</a:t>
            </a:r>
            <a:r>
              <a:rPr lang="fr-FR" dirty="0"/>
              <a:t> </a:t>
            </a:r>
            <a:r>
              <a:rPr lang="fr-FR" dirty="0" smtClean="0"/>
              <a:t>pour le calcul des hauteurs : (Revoir avec Mickael) </a:t>
            </a:r>
            <a:endParaRPr lang="en-US" dirty="0"/>
          </a:p>
          <a:p>
            <a:endParaRPr lang="fr-FR" dirty="0" smtClean="0"/>
          </a:p>
          <a:p>
            <a:r>
              <a:rPr lang="fr-FR" dirty="0" smtClean="0"/>
              <a:t>Point haut : (égout, faitage, </a:t>
            </a:r>
            <a:r>
              <a:rPr lang="fr-FR" dirty="0" err="1" smtClean="0"/>
              <a:t>ect</a:t>
            </a:r>
            <a:r>
              <a:rPr lang="fr-FR" dirty="0" smtClean="0"/>
              <a:t>….) </a:t>
            </a:r>
          </a:p>
          <a:p>
            <a:endParaRPr lang="fr-FR" dirty="0"/>
          </a:p>
          <a:p>
            <a:r>
              <a:rPr lang="fr-FR" dirty="0" smtClean="0"/>
              <a:t>Point bas: route, NGF, soit du point le (+ ou plus bas du terrain) </a:t>
            </a:r>
          </a:p>
          <a:p>
            <a:endParaRPr lang="fr-FR" dirty="0"/>
          </a:p>
          <a:p>
            <a:r>
              <a:rPr lang="fr-FR" dirty="0" smtClean="0"/>
              <a:t>Une contrainte par hauteur absolue : ex: hauteur faîtage avec le point de mesure faitage, pareil pour l’</a:t>
            </a:r>
            <a:r>
              <a:rPr lang="fr-FR" dirty="0"/>
              <a:t>é</a:t>
            </a:r>
            <a:r>
              <a:rPr lang="fr-FR" dirty="0" smtClean="0"/>
              <a:t>gout , pareil pour les niveaux. Compliqué de traiter les deux séparément car les règles de hauteur absolue se superposent aux règles d’hauteur relatives. Solution serait mieux de traiter les deux notions d’hauteur dans la même contrainte. </a:t>
            </a:r>
            <a:endParaRPr lang="en-US" dirty="0"/>
          </a:p>
        </p:txBody>
      </p:sp>
    </p:spTree>
    <p:extLst>
      <p:ext uri="{BB962C8B-B14F-4D97-AF65-F5344CB8AC3E}">
        <p14:creationId xmlns:p14="http://schemas.microsoft.com/office/powerpoint/2010/main" val="114304391"/>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05/09/2023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19</a:t>
            </a:fld>
            <a:endParaRPr lang="fr-FR"/>
          </a:p>
        </p:txBody>
      </p:sp>
      <p:sp>
        <p:nvSpPr>
          <p:cNvPr id="6" name="Espace réservé du contenu 5"/>
          <p:cNvSpPr>
            <a:spLocks noGrp="1"/>
          </p:cNvSpPr>
          <p:nvPr>
            <p:ph sz="quarter" idx="14"/>
          </p:nvPr>
        </p:nvSpPr>
        <p:spPr>
          <a:xfrm>
            <a:off x="539552" y="627534"/>
            <a:ext cx="7452362" cy="1334194"/>
          </a:xfrm>
        </p:spPr>
        <p:txBody>
          <a:bodyPr/>
          <a:lstStyle/>
          <a:p>
            <a:r>
              <a:rPr lang="fr-FR" sz="1400" b="1" u="sng" dirty="0" smtClean="0">
                <a:solidFill>
                  <a:schemeClr val="tx2"/>
                </a:solidFill>
              </a:rPr>
              <a:t>Modélisation de la hauteur chez Buildrz :</a:t>
            </a:r>
            <a:endParaRPr lang="fr-FR" sz="1400" b="1" u="sng" dirty="0" smtClean="0">
              <a:solidFill>
                <a:schemeClr val="tx2"/>
              </a:solidFill>
            </a:endParaRPr>
          </a:p>
          <a:p>
            <a:r>
              <a:rPr lang="fr-FR" dirty="0" smtClean="0"/>
              <a:t>Proposition </a:t>
            </a:r>
            <a:r>
              <a:rPr lang="fr-FR" dirty="0" smtClean="0"/>
              <a:t>de </a:t>
            </a:r>
            <a:r>
              <a:rPr lang="fr-FR" dirty="0" smtClean="0"/>
              <a:t>Mickaël </a:t>
            </a:r>
            <a:r>
              <a:rPr lang="fr-FR" dirty="0" smtClean="0"/>
              <a:t>de </a:t>
            </a:r>
            <a:r>
              <a:rPr lang="fr-FR" dirty="0" smtClean="0"/>
              <a:t> soit découper </a:t>
            </a:r>
            <a:r>
              <a:rPr lang="fr-FR" dirty="0" smtClean="0"/>
              <a:t>les contraintes par mesure : </a:t>
            </a:r>
            <a:r>
              <a:rPr lang="fr-FR" dirty="0" smtClean="0"/>
              <a:t>soit plus </a:t>
            </a:r>
            <a:r>
              <a:rPr lang="fr-FR" dirty="0" smtClean="0"/>
              <a:t>clair d’avoir une </a:t>
            </a:r>
            <a:r>
              <a:rPr lang="fr-FR" dirty="0" err="1" smtClean="0"/>
              <a:t>contrainteUnitaire</a:t>
            </a:r>
            <a:r>
              <a:rPr lang="fr-FR" dirty="0" smtClean="0"/>
              <a:t> par blocs, </a:t>
            </a:r>
            <a:r>
              <a:rPr lang="fr-FR" dirty="0"/>
              <a:t>Soit avec une classe hauteur avec un catalogue d’attribut soit avoir des concepts différenciés avec quelques attributs. Autre hypothèse : lier les contraintes entre elles </a:t>
            </a:r>
            <a:endParaRPr lang="en-US" dirty="0"/>
          </a:p>
          <a:p>
            <a:endParaRPr lang="fr-FR" dirty="0" smtClean="0"/>
          </a:p>
          <a:p>
            <a:endParaRPr lang="fr-FR" dirty="0"/>
          </a:p>
          <a:p>
            <a:r>
              <a:rPr lang="fr-FR" dirty="0" smtClean="0"/>
              <a:t>Buildrz est entrain de revenir à l’approche de droite. </a:t>
            </a:r>
          </a:p>
          <a:p>
            <a:endParaRPr lang="fr-FR" dirty="0"/>
          </a:p>
        </p:txBody>
      </p:sp>
      <p:pic>
        <p:nvPicPr>
          <p:cNvPr id="409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552" y="2139702"/>
            <a:ext cx="6788150" cy="2609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397432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627784" y="339502"/>
            <a:ext cx="3384377" cy="504056"/>
          </a:xfrm>
        </p:spPr>
        <p:txBody>
          <a:bodyPr/>
          <a:lstStyle/>
          <a:p>
            <a:r>
              <a:rPr lang="fr-FR" u="sng" dirty="0" smtClean="0">
                <a:solidFill>
                  <a:schemeClr val="tx2"/>
                </a:solidFill>
              </a:rPr>
              <a:t>Standard Niveau 2 </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2</a:t>
            </a:fld>
            <a:endParaRPr lang="fr-FR"/>
          </a:p>
        </p:txBody>
      </p:sp>
      <p:sp>
        <p:nvSpPr>
          <p:cNvPr id="6" name="Espace réservé du contenu 5"/>
          <p:cNvSpPr>
            <a:spLocks noGrp="1"/>
          </p:cNvSpPr>
          <p:nvPr>
            <p:ph sz="quarter" idx="14"/>
          </p:nvPr>
        </p:nvSpPr>
        <p:spPr>
          <a:xfrm>
            <a:off x="251520" y="771550"/>
            <a:ext cx="8568952" cy="3024336"/>
          </a:xfrm>
        </p:spPr>
        <p:txBody>
          <a:bodyPr/>
          <a:lstStyle/>
          <a:p>
            <a:r>
              <a:rPr lang="fr-FR" sz="1600" dirty="0" smtClean="0"/>
              <a:t>La </a:t>
            </a:r>
            <a:r>
              <a:rPr lang="fr-FR" sz="1600" b="1" dirty="0" smtClean="0"/>
              <a:t>classe contenu </a:t>
            </a:r>
            <a:r>
              <a:rPr lang="fr-FR" sz="1600" dirty="0" smtClean="0"/>
              <a:t>définie dans le standard de niveau 1 permet de faire le lien avec le niveau 2 du standard. Le niveau 2 du standard est un enrichissement de cette classe.</a:t>
            </a:r>
          </a:p>
          <a:p>
            <a:endParaRPr lang="fr-FR" sz="1600" dirty="0" smtClean="0"/>
          </a:p>
          <a:p>
            <a:r>
              <a:rPr lang="fr-FR" sz="1600" dirty="0" smtClean="0"/>
              <a:t>Le niveau 2 permet </a:t>
            </a:r>
            <a:r>
              <a:rPr lang="fr-FR" sz="1600" b="1" dirty="0" smtClean="0"/>
              <a:t>l’articulation du </a:t>
            </a:r>
            <a:r>
              <a:rPr lang="fr-FR" sz="1600" b="1" dirty="0"/>
              <a:t>contenu </a:t>
            </a:r>
            <a:r>
              <a:rPr lang="fr-FR" sz="1600" b="1" dirty="0" smtClean="0"/>
              <a:t>des articles d’urbanismes </a:t>
            </a:r>
            <a:r>
              <a:rPr lang="fr-FR" sz="1600" dirty="0" smtClean="0"/>
              <a:t>avec des </a:t>
            </a:r>
            <a:r>
              <a:rPr lang="fr-FR" sz="1600" b="1" dirty="0" smtClean="0"/>
              <a:t>règles structurées</a:t>
            </a:r>
            <a:r>
              <a:rPr lang="fr-FR" sz="1600" dirty="0" smtClean="0"/>
              <a:t> qui sont </a:t>
            </a:r>
            <a:r>
              <a:rPr lang="fr-FR" sz="1600" b="1" dirty="0" smtClean="0"/>
              <a:t>associées </a:t>
            </a:r>
            <a:r>
              <a:rPr lang="fr-FR" sz="1600" dirty="0" smtClean="0"/>
              <a:t>à des </a:t>
            </a:r>
            <a:r>
              <a:rPr lang="fr-FR" sz="1600" b="1" dirty="0" smtClean="0"/>
              <a:t>conditions et des contraintes</a:t>
            </a:r>
            <a:r>
              <a:rPr lang="fr-FR" sz="1600" dirty="0" smtClean="0"/>
              <a:t>. </a:t>
            </a:r>
          </a:p>
          <a:p>
            <a:r>
              <a:rPr lang="fr-FR" sz="1600" dirty="0"/>
              <a:t>Le standard de niveau </a:t>
            </a:r>
            <a:r>
              <a:rPr lang="fr-FR" sz="1600" b="1" dirty="0"/>
              <a:t>2 </a:t>
            </a:r>
            <a:r>
              <a:rPr lang="fr-FR" sz="1600" b="1" dirty="0" smtClean="0"/>
              <a:t>définie une structure pour </a:t>
            </a:r>
            <a:r>
              <a:rPr lang="fr-FR" sz="1600" b="1" dirty="0"/>
              <a:t>la </a:t>
            </a:r>
            <a:r>
              <a:rPr lang="fr-FR" sz="1600" b="1" dirty="0" smtClean="0"/>
              <a:t>modélisation des </a:t>
            </a:r>
            <a:r>
              <a:rPr lang="fr-FR" sz="1600" b="1" dirty="0"/>
              <a:t>règles </a:t>
            </a:r>
            <a:r>
              <a:rPr lang="fr-FR" sz="1600" dirty="0" smtClean="0"/>
              <a:t>d’urbanisme, </a:t>
            </a:r>
            <a:r>
              <a:rPr lang="fr-FR" sz="1600" dirty="0"/>
              <a:t>ce qui facilitera davantage </a:t>
            </a:r>
            <a:r>
              <a:rPr lang="fr-FR" sz="1600" b="1" dirty="0"/>
              <a:t>la rédaction du règlement en proposant, </a:t>
            </a:r>
            <a:r>
              <a:rPr lang="fr-FR" sz="1600" b="1" dirty="0" smtClean="0"/>
              <a:t>par </a:t>
            </a:r>
            <a:r>
              <a:rPr lang="en-US" sz="1600" b="1" dirty="0" err="1" smtClean="0"/>
              <a:t>exemple</a:t>
            </a:r>
            <a:r>
              <a:rPr lang="en-US" sz="1600" b="1" dirty="0" smtClean="0"/>
              <a:t> </a:t>
            </a:r>
            <a:r>
              <a:rPr lang="en-US" sz="1600" b="1" dirty="0"/>
              <a:t>des </a:t>
            </a:r>
            <a:r>
              <a:rPr lang="en-US" sz="1600" b="1" dirty="0" err="1"/>
              <a:t>règles</a:t>
            </a:r>
            <a:r>
              <a:rPr lang="en-US" sz="1600" b="1" dirty="0"/>
              <a:t> </a:t>
            </a:r>
            <a:r>
              <a:rPr lang="en-US" sz="1600" b="1" dirty="0" err="1"/>
              <a:t>pré-définies</a:t>
            </a:r>
            <a:r>
              <a:rPr lang="en-US" sz="1600" dirty="0" smtClean="0"/>
              <a:t>.</a:t>
            </a:r>
          </a:p>
          <a:p>
            <a:endParaRPr lang="fr-FR" sz="1600" dirty="0" smtClean="0"/>
          </a:p>
          <a:p>
            <a:r>
              <a:rPr lang="fr-FR" sz="1600" dirty="0" smtClean="0"/>
              <a:t>Dans </a:t>
            </a:r>
            <a:r>
              <a:rPr lang="fr-FR" sz="1600" dirty="0"/>
              <a:t>cet objectif </a:t>
            </a:r>
            <a:r>
              <a:rPr lang="fr-FR" sz="1600" b="1" dirty="0" smtClean="0"/>
              <a:t>deux classes abstraites  « Contraintes Unitaires » , « Conditions Unitaires » </a:t>
            </a:r>
            <a:r>
              <a:rPr lang="fr-FR" sz="1600" dirty="0" smtClean="0"/>
              <a:t>ont été ajoutées dans le modèle UML ainsi que des opérateurs logiques tels que </a:t>
            </a:r>
            <a:r>
              <a:rPr lang="fr-FR" sz="1600" b="1" dirty="0" smtClean="0"/>
              <a:t>ET/OU</a:t>
            </a:r>
            <a:r>
              <a:rPr lang="fr-FR" sz="1600" dirty="0" smtClean="0"/>
              <a:t> pour l’ajout ou la sélection des différents éléments de ces classes.  </a:t>
            </a:r>
          </a:p>
          <a:p>
            <a:endParaRPr lang="en-US" sz="1600" dirty="0"/>
          </a:p>
        </p:txBody>
      </p:sp>
    </p:spTree>
    <p:extLst>
      <p:ext uri="{BB962C8B-B14F-4D97-AF65-F5344CB8AC3E}">
        <p14:creationId xmlns:p14="http://schemas.microsoft.com/office/powerpoint/2010/main" val="2369815236"/>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t>Proposition modélisation classe Hauteur</a:t>
            </a:r>
            <a:endParaRPr lang="en-US" dirty="0"/>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20</a:t>
            </a:fld>
            <a:endParaRPr lang="fr-FR"/>
          </a:p>
        </p:txBody>
      </p:sp>
      <p:pic>
        <p:nvPicPr>
          <p:cNvPr id="4099"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560" y="1491630"/>
            <a:ext cx="7315200" cy="2800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9893791"/>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21</a:t>
            </a:fld>
            <a:endParaRPr lang="fr-FR"/>
          </a:p>
        </p:txBody>
      </p:sp>
      <p:sp>
        <p:nvSpPr>
          <p:cNvPr id="6" name="Espace réservé du contenu 5"/>
          <p:cNvSpPr>
            <a:spLocks noGrp="1"/>
          </p:cNvSpPr>
          <p:nvPr>
            <p:ph sz="quarter" idx="14"/>
          </p:nvPr>
        </p:nvSpPr>
        <p:spPr>
          <a:xfrm>
            <a:off x="2627784" y="195486"/>
            <a:ext cx="4248472" cy="1080120"/>
          </a:xfrm>
        </p:spPr>
        <p:txBody>
          <a:bodyPr/>
          <a:lstStyle/>
          <a:p>
            <a:endParaRPr lang="fr-FR" dirty="0"/>
          </a:p>
          <a:p>
            <a:endParaRPr lang="fr-FR" sz="1800" b="1" u="sng" dirty="0">
              <a:solidFill>
                <a:schemeClr val="tx2"/>
              </a:solidFill>
            </a:endParaRPr>
          </a:p>
          <a:p>
            <a:r>
              <a:rPr lang="fr-FR" sz="1800" b="1" u="sng" dirty="0" smtClean="0">
                <a:solidFill>
                  <a:schemeClr val="tx2"/>
                </a:solidFill>
              </a:rPr>
              <a:t>Modèle de règle issu de SimPLU : </a:t>
            </a:r>
          </a:p>
          <a:p>
            <a:endParaRPr lang="en-US" dirty="0"/>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63688" y="1419622"/>
            <a:ext cx="5760640" cy="31029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53827853"/>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re 9"/>
          <p:cNvSpPr>
            <a:spLocks noGrp="1"/>
          </p:cNvSpPr>
          <p:nvPr>
            <p:ph type="title"/>
          </p:nvPr>
        </p:nvSpPr>
        <p:spPr/>
        <p:txBody>
          <a:bodyPr/>
          <a:lstStyle/>
          <a:p>
            <a:endParaRPr lang="fr-FR"/>
          </a:p>
        </p:txBody>
      </p:sp>
      <p:sp>
        <p:nvSpPr>
          <p:cNvPr id="3" name="Espace réservé de la date 2"/>
          <p:cNvSpPr>
            <a:spLocks noGrp="1"/>
          </p:cNvSpPr>
          <p:nvPr>
            <p:ph type="dt" sz="half" idx="10"/>
          </p:nvPr>
        </p:nvSpPr>
        <p:spPr/>
        <p:txBody>
          <a:bodyPr/>
          <a:lstStyle/>
          <a:p>
            <a:pPr algn="r"/>
            <a:r>
              <a:rPr lang="fr-FR" cap="all" dirty="0"/>
              <a:t>20/01/2022</a:t>
            </a:r>
          </a:p>
          <a:p>
            <a:pPr algn="r"/>
            <a:endParaRPr lang="fr-FR" cap="all" dirty="0"/>
          </a:p>
        </p:txBody>
      </p:sp>
      <p:sp>
        <p:nvSpPr>
          <p:cNvPr id="4" name="Espace réservé du pied de page 3"/>
          <p:cNvSpPr>
            <a:spLocks noGrp="1"/>
          </p:cNvSpPr>
          <p:nvPr>
            <p:ph type="ftr" sz="quarter" idx="11"/>
          </p:nvPr>
        </p:nvSpPr>
        <p:spPr/>
        <p:txBody>
          <a:bodyPr/>
          <a:lstStyle/>
          <a:p>
            <a:r>
              <a:rPr lang="fr-FR" dirty="0"/>
              <a:t>Institut national de l’information  géographique et forestière</a:t>
            </a: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22</a:t>
            </a:fld>
            <a:endParaRPr lang="fr-FR" dirty="0"/>
          </a:p>
        </p:txBody>
      </p:sp>
      <p:sp>
        <p:nvSpPr>
          <p:cNvPr id="11" name="Espace réservé du texte 10"/>
          <p:cNvSpPr>
            <a:spLocks noGrp="1"/>
          </p:cNvSpPr>
          <p:nvPr>
            <p:ph type="body" sz="quarter" idx="13"/>
          </p:nvPr>
        </p:nvSpPr>
        <p:spPr/>
        <p:txBody>
          <a:bodyPr/>
          <a:lstStyle/>
          <a:p>
            <a:r>
              <a:rPr lang="fr-FR" dirty="0" smtClean="0">
                <a:solidFill>
                  <a:schemeClr val="tx2">
                    <a:lumMod val="75000"/>
                  </a:schemeClr>
                </a:solidFill>
              </a:rPr>
              <a:t>MERCI DE VOTRE ATTENTION</a:t>
            </a:r>
            <a:endParaRPr lang="fr-FR" dirty="0">
              <a:solidFill>
                <a:schemeClr val="tx2">
                  <a:lumMod val="75000"/>
                </a:schemeClr>
              </a:solidFill>
            </a:endParaRPr>
          </a:p>
        </p:txBody>
      </p:sp>
    </p:spTree>
    <p:extLst>
      <p:ext uri="{BB962C8B-B14F-4D97-AF65-F5344CB8AC3E}">
        <p14:creationId xmlns:p14="http://schemas.microsoft.com/office/powerpoint/2010/main" val="36428059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483768" y="267494"/>
            <a:ext cx="5400600" cy="504056"/>
          </a:xfrm>
        </p:spPr>
        <p:txBody>
          <a:bodyPr/>
          <a:lstStyle/>
          <a:p>
            <a:r>
              <a:rPr lang="fr-FR" u="sng" dirty="0" smtClean="0">
                <a:solidFill>
                  <a:schemeClr val="tx2"/>
                </a:solidFill>
              </a:rPr>
              <a:t>Classes </a:t>
            </a:r>
            <a:r>
              <a:rPr lang="fr-FR" u="sng" dirty="0" err="1" smtClean="0">
                <a:solidFill>
                  <a:schemeClr val="tx2"/>
                </a:solidFill>
              </a:rPr>
              <a:t>ConditionUnitaire</a:t>
            </a:r>
            <a:r>
              <a:rPr lang="fr-FR" u="sng" dirty="0" smtClean="0">
                <a:solidFill>
                  <a:schemeClr val="tx2"/>
                </a:solidFill>
              </a:rPr>
              <a:t> et </a:t>
            </a:r>
            <a:r>
              <a:rPr lang="fr-FR" u="sng" dirty="0" err="1" smtClean="0">
                <a:solidFill>
                  <a:schemeClr val="tx2"/>
                </a:solidFill>
              </a:rPr>
              <a:t>ContrainteUnitaire</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dirty="0" smtClean="0"/>
              <a:t>Institut national de l’information géographique et forestière</a:t>
            </a:r>
            <a:endParaRPr lang="fr-FR" dirty="0"/>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3</a:t>
            </a:fld>
            <a:endParaRPr lang="fr-FR"/>
          </a:p>
        </p:txBody>
      </p:sp>
      <p:sp>
        <p:nvSpPr>
          <p:cNvPr id="6" name="Espace réservé du contenu 5"/>
          <p:cNvSpPr>
            <a:spLocks noGrp="1"/>
          </p:cNvSpPr>
          <p:nvPr>
            <p:ph sz="quarter" idx="14"/>
          </p:nvPr>
        </p:nvSpPr>
        <p:spPr>
          <a:xfrm>
            <a:off x="323528" y="1275606"/>
            <a:ext cx="8388466" cy="2574000"/>
          </a:xfrm>
        </p:spPr>
        <p:txBody>
          <a:bodyPr/>
          <a:lstStyle/>
          <a:p>
            <a:pPr algn="just"/>
            <a:r>
              <a:rPr lang="fr-FR" sz="1800" dirty="0" smtClean="0"/>
              <a:t>Ces deux </a:t>
            </a:r>
            <a:r>
              <a:rPr lang="fr-FR" sz="1800" b="1" dirty="0" smtClean="0"/>
              <a:t>classes abstraites</a:t>
            </a:r>
            <a:r>
              <a:rPr lang="fr-FR" sz="1800" dirty="0" smtClean="0"/>
              <a:t> peuvent avoir différents types d’implémentations:</a:t>
            </a:r>
          </a:p>
          <a:p>
            <a:pPr algn="just"/>
            <a:endParaRPr lang="fr-FR" sz="1800" dirty="0"/>
          </a:p>
          <a:p>
            <a:pPr algn="just"/>
            <a:r>
              <a:rPr lang="fr-FR" sz="1800" dirty="0" smtClean="0"/>
              <a:t>La </a:t>
            </a:r>
            <a:r>
              <a:rPr lang="fr-FR" sz="1800" dirty="0"/>
              <a:t>classe </a:t>
            </a:r>
            <a:r>
              <a:rPr lang="fr-FR" sz="1800" b="1" dirty="0" err="1" smtClean="0"/>
              <a:t>ConditionUnitaire</a:t>
            </a:r>
            <a:r>
              <a:rPr lang="fr-FR" sz="1800" dirty="0" smtClean="0"/>
              <a:t> </a:t>
            </a:r>
            <a:r>
              <a:rPr lang="fr-FR" sz="1800" dirty="0"/>
              <a:t>définit une condition unitaire devant </a:t>
            </a:r>
            <a:r>
              <a:rPr lang="fr-FR" sz="1800" b="1" dirty="0"/>
              <a:t>être vérifiée </a:t>
            </a:r>
            <a:r>
              <a:rPr lang="fr-FR" sz="1800" dirty="0"/>
              <a:t>pour que la </a:t>
            </a:r>
            <a:r>
              <a:rPr lang="fr-FR" sz="1800" b="1" dirty="0"/>
              <a:t>contrainte s'applique</a:t>
            </a:r>
            <a:r>
              <a:rPr lang="fr-FR" sz="1800" dirty="0"/>
              <a:t>. </a:t>
            </a:r>
            <a:r>
              <a:rPr lang="fr-FR" sz="1800" dirty="0" smtClean="0"/>
              <a:t>Par exemples : «</a:t>
            </a:r>
            <a:r>
              <a:rPr lang="fr-FR" sz="1800" dirty="0"/>
              <a:t>  </a:t>
            </a:r>
            <a:r>
              <a:rPr lang="fr-FR" sz="1800" dirty="0" err="1" smtClean="0"/>
              <a:t>ConcerneParPrescription</a:t>
            </a:r>
            <a:r>
              <a:rPr lang="fr-FR" sz="1800" dirty="0" smtClean="0"/>
              <a:t> », « Route bordante », « </a:t>
            </a:r>
            <a:r>
              <a:rPr lang="fr-FR" sz="1800" dirty="0" err="1" smtClean="0"/>
              <a:t>TypeBatiment</a:t>
            </a:r>
            <a:r>
              <a:rPr lang="fr-FR" sz="1800" dirty="0" smtClean="0"/>
              <a:t> », «  </a:t>
            </a:r>
            <a:r>
              <a:rPr lang="fr-FR" sz="1800" dirty="0" err="1" smtClean="0"/>
              <a:t>BandeConstructibilite</a:t>
            </a:r>
            <a:r>
              <a:rPr lang="fr-FR" sz="1800" dirty="0" smtClean="0"/>
              <a:t> », « </a:t>
            </a:r>
            <a:r>
              <a:rPr lang="fr-FR" sz="1800" dirty="0" err="1" smtClean="0"/>
              <a:t>SurfaceTerrain</a:t>
            </a:r>
            <a:r>
              <a:rPr lang="fr-FR" sz="1800" dirty="0" smtClean="0"/>
              <a:t> »</a:t>
            </a:r>
          </a:p>
          <a:p>
            <a:pPr algn="just"/>
            <a:endParaRPr lang="fr-FR" sz="1800" dirty="0"/>
          </a:p>
          <a:p>
            <a:pPr algn="just"/>
            <a:r>
              <a:rPr lang="fr-FR" sz="1800" dirty="0" smtClean="0"/>
              <a:t>La classe </a:t>
            </a:r>
            <a:r>
              <a:rPr lang="fr-FR" sz="1800" b="1" dirty="0" err="1" smtClean="0"/>
              <a:t>ContrainteUnitaire</a:t>
            </a:r>
            <a:r>
              <a:rPr lang="fr-FR" sz="1800" dirty="0" smtClean="0"/>
              <a:t> définit une </a:t>
            </a:r>
            <a:r>
              <a:rPr lang="fr-FR" sz="1800" b="1" dirty="0" smtClean="0"/>
              <a:t>contrainte à appliquer </a:t>
            </a:r>
            <a:r>
              <a:rPr lang="fr-FR" sz="1800" dirty="0" smtClean="0"/>
              <a:t>sur une </a:t>
            </a:r>
            <a:r>
              <a:rPr lang="fr-FR" sz="1800" b="1" dirty="0" smtClean="0"/>
              <a:t>parcelle</a:t>
            </a:r>
            <a:r>
              <a:rPr lang="fr-FR" sz="1800" dirty="0" smtClean="0"/>
              <a:t>. Par exemple : «  </a:t>
            </a:r>
            <a:r>
              <a:rPr lang="fr-FR" sz="1800" dirty="0" err="1" smtClean="0"/>
              <a:t>CoefficientBiotope</a:t>
            </a:r>
            <a:r>
              <a:rPr lang="fr-FR" sz="1800" dirty="0" smtClean="0"/>
              <a:t> », « Hauteur », « Autorisation/Interdiction », « </a:t>
            </a:r>
            <a:r>
              <a:rPr lang="fr-FR" sz="1800" dirty="0" err="1" smtClean="0"/>
              <a:t>RatioEmpriseSol</a:t>
            </a:r>
            <a:r>
              <a:rPr lang="fr-FR" sz="1800" dirty="0" smtClean="0"/>
              <a:t> », « </a:t>
            </a:r>
            <a:r>
              <a:rPr lang="fr-FR" sz="1800" dirty="0" err="1" smtClean="0"/>
              <a:t>RetraitAlignement</a:t>
            </a:r>
            <a:r>
              <a:rPr lang="fr-FR" sz="1800" dirty="0" smtClean="0"/>
              <a:t> », « </a:t>
            </a:r>
            <a:r>
              <a:rPr lang="fr-FR" sz="1800" dirty="0" err="1" smtClean="0"/>
              <a:t>RetraitFacadeHauteur</a:t>
            </a:r>
            <a:r>
              <a:rPr lang="fr-FR" sz="1800" dirty="0" smtClean="0"/>
              <a:t> »</a:t>
            </a:r>
          </a:p>
          <a:p>
            <a:pPr algn="just"/>
            <a:endParaRPr lang="fr-FR" sz="1600" dirty="0"/>
          </a:p>
          <a:p>
            <a:pPr algn="just"/>
            <a:endParaRPr lang="fr-FR" sz="1600" dirty="0" smtClean="0"/>
          </a:p>
          <a:p>
            <a:pPr algn="just"/>
            <a:endParaRPr lang="fr-FR" sz="1400" dirty="0"/>
          </a:p>
          <a:p>
            <a:pPr algn="just"/>
            <a:endParaRPr lang="fr-FR" sz="1400" dirty="0"/>
          </a:p>
          <a:p>
            <a:pPr algn="just"/>
            <a:endParaRPr lang="fr-FR" dirty="0" smtClean="0">
              <a:latin typeface="Arial" pitchFamily="34" charset="0"/>
            </a:endParaRPr>
          </a:p>
          <a:p>
            <a:pPr algn="just"/>
            <a:endParaRPr lang="en-US" dirty="0"/>
          </a:p>
        </p:txBody>
      </p:sp>
    </p:spTree>
    <p:extLst>
      <p:ext uri="{BB962C8B-B14F-4D97-AF65-F5344CB8AC3E}">
        <p14:creationId xmlns:p14="http://schemas.microsoft.com/office/powerpoint/2010/main" val="406549611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835696" y="195486"/>
            <a:ext cx="7128792" cy="720000"/>
          </a:xfrm>
        </p:spPr>
        <p:txBody>
          <a:bodyPr/>
          <a:lstStyle/>
          <a:p>
            <a:r>
              <a:rPr lang="fr-FR" u="sng" dirty="0" smtClean="0">
                <a:solidFill>
                  <a:schemeClr val="tx2"/>
                </a:solidFill>
              </a:rPr>
              <a:t>Modèle conceptuel de données (Niveau 2)</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4</a:t>
            </a:fld>
            <a:endParaRPr lang="fr-FR"/>
          </a:p>
        </p:txBody>
      </p:sp>
      <p:pic>
        <p:nvPicPr>
          <p:cNvPr id="2050" name="Picture 2" descr="https://github.com/cnigfr/structuration-reglement-urbanisme/raw/master/schemas/standard_niveau2/221223_MCD_SRU_niv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552" y="888563"/>
            <a:ext cx="7560840" cy="39154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785000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5</a:t>
            </a:fld>
            <a:endParaRPr lang="fr-FR"/>
          </a:p>
        </p:txBody>
      </p:sp>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15616" y="-8890"/>
            <a:ext cx="6768752" cy="514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77587674"/>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051720" y="51470"/>
            <a:ext cx="6660271" cy="720000"/>
          </a:xfrm>
        </p:spPr>
        <p:txBody>
          <a:bodyPr/>
          <a:lstStyle/>
          <a:p>
            <a:r>
              <a:rPr lang="fr-FR" u="sng" dirty="0" smtClean="0">
                <a:solidFill>
                  <a:schemeClr val="tx2"/>
                </a:solidFill>
              </a:rPr>
              <a:t>Objectifs de </a:t>
            </a:r>
            <a:r>
              <a:rPr lang="fr-FR" u="sng" dirty="0" smtClean="0">
                <a:solidFill>
                  <a:schemeClr val="tx2"/>
                </a:solidFill>
              </a:rPr>
              <a:t>la classe </a:t>
            </a:r>
            <a:r>
              <a:rPr lang="fr-FR" u="sng" dirty="0" err="1" smtClean="0">
                <a:solidFill>
                  <a:schemeClr val="tx2"/>
                </a:solidFill>
              </a:rPr>
              <a:t>PérimètreUnitaire</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6</a:t>
            </a:fld>
            <a:endParaRPr lang="fr-FR"/>
          </a:p>
        </p:txBody>
      </p:sp>
      <p:sp>
        <p:nvSpPr>
          <p:cNvPr id="6" name="Espace réservé du contenu 5"/>
          <p:cNvSpPr>
            <a:spLocks noGrp="1"/>
          </p:cNvSpPr>
          <p:nvPr>
            <p:ph sz="quarter" idx="14"/>
          </p:nvPr>
        </p:nvSpPr>
        <p:spPr>
          <a:xfrm>
            <a:off x="251520" y="1131590"/>
            <a:ext cx="3923970" cy="2160240"/>
          </a:xfrm>
          <a:solidFill>
            <a:schemeClr val="accent4">
              <a:lumMod val="40000"/>
              <a:lumOff val="60000"/>
            </a:schemeClr>
          </a:solidFill>
        </p:spPr>
        <p:txBody>
          <a:bodyPr/>
          <a:lstStyle/>
          <a:p>
            <a:r>
              <a:rPr lang="fr-FR" u="sng" dirty="0" smtClean="0"/>
              <a:t>Cas identifiés nécessitant l’introduction de la notion Périmètre : </a:t>
            </a:r>
          </a:p>
          <a:p>
            <a:endParaRPr lang="fr-FR" dirty="0"/>
          </a:p>
          <a:p>
            <a:pPr marL="171450" lvl="0" indent="-171450">
              <a:buFont typeface="Arial" panose="020B0604020202020204" pitchFamily="34" charset="0"/>
              <a:buChar char="•"/>
            </a:pPr>
            <a:r>
              <a:rPr lang="fr-FR" dirty="0"/>
              <a:t>Un </a:t>
            </a:r>
            <a:r>
              <a:rPr lang="fr-FR" b="1" dirty="0"/>
              <a:t>exemple de bande de constructibilité graphique</a:t>
            </a:r>
            <a:r>
              <a:rPr lang="fr-FR" dirty="0"/>
              <a:t> référencé dans le règlement</a:t>
            </a:r>
            <a:endParaRPr lang="en-US" dirty="0"/>
          </a:p>
          <a:p>
            <a:pPr marL="171450" lvl="0" indent="-171450">
              <a:buFont typeface="Arial" panose="020B0604020202020204" pitchFamily="34" charset="0"/>
              <a:buChar char="•"/>
            </a:pPr>
            <a:r>
              <a:rPr lang="fr-FR" dirty="0"/>
              <a:t>Un </a:t>
            </a:r>
            <a:r>
              <a:rPr lang="fr-FR" b="1" dirty="0"/>
              <a:t>exemple de périmètre non défini graphiquement </a:t>
            </a:r>
            <a:r>
              <a:rPr lang="fr-FR" dirty="0"/>
              <a:t>présenté dans le règlement</a:t>
            </a:r>
            <a:endParaRPr lang="en-US" dirty="0"/>
          </a:p>
          <a:p>
            <a:pPr marL="171450" lvl="0" indent="-171450">
              <a:buFont typeface="Arial" panose="020B0604020202020204" pitchFamily="34" charset="0"/>
              <a:buChar char="•"/>
            </a:pPr>
            <a:r>
              <a:rPr lang="fr-FR" dirty="0"/>
              <a:t>Un exemple de </a:t>
            </a:r>
            <a:r>
              <a:rPr lang="fr-FR" b="1" dirty="0"/>
              <a:t>condition de périmètre distinct du périmètre d'application de la contrainte</a:t>
            </a:r>
            <a:endParaRPr lang="en-US" b="1" dirty="0"/>
          </a:p>
          <a:p>
            <a:endParaRPr lang="en-US" dirty="0"/>
          </a:p>
        </p:txBody>
      </p:sp>
      <p:sp>
        <p:nvSpPr>
          <p:cNvPr id="8" name="Espace réservé du contenu 7"/>
          <p:cNvSpPr>
            <a:spLocks noGrp="1"/>
          </p:cNvSpPr>
          <p:nvPr>
            <p:ph sz="quarter" idx="15"/>
          </p:nvPr>
        </p:nvSpPr>
        <p:spPr>
          <a:xfrm>
            <a:off x="4499992" y="1004929"/>
            <a:ext cx="4067986" cy="2430917"/>
          </a:xfrm>
          <a:solidFill>
            <a:schemeClr val="accent5">
              <a:lumMod val="20000"/>
              <a:lumOff val="80000"/>
            </a:schemeClr>
          </a:solidFill>
        </p:spPr>
        <p:txBody>
          <a:bodyPr/>
          <a:lstStyle/>
          <a:p>
            <a:r>
              <a:rPr lang="fr-FR" u="sng" dirty="0" smtClean="0"/>
              <a:t>Problèmes découlant de l’absence de cette classe : </a:t>
            </a:r>
          </a:p>
          <a:p>
            <a:pPr marL="171450" indent="-171450">
              <a:buFont typeface="Arial" panose="020B0604020202020204" pitchFamily="34" charset="0"/>
              <a:buChar char="•"/>
            </a:pPr>
            <a:r>
              <a:rPr lang="fr-FR" dirty="0"/>
              <a:t>L’absence de lien direct entre la </a:t>
            </a:r>
            <a:r>
              <a:rPr lang="fr-FR" dirty="0" err="1"/>
              <a:t>contrainteUnitaire</a:t>
            </a:r>
            <a:r>
              <a:rPr lang="fr-FR" dirty="0"/>
              <a:t> et la </a:t>
            </a:r>
            <a:r>
              <a:rPr lang="fr-FR" dirty="0" err="1"/>
              <a:t>conditionUnitaire</a:t>
            </a:r>
            <a:r>
              <a:rPr lang="fr-FR" dirty="0"/>
              <a:t> entraine </a:t>
            </a:r>
            <a:r>
              <a:rPr lang="fr-FR" b="1" dirty="0"/>
              <a:t>la multiplication des règles structurées. </a:t>
            </a:r>
            <a:endParaRPr lang="fr-FR" b="1" dirty="0" smtClean="0"/>
          </a:p>
          <a:p>
            <a:pPr marL="171450" indent="-171450">
              <a:buFont typeface="Arial" panose="020B0604020202020204" pitchFamily="34" charset="0"/>
              <a:buChar char="•"/>
            </a:pPr>
            <a:r>
              <a:rPr lang="fr-FR" dirty="0" smtClean="0"/>
              <a:t>Dans certains cas, cela peut entrainer </a:t>
            </a:r>
            <a:r>
              <a:rPr lang="fr-FR" b="1" dirty="0"/>
              <a:t>deux interprétations possibles de la </a:t>
            </a:r>
            <a:r>
              <a:rPr lang="fr-FR" b="1" dirty="0" smtClean="0"/>
              <a:t>condition</a:t>
            </a:r>
            <a:r>
              <a:rPr lang="fr-FR" dirty="0" smtClean="0"/>
              <a:t>. soit </a:t>
            </a:r>
            <a:r>
              <a:rPr lang="fr-FR" dirty="0"/>
              <a:t>elle s’applique à l’ensemble du bâtiment/parcelle soit elle s’applique à une partie du bâtiment ou de la parcelle</a:t>
            </a:r>
            <a:r>
              <a:rPr lang="fr-FR" dirty="0" smtClean="0"/>
              <a:t>. </a:t>
            </a:r>
            <a:r>
              <a:rPr lang="fr-FR" dirty="0"/>
              <a:t>Il est difficile de </a:t>
            </a:r>
            <a:r>
              <a:rPr lang="fr-FR" b="1" dirty="0"/>
              <a:t>distinguer ces deux cas avec juste la notion de </a:t>
            </a:r>
            <a:r>
              <a:rPr lang="fr-FR" b="1" dirty="0" smtClean="0"/>
              <a:t>condition.</a:t>
            </a:r>
          </a:p>
          <a:p>
            <a:pPr marL="171450" indent="-171450">
              <a:buFont typeface="Arial" panose="020B0604020202020204" pitchFamily="34" charset="0"/>
              <a:buChar char="•"/>
            </a:pPr>
            <a:r>
              <a:rPr lang="fr-FR" dirty="0"/>
              <a:t>La </a:t>
            </a:r>
            <a:r>
              <a:rPr lang="fr-FR" b="1" dirty="0"/>
              <a:t>constructibilité </a:t>
            </a:r>
            <a:r>
              <a:rPr lang="fr-FR" dirty="0"/>
              <a:t>peut </a:t>
            </a:r>
            <a:r>
              <a:rPr lang="fr-FR" b="1" dirty="0"/>
              <a:t>changer </a:t>
            </a:r>
            <a:r>
              <a:rPr lang="fr-FR" dirty="0"/>
              <a:t>en fonction de la </a:t>
            </a:r>
            <a:r>
              <a:rPr lang="fr-FR" b="1" dirty="0"/>
              <a:t>programmation </a:t>
            </a:r>
            <a:r>
              <a:rPr lang="fr-FR" dirty="0"/>
              <a:t>(par exemple s’il y a des commerces en </a:t>
            </a:r>
            <a:r>
              <a:rPr lang="fr-FR" dirty="0" err="1"/>
              <a:t>rez</a:t>
            </a:r>
            <a:r>
              <a:rPr lang="fr-FR" dirty="0"/>
              <a:t> de chaussée des bâtiments), on appliquera des coefficients différents au </a:t>
            </a:r>
            <a:r>
              <a:rPr lang="fr-FR" dirty="0" err="1"/>
              <a:t>rez</a:t>
            </a:r>
            <a:r>
              <a:rPr lang="fr-FR" dirty="0"/>
              <a:t> de chaussée et à celui aux étages dessus. </a:t>
            </a:r>
            <a:endParaRPr lang="en-US" dirty="0"/>
          </a:p>
        </p:txBody>
      </p:sp>
      <p:sp>
        <p:nvSpPr>
          <p:cNvPr id="9" name="ZoneTexte 8"/>
          <p:cNvSpPr txBox="1"/>
          <p:nvPr/>
        </p:nvSpPr>
        <p:spPr>
          <a:xfrm>
            <a:off x="251520" y="3579862"/>
            <a:ext cx="8712968" cy="1215717"/>
          </a:xfrm>
          <a:prstGeom prst="rect">
            <a:avLst/>
          </a:prstGeom>
          <a:solidFill>
            <a:schemeClr val="accent2">
              <a:lumMod val="20000"/>
              <a:lumOff val="80000"/>
            </a:schemeClr>
          </a:solidFill>
        </p:spPr>
        <p:txBody>
          <a:bodyPr wrap="square" rtlCol="0">
            <a:spAutoFit/>
          </a:bodyPr>
          <a:lstStyle/>
          <a:p>
            <a:r>
              <a:rPr lang="fr-FR" sz="1100" u="sng" dirty="0"/>
              <a:t>La notion de périmètre permet de : </a:t>
            </a:r>
            <a:endParaRPr lang="fr-FR" sz="1100" u="sng" dirty="0" smtClean="0"/>
          </a:p>
          <a:p>
            <a:endParaRPr lang="fr-FR" sz="1100" u="sng" dirty="0"/>
          </a:p>
          <a:p>
            <a:r>
              <a:rPr lang="fr-FR" sz="1100" dirty="0"/>
              <a:t>-	</a:t>
            </a:r>
            <a:r>
              <a:rPr lang="fr-FR" sz="1100" b="1" dirty="0"/>
              <a:t>minimiser le nombre d’entrées </a:t>
            </a:r>
            <a:r>
              <a:rPr lang="fr-FR" sz="1100" dirty="0"/>
              <a:t>requises pour une règle</a:t>
            </a:r>
          </a:p>
          <a:p>
            <a:r>
              <a:rPr lang="fr-FR" sz="1100" dirty="0"/>
              <a:t>-	de bien </a:t>
            </a:r>
            <a:r>
              <a:rPr lang="fr-FR" sz="1100" b="1" dirty="0"/>
              <a:t>délimiter la classe condition </a:t>
            </a:r>
            <a:r>
              <a:rPr lang="fr-FR" sz="1100" dirty="0"/>
              <a:t>(permet de distinguer l’application de la condition du périmètre). </a:t>
            </a:r>
          </a:p>
          <a:p>
            <a:r>
              <a:rPr lang="fr-FR" sz="1100" dirty="0"/>
              <a:t>-	de </a:t>
            </a:r>
            <a:r>
              <a:rPr lang="fr-FR" sz="1100" b="1" dirty="0"/>
              <a:t>faciliter l’interprétation </a:t>
            </a:r>
            <a:r>
              <a:rPr lang="fr-FR" sz="1100" dirty="0"/>
              <a:t>des règles structurées </a:t>
            </a:r>
          </a:p>
          <a:p>
            <a:endParaRPr lang="en-US" dirty="0"/>
          </a:p>
        </p:txBody>
      </p:sp>
    </p:spTree>
    <p:extLst>
      <p:ext uri="{BB962C8B-B14F-4D97-AF65-F5344CB8AC3E}">
        <p14:creationId xmlns:p14="http://schemas.microsoft.com/office/powerpoint/2010/main" val="37392926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1907704" y="195486"/>
            <a:ext cx="7092321" cy="720000"/>
          </a:xfrm>
        </p:spPr>
        <p:txBody>
          <a:bodyPr/>
          <a:lstStyle/>
          <a:p>
            <a:r>
              <a:rPr lang="fr-FR" u="sng" dirty="0" smtClean="0">
                <a:solidFill>
                  <a:schemeClr val="tx2"/>
                </a:solidFill>
              </a:rPr>
              <a:t>Introduction de la classe </a:t>
            </a:r>
            <a:r>
              <a:rPr lang="fr-FR" u="sng" dirty="0" err="1" smtClean="0">
                <a:solidFill>
                  <a:schemeClr val="tx2"/>
                </a:solidFill>
              </a:rPr>
              <a:t>PérimètreUnitaire</a:t>
            </a:r>
            <a:r>
              <a:rPr lang="fr-FR" u="sng" dirty="0" smtClean="0">
                <a:solidFill>
                  <a:schemeClr val="tx2"/>
                </a:solidFill>
              </a:rPr>
              <a:t> </a:t>
            </a:r>
            <a:endParaRPr lang="en-US" u="sng"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7</a:t>
            </a:fld>
            <a:endParaRPr lang="fr-FR"/>
          </a:p>
        </p:txBody>
      </p:sp>
      <p:sp>
        <p:nvSpPr>
          <p:cNvPr id="6" name="Espace réservé du contenu 5"/>
          <p:cNvSpPr>
            <a:spLocks noGrp="1"/>
          </p:cNvSpPr>
          <p:nvPr>
            <p:ph sz="quarter" idx="14"/>
          </p:nvPr>
        </p:nvSpPr>
        <p:spPr>
          <a:xfrm>
            <a:off x="107504" y="1131590"/>
            <a:ext cx="8352928" cy="1599846"/>
          </a:xfrm>
        </p:spPr>
        <p:txBody>
          <a:bodyPr/>
          <a:lstStyle/>
          <a:p>
            <a:r>
              <a:rPr lang="fr-FR" dirty="0"/>
              <a:t>Pour rappel la </a:t>
            </a:r>
            <a:r>
              <a:rPr lang="fr-FR" b="1" dirty="0"/>
              <a:t>règle structurée se compose de conditions et de contraintes </a:t>
            </a:r>
            <a:r>
              <a:rPr lang="fr-FR" dirty="0"/>
              <a:t>mais chaque </a:t>
            </a:r>
            <a:r>
              <a:rPr lang="fr-FR" b="1" dirty="0"/>
              <a:t>contrainte</a:t>
            </a:r>
            <a:r>
              <a:rPr lang="fr-FR" dirty="0"/>
              <a:t> pourrait </a:t>
            </a:r>
            <a:r>
              <a:rPr lang="fr-FR" b="1" dirty="0"/>
              <a:t>avoir son propre périmètre</a:t>
            </a:r>
            <a:r>
              <a:rPr lang="fr-FR" dirty="0"/>
              <a:t>. Ce qui </a:t>
            </a:r>
            <a:r>
              <a:rPr lang="fr-FR" dirty="0" smtClean="0"/>
              <a:t>permet </a:t>
            </a:r>
            <a:r>
              <a:rPr lang="fr-FR" dirty="0"/>
              <a:t>d’exprimer la règle avec plus de précision. </a:t>
            </a:r>
            <a:endParaRPr lang="en-US" dirty="0"/>
          </a:p>
          <a:p>
            <a:endParaRPr lang="fr-FR" b="1" u="sng" dirty="0"/>
          </a:p>
          <a:p>
            <a:r>
              <a:rPr lang="fr-FR" b="1" u="sng" dirty="0" smtClean="0"/>
              <a:t>Définition </a:t>
            </a:r>
            <a:r>
              <a:rPr lang="fr-FR" b="1" u="sng" dirty="0"/>
              <a:t>Périmètre</a:t>
            </a:r>
            <a:r>
              <a:rPr lang="fr-FR" dirty="0"/>
              <a:t> : cette notion recouvre deux notions possibles : </a:t>
            </a:r>
            <a:endParaRPr lang="en-US" dirty="0"/>
          </a:p>
          <a:p>
            <a:pPr marL="171450" lvl="0" indent="-171450">
              <a:buFont typeface="Arial" panose="020B0604020202020204" pitchFamily="34" charset="0"/>
              <a:buChar char="•"/>
            </a:pPr>
            <a:r>
              <a:rPr lang="fr-FR" dirty="0"/>
              <a:t>La partie de </a:t>
            </a:r>
            <a:r>
              <a:rPr lang="fr-FR" b="1" dirty="0"/>
              <a:t>la parcelle </a:t>
            </a:r>
            <a:r>
              <a:rPr lang="fr-FR" dirty="0"/>
              <a:t>dans laquelle on applique </a:t>
            </a:r>
            <a:r>
              <a:rPr lang="fr-FR" b="1" dirty="0"/>
              <a:t>la contrainte Unitaire </a:t>
            </a:r>
            <a:endParaRPr lang="fr-FR" b="1" dirty="0" smtClean="0"/>
          </a:p>
          <a:p>
            <a:pPr marL="228600" lvl="0" indent="-228600">
              <a:buFont typeface="Arial" panose="020B0604020202020204" pitchFamily="34" charset="0"/>
              <a:buChar char="•"/>
            </a:pPr>
            <a:r>
              <a:rPr lang="fr-FR" dirty="0" smtClean="0"/>
              <a:t>La </a:t>
            </a:r>
            <a:r>
              <a:rPr lang="fr-FR" b="1" dirty="0"/>
              <a:t>partie de bâtiment </a:t>
            </a:r>
            <a:r>
              <a:rPr lang="fr-FR" dirty="0"/>
              <a:t>qui doit respecter cette contrainte unitaire </a:t>
            </a:r>
            <a:r>
              <a:rPr lang="fr-FR" u="sng" dirty="0"/>
              <a:t>soit dans la partie de la parcelle </a:t>
            </a:r>
            <a:r>
              <a:rPr lang="fr-FR" dirty="0"/>
              <a:t>concernée soit la </a:t>
            </a:r>
            <a:r>
              <a:rPr lang="fr-FR" u="sng" dirty="0"/>
              <a:t>partie du bâtiment qui est affectée à un certain usage</a:t>
            </a:r>
            <a:r>
              <a:rPr lang="fr-FR" dirty="0"/>
              <a:t>, c’est-à-dire qui est concernée par une règle de programmation. </a:t>
            </a:r>
            <a:endParaRPr lang="fr-FR" dirty="0" smtClean="0"/>
          </a:p>
          <a:p>
            <a:pPr lvl="0"/>
            <a:endParaRPr lang="fr-FR" dirty="0"/>
          </a:p>
          <a:p>
            <a:pPr lvl="0"/>
            <a:r>
              <a:rPr lang="fr-FR" b="1" dirty="0" smtClean="0"/>
              <a:t>La Classe </a:t>
            </a:r>
            <a:r>
              <a:rPr lang="fr-FR" b="1" dirty="0" err="1"/>
              <a:t>PerimètreUnitaire</a:t>
            </a:r>
            <a:r>
              <a:rPr lang="fr-FR" b="1" dirty="0"/>
              <a:t> </a:t>
            </a:r>
            <a:r>
              <a:rPr lang="fr-FR" b="1" dirty="0" smtClean="0"/>
              <a:t>est distincte </a:t>
            </a:r>
            <a:r>
              <a:rPr lang="fr-FR" b="1" dirty="0"/>
              <a:t>des classes conditions et des contraintes mais </a:t>
            </a:r>
            <a:r>
              <a:rPr lang="fr-FR" b="1" dirty="0" smtClean="0"/>
              <a:t>associée aux </a:t>
            </a:r>
            <a:r>
              <a:rPr lang="fr-FR" b="1" dirty="0"/>
              <a:t>contraintes qui définissent un périmètre d’application.  </a:t>
            </a:r>
            <a:endParaRPr lang="en-US" dirty="0"/>
          </a:p>
        </p:txBody>
      </p:sp>
      <p:pic>
        <p:nvPicPr>
          <p:cNvPr id="1026" name="Picture 2"/>
          <p:cNvPicPr>
            <a:picLocks noGrp="1" noChangeAspect="1" noChangeArrowheads="1"/>
          </p:cNvPicPr>
          <p:nvPr>
            <p:ph sz="quarter" idx="15"/>
          </p:nvPr>
        </p:nvPicPr>
        <p:blipFill>
          <a:blip r:embed="rId2">
            <a:extLst>
              <a:ext uri="{28A0092B-C50C-407E-A947-70E740481C1C}">
                <a14:useLocalDpi xmlns:a14="http://schemas.microsoft.com/office/drawing/2010/main" val="0"/>
              </a:ext>
            </a:extLst>
          </a:blip>
          <a:srcRect/>
          <a:stretch>
            <a:fillRect/>
          </a:stretch>
        </p:blipFill>
        <p:spPr bwMode="auto">
          <a:xfrm>
            <a:off x="2123728" y="3147814"/>
            <a:ext cx="4330300" cy="15121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623515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a:xfrm>
            <a:off x="2339752" y="267494"/>
            <a:ext cx="6156217" cy="720000"/>
          </a:xfrm>
        </p:spPr>
        <p:txBody>
          <a:bodyPr/>
          <a:lstStyle/>
          <a:p>
            <a:r>
              <a:rPr lang="fr-FR" dirty="0" smtClean="0">
                <a:solidFill>
                  <a:schemeClr val="tx2"/>
                </a:solidFill>
              </a:rPr>
              <a:t>Modifications apportées aux règles suite aux exemples d’instanciations</a:t>
            </a:r>
            <a:endParaRPr lang="en-US"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8</a:t>
            </a:fld>
            <a:endParaRPr lang="fr-FR"/>
          </a:p>
        </p:txBody>
      </p:sp>
      <p:sp>
        <p:nvSpPr>
          <p:cNvPr id="6" name="Espace réservé du contenu 5"/>
          <p:cNvSpPr>
            <a:spLocks noGrp="1"/>
          </p:cNvSpPr>
          <p:nvPr>
            <p:ph sz="quarter" idx="14"/>
          </p:nvPr>
        </p:nvSpPr>
        <p:spPr>
          <a:xfrm>
            <a:off x="179512" y="1491630"/>
            <a:ext cx="5328592" cy="2952328"/>
          </a:xfrm>
        </p:spPr>
        <p:txBody>
          <a:bodyPr/>
          <a:lstStyle/>
          <a:p>
            <a:r>
              <a:rPr lang="fr-FR" sz="1400" dirty="0" smtClean="0"/>
              <a:t>Ajout d’une </a:t>
            </a:r>
            <a:r>
              <a:rPr lang="fr-FR" sz="1400" b="1" dirty="0" smtClean="0"/>
              <a:t>nouvelle classe </a:t>
            </a:r>
            <a:r>
              <a:rPr lang="fr-FR" sz="1400" b="1" dirty="0" err="1" smtClean="0"/>
              <a:t>PerimetreUnitaire</a:t>
            </a:r>
            <a:r>
              <a:rPr lang="fr-FR" sz="1400" b="1" dirty="0" smtClean="0"/>
              <a:t> </a:t>
            </a:r>
            <a:r>
              <a:rPr lang="fr-FR" sz="1400" dirty="0" smtClean="0"/>
              <a:t>: </a:t>
            </a:r>
            <a:r>
              <a:rPr lang="fr-FR" sz="1400" dirty="0" smtClean="0"/>
              <a:t>avec les attributs </a:t>
            </a:r>
            <a:r>
              <a:rPr lang="fr-FR" sz="1400" b="1" dirty="0" smtClean="0"/>
              <a:t>identifiant, nom, profondeur, type et référence</a:t>
            </a:r>
            <a:endParaRPr lang="fr-FR" sz="1400" b="1" dirty="0" smtClean="0"/>
          </a:p>
          <a:p>
            <a:endParaRPr lang="fr-FR" sz="1400" dirty="0"/>
          </a:p>
          <a:p>
            <a:r>
              <a:rPr lang="fr-FR" sz="1400" dirty="0" smtClean="0"/>
              <a:t>Rajout </a:t>
            </a:r>
            <a:r>
              <a:rPr lang="fr-FR" sz="1400" b="1" dirty="0" smtClean="0"/>
              <a:t>des </a:t>
            </a:r>
            <a:r>
              <a:rPr lang="fr-FR" sz="1400" b="1" dirty="0"/>
              <a:t>attributs </a:t>
            </a:r>
            <a:r>
              <a:rPr lang="fr-FR" sz="1400" b="1" dirty="0" smtClean="0"/>
              <a:t>« nom </a:t>
            </a:r>
            <a:r>
              <a:rPr lang="fr-FR" sz="1400" b="1" dirty="0"/>
              <a:t>et </a:t>
            </a:r>
            <a:r>
              <a:rPr lang="fr-FR" sz="1400" b="1" dirty="0" smtClean="0"/>
              <a:t>type » </a:t>
            </a:r>
            <a:r>
              <a:rPr lang="fr-FR" sz="1400" dirty="0" smtClean="0"/>
              <a:t>présents dans la classe </a:t>
            </a:r>
            <a:r>
              <a:rPr lang="fr-FR" sz="1400" dirty="0" err="1" smtClean="0"/>
              <a:t>ContrainteUnitaire</a:t>
            </a:r>
            <a:r>
              <a:rPr lang="fr-FR" sz="1400" dirty="0" smtClean="0"/>
              <a:t> dans la classe </a:t>
            </a:r>
            <a:r>
              <a:rPr lang="fr-FR" sz="1400" b="1" dirty="0" err="1" smtClean="0"/>
              <a:t>ConditionUnitaire</a:t>
            </a:r>
            <a:endParaRPr lang="fr-FR" sz="1400" b="1" dirty="0" smtClean="0"/>
          </a:p>
          <a:p>
            <a:endParaRPr lang="fr-FR" sz="1400" dirty="0"/>
          </a:p>
          <a:p>
            <a:r>
              <a:rPr lang="fr-FR" sz="1400" b="1" dirty="0" smtClean="0"/>
              <a:t>Rajout des valeurs dans la classe Coefficient Biotope </a:t>
            </a:r>
            <a:r>
              <a:rPr lang="fr-FR" sz="1400" dirty="0" smtClean="0"/>
              <a:t>issues du </a:t>
            </a:r>
            <a:r>
              <a:rPr lang="fr-FR" sz="1400" b="1" dirty="0" smtClean="0"/>
              <a:t>modèle de règle développé par </a:t>
            </a:r>
            <a:r>
              <a:rPr lang="fr-FR" sz="1400" b="1" dirty="0" err="1" smtClean="0"/>
              <a:t>Buildzr</a:t>
            </a:r>
            <a:r>
              <a:rPr lang="fr-FR" sz="1400" b="1" dirty="0" smtClean="0"/>
              <a:t> </a:t>
            </a:r>
            <a:r>
              <a:rPr lang="fr-FR" sz="1400" dirty="0" smtClean="0"/>
              <a:t>(Type de surface, Coefficient Parking, </a:t>
            </a:r>
            <a:r>
              <a:rPr lang="fr-FR" sz="1400" dirty="0"/>
              <a:t>Coefficient toit végétal , Coefficient </a:t>
            </a:r>
            <a:r>
              <a:rPr lang="fr-FR" sz="1400" dirty="0" smtClean="0"/>
              <a:t>plantation, </a:t>
            </a:r>
            <a:r>
              <a:rPr lang="fr-FR" sz="1400" dirty="0"/>
              <a:t>Espace </a:t>
            </a:r>
            <a:r>
              <a:rPr lang="fr-FR" sz="1400" dirty="0" smtClean="0"/>
              <a:t>libre). </a:t>
            </a:r>
            <a:endParaRPr lang="fr-FR" sz="1400" dirty="0"/>
          </a:p>
          <a:p>
            <a:endParaRPr lang="fr-FR" dirty="0"/>
          </a:p>
          <a:p>
            <a:endParaRPr lang="fr-FR" dirty="0"/>
          </a:p>
          <a:p>
            <a:endParaRPr lang="fr-FR" dirty="0"/>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2" y="1635646"/>
            <a:ext cx="2346559" cy="180196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89833276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dirty="0" smtClean="0">
                <a:solidFill>
                  <a:schemeClr val="tx2"/>
                </a:solidFill>
              </a:rPr>
              <a:t>Condition/Périmètre est une bande de constructibilité</a:t>
            </a:r>
            <a:endParaRPr lang="en-US" dirty="0">
              <a:solidFill>
                <a:schemeClr val="tx2"/>
              </a:solidFill>
            </a:endParaRPr>
          </a:p>
        </p:txBody>
      </p:sp>
      <p:sp>
        <p:nvSpPr>
          <p:cNvPr id="3" name="Espace réservé de la date 2"/>
          <p:cNvSpPr>
            <a:spLocks noGrp="1"/>
          </p:cNvSpPr>
          <p:nvPr>
            <p:ph type="dt" sz="half" idx="10"/>
          </p:nvPr>
        </p:nvSpPr>
        <p:spPr/>
        <p:txBody>
          <a:bodyPr/>
          <a:lstStyle/>
          <a:p>
            <a:pPr algn="r"/>
            <a:fld id="{E20DABA4-198F-4A43-B693-8AB0A62AC26A}" type="datetime1">
              <a:rPr lang="fr-FR" cap="all" smtClean="0"/>
              <a:t>04/09/2023</a:t>
            </a:fld>
            <a:endParaRPr lang="fr-FR" cap="all"/>
          </a:p>
        </p:txBody>
      </p:sp>
      <p:sp>
        <p:nvSpPr>
          <p:cNvPr id="4" name="Espace réservé du pied de page 3"/>
          <p:cNvSpPr>
            <a:spLocks noGrp="1"/>
          </p:cNvSpPr>
          <p:nvPr>
            <p:ph type="ftr" sz="quarter" idx="11"/>
          </p:nvPr>
        </p:nvSpPr>
        <p:spPr/>
        <p:txBody>
          <a:bodyPr/>
          <a:lstStyle/>
          <a:p>
            <a:r>
              <a:rPr lang="fr-FR" smtClean="0"/>
              <a:t>Institut national de l’information géographique et forestière</a:t>
            </a:r>
            <a:endParaRPr lang="fr-FR"/>
          </a:p>
        </p:txBody>
      </p:sp>
      <p:sp>
        <p:nvSpPr>
          <p:cNvPr id="5" name="Espace réservé du numéro de diapositive 4"/>
          <p:cNvSpPr>
            <a:spLocks noGrp="1"/>
          </p:cNvSpPr>
          <p:nvPr>
            <p:ph type="sldNum" sz="quarter" idx="12"/>
          </p:nvPr>
        </p:nvSpPr>
        <p:spPr/>
        <p:txBody>
          <a:bodyPr/>
          <a:lstStyle/>
          <a:p>
            <a:fld id="{733122C9-A0B9-462F-8757-0847AD287B63}" type="slidenum">
              <a:rPr lang="fr-FR" smtClean="0"/>
              <a:pPr/>
              <a:t>9</a:t>
            </a:fld>
            <a:endParaRPr lang="fr-FR"/>
          </a:p>
        </p:txBody>
      </p:sp>
      <p:sp>
        <p:nvSpPr>
          <p:cNvPr id="6" name="Espace réservé du contenu 5"/>
          <p:cNvSpPr>
            <a:spLocks noGrp="1"/>
          </p:cNvSpPr>
          <p:nvPr>
            <p:ph sz="quarter" idx="14"/>
          </p:nvPr>
        </p:nvSpPr>
        <p:spPr>
          <a:xfrm>
            <a:off x="359998" y="1836000"/>
            <a:ext cx="7956418" cy="2574000"/>
          </a:xfrm>
        </p:spPr>
        <p:txBody>
          <a:bodyPr/>
          <a:lstStyle/>
          <a:p>
            <a:r>
              <a:rPr lang="fr-FR" u="sng" dirty="0"/>
              <a:t>L'article 9 du règlement du PLU contient les règles relatives à l'emprise au sol des constructions.</a:t>
            </a:r>
            <a:endParaRPr lang="fr-FR" b="1" u="sng" dirty="0" smtClean="0"/>
          </a:p>
          <a:p>
            <a:endParaRPr lang="fr-FR" b="1" dirty="0"/>
          </a:p>
          <a:p>
            <a:r>
              <a:rPr lang="fr-FR" b="1" dirty="0" smtClean="0"/>
              <a:t>9-1 Dans la bande de constructibilité principale délimitée sur le plan de zonage : </a:t>
            </a:r>
          </a:p>
          <a:p>
            <a:endParaRPr lang="fr-FR" dirty="0"/>
          </a:p>
          <a:p>
            <a:r>
              <a:rPr lang="fr-FR" dirty="0" smtClean="0"/>
              <a:t>L’emprise au sol des constructions n’est pas réglementée</a:t>
            </a:r>
          </a:p>
          <a:p>
            <a:endParaRPr lang="fr-FR" dirty="0"/>
          </a:p>
          <a:p>
            <a:r>
              <a:rPr lang="fr-FR" b="1" dirty="0" smtClean="0"/>
              <a:t>9-2 Hors de la bande de constructibilité principale délimitée sur le plan de zonage : </a:t>
            </a:r>
          </a:p>
          <a:p>
            <a:endParaRPr lang="fr-FR" dirty="0"/>
          </a:p>
          <a:p>
            <a:r>
              <a:rPr lang="fr-FR" dirty="0" smtClean="0"/>
              <a:t>L’emprise au sol maximale des constructions est limitée à 60% de la surface du terrain </a:t>
            </a:r>
            <a:endParaRPr lang="en-US" dirty="0"/>
          </a:p>
        </p:txBody>
      </p:sp>
      <p:sp>
        <p:nvSpPr>
          <p:cNvPr id="9" name="Rectangle 8"/>
          <p:cNvSpPr/>
          <p:nvPr/>
        </p:nvSpPr>
        <p:spPr>
          <a:xfrm>
            <a:off x="2411760" y="122946"/>
            <a:ext cx="4985724" cy="523220"/>
          </a:xfrm>
          <a:prstGeom prst="rect">
            <a:avLst/>
          </a:prstGeom>
        </p:spPr>
        <p:txBody>
          <a:bodyPr wrap="none">
            <a:spAutoFit/>
          </a:bodyPr>
          <a:lstStyle/>
          <a:p>
            <a:r>
              <a:rPr lang="fr-FR" sz="2800" b="1" u="sng" dirty="0">
                <a:solidFill>
                  <a:schemeClr val="tx2"/>
                </a:solidFill>
              </a:rPr>
              <a:t>Exemples d’instanciations : </a:t>
            </a:r>
            <a:endParaRPr lang="en-US" sz="2800" b="1" dirty="0"/>
          </a:p>
        </p:txBody>
      </p:sp>
    </p:spTree>
    <p:extLst>
      <p:ext uri="{BB962C8B-B14F-4D97-AF65-F5344CB8AC3E}">
        <p14:creationId xmlns:p14="http://schemas.microsoft.com/office/powerpoint/2010/main" val="3042178655"/>
      </p:ext>
    </p:extLst>
  </p:cSld>
  <p:clrMapOvr>
    <a:masterClrMapping/>
  </p:clrMapOvr>
  <p:timing>
    <p:tnLst>
      <p:par>
        <p:cTn id="1" dur="indefinite" restart="never" nodeType="tmRoot"/>
      </p:par>
    </p:tnLst>
  </p:timing>
</p:sld>
</file>

<file path=ppt/theme/theme1.xml><?xml version="1.0" encoding="utf-8"?>
<a:theme xmlns:a="http://schemas.openxmlformats.org/drawingml/2006/main" name="ppt_operateurs_marianne">
  <a:themeElements>
    <a:clrScheme name="GOUVERNEMENT PPT">
      <a:dk1>
        <a:srgbClr val="000000"/>
      </a:dk1>
      <a:lt1>
        <a:srgbClr val="FFFFFF"/>
      </a:lt1>
      <a:dk2>
        <a:srgbClr val="000091"/>
      </a:dk2>
      <a:lt2>
        <a:srgbClr val="E1000F"/>
      </a:lt2>
      <a:accent1>
        <a:srgbClr val="005841"/>
      </a:accent1>
      <a:accent2>
        <a:srgbClr val="21215A"/>
      </a:accent2>
      <a:accent3>
        <a:srgbClr val="FFD500"/>
      </a:accent3>
      <a:accent4>
        <a:srgbClr val="EA5433"/>
      </a:accent4>
      <a:accent5>
        <a:srgbClr val="8C2237"/>
      </a:accent5>
      <a:accent6>
        <a:srgbClr val="49311F"/>
      </a:accent6>
      <a:hlink>
        <a:srgbClr val="000000"/>
      </a:hlink>
      <a:folHlink>
        <a:srgbClr val="000000"/>
      </a:folHlink>
    </a:clrScheme>
    <a:fontScheme name="GOUVERNEMENT PPT">
      <a:majorFont>
        <a:latin typeface="Marianne"/>
        <a:ea typeface=""/>
        <a:cs typeface=""/>
      </a:majorFont>
      <a:minorFont>
        <a:latin typeface="Mariann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4E997C78227BE8479796583E7FE9AF5B" ma:contentTypeVersion="2" ma:contentTypeDescription="Crée un document." ma:contentTypeScope="" ma:versionID="a5c031496aa6c8657b26dc4249454a05">
  <xsd:schema xmlns:xsd="http://www.w3.org/2001/XMLSchema" xmlns:xs="http://www.w3.org/2001/XMLSchema" xmlns:p="http://schemas.microsoft.com/office/2006/metadata/properties" xmlns:ns1="http://schemas.microsoft.com/sharepoint/v3" xmlns:ns2="0fdf0f57-bdd0-4a9a-8a03-a0c3dbf46d54" targetNamespace="http://schemas.microsoft.com/office/2006/metadata/properties" ma:root="true" ma:fieldsID="3ed1a9cffdcd8414a1b97821a1ccea3e" ns1:_="" ns2:_="">
    <xsd:import namespace="http://schemas.microsoft.com/sharepoint/v3"/>
    <xsd:import namespace="0fdf0f57-bdd0-4a9a-8a03-a0c3dbf46d54"/>
    <xsd:element name="properties">
      <xsd:complexType>
        <xsd:sequence>
          <xsd:element name="documentManagement">
            <xsd:complexType>
              <xsd:all>
                <xsd:element ref="ns1:PublishingStartDate" minOccurs="0"/>
                <xsd:element ref="ns1:PublishingExpirationDate" minOccurs="0"/>
                <xsd:element ref="ns2: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PublishingStartDate" ma:index="8" nillable="true" ma:displayName="Date de début de parution" ma:description="La colonne de site Date de début de planification est créée par la fonctionnalité de publication. Elle permet de spécifier les date et heure auxquelles cette page apparaîtra la première fois aux visiteurs du site." ma:internalName="PublishingStartDate">
      <xsd:simpleType>
        <xsd:restriction base="dms:Unknown"/>
      </xsd:simpleType>
    </xsd:element>
    <xsd:element name="PublishingExpirationDate" ma:index="9" nillable="true" ma:displayName="Date de fin de parution" ma:description="La colonne de site Date de fin de planification est créée par la fonctionnalité de publication. Elle permet de spécifier les date et heure auxquelles cette page n'apparaîtra plus aux visiteurs du site." ma:internalName="PublishingExpirationDat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fdf0f57-bdd0-4a9a-8a03-a0c3dbf46d54" elementFormDefault="qualified">
    <xsd:import namespace="http://schemas.microsoft.com/office/2006/documentManagement/types"/>
    <xsd:import namespace="http://schemas.microsoft.com/office/infopath/2007/PartnerControls"/>
    <xsd:element name="SharedWithUsers" ma:index="10" nillable="true" ma:displayName="Partagé avec"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ublishingExpirationDate xmlns="http://schemas.microsoft.com/sharepoint/v3" xsi:nil="true"/>
    <PublishingStartDate xmlns="http://schemas.microsoft.com/sharepoint/v3"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96671CC-74BF-4529-8561-D20871C5059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fdf0f57-bdd0-4a9a-8a03-a0c3dbf46d54"/>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BDB2173-9F22-45AA-85BF-1E19B2861E2B}">
  <ds:schemaRefs>
    <ds:schemaRef ds:uri="http://schemas.microsoft.com/office/2006/documentManagement/types"/>
    <ds:schemaRef ds:uri="http://schemas.microsoft.com/office/2006/metadata/properties"/>
    <ds:schemaRef ds:uri="http://purl.org/dc/elements/1.1/"/>
    <ds:schemaRef ds:uri="http://schemas.openxmlformats.org/package/2006/metadata/core-properties"/>
    <ds:schemaRef ds:uri="http://purl.org/dc/dcmitype/"/>
    <ds:schemaRef ds:uri="http://purl.org/dc/terms/"/>
    <ds:schemaRef ds:uri="http://schemas.microsoft.com/office/infopath/2007/PartnerControls"/>
    <ds:schemaRef ds:uri="0fdf0f57-bdd0-4a9a-8a03-a0c3dbf46d54"/>
    <ds:schemaRef ds:uri="http://schemas.microsoft.com/sharepoint/v3"/>
    <ds:schemaRef ds:uri="http://www.w3.org/XML/1998/namespace"/>
  </ds:schemaRefs>
</ds:datastoreItem>
</file>

<file path=customXml/itemProps3.xml><?xml version="1.0" encoding="utf-8"?>
<ds:datastoreItem xmlns:ds="http://schemas.openxmlformats.org/officeDocument/2006/customXml" ds:itemID="{CA477A47-1286-4B71-9FAA-ADCCF488E6E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ppt_operateurs_marianne</Template>
  <TotalTime>5442</TotalTime>
  <Words>1457</Words>
  <Application>Microsoft Office PowerPoint</Application>
  <PresentationFormat>Affichage à l'écran (16:9)</PresentationFormat>
  <Paragraphs>203</Paragraphs>
  <Slides>22</Slides>
  <Notes>3</Notes>
  <HiddenSlides>1</HiddenSlides>
  <MMClips>0</MMClips>
  <ScaleCrop>false</ScaleCrop>
  <HeadingPairs>
    <vt:vector size="4" baseType="variant">
      <vt:variant>
        <vt:lpstr>Thème</vt:lpstr>
      </vt:variant>
      <vt:variant>
        <vt:i4>1</vt:i4>
      </vt:variant>
      <vt:variant>
        <vt:lpstr>Titres des diapositives</vt:lpstr>
      </vt:variant>
      <vt:variant>
        <vt:i4>22</vt:i4>
      </vt:variant>
    </vt:vector>
  </HeadingPairs>
  <TitlesOfParts>
    <vt:vector size="23" baseType="lpstr">
      <vt:lpstr>ppt_operateurs_marianne</vt:lpstr>
      <vt:lpstr>Présentation PowerPoint</vt:lpstr>
      <vt:lpstr>Standard Niveau 2 </vt:lpstr>
      <vt:lpstr>Classes ConditionUnitaire et ContrainteUnitaire</vt:lpstr>
      <vt:lpstr>Modèle conceptuel de données (Niveau 2)</vt:lpstr>
      <vt:lpstr>Présentation PowerPoint</vt:lpstr>
      <vt:lpstr>Objectifs de la classe PérimètreUnitaire</vt:lpstr>
      <vt:lpstr>Introduction de la classe PérimètreUnitaire </vt:lpstr>
      <vt:lpstr>Modifications apportées aux règles suite aux exemples d’instanciations</vt:lpstr>
      <vt:lpstr>Condition/Périmètre est une bande de constructibilité</vt:lpstr>
      <vt:lpstr>Cas ou la condition est une bande constructibilité</vt:lpstr>
      <vt:lpstr>Cas ou le périmètre est une bande de constructibilité</vt:lpstr>
      <vt:lpstr>Cas ou le périmètre dépend de la condition mais il est distinct :   </vt:lpstr>
      <vt:lpstr>Présentation PowerPoint</vt:lpstr>
      <vt:lpstr>Questions en suspens suite aux séances d’instanciation</vt:lpstr>
      <vt:lpstr>Suite des questions </vt:lpstr>
      <vt:lpstr>Classe Hauteur </vt:lpstr>
      <vt:lpstr>Présentation PowerPoint</vt:lpstr>
      <vt:lpstr>Présentation PowerPoint</vt:lpstr>
      <vt:lpstr>Présentation PowerPoint</vt:lpstr>
      <vt:lpstr>Proposition modélisation classe Hauteur</vt:lpstr>
      <vt:lpstr>Présentation PowerPoint</vt:lpstr>
      <vt:lpstr>Présentation PowerPoint</vt:lpstr>
    </vt:vector>
  </TitlesOfParts>
  <Manager>Client</Manager>
  <Company>IGN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subject>Client</dc:subject>
  <dc:creator>Karine Courtes</dc:creator>
  <cp:lastModifiedBy>Alison Lenain</cp:lastModifiedBy>
  <cp:revision>195</cp:revision>
  <dcterms:created xsi:type="dcterms:W3CDTF">2020-10-20T13:20:24Z</dcterms:created>
  <dcterms:modified xsi:type="dcterms:W3CDTF">2023-09-06T07:57:43Z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0x0101004E997C78227BE8479796583E7FE9AF5B</vt:lpwstr>
  </property>
</Properties>
</file>