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1" r:id="rId2"/>
    <p:sldId id="343" r:id="rId3"/>
    <p:sldId id="295" r:id="rId4"/>
    <p:sldId id="290" r:id="rId5"/>
    <p:sldId id="292" r:id="rId6"/>
    <p:sldId id="259" r:id="rId7"/>
    <p:sldId id="293" r:id="rId8"/>
    <p:sldId id="296" r:id="rId9"/>
    <p:sldId id="263" r:id="rId10"/>
    <p:sldId id="294" r:id="rId11"/>
    <p:sldId id="344" r:id="rId12"/>
    <p:sldId id="265" r:id="rId13"/>
    <p:sldId id="345" r:id="rId14"/>
    <p:sldId id="354" r:id="rId15"/>
    <p:sldId id="346" r:id="rId16"/>
    <p:sldId id="297" r:id="rId17"/>
    <p:sldId id="284" r:id="rId18"/>
    <p:sldId id="347" r:id="rId19"/>
    <p:sldId id="348" r:id="rId20"/>
    <p:sldId id="349" r:id="rId21"/>
    <p:sldId id="351" r:id="rId22"/>
    <p:sldId id="352" r:id="rId23"/>
    <p:sldId id="355" r:id="rId24"/>
    <p:sldId id="298" r:id="rId25"/>
    <p:sldId id="353" r:id="rId26"/>
    <p:sldId id="287" r:id="rId27"/>
    <p:sldId id="289" r:id="rId2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3A"/>
    <a:srgbClr val="6BA42C"/>
    <a:srgbClr val="F2B800"/>
    <a:srgbClr val="FDE9D3"/>
    <a:srgbClr val="D9D9D9"/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32"/>
      </p:cViewPr>
      <p:guideLst>
        <p:guide orient="horz" pos="1608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B289D-6874-4062-AC33-0CE127A146D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9EDCAA-2D58-4C88-9C14-EA6C36CD609D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内控管理</a:t>
          </a:r>
        </a:p>
      </dgm:t>
    </dgm:pt>
    <dgm:pt modelId="{D17CF9D0-BFD4-43C1-96A6-21927F63442F}" type="parTrans" cxnId="{153263EA-7621-4E38-BC19-791301117562}">
      <dgm:prSet/>
      <dgm:spPr/>
      <dgm:t>
        <a:bodyPr/>
        <a:lstStyle/>
        <a:p>
          <a:endParaRPr lang="zh-CN" altLang="en-US"/>
        </a:p>
      </dgm:t>
    </dgm:pt>
    <dgm:pt modelId="{4296A41E-6DB8-4522-8C07-AAC06DD02624}" type="sibTrans" cxnId="{153263EA-7621-4E38-BC19-791301117562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46E20F32-6506-4CDD-ACF9-D8339BB3E7CC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制度管理</a:t>
          </a:r>
        </a:p>
      </dgm:t>
    </dgm:pt>
    <dgm:pt modelId="{0F242BD6-5DE4-4131-AA7F-FE5040AE4042}" type="parTrans" cxnId="{31C74095-D912-4D7F-B76D-CAD2A8FD49FF}">
      <dgm:prSet/>
      <dgm:spPr/>
      <dgm:t>
        <a:bodyPr/>
        <a:lstStyle/>
        <a:p>
          <a:endParaRPr lang="zh-CN" altLang="en-US"/>
        </a:p>
      </dgm:t>
    </dgm:pt>
    <dgm:pt modelId="{0DAE4313-8CD8-4277-8C1E-84B7D8A03205}" type="sibTrans" cxnId="{31C74095-D912-4D7F-B76D-CAD2A8FD49FF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CN" altLang="en-US"/>
        </a:p>
      </dgm:t>
    </dgm:pt>
    <dgm:pt modelId="{29EB5AAF-CF79-473A-822A-C125B8E565B0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操作管理</a:t>
          </a:r>
        </a:p>
      </dgm:t>
    </dgm:pt>
    <dgm:pt modelId="{7CB6C573-2447-460F-9593-153FBB1A08BF}" type="parTrans" cxnId="{AB1E2F9D-4010-4A64-9735-E65A3A2C91ED}">
      <dgm:prSet/>
      <dgm:spPr/>
      <dgm:t>
        <a:bodyPr/>
        <a:lstStyle/>
        <a:p>
          <a:endParaRPr lang="zh-CN" altLang="en-US"/>
        </a:p>
      </dgm:t>
    </dgm:pt>
    <dgm:pt modelId="{4C6D8845-240A-490C-9DC2-3956A7958C7F}" type="sibTrans" cxnId="{AB1E2F9D-4010-4A64-9735-E65A3A2C91E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6210F30E-794E-48C6-9537-23455D8A70D2}" type="pres">
      <dgm:prSet presAssocID="{86CB289D-6874-4062-AC33-0CE127A146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32F875F-F184-4E9C-84AE-998198549A1F}" type="pres">
      <dgm:prSet presAssocID="{E09EDCAA-2D58-4C88-9C14-EA6C36CD609D}" presName="gear1" presStyleLbl="node1" presStyleIdx="0" presStyleCnt="3">
        <dgm:presLayoutVars>
          <dgm:chMax val="1"/>
          <dgm:bulletEnabled val="1"/>
        </dgm:presLayoutVars>
      </dgm:prSet>
      <dgm:spPr/>
    </dgm:pt>
    <dgm:pt modelId="{16B0A5B6-B595-400C-BAD3-A995225A148C}" type="pres">
      <dgm:prSet presAssocID="{E09EDCAA-2D58-4C88-9C14-EA6C36CD609D}" presName="gear1srcNode" presStyleLbl="node1" presStyleIdx="0" presStyleCnt="3"/>
      <dgm:spPr/>
    </dgm:pt>
    <dgm:pt modelId="{29587D57-F197-4E96-9866-155E42D6E092}" type="pres">
      <dgm:prSet presAssocID="{E09EDCAA-2D58-4C88-9C14-EA6C36CD609D}" presName="gear1dstNode" presStyleLbl="node1" presStyleIdx="0" presStyleCnt="3"/>
      <dgm:spPr/>
    </dgm:pt>
    <dgm:pt modelId="{C60E9821-67C1-4BBD-AE11-4487B82093B4}" type="pres">
      <dgm:prSet presAssocID="{46E20F32-6506-4CDD-ACF9-D8339BB3E7CC}" presName="gear2" presStyleLbl="node1" presStyleIdx="1" presStyleCnt="3">
        <dgm:presLayoutVars>
          <dgm:chMax val="1"/>
          <dgm:bulletEnabled val="1"/>
        </dgm:presLayoutVars>
      </dgm:prSet>
      <dgm:spPr/>
    </dgm:pt>
    <dgm:pt modelId="{7DFF713B-0AFF-40AD-9313-D0D2288E51BF}" type="pres">
      <dgm:prSet presAssocID="{46E20F32-6506-4CDD-ACF9-D8339BB3E7CC}" presName="gear2srcNode" presStyleLbl="node1" presStyleIdx="1" presStyleCnt="3"/>
      <dgm:spPr/>
    </dgm:pt>
    <dgm:pt modelId="{D9C83E1D-674B-4EFD-8AAB-D623AC46A561}" type="pres">
      <dgm:prSet presAssocID="{46E20F32-6506-4CDD-ACF9-D8339BB3E7CC}" presName="gear2dstNode" presStyleLbl="node1" presStyleIdx="1" presStyleCnt="3"/>
      <dgm:spPr/>
    </dgm:pt>
    <dgm:pt modelId="{1857601A-F503-4490-89C0-756B3F10DEA1}" type="pres">
      <dgm:prSet presAssocID="{29EB5AAF-CF79-473A-822A-C125B8E565B0}" presName="gear3" presStyleLbl="node1" presStyleIdx="2" presStyleCnt="3"/>
      <dgm:spPr/>
    </dgm:pt>
    <dgm:pt modelId="{A77BD87F-0223-4881-80BA-4B96276752C8}" type="pres">
      <dgm:prSet presAssocID="{29EB5AAF-CF79-473A-822A-C125B8E565B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74D61D-1B0C-4C34-97DB-1C982B49A860}" type="pres">
      <dgm:prSet presAssocID="{29EB5AAF-CF79-473A-822A-C125B8E565B0}" presName="gear3srcNode" presStyleLbl="node1" presStyleIdx="2" presStyleCnt="3"/>
      <dgm:spPr/>
    </dgm:pt>
    <dgm:pt modelId="{1CD84356-D4B2-4839-B2F8-DFCF047271CD}" type="pres">
      <dgm:prSet presAssocID="{29EB5AAF-CF79-473A-822A-C125B8E565B0}" presName="gear3dstNode" presStyleLbl="node1" presStyleIdx="2" presStyleCnt="3"/>
      <dgm:spPr/>
    </dgm:pt>
    <dgm:pt modelId="{E7F58BFC-6FE6-409D-94E5-A44AC1F7A9CE}" type="pres">
      <dgm:prSet presAssocID="{4296A41E-6DB8-4522-8C07-AAC06DD02624}" presName="connector1" presStyleLbl="sibTrans2D1" presStyleIdx="0" presStyleCnt="3"/>
      <dgm:spPr/>
    </dgm:pt>
    <dgm:pt modelId="{B6DABEA6-AC96-4B0B-BF68-F770F0599E8A}" type="pres">
      <dgm:prSet presAssocID="{0DAE4313-8CD8-4277-8C1E-84B7D8A03205}" presName="connector2" presStyleLbl="sibTrans2D1" presStyleIdx="1" presStyleCnt="3"/>
      <dgm:spPr/>
    </dgm:pt>
    <dgm:pt modelId="{9E9036E0-558F-40DB-94E7-DC17EA94197F}" type="pres">
      <dgm:prSet presAssocID="{4C6D8845-240A-490C-9DC2-3956A7958C7F}" presName="connector3" presStyleLbl="sibTrans2D1" presStyleIdx="2" presStyleCnt="3"/>
      <dgm:spPr/>
    </dgm:pt>
  </dgm:ptLst>
  <dgm:cxnLst>
    <dgm:cxn modelId="{3DDAD80C-47D9-476E-8645-C922F43987B8}" type="presOf" srcId="{4C6D8845-240A-490C-9DC2-3956A7958C7F}" destId="{9E9036E0-558F-40DB-94E7-DC17EA94197F}" srcOrd="0" destOrd="0" presId="urn:microsoft.com/office/officeart/2005/8/layout/gear1"/>
    <dgm:cxn modelId="{8F9BBD27-B3A1-41E3-84CA-EBFD6CEA0F77}" type="presOf" srcId="{0DAE4313-8CD8-4277-8C1E-84B7D8A03205}" destId="{B6DABEA6-AC96-4B0B-BF68-F770F0599E8A}" srcOrd="0" destOrd="0" presId="urn:microsoft.com/office/officeart/2005/8/layout/gear1"/>
    <dgm:cxn modelId="{CCEAC727-A75D-4377-B123-FBBD4AE6CD8E}" type="presOf" srcId="{86CB289D-6874-4062-AC33-0CE127A146D2}" destId="{6210F30E-794E-48C6-9537-23455D8A70D2}" srcOrd="0" destOrd="0" presId="urn:microsoft.com/office/officeart/2005/8/layout/gear1"/>
    <dgm:cxn modelId="{77D95036-83ED-4126-B578-BE3F32B4CF16}" type="presOf" srcId="{46E20F32-6506-4CDD-ACF9-D8339BB3E7CC}" destId="{C60E9821-67C1-4BBD-AE11-4487B82093B4}" srcOrd="0" destOrd="0" presId="urn:microsoft.com/office/officeart/2005/8/layout/gear1"/>
    <dgm:cxn modelId="{50A8E836-0132-4E41-B200-5195B7AA6134}" type="presOf" srcId="{E09EDCAA-2D58-4C88-9C14-EA6C36CD609D}" destId="{A32F875F-F184-4E9C-84AE-998198549A1F}" srcOrd="0" destOrd="0" presId="urn:microsoft.com/office/officeart/2005/8/layout/gear1"/>
    <dgm:cxn modelId="{BEEB1772-2F7F-4509-8A84-948E618CC747}" type="presOf" srcId="{E09EDCAA-2D58-4C88-9C14-EA6C36CD609D}" destId="{16B0A5B6-B595-400C-BAD3-A995225A148C}" srcOrd="1" destOrd="0" presId="urn:microsoft.com/office/officeart/2005/8/layout/gear1"/>
    <dgm:cxn modelId="{6E3A3A80-8FE9-4B8F-A7DB-ED6041F5160C}" type="presOf" srcId="{E09EDCAA-2D58-4C88-9C14-EA6C36CD609D}" destId="{29587D57-F197-4E96-9866-155E42D6E092}" srcOrd="2" destOrd="0" presId="urn:microsoft.com/office/officeart/2005/8/layout/gear1"/>
    <dgm:cxn modelId="{32F2A58E-199A-4580-ADEF-793449FFB188}" type="presOf" srcId="{46E20F32-6506-4CDD-ACF9-D8339BB3E7CC}" destId="{7DFF713B-0AFF-40AD-9313-D0D2288E51BF}" srcOrd="1" destOrd="0" presId="urn:microsoft.com/office/officeart/2005/8/layout/gear1"/>
    <dgm:cxn modelId="{31C74095-D912-4D7F-B76D-CAD2A8FD49FF}" srcId="{86CB289D-6874-4062-AC33-0CE127A146D2}" destId="{46E20F32-6506-4CDD-ACF9-D8339BB3E7CC}" srcOrd="1" destOrd="0" parTransId="{0F242BD6-5DE4-4131-AA7F-FE5040AE4042}" sibTransId="{0DAE4313-8CD8-4277-8C1E-84B7D8A03205}"/>
    <dgm:cxn modelId="{AB1E2F9D-4010-4A64-9735-E65A3A2C91ED}" srcId="{86CB289D-6874-4062-AC33-0CE127A146D2}" destId="{29EB5AAF-CF79-473A-822A-C125B8E565B0}" srcOrd="2" destOrd="0" parTransId="{7CB6C573-2447-460F-9593-153FBB1A08BF}" sibTransId="{4C6D8845-240A-490C-9DC2-3956A7958C7F}"/>
    <dgm:cxn modelId="{814962AA-16D5-4D5B-8848-10325FC07DB7}" type="presOf" srcId="{29EB5AAF-CF79-473A-822A-C125B8E565B0}" destId="{1857601A-F503-4490-89C0-756B3F10DEA1}" srcOrd="0" destOrd="0" presId="urn:microsoft.com/office/officeart/2005/8/layout/gear1"/>
    <dgm:cxn modelId="{F2FA11B2-3633-4DCD-9534-756B018DDF7E}" type="presOf" srcId="{46E20F32-6506-4CDD-ACF9-D8339BB3E7CC}" destId="{D9C83E1D-674B-4EFD-8AAB-D623AC46A561}" srcOrd="2" destOrd="0" presId="urn:microsoft.com/office/officeart/2005/8/layout/gear1"/>
    <dgm:cxn modelId="{888A83CF-3602-40AB-AC93-54FFD15B88B6}" type="presOf" srcId="{29EB5AAF-CF79-473A-822A-C125B8E565B0}" destId="{1CD84356-D4B2-4839-B2F8-DFCF047271CD}" srcOrd="3" destOrd="0" presId="urn:microsoft.com/office/officeart/2005/8/layout/gear1"/>
    <dgm:cxn modelId="{153263EA-7621-4E38-BC19-791301117562}" srcId="{86CB289D-6874-4062-AC33-0CE127A146D2}" destId="{E09EDCAA-2D58-4C88-9C14-EA6C36CD609D}" srcOrd="0" destOrd="0" parTransId="{D17CF9D0-BFD4-43C1-96A6-21927F63442F}" sibTransId="{4296A41E-6DB8-4522-8C07-AAC06DD02624}"/>
    <dgm:cxn modelId="{621931EF-1578-4D2A-BBF1-83F4C9C8DD1E}" type="presOf" srcId="{4296A41E-6DB8-4522-8C07-AAC06DD02624}" destId="{E7F58BFC-6FE6-409D-94E5-A44AC1F7A9CE}" srcOrd="0" destOrd="0" presId="urn:microsoft.com/office/officeart/2005/8/layout/gear1"/>
    <dgm:cxn modelId="{A16D7DF5-28DA-44C2-84A8-176E74AB496B}" type="presOf" srcId="{29EB5AAF-CF79-473A-822A-C125B8E565B0}" destId="{A77BD87F-0223-4881-80BA-4B96276752C8}" srcOrd="1" destOrd="0" presId="urn:microsoft.com/office/officeart/2005/8/layout/gear1"/>
    <dgm:cxn modelId="{2CE3B1FE-88E3-478E-B6CF-E633E28762CD}" type="presOf" srcId="{29EB5AAF-CF79-473A-822A-C125B8E565B0}" destId="{2D74D61D-1B0C-4C34-97DB-1C982B49A860}" srcOrd="2" destOrd="0" presId="urn:microsoft.com/office/officeart/2005/8/layout/gear1"/>
    <dgm:cxn modelId="{5AAF9544-82CA-4B88-A641-7298C3EFD5E5}" type="presParOf" srcId="{6210F30E-794E-48C6-9537-23455D8A70D2}" destId="{A32F875F-F184-4E9C-84AE-998198549A1F}" srcOrd="0" destOrd="0" presId="urn:microsoft.com/office/officeart/2005/8/layout/gear1"/>
    <dgm:cxn modelId="{E66540EA-2A97-402C-ABFD-95269E16AF7A}" type="presParOf" srcId="{6210F30E-794E-48C6-9537-23455D8A70D2}" destId="{16B0A5B6-B595-400C-BAD3-A995225A148C}" srcOrd="1" destOrd="0" presId="urn:microsoft.com/office/officeart/2005/8/layout/gear1"/>
    <dgm:cxn modelId="{95E1126E-EA7D-424E-87BA-40942E9421C5}" type="presParOf" srcId="{6210F30E-794E-48C6-9537-23455D8A70D2}" destId="{29587D57-F197-4E96-9866-155E42D6E092}" srcOrd="2" destOrd="0" presId="urn:microsoft.com/office/officeart/2005/8/layout/gear1"/>
    <dgm:cxn modelId="{3F91ACEC-B414-4BB6-BCB6-4F737FEA76D9}" type="presParOf" srcId="{6210F30E-794E-48C6-9537-23455D8A70D2}" destId="{C60E9821-67C1-4BBD-AE11-4487B82093B4}" srcOrd="3" destOrd="0" presId="urn:microsoft.com/office/officeart/2005/8/layout/gear1"/>
    <dgm:cxn modelId="{7436AE97-1223-401F-B463-B51FCCAE9F78}" type="presParOf" srcId="{6210F30E-794E-48C6-9537-23455D8A70D2}" destId="{7DFF713B-0AFF-40AD-9313-D0D2288E51BF}" srcOrd="4" destOrd="0" presId="urn:microsoft.com/office/officeart/2005/8/layout/gear1"/>
    <dgm:cxn modelId="{1E36B12A-09F2-443B-977D-E766BA2E577A}" type="presParOf" srcId="{6210F30E-794E-48C6-9537-23455D8A70D2}" destId="{D9C83E1D-674B-4EFD-8AAB-D623AC46A561}" srcOrd="5" destOrd="0" presId="urn:microsoft.com/office/officeart/2005/8/layout/gear1"/>
    <dgm:cxn modelId="{A76C72E8-AFAA-4C75-9932-96673B2D2D52}" type="presParOf" srcId="{6210F30E-794E-48C6-9537-23455D8A70D2}" destId="{1857601A-F503-4490-89C0-756B3F10DEA1}" srcOrd="6" destOrd="0" presId="urn:microsoft.com/office/officeart/2005/8/layout/gear1"/>
    <dgm:cxn modelId="{735174F6-820A-4ADA-8568-48DA192BBDEE}" type="presParOf" srcId="{6210F30E-794E-48C6-9537-23455D8A70D2}" destId="{A77BD87F-0223-4881-80BA-4B96276752C8}" srcOrd="7" destOrd="0" presId="urn:microsoft.com/office/officeart/2005/8/layout/gear1"/>
    <dgm:cxn modelId="{F3D41786-7FE9-4F8C-BF96-19A22213C47A}" type="presParOf" srcId="{6210F30E-794E-48C6-9537-23455D8A70D2}" destId="{2D74D61D-1B0C-4C34-97DB-1C982B49A860}" srcOrd="8" destOrd="0" presId="urn:microsoft.com/office/officeart/2005/8/layout/gear1"/>
    <dgm:cxn modelId="{E7A6796B-0C1D-4112-8608-4E768EB7BE3E}" type="presParOf" srcId="{6210F30E-794E-48C6-9537-23455D8A70D2}" destId="{1CD84356-D4B2-4839-B2F8-DFCF047271CD}" srcOrd="9" destOrd="0" presId="urn:microsoft.com/office/officeart/2005/8/layout/gear1"/>
    <dgm:cxn modelId="{E52C7524-860C-4C1D-A342-A38DBEB6E452}" type="presParOf" srcId="{6210F30E-794E-48C6-9537-23455D8A70D2}" destId="{E7F58BFC-6FE6-409D-94E5-A44AC1F7A9CE}" srcOrd="10" destOrd="0" presId="urn:microsoft.com/office/officeart/2005/8/layout/gear1"/>
    <dgm:cxn modelId="{CEB0FD44-8A06-424A-A199-8FB81CDB784B}" type="presParOf" srcId="{6210F30E-794E-48C6-9537-23455D8A70D2}" destId="{B6DABEA6-AC96-4B0B-BF68-F770F0599E8A}" srcOrd="11" destOrd="0" presId="urn:microsoft.com/office/officeart/2005/8/layout/gear1"/>
    <dgm:cxn modelId="{941B94BB-D09C-4708-8247-B382999DB80E}" type="presParOf" srcId="{6210F30E-794E-48C6-9537-23455D8A70D2}" destId="{9E9036E0-558F-40DB-94E7-DC17EA941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F875F-F184-4E9C-84AE-998198549A1F}">
      <dsp:nvSpPr>
        <dsp:cNvPr id="0" name=""/>
        <dsp:cNvSpPr/>
      </dsp:nvSpPr>
      <dsp:spPr>
        <a:xfrm>
          <a:off x="1556429" y="876325"/>
          <a:ext cx="1071063" cy="1071063"/>
        </a:xfrm>
        <a:prstGeom prst="gear9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内控管理</a:t>
          </a:r>
        </a:p>
      </dsp:txBody>
      <dsp:txXfrm>
        <a:off x="1771760" y="1127216"/>
        <a:ext cx="640401" cy="550549"/>
      </dsp:txXfrm>
    </dsp:sp>
    <dsp:sp modelId="{C60E9821-67C1-4BBD-AE11-4487B82093B4}">
      <dsp:nvSpPr>
        <dsp:cNvPr id="0" name=""/>
        <dsp:cNvSpPr/>
      </dsp:nvSpPr>
      <dsp:spPr>
        <a:xfrm>
          <a:off x="933265" y="623164"/>
          <a:ext cx="778955" cy="778955"/>
        </a:xfrm>
        <a:prstGeom prst="gear6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制度管理</a:t>
          </a:r>
        </a:p>
      </dsp:txBody>
      <dsp:txXfrm>
        <a:off x="1129369" y="820454"/>
        <a:ext cx="386747" cy="384375"/>
      </dsp:txXfrm>
    </dsp:sp>
    <dsp:sp modelId="{1857601A-F503-4490-89C0-756B3F10DEA1}">
      <dsp:nvSpPr>
        <dsp:cNvPr id="0" name=""/>
        <dsp:cNvSpPr/>
      </dsp:nvSpPr>
      <dsp:spPr>
        <a:xfrm rot="20700000">
          <a:off x="1369559" y="85764"/>
          <a:ext cx="763217" cy="763217"/>
        </a:xfrm>
        <a:prstGeom prst="gear6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操作管理</a:t>
          </a:r>
        </a:p>
      </dsp:txBody>
      <dsp:txXfrm rot="-20700000">
        <a:off x="1536955" y="253160"/>
        <a:ext cx="428425" cy="428425"/>
      </dsp:txXfrm>
    </dsp:sp>
    <dsp:sp modelId="{E7F58BFC-6FE6-409D-94E5-A44AC1F7A9CE}">
      <dsp:nvSpPr>
        <dsp:cNvPr id="0" name=""/>
        <dsp:cNvSpPr/>
      </dsp:nvSpPr>
      <dsp:spPr>
        <a:xfrm>
          <a:off x="1451605" y="727047"/>
          <a:ext cx="1370961" cy="1370961"/>
        </a:xfrm>
        <a:prstGeom prst="circularArrow">
          <a:avLst>
            <a:gd name="adj1" fmla="val 4687"/>
            <a:gd name="adj2" fmla="val 299029"/>
            <a:gd name="adj3" fmla="val 2416884"/>
            <a:gd name="adj4" fmla="val 16094699"/>
            <a:gd name="adj5" fmla="val 5469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ABEA6-AC96-4B0B-BF68-F770F0599E8A}">
      <dsp:nvSpPr>
        <dsp:cNvPr id="0" name=""/>
        <dsp:cNvSpPr/>
      </dsp:nvSpPr>
      <dsp:spPr>
        <a:xfrm>
          <a:off x="795313" y="460453"/>
          <a:ext cx="996089" cy="9960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036E0-558F-40DB-94E7-DC17EA94197F}">
      <dsp:nvSpPr>
        <dsp:cNvPr id="0" name=""/>
        <dsp:cNvSpPr/>
      </dsp:nvSpPr>
      <dsp:spPr>
        <a:xfrm>
          <a:off x="1193019" y="-71766"/>
          <a:ext cx="1073985" cy="10739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AD998D-D7B6-4307-AB30-2B03724BED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29C75-10AD-4C0E-BDEB-BC46A96BDC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289E6D-C776-4BE3-831C-B31A10774AE2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6855530-42AA-4593-9E00-0EE427F08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62E5274-204F-4834-A98B-673B7D127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0418F-C679-47DE-ADB7-CE79E23FC0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F6C2D-79C6-4503-AD83-D57D2147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1C4D88-5C06-4946-A23A-B28BB1EE2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C4D88-5C06-4946-A23A-B28BB1EE2C8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08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1675D974-9ABA-41DE-9C37-20C2DBAB2F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55F340E-9CFF-49DC-83AE-151360AD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1" name="灯片编号占位符 3">
            <a:extLst>
              <a:ext uri="{FF2B5EF4-FFF2-40B4-BE49-F238E27FC236}">
                <a16:creationId xmlns:a16="http://schemas.microsoft.com/office/drawing/2014/main" id="{736464FD-C59F-49FD-9C44-C9592470F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B182E1-E56B-43DB-B18A-63B2B417A5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1BDE9972-7A05-406A-80ED-DEF23FCFA5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5BADCAAE-E630-47CE-BF25-79503C308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39" name="灯片编号占位符 3">
            <a:extLst>
              <a:ext uri="{FF2B5EF4-FFF2-40B4-BE49-F238E27FC236}">
                <a16:creationId xmlns:a16="http://schemas.microsoft.com/office/drawing/2014/main" id="{F27B32F0-65DD-400B-8A33-03FDEBD2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A82EF3-01E7-4F19-A840-FFCD821DFD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DA41BD8-C9A9-41AB-901C-94008A89F5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64F01606-C8CF-4F3F-A3EF-201F71EB3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8A7E7819-6C1F-4F82-9CB7-E1844C146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9EA69F-C3C1-4120-9BB9-CCC37A4D07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1E87099-97F2-4929-ADD1-D7E15B52B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7B03011-9AFF-4FA7-8373-A1261F4CD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9635" name="灯片编号占位符 3">
            <a:extLst>
              <a:ext uri="{FF2B5EF4-FFF2-40B4-BE49-F238E27FC236}">
                <a16:creationId xmlns:a16="http://schemas.microsoft.com/office/drawing/2014/main" id="{1807CE74-D1C4-45DA-8F04-5F3D4B991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BC126C-2D24-4902-B354-39DE8F21B72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C9E1830-2B57-408C-ABB0-BF460499B1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23B93305-F58B-442D-86BB-79230269D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9635" name="灯片编号占位符 3">
            <a:extLst>
              <a:ext uri="{FF2B5EF4-FFF2-40B4-BE49-F238E27FC236}">
                <a16:creationId xmlns:a16="http://schemas.microsoft.com/office/drawing/2014/main" id="{7CF15C1B-0FCB-4688-818C-60B370DA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299E0-194E-4FD4-BFE4-1C0509FC8C2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76A3B41-8F3A-4AF5-A7E2-906339B59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8356B056-847A-4434-A883-0C945EC46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683" name="灯片编号占位符 3">
            <a:extLst>
              <a:ext uri="{FF2B5EF4-FFF2-40B4-BE49-F238E27FC236}">
                <a16:creationId xmlns:a16="http://schemas.microsoft.com/office/drawing/2014/main" id="{2C7A8D07-1570-462B-8EF2-C53226673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80CAC-4C0F-42A5-B272-7F0A43154E2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49703DC-1134-47A8-BCA9-1062631F0B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85F88C60-53C3-47BB-8F01-540A51F30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3731" name="灯片编号占位符 3">
            <a:extLst>
              <a:ext uri="{FF2B5EF4-FFF2-40B4-BE49-F238E27FC236}">
                <a16:creationId xmlns:a16="http://schemas.microsoft.com/office/drawing/2014/main" id="{350EF240-D9CB-4A8E-9206-AEBEA3CBA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8E775-6E90-4557-A86C-5B01E201EA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E62AC94-306E-4D83-8BB9-DFB0CD9F64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D6531C3-6673-4495-87EF-C3034F68B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30C8816B-2C46-4D4A-BCA0-CE2B25D2A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28F2E-A616-4E27-8F73-188F721F7F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C4AFDE44-18B0-4B87-8D25-A2F6537489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4493313-E242-4289-B8D4-D0C4DEE6D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BC7CDC65-D03E-4C11-9E56-F7F336C6EC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F13374C-7499-464A-94D6-B7DDACB9E2B5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45B0520-246F-475F-95CD-9B263BE12A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7D825C02-C7DF-4E44-959F-B79305E7C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F66C93E-8213-445F-8C3D-D2E768F029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8481E90-4C60-4BF6-B461-AC3C82DE32CF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22EBDD56-9357-4B60-AEA0-BD56BF0969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773103C-DFCD-41FE-BFC8-AE50A609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F4C5CC6E-2419-415D-BD8D-39F978ABE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C1821-A471-40E2-BF25-A8759BF1228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294B01ED-6EEA-4A41-8931-909809A0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595DEECB-4CE0-42D6-8FCC-E9A9B2F5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42232AF-ED48-454C-A0AE-87C24135A4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0727C6B-263B-4E2A-8246-70F5DCE12E86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2324939A-06E0-4A06-893B-12B0DFCF69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562A0BC-7FB0-41FB-AD4D-319BFDE1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BE2C717F-7E88-4177-B291-08E63D1EF2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C3B7F9-6948-4C63-AC10-06DA8961B6C9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67E1FD78-7CA6-4147-9919-F907069D75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B7AE6015-BE85-4BC3-A938-57EB393E0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1FA481FA-EA7D-431A-8868-C6F28BD135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5875390-F7D4-4D8D-A312-B1CBC4DC197F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6F4C1CB-120A-4938-B6C7-8691CC6A78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8A2A1082-0D28-44C8-938E-6A2DEE97F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D3FE0A65-6AED-40D0-99EB-FF589660AE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7ADBEE2-5E96-468B-8DAA-EB7EF238803B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8E944E28-9F50-4EB2-8D37-B79F65A6CD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1CB26101-D888-4626-A182-F4AB2A457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5" name="灯片编号占位符 3">
            <a:extLst>
              <a:ext uri="{FF2B5EF4-FFF2-40B4-BE49-F238E27FC236}">
                <a16:creationId xmlns:a16="http://schemas.microsoft.com/office/drawing/2014/main" id="{1E2D9105-9021-4BAE-91A6-623CB9F06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3FB1D0-594E-4B9E-99B8-69EE9D31C8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4CD58160-56CA-407C-8FB2-2977D104F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2771AA3D-C0A0-4649-B414-5BAA703D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E997F484-1A1B-46E5-93DB-6AB4A0CE3C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FB555C4-4EF9-493D-A46D-361FC2869E64}" type="slidenum">
              <a:rPr lang="zh-CN" altLang="en-US" sz="1200">
                <a:solidFill>
                  <a:schemeClr val="tx1"/>
                </a:solidFill>
              </a:rPr>
              <a:pPr algn="r"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C96BA00F-609F-41F1-A1CB-18B87A2BC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51C62E01-A67C-4CC8-8B56-A5E06DBC9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39C83EF7-6CF9-42EA-8D71-B99F38CEA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4872FD-57A1-42BB-B298-2A45E1B795A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9D256DDA-145A-47D2-8EAD-0A0926A111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4170E9E5-7217-40F2-8113-2A92666DC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8547" name="灯片编号占位符 3">
            <a:extLst>
              <a:ext uri="{FF2B5EF4-FFF2-40B4-BE49-F238E27FC236}">
                <a16:creationId xmlns:a16="http://schemas.microsoft.com/office/drawing/2014/main" id="{C1F3F819-CDA0-40B7-A9B4-2A1EC106B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7B7C28-C026-486D-B902-8150E298ABA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573C05EF-D733-413C-8D7E-9CFC7EB7C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B988735-79C4-4681-AAC5-97B9B9DC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375107B0-ED26-414A-8750-E5AEEF91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9C713-75BD-4C7C-BD31-2FDAE7333F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5CAC030-2C16-4FE3-8E5D-01D16DEAAF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00DB86A-D802-4CAC-A165-D3D5B5788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日期占位符 3">
            <a:extLst>
              <a:ext uri="{FF2B5EF4-FFF2-40B4-BE49-F238E27FC236}">
                <a16:creationId xmlns:a16="http://schemas.microsoft.com/office/drawing/2014/main" id="{4E697B7E-EC63-4A35-8481-D23DF90B44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34C99E-0A27-45B7-A7B4-141E5B2499BC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2019/10/10</a:t>
            </a:fld>
            <a:endParaRPr lang="en-US" altLang="zh-CN"/>
          </a:p>
        </p:txBody>
      </p:sp>
      <p:sp>
        <p:nvSpPr>
          <p:cNvPr id="47108" name="灯片编号占位符 4">
            <a:extLst>
              <a:ext uri="{FF2B5EF4-FFF2-40B4-BE49-F238E27FC236}">
                <a16:creationId xmlns:a16="http://schemas.microsoft.com/office/drawing/2014/main" id="{73DAB381-D8D6-42BF-BE97-294C1269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2695D-7E09-4F3C-91F1-018B7C1F795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A2B3980-D7E9-4D73-9CED-C040F6E53A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2226F0B-107D-40D5-BE4A-8247FF4E6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3390FA3A-0FF0-46DA-8B00-7A57B8B31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43268-F97E-4EAD-A4CC-3828BF385C8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1F1F1-EAFF-4030-A3B9-07574CF309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6E0B647-7340-4B10-9A18-7EB91D846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03" name="灯片编号占位符 3">
            <a:extLst>
              <a:ext uri="{FF2B5EF4-FFF2-40B4-BE49-F238E27FC236}">
                <a16:creationId xmlns:a16="http://schemas.microsoft.com/office/drawing/2014/main" id="{6048FA80-0D74-4036-AD37-6985896A7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249C-6E88-4199-8481-3545623024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27607F0-9FBD-43BA-8C9C-E262348555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5201522-E61D-490E-A45F-EE7E0D9D8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1" name="灯片编号占位符 3">
            <a:extLst>
              <a:ext uri="{FF2B5EF4-FFF2-40B4-BE49-F238E27FC236}">
                <a16:creationId xmlns:a16="http://schemas.microsoft.com/office/drawing/2014/main" id="{49468E9C-C010-4CC6-B319-3B01A1420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C319C-62A5-42D4-AD22-6F93BFAA55B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17AB221E-E77F-498A-88E1-D9099D2AE2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AC6D69E-CF7D-4538-BE68-C4FB8810B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5" name="灯片编号占位符 3">
            <a:extLst>
              <a:ext uri="{FF2B5EF4-FFF2-40B4-BE49-F238E27FC236}">
                <a16:creationId xmlns:a16="http://schemas.microsoft.com/office/drawing/2014/main" id="{25E18C5F-C413-4303-9177-EF8EBB1A0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35BA7-A2A2-4310-86F7-7E8E5B38D97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F9B69C6-47B6-4910-A268-51CC11FDC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FD8B891F-BFDB-4E96-B2D3-B65C4E897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DBC31D52-366A-4D98-BA3A-8487E4D58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5F8BB3-4259-49C7-8BEC-B69596F8E84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3739-7517-45E8-AD8E-E32B1E7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03E34-2A6B-431B-8B56-54361FAB651B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CA53A-3800-419E-9151-5B952E92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7911-7A6A-44A4-81B1-0ECF11C4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872EC-7D54-4DE3-8E83-0D3A193D7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67903"/>
      </p:ext>
    </p:extLst>
  </p:cSld>
  <p:clrMapOvr>
    <a:masterClrMapping/>
  </p:clrMapOvr>
  <p:transition spd="med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7CC1FD-76EF-49E7-B164-DD28F3E6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0698A-3586-4E7A-975E-8A27B89DCA2A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410717C-9F3E-4242-B203-3D9F9DB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89F8F7-F049-4029-B40C-EED7E87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93F5A-0F32-449A-A472-D9D9C3DD6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84815"/>
      </p:ext>
    </p:extLst>
  </p:cSld>
  <p:clrMapOvr>
    <a:masterClrMapping/>
  </p:clrMapOvr>
  <p:transition spd="med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29E7C-FEB8-400F-8F55-AEC286F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E924F-B2E0-4C22-A0D9-1B91A4F05F63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0C629-57A0-4CC6-AD45-409E42F8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DE57B-7EC8-4834-A516-CB58FD4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35A68-90D1-4B25-B7C8-62A9EFA7B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40404"/>
      </p:ext>
    </p:extLst>
  </p:cSld>
  <p:clrMapOvr>
    <a:masterClrMapping/>
  </p:clrMapOvr>
  <p:transition spd="med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21090-16A7-4324-93BA-C343F90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3FA6-293C-4429-AE56-685E829610FF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8E8DB-34BD-44BE-88F3-A208E716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2C839-F894-4A4E-AAC3-0DE67B4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ADB6-772E-4753-917F-19711D39D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53748"/>
      </p:ext>
    </p:extLst>
  </p:cSld>
  <p:clrMapOvr>
    <a:masterClrMapping/>
  </p:clrMapOvr>
  <p:transition spd="med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id="{14601AAC-53E3-4083-BFF1-D0035258F1CB}"/>
              </a:ext>
            </a:extLst>
          </p:cNvPr>
          <p:cNvCxnSpPr/>
          <p:nvPr userDrawn="1"/>
        </p:nvCxnSpPr>
        <p:spPr>
          <a:xfrm>
            <a:off x="515938" y="623888"/>
            <a:ext cx="3192462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4">
            <a:extLst>
              <a:ext uri="{FF2B5EF4-FFF2-40B4-BE49-F238E27FC236}">
                <a16:creationId xmlns:a16="http://schemas.microsoft.com/office/drawing/2014/main" id="{255014EB-4D61-43C0-ADAD-5E7EE3AF7411}"/>
              </a:ext>
            </a:extLst>
          </p:cNvPr>
          <p:cNvCxnSpPr/>
          <p:nvPr userDrawn="1"/>
        </p:nvCxnSpPr>
        <p:spPr>
          <a:xfrm>
            <a:off x="5435600" y="628650"/>
            <a:ext cx="32654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30279"/>
      </p:ext>
    </p:extLst>
  </p:cSld>
  <p:clrMapOvr>
    <a:masterClrMapping/>
  </p:clrMapOvr>
  <p:transition spd="med" advClick="0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4613"/>
      </p:ext>
    </p:extLst>
  </p:cSld>
  <p:clrMapOvr>
    <a:masterClrMapping/>
  </p:clrMapOvr>
  <p:transition spd="med" advClick="0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9437960"/>
      </p:ext>
    </p:extLst>
  </p:cSld>
  <p:clrMapOvr>
    <a:masterClrMapping/>
  </p:clrMapOvr>
  <p:transition spd="med" advClick="0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060090"/>
      </p:ext>
    </p:extLst>
  </p:cSld>
  <p:clrMapOvr>
    <a:masterClrMapping/>
  </p:clrMapOvr>
  <p:transition spd="med" advClick="0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072899-3B94-4269-99FF-5CFC5A89A15D}"/>
              </a:ext>
            </a:extLst>
          </p:cNvPr>
          <p:cNvSpPr/>
          <p:nvPr userDrawn="1"/>
        </p:nvSpPr>
        <p:spPr>
          <a:xfrm>
            <a:off x="0" y="0"/>
            <a:ext cx="16383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205E8-4412-46CF-A5CD-72D639112877}"/>
              </a:ext>
            </a:extLst>
          </p:cNvPr>
          <p:cNvSpPr/>
          <p:nvPr userDrawn="1"/>
        </p:nvSpPr>
        <p:spPr>
          <a:xfrm>
            <a:off x="0" y="749300"/>
            <a:ext cx="1638300" cy="6604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CFD2640A-0450-440E-B28D-520B60E80698}"/>
              </a:ext>
            </a:extLst>
          </p:cNvPr>
          <p:cNvCxnSpPr/>
          <p:nvPr userDrawn="1"/>
        </p:nvCxnSpPr>
        <p:spPr>
          <a:xfrm>
            <a:off x="1562100" y="749300"/>
            <a:ext cx="758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C7B49D5B-CE42-417F-84F2-DADE381F3A8A}"/>
              </a:ext>
            </a:extLst>
          </p:cNvPr>
          <p:cNvCxnSpPr/>
          <p:nvPr userDrawn="1"/>
        </p:nvCxnSpPr>
        <p:spPr>
          <a:xfrm flipH="1">
            <a:off x="0" y="20955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">
            <a:extLst>
              <a:ext uri="{FF2B5EF4-FFF2-40B4-BE49-F238E27FC236}">
                <a16:creationId xmlns:a16="http://schemas.microsoft.com/office/drawing/2014/main" id="{381CE35F-D24B-4AF9-B60A-F6E88608E4A4}"/>
              </a:ext>
            </a:extLst>
          </p:cNvPr>
          <p:cNvCxnSpPr/>
          <p:nvPr userDrawn="1"/>
        </p:nvCxnSpPr>
        <p:spPr>
          <a:xfrm flipH="1">
            <a:off x="0" y="27559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0">
            <a:extLst>
              <a:ext uri="{FF2B5EF4-FFF2-40B4-BE49-F238E27FC236}">
                <a16:creationId xmlns:a16="http://schemas.microsoft.com/office/drawing/2014/main" id="{5AC70E0A-4716-4081-9030-418031F8CCEA}"/>
              </a:ext>
            </a:extLst>
          </p:cNvPr>
          <p:cNvCxnSpPr/>
          <p:nvPr userDrawn="1"/>
        </p:nvCxnSpPr>
        <p:spPr>
          <a:xfrm flipH="1">
            <a:off x="0" y="34544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B7B77314-AAD3-4653-A365-3529D3CAC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917575"/>
            <a:ext cx="16764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03FBEABA-0E36-41B1-A3AC-A96DE03194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1554163"/>
            <a:ext cx="16764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9B640910-B490-4901-BE83-825855B817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225675"/>
            <a:ext cx="16764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风险防范措施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76D08CF2-A09C-4645-A21F-BD18830DD1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903538"/>
            <a:ext cx="16764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pic>
        <p:nvPicPr>
          <p:cNvPr id="12" name="图片 17">
            <a:extLst>
              <a:ext uri="{FF2B5EF4-FFF2-40B4-BE49-F238E27FC236}">
                <a16:creationId xmlns:a16="http://schemas.microsoft.com/office/drawing/2014/main" id="{481BA5A9-D8EA-4EE8-91F6-2F73FD53B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807" y="5750"/>
            <a:ext cx="555303" cy="555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7316A3A-2FEC-4CF0-8FAF-EF91D25AFD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063" y="484188"/>
            <a:ext cx="1185862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3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你学习的名称</a:t>
            </a:r>
          </a:p>
        </p:txBody>
      </p:sp>
      <p:sp>
        <p:nvSpPr>
          <p:cNvPr id="14" name="等腰三角形 19">
            <a:extLst>
              <a:ext uri="{FF2B5EF4-FFF2-40B4-BE49-F238E27FC236}">
                <a16:creationId xmlns:a16="http://schemas.microsoft.com/office/drawing/2014/main" id="{F8E63ED3-191B-4C29-A242-2998A6CA7EDC}"/>
              </a:ext>
            </a:extLst>
          </p:cNvPr>
          <p:cNvSpPr/>
          <p:nvPr userDrawn="1"/>
        </p:nvSpPr>
        <p:spPr>
          <a:xfrm rot="5400000">
            <a:off x="-33338" y="1023938"/>
            <a:ext cx="257175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32751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7C9E7C-955A-434D-870B-5F383AB4BEF2}"/>
              </a:ext>
            </a:extLst>
          </p:cNvPr>
          <p:cNvSpPr/>
          <p:nvPr userDrawn="1"/>
        </p:nvSpPr>
        <p:spPr>
          <a:xfrm>
            <a:off x="0" y="0"/>
            <a:ext cx="16383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2990A-A287-47F5-9721-F1E8A9F18057}"/>
              </a:ext>
            </a:extLst>
          </p:cNvPr>
          <p:cNvSpPr/>
          <p:nvPr userDrawn="1"/>
        </p:nvSpPr>
        <p:spPr>
          <a:xfrm>
            <a:off x="0" y="1425575"/>
            <a:ext cx="1638300" cy="6604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723A401E-B712-46EB-81DC-D54354D3379A}"/>
              </a:ext>
            </a:extLst>
          </p:cNvPr>
          <p:cNvCxnSpPr/>
          <p:nvPr userDrawn="1"/>
        </p:nvCxnSpPr>
        <p:spPr>
          <a:xfrm>
            <a:off x="1562100" y="749300"/>
            <a:ext cx="758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12E7C1EF-84D3-41D4-BE52-97EA3355BE0D}"/>
              </a:ext>
            </a:extLst>
          </p:cNvPr>
          <p:cNvCxnSpPr/>
          <p:nvPr userDrawn="1"/>
        </p:nvCxnSpPr>
        <p:spPr>
          <a:xfrm flipH="1">
            <a:off x="0" y="7493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">
            <a:extLst>
              <a:ext uri="{FF2B5EF4-FFF2-40B4-BE49-F238E27FC236}">
                <a16:creationId xmlns:a16="http://schemas.microsoft.com/office/drawing/2014/main" id="{36EAB32F-53B9-4CC3-B14C-47A537F08F1D}"/>
              </a:ext>
            </a:extLst>
          </p:cNvPr>
          <p:cNvCxnSpPr/>
          <p:nvPr userDrawn="1"/>
        </p:nvCxnSpPr>
        <p:spPr>
          <a:xfrm flipH="1">
            <a:off x="0" y="27559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0">
            <a:extLst>
              <a:ext uri="{FF2B5EF4-FFF2-40B4-BE49-F238E27FC236}">
                <a16:creationId xmlns:a16="http://schemas.microsoft.com/office/drawing/2014/main" id="{E4F725AE-6CBB-4936-9608-3A43E1B5A782}"/>
              </a:ext>
            </a:extLst>
          </p:cNvPr>
          <p:cNvCxnSpPr/>
          <p:nvPr userDrawn="1"/>
        </p:nvCxnSpPr>
        <p:spPr>
          <a:xfrm flipH="1">
            <a:off x="0" y="34544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2E3CC9E2-B72B-4A20-9BC7-01DE9958EC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917575"/>
            <a:ext cx="16764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绪论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97DE5EA-47D7-45A0-A8AF-2F74784E80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1554163"/>
            <a:ext cx="16764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chemeClr val="bg1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细黑_GBK"/>
                <a:ea typeface="方正兰亭细黑_GBK"/>
                <a:cs typeface="方正兰亭细黑_GBK"/>
              </a:rPr>
              <a:t>风险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779BA4A-2280-43AD-A748-11EC108DBD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225675"/>
            <a:ext cx="16764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风险防范措施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30602A10-D508-4E0E-82F1-AA5B15575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903538"/>
            <a:ext cx="16764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pic>
        <p:nvPicPr>
          <p:cNvPr id="12" name="图片 17">
            <a:extLst>
              <a:ext uri="{FF2B5EF4-FFF2-40B4-BE49-F238E27FC236}">
                <a16:creationId xmlns:a16="http://schemas.microsoft.com/office/drawing/2014/main" id="{15CFDA9E-B533-4DF4-870A-EBF87555DE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807" y="5750"/>
            <a:ext cx="555303" cy="555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4F0CDD6-A45E-4C53-A70F-2ED62131BB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063" y="484188"/>
            <a:ext cx="1185862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3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你学习的名称</a:t>
            </a:r>
          </a:p>
        </p:txBody>
      </p:sp>
      <p:sp>
        <p:nvSpPr>
          <p:cNvPr id="14" name="等腰三角形 19">
            <a:extLst>
              <a:ext uri="{FF2B5EF4-FFF2-40B4-BE49-F238E27FC236}">
                <a16:creationId xmlns:a16="http://schemas.microsoft.com/office/drawing/2014/main" id="{6D66FB1D-BBC7-45D8-952F-30644E8EA2B3}"/>
              </a:ext>
            </a:extLst>
          </p:cNvPr>
          <p:cNvSpPr/>
          <p:nvPr userDrawn="1"/>
        </p:nvSpPr>
        <p:spPr>
          <a:xfrm rot="5400000">
            <a:off x="-33338" y="1660526"/>
            <a:ext cx="257175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46545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ED4561-A5D4-4CF8-9CAD-9235D38D48B0}"/>
              </a:ext>
            </a:extLst>
          </p:cNvPr>
          <p:cNvSpPr/>
          <p:nvPr userDrawn="1"/>
        </p:nvSpPr>
        <p:spPr>
          <a:xfrm>
            <a:off x="0" y="0"/>
            <a:ext cx="16383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9F02D7-4F4E-4BF6-A8F6-113D8B65E584}"/>
              </a:ext>
            </a:extLst>
          </p:cNvPr>
          <p:cNvSpPr/>
          <p:nvPr userDrawn="1"/>
        </p:nvSpPr>
        <p:spPr>
          <a:xfrm>
            <a:off x="0" y="2095500"/>
            <a:ext cx="1638300" cy="6604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A4E61D47-C05F-4AB9-89AA-630BEF30FFAB}"/>
              </a:ext>
            </a:extLst>
          </p:cNvPr>
          <p:cNvCxnSpPr/>
          <p:nvPr userDrawn="1"/>
        </p:nvCxnSpPr>
        <p:spPr>
          <a:xfrm>
            <a:off x="1562100" y="749300"/>
            <a:ext cx="758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D49FBE77-3196-4D9D-B447-534B39DDDCBE}"/>
              </a:ext>
            </a:extLst>
          </p:cNvPr>
          <p:cNvCxnSpPr/>
          <p:nvPr userDrawn="1"/>
        </p:nvCxnSpPr>
        <p:spPr>
          <a:xfrm flipH="1">
            <a:off x="0" y="7493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3965630C-619B-4262-9AE9-73FA104E2381}"/>
              </a:ext>
            </a:extLst>
          </p:cNvPr>
          <p:cNvCxnSpPr/>
          <p:nvPr userDrawn="1"/>
        </p:nvCxnSpPr>
        <p:spPr>
          <a:xfrm flipH="1">
            <a:off x="0" y="14097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0">
            <a:extLst>
              <a:ext uri="{FF2B5EF4-FFF2-40B4-BE49-F238E27FC236}">
                <a16:creationId xmlns:a16="http://schemas.microsoft.com/office/drawing/2014/main" id="{8BFA4D1B-4A97-4C42-A6FF-B0C6CBE6651F}"/>
              </a:ext>
            </a:extLst>
          </p:cNvPr>
          <p:cNvCxnSpPr/>
          <p:nvPr userDrawn="1"/>
        </p:nvCxnSpPr>
        <p:spPr>
          <a:xfrm flipH="1">
            <a:off x="0" y="34544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5D79DC0A-AC9B-4449-B807-E22E700173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917575"/>
            <a:ext cx="16764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绪论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0E213BDB-F1AF-4692-B52A-24552CA87E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1554163"/>
            <a:ext cx="16764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E28E2D2-8FEE-4CE7-80FF-A09720551F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225675"/>
            <a:ext cx="16764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chemeClr val="bg1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细黑_GBK"/>
                <a:ea typeface="方正兰亭细黑_GBK"/>
                <a:cs typeface="方正兰亭细黑_GBK"/>
              </a:rPr>
              <a:t>风险防范措施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19B8F6E-D9AB-4AC4-A95A-178C88E494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903538"/>
            <a:ext cx="16764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pic>
        <p:nvPicPr>
          <p:cNvPr id="12" name="图片 17">
            <a:extLst>
              <a:ext uri="{FF2B5EF4-FFF2-40B4-BE49-F238E27FC236}">
                <a16:creationId xmlns:a16="http://schemas.microsoft.com/office/drawing/2014/main" id="{5CFD790E-EF02-4C99-A927-1C93D316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807" y="5750"/>
            <a:ext cx="555303" cy="555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E7F3F25B-11AA-4A8C-A949-943A6F03E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063" y="484188"/>
            <a:ext cx="1185862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3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你学习的名称</a:t>
            </a:r>
          </a:p>
        </p:txBody>
      </p:sp>
      <p:sp>
        <p:nvSpPr>
          <p:cNvPr id="14" name="等腰三角形 19">
            <a:extLst>
              <a:ext uri="{FF2B5EF4-FFF2-40B4-BE49-F238E27FC236}">
                <a16:creationId xmlns:a16="http://schemas.microsoft.com/office/drawing/2014/main" id="{67C074D3-E68D-4946-9406-7C57BACA9E59}"/>
              </a:ext>
            </a:extLst>
          </p:cNvPr>
          <p:cNvSpPr/>
          <p:nvPr userDrawn="1"/>
        </p:nvSpPr>
        <p:spPr>
          <a:xfrm rot="5400000">
            <a:off x="-33338" y="2347913"/>
            <a:ext cx="257175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80561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92719-EA18-4A85-94FE-C306E33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B849-F586-4C27-98B6-FF350D50EE08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4724-0369-42C5-8787-73200D41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AAE5D-FCDF-4AC9-9ABB-4F77C8D9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616B9-F71B-4ECE-9281-485F1B786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094"/>
      </p:ext>
    </p:extLst>
  </p:cSld>
  <p:clrMapOvr>
    <a:masterClrMapping/>
  </p:clrMapOvr>
  <p:transition spd="med" advClick="0" advTm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9C0F12-6682-4140-9BB2-937A7E24E4AA}"/>
              </a:ext>
            </a:extLst>
          </p:cNvPr>
          <p:cNvSpPr/>
          <p:nvPr userDrawn="1"/>
        </p:nvSpPr>
        <p:spPr>
          <a:xfrm>
            <a:off x="0" y="0"/>
            <a:ext cx="16383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655AF-1031-4253-8FD0-E0528023905F}"/>
              </a:ext>
            </a:extLst>
          </p:cNvPr>
          <p:cNvSpPr/>
          <p:nvPr userDrawn="1"/>
        </p:nvSpPr>
        <p:spPr>
          <a:xfrm>
            <a:off x="0" y="2755900"/>
            <a:ext cx="1638300" cy="6604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63FE23C0-792F-4BB7-8031-9EB023573E38}"/>
              </a:ext>
            </a:extLst>
          </p:cNvPr>
          <p:cNvCxnSpPr/>
          <p:nvPr userDrawn="1"/>
        </p:nvCxnSpPr>
        <p:spPr>
          <a:xfrm>
            <a:off x="1562100" y="749300"/>
            <a:ext cx="758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2E876351-630B-41EC-B8B7-ED9383085BC8}"/>
              </a:ext>
            </a:extLst>
          </p:cNvPr>
          <p:cNvCxnSpPr/>
          <p:nvPr userDrawn="1"/>
        </p:nvCxnSpPr>
        <p:spPr>
          <a:xfrm flipH="1">
            <a:off x="0" y="7493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1914F8BF-5F75-4AD4-8BA7-A568EE4CB439}"/>
              </a:ext>
            </a:extLst>
          </p:cNvPr>
          <p:cNvCxnSpPr/>
          <p:nvPr userDrawn="1"/>
        </p:nvCxnSpPr>
        <p:spPr>
          <a:xfrm flipH="1">
            <a:off x="0" y="14097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F3BABA99-5135-45EA-91F1-BDED258201CD}"/>
              </a:ext>
            </a:extLst>
          </p:cNvPr>
          <p:cNvCxnSpPr/>
          <p:nvPr userDrawn="1"/>
        </p:nvCxnSpPr>
        <p:spPr>
          <a:xfrm flipH="1">
            <a:off x="0" y="20955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>
            <a:extLst>
              <a:ext uri="{FF2B5EF4-FFF2-40B4-BE49-F238E27FC236}">
                <a16:creationId xmlns:a16="http://schemas.microsoft.com/office/drawing/2014/main" id="{86F0261E-DE8B-4C95-A41D-6F1F057B660D}"/>
              </a:ext>
            </a:extLst>
          </p:cNvPr>
          <p:cNvCxnSpPr/>
          <p:nvPr userDrawn="1"/>
        </p:nvCxnSpPr>
        <p:spPr>
          <a:xfrm flipH="1">
            <a:off x="0" y="2755900"/>
            <a:ext cx="1638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A7C6F6F9-6771-42FE-A61F-56127C7A78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917575"/>
            <a:ext cx="16764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绪论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3CA6D74A-47EF-410B-8C6A-8FD730FCB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1554163"/>
            <a:ext cx="1676400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</a:t>
            </a:r>
          </a:p>
          <a:p>
            <a:pPr algn="l" eaLnBrk="1" hangingPunct="1">
              <a:defRPr/>
            </a:pPr>
            <a:endParaRPr lang="zh-CN" altLang="en-US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8675D8A0-5597-4978-96C2-BEF3372AC7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225675"/>
            <a:ext cx="16764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会计电算化的</a:t>
            </a:r>
            <a:endParaRPr lang="en-US" altLang="zh-CN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  <a:p>
            <a:pPr algn="l" eaLnBrk="1" hangingPunct="1">
              <a:defRPr/>
            </a:pPr>
            <a:r>
              <a:rPr lang="zh-CN" altLang="en-US" sz="1600" dirty="0">
                <a:solidFill>
                  <a:srgbClr val="404040"/>
                </a:solidFill>
                <a:latin typeface="方正兰亭细黑_GBK"/>
                <a:ea typeface="方正兰亭细黑_GBK"/>
                <a:cs typeface="方正兰亭细黑_GBK"/>
              </a:rPr>
              <a:t>风险防范措施</a:t>
            </a:r>
          </a:p>
          <a:p>
            <a:pPr algn="l" eaLnBrk="1" hangingPunct="1">
              <a:defRPr/>
            </a:pPr>
            <a:endParaRPr lang="zh-CN" altLang="en-US" sz="1600" dirty="0">
              <a:solidFill>
                <a:srgbClr val="404040"/>
              </a:solidFill>
              <a:latin typeface="方正兰亭细黑_GBK"/>
              <a:ea typeface="方正兰亭细黑_GBK"/>
              <a:cs typeface="方正兰亭细黑_GBK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24D5153A-5E79-4F16-87B9-C2FB603A67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1763" y="2925763"/>
            <a:ext cx="16764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600">
                <a:solidFill>
                  <a:schemeClr val="bg1"/>
                </a:solidFill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5A31AA-789B-4554-A6EC-9B943A202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807" y="5750"/>
            <a:ext cx="555303" cy="555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8">
            <a:extLst>
              <a:ext uri="{FF2B5EF4-FFF2-40B4-BE49-F238E27FC236}">
                <a16:creationId xmlns:a16="http://schemas.microsoft.com/office/drawing/2014/main" id="{FBE0992F-70ED-4CC3-A237-30918EAE69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063" y="484188"/>
            <a:ext cx="1185862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3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你学习的名称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904FD49-0B26-4ED2-8E43-14AC477B43FB}"/>
              </a:ext>
            </a:extLst>
          </p:cNvPr>
          <p:cNvSpPr/>
          <p:nvPr userDrawn="1"/>
        </p:nvSpPr>
        <p:spPr>
          <a:xfrm rot="5400000">
            <a:off x="-33338" y="3009901"/>
            <a:ext cx="257175" cy="19050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1610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56840"/>
      </p:ext>
    </p:extLst>
  </p:cSld>
  <p:clrMapOvr>
    <a:masterClrMapping/>
  </p:clrMapOvr>
  <p:transition spd="med" advClick="0" advTm="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82384"/>
      </p:ext>
    </p:extLst>
  </p:cSld>
  <p:clrMapOvr>
    <a:masterClrMapping/>
  </p:clrMapOvr>
  <p:transition spd="med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1F0D7-F263-44C3-A46E-5D85A12A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0730A-21E0-4E7E-955D-58E90DB0BFE9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70B57-A381-4413-8F09-A3080CA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92D6F-EFD1-417E-AA71-5A709E3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51190-C641-4B7F-B13B-15226532FD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09738"/>
      </p:ext>
    </p:extLst>
  </p:cSld>
  <p:clrMapOvr>
    <a:masterClrMapping/>
  </p:clrMapOvr>
  <p:transition spd="med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3517FD7-AC30-404D-90D1-7DAF9798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5D51-2E6F-4355-8F20-B6D1DBB856CB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DE22B21-98C5-43B0-B0F8-9E35BE40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1790B5-BFBA-420A-8730-68AA7199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6D729-5E57-4A6E-8E1B-9019650719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7351"/>
      </p:ext>
    </p:extLst>
  </p:cSld>
  <p:clrMapOvr>
    <a:masterClrMapping/>
  </p:clrMapOvr>
  <p:transition spd="med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113558-00C3-4481-8DDF-EAA36F66E3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5050" y="4783138"/>
            <a:ext cx="774700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00"/>
              <a:t>PPT</a:t>
            </a:r>
            <a:r>
              <a:rPr lang="zh-CN" altLang="en-US" sz="100"/>
              <a:t>模板下载：</a:t>
            </a:r>
            <a:r>
              <a:rPr lang="en-US" altLang="zh-CN" sz="100"/>
              <a:t>www.1ppt.com/moban/     </a:t>
            </a:r>
            <a:r>
              <a:rPr lang="zh-CN" altLang="en-US" sz="100"/>
              <a:t>行业</a:t>
            </a:r>
            <a:r>
              <a:rPr lang="en-US" altLang="zh-CN" sz="100"/>
              <a:t>PPT</a:t>
            </a:r>
            <a:r>
              <a:rPr lang="zh-CN" altLang="en-US" sz="100"/>
              <a:t>模板：</a:t>
            </a:r>
            <a:r>
              <a:rPr lang="en-US" altLang="zh-CN" sz="100"/>
              <a:t>www.1ppt.com/hangye/ </a:t>
            </a:r>
          </a:p>
          <a:p>
            <a:pPr algn="l" eaLnBrk="1" hangingPunct="1">
              <a:defRPr/>
            </a:pPr>
            <a:r>
              <a:rPr lang="zh-CN" altLang="en-US" sz="100"/>
              <a:t>节日</a:t>
            </a:r>
            <a:r>
              <a:rPr lang="en-US" altLang="zh-CN" sz="100"/>
              <a:t>PPT</a:t>
            </a:r>
            <a:r>
              <a:rPr lang="zh-CN" altLang="en-US" sz="100"/>
              <a:t>模板：</a:t>
            </a:r>
            <a:r>
              <a:rPr lang="en-US" altLang="zh-CN" sz="100"/>
              <a:t>www.1ppt.com/jieri/           PPT</a:t>
            </a:r>
            <a:r>
              <a:rPr lang="zh-CN" altLang="en-US" sz="100"/>
              <a:t>素材下载：</a:t>
            </a:r>
            <a:r>
              <a:rPr lang="en-US" altLang="zh-CN" sz="100"/>
              <a:t>www.1ppt.com/sucai/</a:t>
            </a:r>
          </a:p>
          <a:p>
            <a:pPr algn="l" eaLnBrk="1" hangingPunct="1">
              <a:defRPr/>
            </a:pPr>
            <a:r>
              <a:rPr lang="en-US" altLang="zh-CN" sz="100"/>
              <a:t>PPT</a:t>
            </a:r>
            <a:r>
              <a:rPr lang="zh-CN" altLang="en-US" sz="100"/>
              <a:t>背景图片：</a:t>
            </a:r>
            <a:r>
              <a:rPr lang="en-US" altLang="zh-CN" sz="100"/>
              <a:t>www.1ppt.com/beijing/      PPT</a:t>
            </a:r>
            <a:r>
              <a:rPr lang="zh-CN" altLang="en-US" sz="100"/>
              <a:t>图表下载：</a:t>
            </a:r>
            <a:r>
              <a:rPr lang="en-US" altLang="zh-CN" sz="100"/>
              <a:t>www.1ppt.com/tubiao/      </a:t>
            </a:r>
          </a:p>
          <a:p>
            <a:pPr algn="l" eaLnBrk="1" hangingPunct="1">
              <a:defRPr/>
            </a:pPr>
            <a:r>
              <a:rPr lang="zh-CN" altLang="en-US" sz="100"/>
              <a:t>优秀</a:t>
            </a:r>
            <a:r>
              <a:rPr lang="en-US" altLang="zh-CN" sz="100"/>
              <a:t>PPT</a:t>
            </a:r>
            <a:r>
              <a:rPr lang="zh-CN" altLang="en-US" sz="100"/>
              <a:t>下载：</a:t>
            </a:r>
            <a:r>
              <a:rPr lang="en-US" altLang="zh-CN" sz="100"/>
              <a:t>www.1ppt.com/xiazai/        PPT</a:t>
            </a:r>
            <a:r>
              <a:rPr lang="zh-CN" altLang="en-US" sz="100"/>
              <a:t>教程： </a:t>
            </a:r>
            <a:r>
              <a:rPr lang="en-US" altLang="zh-CN" sz="100"/>
              <a:t>www.1ppt.com/powerpoint/      </a:t>
            </a:r>
          </a:p>
          <a:p>
            <a:pPr algn="l" eaLnBrk="1" hangingPunct="1">
              <a:defRPr/>
            </a:pPr>
            <a:r>
              <a:rPr lang="en-US" altLang="zh-CN" sz="100"/>
              <a:t>Word</a:t>
            </a:r>
            <a:r>
              <a:rPr lang="zh-CN" altLang="en-US" sz="100"/>
              <a:t>教程： </a:t>
            </a:r>
            <a:r>
              <a:rPr lang="en-US" altLang="zh-CN" sz="100"/>
              <a:t>www.1ppt.com/word/              Excel</a:t>
            </a:r>
            <a:r>
              <a:rPr lang="zh-CN" altLang="en-US" sz="100"/>
              <a:t>教程：</a:t>
            </a:r>
            <a:r>
              <a:rPr lang="en-US" altLang="zh-CN" sz="100"/>
              <a:t>www.1ppt.com/excel/  </a:t>
            </a:r>
          </a:p>
          <a:p>
            <a:pPr algn="l" eaLnBrk="1" hangingPunct="1">
              <a:defRPr/>
            </a:pPr>
            <a:r>
              <a:rPr lang="zh-CN" altLang="en-US" sz="100"/>
              <a:t>资料下载：</a:t>
            </a:r>
            <a:r>
              <a:rPr lang="en-US" altLang="zh-CN" sz="100"/>
              <a:t>www.1ppt.com/ziliao/                PPT</a:t>
            </a:r>
            <a:r>
              <a:rPr lang="zh-CN" altLang="en-US" sz="100"/>
              <a:t>课件下载：</a:t>
            </a:r>
            <a:r>
              <a:rPr lang="en-US" altLang="zh-CN" sz="100"/>
              <a:t>www.1ppt.com/kejian/ </a:t>
            </a:r>
          </a:p>
          <a:p>
            <a:pPr algn="l" eaLnBrk="1" hangingPunct="1">
              <a:defRPr/>
            </a:pPr>
            <a:r>
              <a:rPr lang="zh-CN" altLang="en-US" sz="100"/>
              <a:t>范文下载：</a:t>
            </a:r>
            <a:r>
              <a:rPr lang="en-US" altLang="zh-CN" sz="100"/>
              <a:t>www.1ppt.com/fanwen/             </a:t>
            </a:r>
            <a:r>
              <a:rPr lang="zh-CN" altLang="en-US" sz="100"/>
              <a:t>试卷下载：</a:t>
            </a:r>
            <a:r>
              <a:rPr lang="en-US" altLang="zh-CN" sz="100"/>
              <a:t>www.1ppt.com/shiti/  </a:t>
            </a:r>
          </a:p>
          <a:p>
            <a:pPr algn="l" eaLnBrk="1" hangingPunct="1">
              <a:defRPr/>
            </a:pPr>
            <a:r>
              <a:rPr lang="zh-CN" altLang="en-US" sz="100"/>
              <a:t>教案下载：</a:t>
            </a:r>
            <a:r>
              <a:rPr lang="en-US" altLang="zh-CN" sz="100"/>
              <a:t>www.1ppt.com/jiaoan/        </a:t>
            </a:r>
          </a:p>
          <a:p>
            <a:pPr algn="l" eaLnBrk="1" hangingPunct="1">
              <a:defRPr/>
            </a:pPr>
            <a:r>
              <a:rPr lang="zh-CN" altLang="en-US" sz="100"/>
              <a:t>字体下载：</a:t>
            </a:r>
            <a:r>
              <a:rPr lang="en-US" altLang="zh-CN" sz="100"/>
              <a:t>www.1ppt.com/ziti/</a:t>
            </a:r>
          </a:p>
          <a:p>
            <a:pPr algn="l" eaLnBrk="1" hangingPunct="1">
              <a:defRPr/>
            </a:pPr>
            <a:r>
              <a:rPr lang="en-US" altLang="zh-CN" sz="100"/>
              <a:t> </a:t>
            </a:r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C1F1BCA8-C811-4517-9C53-FD70B563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A8C04-9C83-44A9-B030-E2D8C9FE2478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59A21C4-1AA9-4827-A62E-8A9943B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15B4761-F3BC-45AF-98E8-3FAEADC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AF3E7-994A-4B9C-A0D7-F09AEC11B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15738"/>
      </p:ext>
    </p:extLst>
  </p:cSld>
  <p:clrMapOvr>
    <a:masterClrMapping/>
  </p:clrMapOvr>
  <p:transition spd="med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384AF6F-10D5-4112-BBBE-D776AAE3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EEC79-3512-4089-9864-F5E3BEBB2630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BF9F433-1836-4BA0-B1AD-2413050D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90F2C1D-75D2-4BC4-93EB-700228C6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2809-700B-47D5-8071-78266FD7FF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7237"/>
      </p:ext>
    </p:extLst>
  </p:cSld>
  <p:clrMapOvr>
    <a:masterClrMapping/>
  </p:clrMapOvr>
  <p:transition spd="med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38BCD81-DEE7-48EB-AC87-9B9E51EE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4102D-7FC4-464D-878F-E5F0B0AEEEA3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5F23970-B3E0-4EFF-9375-2E94272D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949DA11-0FA2-4618-A8F9-D7F691E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D371E-7913-48AA-BF3C-E29D18C4B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6459"/>
      </p:ext>
    </p:extLst>
  </p:cSld>
  <p:clrMapOvr>
    <a:masterClrMapping/>
  </p:clrMapOvr>
  <p:transition spd="med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5198"/>
      </p:ext>
    </p:extLst>
  </p:cSld>
  <p:clrMapOvr>
    <a:masterClrMapping/>
  </p:clrMapOvr>
  <p:transition spd="med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0B61011-F275-439F-B744-76AD7B16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1EE7-BC94-4132-9990-9C9262A32E60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96A2FB8-ABF8-4B3D-B40F-4A81F700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497C440-0915-4ACC-9524-3C553CBC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BDAF-23A1-4508-A8ED-122323E45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54972"/>
      </p:ext>
    </p:extLst>
  </p:cSld>
  <p:clrMapOvr>
    <a:masterClrMapping/>
  </p:clrMapOvr>
  <p:transition spd="med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7298FA7-C586-4B72-A366-54D163F92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74E8F23-021B-4D7D-98FC-D7F8C835F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41EA0-B118-41C4-ADB0-EB0B741D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0BC9F1-D58A-4FBC-B3D8-AB093C67374C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213B-E3B8-4CD2-9DB7-1F010E30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7999F-1509-41FA-A668-CE7EAF7D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EE58D-00DD-454C-8A61-301B718F7B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9" r:id="rId5"/>
    <p:sldLayoutId id="2147483943" r:id="rId6"/>
    <p:sldLayoutId id="2147483944" r:id="rId7"/>
    <p:sldLayoutId id="2147483950" r:id="rId8"/>
    <p:sldLayoutId id="2147483945" r:id="rId9"/>
    <p:sldLayoutId id="2147483946" r:id="rId10"/>
    <p:sldLayoutId id="2147483947" r:id="rId11"/>
    <p:sldLayoutId id="2147483948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</p:sldLayoutIdLst>
  <p:transition spd="med" advClick="0" advTm="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30.jpe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4.jpeg"/><Relationship Id="rId9" Type="http://schemas.microsoft.com/office/2007/relationships/diagramDrawing" Target="../diagrams/drawin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4474B85-6198-471B-AD4D-38B19809FFEF}"/>
              </a:ext>
            </a:extLst>
          </p:cNvPr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BFDD91-6908-4AD7-8DF5-00DDAD83A8C5}"/>
              </a:ext>
            </a:extLst>
          </p:cNvPr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lIns="68562" tIns="34281" rIns="68562" bIns="3428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8C307B2-D692-4A2B-9A59-6A3FB7D3D0ED}"/>
              </a:ext>
            </a:extLst>
          </p:cNvPr>
          <p:cNvGrpSpPr/>
          <p:nvPr/>
        </p:nvGrpSpPr>
        <p:grpSpPr>
          <a:xfrm>
            <a:off x="952029" y="790466"/>
            <a:ext cx="866382" cy="1106502"/>
            <a:chOff x="5499100" y="2711450"/>
            <a:chExt cx="1193801" cy="1524666"/>
          </a:xfrm>
          <a:solidFill>
            <a:srgbClr val="6BA42C"/>
          </a:solidFill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D211EEE3-588D-4B3B-BBAC-E8528B460776}"/>
                </a:ext>
              </a:extLst>
            </p:cNvPr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5A876CE-9F62-45E8-B71E-4E73A69AF43B}"/>
                </a:ext>
              </a:extLst>
            </p:cNvPr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6923361D-45C8-4B4C-944F-E48BA7A4899D}"/>
                </a:ext>
              </a:extLst>
            </p:cNvPr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3F20C2F-7B27-4171-AF24-76C692C0473D}"/>
                </a:ext>
              </a:extLst>
            </p:cNvPr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5A5DB6F7-6357-45BD-BB06-F50599380DB7}"/>
                </a:ext>
              </a:extLst>
            </p:cNvPr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FA6BB8-3322-4350-8A1A-73FEB517F64B}"/>
              </a:ext>
            </a:extLst>
          </p:cNvPr>
          <p:cNvCxnSpPr/>
          <p:nvPr/>
        </p:nvCxnSpPr>
        <p:spPr>
          <a:xfrm>
            <a:off x="2251075" y="736600"/>
            <a:ext cx="0" cy="12652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Box 48">
            <a:extLst>
              <a:ext uri="{FF2B5EF4-FFF2-40B4-BE49-F238E27FC236}">
                <a16:creationId xmlns:a16="http://schemas.microsoft.com/office/drawing/2014/main" id="{24BF1DE4-99BF-4CBE-B40A-4DD2D101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682625"/>
            <a:ext cx="522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6BA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论会计电算化的风险</a:t>
            </a:r>
            <a:endParaRPr lang="en-US" altLang="zh-CN" sz="3600" b="1">
              <a:solidFill>
                <a:srgbClr val="6BA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6BA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及其防范措施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BDA021A-F05C-41B9-8694-ADC7F6A52B76}"/>
              </a:ext>
            </a:extLst>
          </p:cNvPr>
          <p:cNvCxnSpPr/>
          <p:nvPr/>
        </p:nvCxnSpPr>
        <p:spPr>
          <a:xfrm>
            <a:off x="2408238" y="1847850"/>
            <a:ext cx="4562475" cy="0"/>
          </a:xfrm>
          <a:prstGeom prst="line">
            <a:avLst/>
          </a:prstGeom>
          <a:ln w="19050">
            <a:solidFill>
              <a:srgbClr val="6BA42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AAC463D-789B-4919-BC50-F7912EE9443C}"/>
              </a:ext>
            </a:extLst>
          </p:cNvPr>
          <p:cNvSpPr/>
          <p:nvPr/>
        </p:nvSpPr>
        <p:spPr>
          <a:xfrm>
            <a:off x="2408238" y="2212975"/>
            <a:ext cx="2905125" cy="2794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6BA4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145BDC5-F5AB-4D4C-8C57-C04DC01C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263775"/>
            <a:ext cx="2243138" cy="1603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6BA4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答辩人：曹琴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E7C6F2F-392B-4B0A-BCC2-0F374B3CA4EF}"/>
              </a:ext>
            </a:extLst>
          </p:cNvPr>
          <p:cNvGrpSpPr/>
          <p:nvPr/>
        </p:nvGrpSpPr>
        <p:grpSpPr>
          <a:xfrm>
            <a:off x="2289477" y="2122768"/>
            <a:ext cx="468297" cy="468297"/>
            <a:chOff x="4333987" y="2362200"/>
            <a:chExt cx="2905011" cy="2905012"/>
          </a:xfrm>
          <a:solidFill>
            <a:srgbClr val="6BA42C"/>
          </a:soli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任意多边形 18">
              <a:extLst>
                <a:ext uri="{FF2B5EF4-FFF2-40B4-BE49-F238E27FC236}">
                  <a16:creationId xmlns:a16="http://schemas.microsoft.com/office/drawing/2014/main" id="{30CD636A-1612-4ADA-A23B-534AD8DBC019}"/>
                </a:ext>
              </a:extLst>
            </p:cNvPr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F687D2A-09D5-4720-99D8-9139B08C39FE}"/>
                </a:ext>
              </a:extLst>
            </p:cNvPr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3843C6C-5853-4206-B4F3-4E5EACCEBECD}"/>
                </a:ext>
              </a:extLst>
            </p:cNvPr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矩形 90">
            <a:extLst>
              <a:ext uri="{FF2B5EF4-FFF2-40B4-BE49-F238E27FC236}">
                <a16:creationId xmlns:a16="http://schemas.microsoft.com/office/drawing/2014/main" id="{693AF433-2F2C-490C-BD95-66FD0A10819F}"/>
              </a:ext>
            </a:extLst>
          </p:cNvPr>
          <p:cNvSpPr/>
          <p:nvPr/>
        </p:nvSpPr>
        <p:spPr>
          <a:xfrm>
            <a:off x="-26988" y="3419475"/>
            <a:ext cx="9188451" cy="174466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solidFill>
            <a:srgbClr val="6BA42C"/>
          </a:soli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5376" name="组合 22">
            <a:extLst>
              <a:ext uri="{FF2B5EF4-FFF2-40B4-BE49-F238E27FC236}">
                <a16:creationId xmlns:a16="http://schemas.microsoft.com/office/drawing/2014/main" id="{E9689885-ADA0-4AC8-8365-05E0E6EACFE7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1762125"/>
            <a:ext cx="3508375" cy="2711450"/>
            <a:chOff x="4139952" y="769866"/>
            <a:chExt cx="4678495" cy="3616049"/>
          </a:xfrm>
        </p:grpSpPr>
        <p:grpSp>
          <p:nvGrpSpPr>
            <p:cNvPr id="15381" name="组合 23">
              <a:extLst>
                <a:ext uri="{FF2B5EF4-FFF2-40B4-BE49-F238E27FC236}">
                  <a16:creationId xmlns:a16="http://schemas.microsoft.com/office/drawing/2014/main" id="{5963F084-541A-4A41-B5A0-5F4177DC2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952" y="769866"/>
              <a:ext cx="4392488" cy="3616049"/>
              <a:chOff x="4139952" y="769866"/>
              <a:chExt cx="4392488" cy="3616049"/>
            </a:xfrm>
          </p:grpSpPr>
          <p:grpSp>
            <p:nvGrpSpPr>
              <p:cNvPr id="15383" name="组合 24">
                <a:extLst>
                  <a:ext uri="{FF2B5EF4-FFF2-40B4-BE49-F238E27FC236}">
                    <a16:creationId xmlns:a16="http://schemas.microsoft.com/office/drawing/2014/main" id="{8A11CE5A-0FB0-4C6F-9882-8D0B4D477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9952" y="769866"/>
                <a:ext cx="4392488" cy="3616049"/>
                <a:chOff x="4156370" y="836314"/>
                <a:chExt cx="4542654" cy="3739671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77C5A49-AB3D-434E-8E59-07284B8FED0F}"/>
                    </a:ext>
                  </a:extLst>
                </p:cNvPr>
                <p:cNvSpPr/>
                <p:nvPr/>
              </p:nvSpPr>
              <p:spPr>
                <a:xfrm>
                  <a:off x="4465066" y="1193204"/>
                  <a:ext cx="3993354" cy="22420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pic>
              <p:nvPicPr>
                <p:cNvPr id="15386" name="Picture 3">
                  <a:extLst>
                    <a:ext uri="{FF2B5EF4-FFF2-40B4-BE49-F238E27FC236}">
                      <a16:creationId xmlns:a16="http://schemas.microsoft.com/office/drawing/2014/main" id="{1DA18C54-A7C1-423D-8B9D-AC4F9618EB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33" b="3583"/>
                <a:stretch>
                  <a:fillRect/>
                </a:stretch>
              </p:blipFill>
              <p:spPr bwMode="auto">
                <a:xfrm>
                  <a:off x="4156370" y="836314"/>
                  <a:ext cx="4542654" cy="3739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5384" name="Picture 2">
                <a:extLst>
                  <a:ext uri="{FF2B5EF4-FFF2-40B4-BE49-F238E27FC236}">
                    <a16:creationId xmlns:a16="http://schemas.microsoft.com/office/drawing/2014/main" id="{CB564403-3433-421A-91D2-52859FCFC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952" y="1095850"/>
                <a:ext cx="3868883" cy="221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矩形 12">
              <a:extLst>
                <a:ext uri="{FF2B5EF4-FFF2-40B4-BE49-F238E27FC236}">
                  <a16:creationId xmlns:a16="http://schemas.microsoft.com/office/drawing/2014/main" id="{73386A9A-EBA2-4D6C-8BCE-68BF42504968}"/>
                </a:ext>
              </a:extLst>
            </p:cNvPr>
            <p:cNvSpPr/>
            <p:nvPr/>
          </p:nvSpPr>
          <p:spPr>
            <a:xfrm rot="1872432">
              <a:off x="6745937" y="848200"/>
              <a:ext cx="2072510" cy="3326002"/>
            </a:xfrm>
            <a:custGeom>
              <a:avLst/>
              <a:gdLst/>
              <a:ahLst/>
              <a:cxnLst/>
              <a:rect l="l" t="t" r="r" b="b"/>
              <a:pathLst>
                <a:path w="2072205" h="3326162">
                  <a:moveTo>
                    <a:pt x="0" y="464340"/>
                  </a:moveTo>
                  <a:lnTo>
                    <a:pt x="766499" y="0"/>
                  </a:lnTo>
                  <a:lnTo>
                    <a:pt x="801012" y="0"/>
                  </a:lnTo>
                  <a:lnTo>
                    <a:pt x="2072205" y="2098395"/>
                  </a:lnTo>
                  <a:lnTo>
                    <a:pt x="45496" y="3326162"/>
                  </a:lnTo>
                  <a:lnTo>
                    <a:pt x="0" y="3326162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5377" name="TextBox 7">
            <a:extLst>
              <a:ext uri="{FF2B5EF4-FFF2-40B4-BE49-F238E27FC236}">
                <a16:creationId xmlns:a16="http://schemas.microsoft.com/office/drawing/2014/main" id="{92C3C719-38CE-4AAF-9BC3-D0CFCFC0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48188"/>
            <a:ext cx="4794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中国地质大学远程与继续教育学院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3130586-CFB0-4C7C-8BCD-9F2D3EE73A45}"/>
              </a:ext>
            </a:extLst>
          </p:cNvPr>
          <p:cNvSpPr/>
          <p:nvPr/>
        </p:nvSpPr>
        <p:spPr>
          <a:xfrm>
            <a:off x="2422525" y="2690813"/>
            <a:ext cx="2905125" cy="2794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6BA4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53C700-501A-4F91-A6D5-0025B0F04661}"/>
              </a:ext>
            </a:extLst>
          </p:cNvPr>
          <p:cNvGrpSpPr/>
          <p:nvPr/>
        </p:nvGrpSpPr>
        <p:grpSpPr>
          <a:xfrm>
            <a:off x="2304338" y="2600543"/>
            <a:ext cx="468297" cy="468297"/>
            <a:chOff x="4333987" y="2362200"/>
            <a:chExt cx="2905011" cy="2905012"/>
          </a:xfrm>
          <a:solidFill>
            <a:srgbClr val="6BA42C"/>
          </a:soli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6DEED415-BA24-466D-82D7-3FBE6A0911A2}"/>
                </a:ext>
              </a:extLst>
            </p:cNvPr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ECBB175-22C9-4C08-899A-1A1F9A2E7417}"/>
                </a:ext>
              </a:extLst>
            </p:cNvPr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AF66A1F-CEB1-4447-BDE9-831D3E9D3CAA}"/>
                </a:ext>
              </a:extLst>
            </p:cNvPr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74F251C-6DD0-4F8B-A7AC-10218D16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749550"/>
            <a:ext cx="2243138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6BA4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指导老师：单婵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67E9BE8-D01D-46A5-B5C8-CF9E5578BB11}"/>
              </a:ext>
            </a:extLst>
          </p:cNvPr>
          <p:cNvSpPr/>
          <p:nvPr/>
        </p:nvSpPr>
        <p:spPr>
          <a:xfrm>
            <a:off x="7540748" y="111562"/>
            <a:ext cx="1396592" cy="139659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DDDACE-1B44-47B2-B3F8-793AEA5BCCB7}"/>
              </a:ext>
            </a:extLst>
          </p:cNvPr>
          <p:cNvGrpSpPr>
            <a:grpSpLocks/>
          </p:cNvGrpSpPr>
          <p:nvPr/>
        </p:nvGrpSpPr>
        <p:grpSpPr bwMode="auto">
          <a:xfrm>
            <a:off x="4016375" y="1276350"/>
            <a:ext cx="1173163" cy="901700"/>
            <a:chOff x="4017013" y="1275607"/>
            <a:chExt cx="1172844" cy="9027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D462F19-CBF5-4247-8C7F-2ECE1A7DA518}"/>
                </a:ext>
              </a:extLst>
            </p:cNvPr>
            <p:cNvGrpSpPr/>
            <p:nvPr/>
          </p:nvGrpSpPr>
          <p:grpSpPr>
            <a:xfrm rot="16200000">
              <a:off x="4152075" y="1140545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等腰三角形 43">
                <a:extLst>
                  <a:ext uri="{FF2B5EF4-FFF2-40B4-BE49-F238E27FC236}">
                    <a16:creationId xmlns:a16="http://schemas.microsoft.com/office/drawing/2014/main" id="{E2D53165-2FDF-400C-ADA3-177673E46AB0}"/>
                  </a:ext>
                </a:extLst>
              </p:cNvPr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等腰三角形 42">
                <a:extLst>
                  <a:ext uri="{FF2B5EF4-FFF2-40B4-BE49-F238E27FC236}">
                    <a16:creationId xmlns:a16="http://schemas.microsoft.com/office/drawing/2014/main" id="{293E7C93-9391-484C-B8D4-68EEC0638849}"/>
                  </a:ext>
                </a:extLst>
              </p:cNvPr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5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KSO_Shape">
              <a:extLst>
                <a:ext uri="{FF2B5EF4-FFF2-40B4-BE49-F238E27FC236}">
                  <a16:creationId xmlns:a16="http://schemas.microsoft.com/office/drawing/2014/main" id="{F5909A4E-4786-4DB5-B5E2-BAE9BDE489B4}"/>
                </a:ext>
              </a:extLst>
            </p:cNvPr>
            <p:cNvSpPr/>
            <p:nvPr/>
          </p:nvSpPr>
          <p:spPr bwMode="auto">
            <a:xfrm>
              <a:off x="4446883" y="1507552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6BA42C"/>
                  </a:solidFill>
                  <a:latin typeface="+mn-lt"/>
                  <a:ea typeface="微软雅黑" panose="020B0503020204020204" pitchFamily="34" charset="-122"/>
                </a:rPr>
                <a:t>机房</a:t>
              </a:r>
              <a:endParaRPr lang="en-US" altLang="zh-CN" dirty="0">
                <a:solidFill>
                  <a:srgbClr val="6BA42C"/>
                </a:solidFill>
                <a:latin typeface="+mn-lt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6BA42C"/>
                  </a:solidFill>
                  <a:latin typeface="+mn-lt"/>
                  <a:ea typeface="微软雅黑" panose="020B0503020204020204" pitchFamily="34" charset="-122"/>
                </a:rPr>
                <a:t>事故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8FC7345-C36C-45B2-8986-31EBFCA7B204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2" name="TextBox 33">
            <a:extLst>
              <a:ext uri="{FF2B5EF4-FFF2-40B4-BE49-F238E27FC236}">
                <a16:creationId xmlns:a16="http://schemas.microsoft.com/office/drawing/2014/main" id="{62469D96-B485-461D-A053-B9D37B1B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65088"/>
            <a:ext cx="577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系统物理硬件造成的分险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0B0DA7-5F4F-479A-96BA-53371D82E2F1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1295400"/>
            <a:ext cx="1179513" cy="915988"/>
            <a:chOff x="5375275" y="1295400"/>
            <a:chExt cx="1179513" cy="915988"/>
          </a:xfrm>
        </p:grpSpPr>
        <p:sp>
          <p:nvSpPr>
            <p:cNvPr id="20" name="椭圆 34">
              <a:extLst>
                <a:ext uri="{FF2B5EF4-FFF2-40B4-BE49-F238E27FC236}">
                  <a16:creationId xmlns:a16="http://schemas.microsoft.com/office/drawing/2014/main" id="{B020BD87-3658-4BB3-88AB-980A013272DA}"/>
                </a:ext>
              </a:extLst>
            </p:cNvPr>
            <p:cNvSpPr/>
            <p:nvPr/>
          </p:nvSpPr>
          <p:spPr>
            <a:xfrm rot="5400000">
              <a:off x="5507038" y="1163637"/>
              <a:ext cx="915988" cy="1179513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KSO_Shape">
              <a:extLst>
                <a:ext uri="{FF2B5EF4-FFF2-40B4-BE49-F238E27FC236}">
                  <a16:creationId xmlns:a16="http://schemas.microsoft.com/office/drawing/2014/main" id="{096075F1-1CF3-4082-A3DA-7E6769648062}"/>
                </a:ext>
              </a:extLst>
            </p:cNvPr>
            <p:cNvSpPr/>
            <p:nvPr/>
          </p:nvSpPr>
          <p:spPr bwMode="auto">
            <a:xfrm>
              <a:off x="5456987" y="1491732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网络问题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8C41A6-B730-4B48-ADD8-1AE1AFDD785A}"/>
              </a:ext>
            </a:extLst>
          </p:cNvPr>
          <p:cNvGrpSpPr>
            <a:grpSpLocks/>
          </p:cNvGrpSpPr>
          <p:nvPr/>
        </p:nvGrpSpPr>
        <p:grpSpPr bwMode="auto">
          <a:xfrm>
            <a:off x="4278313" y="2352675"/>
            <a:ext cx="1177925" cy="917575"/>
            <a:chOff x="4278313" y="2352675"/>
            <a:chExt cx="1177925" cy="917575"/>
          </a:xfrm>
        </p:grpSpPr>
        <p:sp>
          <p:nvSpPr>
            <p:cNvPr id="6" name="椭圆 34">
              <a:extLst>
                <a:ext uri="{FF2B5EF4-FFF2-40B4-BE49-F238E27FC236}">
                  <a16:creationId xmlns:a16="http://schemas.microsoft.com/office/drawing/2014/main" id="{E903ED06-2197-4CC6-A86A-838A886F9918}"/>
                </a:ext>
              </a:extLst>
            </p:cNvPr>
            <p:cNvSpPr/>
            <p:nvPr/>
          </p:nvSpPr>
          <p:spPr>
            <a:xfrm rot="16200000">
              <a:off x="4408488" y="2222500"/>
              <a:ext cx="917575" cy="1177925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F2B80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KSO_Shape">
              <a:extLst>
                <a:ext uri="{FF2B5EF4-FFF2-40B4-BE49-F238E27FC236}">
                  <a16:creationId xmlns:a16="http://schemas.microsoft.com/office/drawing/2014/main" id="{4B4A9695-A334-4B1C-96CD-F6E874921E93}"/>
                </a:ext>
              </a:extLst>
            </p:cNvPr>
            <p:cNvSpPr/>
            <p:nvPr/>
          </p:nvSpPr>
          <p:spPr bwMode="auto">
            <a:xfrm>
              <a:off x="4726154" y="2572190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操作系统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B70199-B359-420B-B286-803C36356A82}"/>
              </a:ext>
            </a:extLst>
          </p:cNvPr>
          <p:cNvGrpSpPr>
            <a:grpSpLocks/>
          </p:cNvGrpSpPr>
          <p:nvPr/>
        </p:nvGrpSpPr>
        <p:grpSpPr bwMode="auto">
          <a:xfrm>
            <a:off x="5589588" y="2344738"/>
            <a:ext cx="1173162" cy="903287"/>
            <a:chOff x="5589383" y="2345385"/>
            <a:chExt cx="1172844" cy="90272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784914-7845-4E42-ADC0-3DCBD43B4EB5}"/>
                </a:ext>
              </a:extLst>
            </p:cNvPr>
            <p:cNvGrpSpPr/>
            <p:nvPr/>
          </p:nvGrpSpPr>
          <p:grpSpPr>
            <a:xfrm rot="5400000">
              <a:off x="5724445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等腰三角形 43">
                <a:extLst>
                  <a:ext uri="{FF2B5EF4-FFF2-40B4-BE49-F238E27FC236}">
                    <a16:creationId xmlns:a16="http://schemas.microsoft.com/office/drawing/2014/main" id="{8C7BA11E-6C96-40BA-9CEB-82B5171F7003}"/>
                  </a:ext>
                </a:extLst>
              </p:cNvPr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42">
                <a:extLst>
                  <a:ext uri="{FF2B5EF4-FFF2-40B4-BE49-F238E27FC236}">
                    <a16:creationId xmlns:a16="http://schemas.microsoft.com/office/drawing/2014/main" id="{4FD8F686-3EF4-48BB-955C-0389D54F9F23}"/>
                  </a:ext>
                </a:extLst>
              </p:cNvPr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1B52519B-A819-459A-B6B3-1727E44D5872}"/>
                </a:ext>
              </a:extLst>
            </p:cNvPr>
            <p:cNvSpPr/>
            <p:nvPr/>
          </p:nvSpPr>
          <p:spPr bwMode="auto">
            <a:xfrm>
              <a:off x="5650222" y="2561509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6BA42C"/>
                  </a:solidFill>
                  <a:latin typeface="+mn-lt"/>
                  <a:ea typeface="微软雅黑" panose="020B0503020204020204" pitchFamily="34" charset="-122"/>
                </a:rPr>
                <a:t>软件安装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E01712-CD2B-4363-BE0A-E4DFDB0D1AC4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3435350"/>
            <a:ext cx="1173163" cy="903288"/>
            <a:chOff x="4001195" y="3435949"/>
            <a:chExt cx="1172844" cy="90272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0C0A3B1-5EDD-41F7-BF63-E51564B2B59D}"/>
                </a:ext>
              </a:extLst>
            </p:cNvPr>
            <p:cNvGrpSpPr/>
            <p:nvPr/>
          </p:nvGrpSpPr>
          <p:grpSpPr>
            <a:xfrm rot="16200000">
              <a:off x="4136257" y="3300887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等腰三角形 43">
                <a:extLst>
                  <a:ext uri="{FF2B5EF4-FFF2-40B4-BE49-F238E27FC236}">
                    <a16:creationId xmlns:a16="http://schemas.microsoft.com/office/drawing/2014/main" id="{9F7BBDFC-1683-47A9-B9C3-D177B4715715}"/>
                  </a:ext>
                </a:extLst>
              </p:cNvPr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等腰三角形 42">
                <a:extLst>
                  <a:ext uri="{FF2B5EF4-FFF2-40B4-BE49-F238E27FC236}">
                    <a16:creationId xmlns:a16="http://schemas.microsoft.com/office/drawing/2014/main" id="{75842E58-C8F9-4195-8F87-89EDEE488B74}"/>
                  </a:ext>
                </a:extLst>
              </p:cNvPr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5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KSO_Shape">
              <a:extLst>
                <a:ext uri="{FF2B5EF4-FFF2-40B4-BE49-F238E27FC236}">
                  <a16:creationId xmlns:a16="http://schemas.microsoft.com/office/drawing/2014/main" id="{13EE5F71-D8F4-45BE-AFAD-B5FB8D8BC86F}"/>
                </a:ext>
              </a:extLst>
            </p:cNvPr>
            <p:cNvSpPr/>
            <p:nvPr/>
          </p:nvSpPr>
          <p:spPr bwMode="auto">
            <a:xfrm>
              <a:off x="4446882" y="3652073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6BA42C"/>
                  </a:solidFill>
                  <a:latin typeface="+mn-lt"/>
                  <a:ea typeface="微软雅黑" panose="020B0503020204020204" pitchFamily="34" charset="-122"/>
                </a:rPr>
                <a:t>病毒木马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65FBAD-6464-4E30-9BC8-6FD8E99C4299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3455988"/>
            <a:ext cx="1179513" cy="915987"/>
            <a:chOff x="5359400" y="3455988"/>
            <a:chExt cx="1179513" cy="915987"/>
          </a:xfrm>
        </p:grpSpPr>
        <p:sp>
          <p:nvSpPr>
            <p:cNvPr id="10" name="椭圆 34">
              <a:extLst>
                <a:ext uri="{FF2B5EF4-FFF2-40B4-BE49-F238E27FC236}">
                  <a16:creationId xmlns:a16="http://schemas.microsoft.com/office/drawing/2014/main" id="{8FF3CDA9-FB18-4B24-9B38-A00CD935BF50}"/>
                </a:ext>
              </a:extLst>
            </p:cNvPr>
            <p:cNvSpPr/>
            <p:nvPr/>
          </p:nvSpPr>
          <p:spPr>
            <a:xfrm rot="5400000">
              <a:off x="5491163" y="3324225"/>
              <a:ext cx="915987" cy="1179513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KSO_Shape">
              <a:extLst>
                <a:ext uri="{FF2B5EF4-FFF2-40B4-BE49-F238E27FC236}">
                  <a16:creationId xmlns:a16="http://schemas.microsoft.com/office/drawing/2014/main" id="{886DD676-203E-436F-86FC-918070020AF3}"/>
                </a:ext>
              </a:extLst>
            </p:cNvPr>
            <p:cNvSpPr/>
            <p:nvPr/>
          </p:nvSpPr>
          <p:spPr bwMode="auto">
            <a:xfrm>
              <a:off x="5491357" y="3675070"/>
              <a:ext cx="661683" cy="47047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存储不当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534D14-5AF9-4C14-B1A4-89F03B4EFD66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3675063"/>
            <a:ext cx="3224213" cy="1473200"/>
            <a:chOff x="5524500" y="3675070"/>
            <a:chExt cx="3223422" cy="1473193"/>
          </a:xfrm>
        </p:grpSpPr>
        <p:sp>
          <p:nvSpPr>
            <p:cNvPr id="32794" name="TextBox 13">
              <a:extLst>
                <a:ext uri="{FF2B5EF4-FFF2-40B4-BE49-F238E27FC236}">
                  <a16:creationId xmlns:a16="http://schemas.microsoft.com/office/drawing/2014/main" id="{C3A05AFA-99F6-43D4-8C4D-E6E1506BB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4718050"/>
              <a:ext cx="24050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存储不当，受自然灾害如火灾地震影响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A2552D7-466F-48D8-9179-EF9CBE61C951}"/>
                </a:ext>
              </a:extLst>
            </p:cNvPr>
            <p:cNvGrpSpPr/>
            <p:nvPr/>
          </p:nvGrpSpPr>
          <p:grpSpPr>
            <a:xfrm>
              <a:off x="7110054" y="3675070"/>
              <a:ext cx="1637868" cy="1062872"/>
              <a:chOff x="4304043" y="1286668"/>
              <a:chExt cx="3837944" cy="2757793"/>
            </a:xfrm>
            <a:blipFill>
              <a:blip r:embed="rId3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8DDBA0BF-4AE2-4F72-933E-C99EA9058199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EBE23FEB-FAB2-432F-A87D-402A969FBC5F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A8DFF78-25CA-497C-B134-C1A6BD398213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939800"/>
            <a:ext cx="3527425" cy="1262063"/>
            <a:chOff x="2096978" y="939803"/>
            <a:chExt cx="3527535" cy="126265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82299A1-7394-4E65-B980-8554598A81A8}"/>
                </a:ext>
              </a:extLst>
            </p:cNvPr>
            <p:cNvGrpSpPr/>
            <p:nvPr/>
          </p:nvGrpSpPr>
          <p:grpSpPr>
            <a:xfrm>
              <a:off x="2096978" y="939803"/>
              <a:ext cx="1003417" cy="1262657"/>
              <a:chOff x="4304043" y="1286668"/>
              <a:chExt cx="3837944" cy="2757793"/>
            </a:xfrm>
            <a:blipFill>
              <a:blip r:embed="rId4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E3E98D57-65CC-4D7E-864B-391E5A961306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2126EAE0-0877-4075-AC1F-C11A55B49F95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793" name="TextBox 61">
              <a:extLst>
                <a:ext uri="{FF2B5EF4-FFF2-40B4-BE49-F238E27FC236}">
                  <a16:creationId xmlns:a16="http://schemas.microsoft.com/office/drawing/2014/main" id="{809BCF1B-A9B6-4B8B-B85B-F6F11E87A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450" y="992188"/>
              <a:ext cx="24050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服务器故障导致系统瘫痪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E9AFDF1-163C-44AC-AF5E-05761FBEABEB}"/>
              </a:ext>
            </a:extLst>
          </p:cNvPr>
          <p:cNvGrpSpPr>
            <a:grpSpLocks/>
          </p:cNvGrpSpPr>
          <p:nvPr/>
        </p:nvGrpSpPr>
        <p:grpSpPr bwMode="auto">
          <a:xfrm>
            <a:off x="6105525" y="914400"/>
            <a:ext cx="2516188" cy="1089025"/>
            <a:chOff x="6105525" y="914400"/>
            <a:chExt cx="2516978" cy="108878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47E9B80-A21C-4183-BF11-B902A3A451B5}"/>
                </a:ext>
              </a:extLst>
            </p:cNvPr>
            <p:cNvGrpSpPr/>
            <p:nvPr/>
          </p:nvGrpSpPr>
          <p:grpSpPr>
            <a:xfrm>
              <a:off x="6984635" y="1152554"/>
              <a:ext cx="1637868" cy="850634"/>
              <a:chOff x="4304043" y="1286668"/>
              <a:chExt cx="3837944" cy="2757793"/>
            </a:xfrm>
            <a:blipFill>
              <a:blip r:embed="rId5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BD4BF7E0-339B-4668-A3A5-A620E1D99AE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53EDD36D-8D4B-4BF8-AEAE-2B53B3840692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791" name="TextBox 62">
              <a:extLst>
                <a:ext uri="{FF2B5EF4-FFF2-40B4-BE49-F238E27FC236}">
                  <a16:creationId xmlns:a16="http://schemas.microsoft.com/office/drawing/2014/main" id="{648321E8-9BB2-44E7-B43B-05013A2D2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525" y="914400"/>
              <a:ext cx="240347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网络故障，无法访问内网系统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2D13CF-31BA-4523-985E-BFA026C11A55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2357438"/>
            <a:ext cx="2682875" cy="1217612"/>
            <a:chOff x="2068628" y="2358167"/>
            <a:chExt cx="2682760" cy="121688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69BA365-400D-4181-8B14-0B695246AF02}"/>
                </a:ext>
              </a:extLst>
            </p:cNvPr>
            <p:cNvGrpSpPr/>
            <p:nvPr/>
          </p:nvGrpSpPr>
          <p:grpSpPr>
            <a:xfrm>
              <a:off x="2068628" y="2358167"/>
              <a:ext cx="1637868" cy="850634"/>
              <a:chOff x="4304043" y="1286668"/>
              <a:chExt cx="3837944" cy="2757793"/>
            </a:xfrm>
            <a:blipFill>
              <a:blip r:embed="rId6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83A35BD1-7218-4385-B423-0003724315E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FF90AACD-5B0D-4427-A4D7-7A74F2218954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789" name="TextBox 63">
              <a:extLst>
                <a:ext uri="{FF2B5EF4-FFF2-40B4-BE49-F238E27FC236}">
                  <a16:creationId xmlns:a16="http://schemas.microsoft.com/office/drawing/2014/main" id="{6C6E2782-46A3-40B0-BEB0-5F816FD93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325" y="3313113"/>
              <a:ext cx="24050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系统错误，无法开机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BDF684-DD1B-4D24-82FA-6142E7F6A001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3887788"/>
            <a:ext cx="2663825" cy="1111250"/>
            <a:chOff x="2089063" y="3887308"/>
            <a:chExt cx="2663912" cy="111173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579F7127-890C-4916-BFF8-3F804706505B}"/>
                </a:ext>
              </a:extLst>
            </p:cNvPr>
            <p:cNvGrpSpPr/>
            <p:nvPr/>
          </p:nvGrpSpPr>
          <p:grpSpPr>
            <a:xfrm>
              <a:off x="2089063" y="3887308"/>
              <a:ext cx="1637868" cy="850634"/>
              <a:chOff x="4304043" y="1286668"/>
              <a:chExt cx="3837944" cy="2757793"/>
            </a:xfrm>
            <a:blipFill>
              <a:blip r:embed="rId7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A4B96DDA-11FE-4D2F-9126-E37A21F3911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72EF5233-41EB-41EA-B9A6-7B4CC8FA9183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787" name="TextBox 64">
              <a:extLst>
                <a:ext uri="{FF2B5EF4-FFF2-40B4-BE49-F238E27FC236}">
                  <a16:creationId xmlns:a16="http://schemas.microsoft.com/office/drawing/2014/main" id="{27D93D25-655B-4717-81D2-90AA1FAD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500" y="4738688"/>
              <a:ext cx="24034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电脑感染病毒，软件无法打开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20221F-FC41-4D71-88CE-279A1F441DAC}"/>
              </a:ext>
            </a:extLst>
          </p:cNvPr>
          <p:cNvGrpSpPr>
            <a:grpSpLocks/>
          </p:cNvGrpSpPr>
          <p:nvPr/>
        </p:nvGrpSpPr>
        <p:grpSpPr bwMode="auto">
          <a:xfrm>
            <a:off x="6554788" y="2251075"/>
            <a:ext cx="2403475" cy="1238250"/>
            <a:chOff x="6554788" y="2251206"/>
            <a:chExt cx="2403475" cy="1238119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9DAB445-A51D-4BC0-8BC2-069B2DAB02C6}"/>
                </a:ext>
              </a:extLst>
            </p:cNvPr>
            <p:cNvGrpSpPr/>
            <p:nvPr/>
          </p:nvGrpSpPr>
          <p:grpSpPr>
            <a:xfrm>
              <a:off x="7005071" y="2251206"/>
              <a:ext cx="1637868" cy="850634"/>
              <a:chOff x="4304043" y="1286668"/>
              <a:chExt cx="3837944" cy="2757793"/>
            </a:xfrm>
            <a:blipFill>
              <a:blip r:embed="rId8"/>
              <a:stretch>
                <a:fillRect/>
              </a:stretch>
            </a:blipFill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B40BC462-AACC-44E0-B218-72B75C4A202C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263B6A1-C866-4D68-A943-0C90E595A992}"/>
                  </a:ext>
                </a:extLst>
              </p:cNvPr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785" name="TextBox 65">
              <a:extLst>
                <a:ext uri="{FF2B5EF4-FFF2-40B4-BE49-F238E27FC236}">
                  <a16:creationId xmlns:a16="http://schemas.microsoft.com/office/drawing/2014/main" id="{2B22A840-6D63-4B41-8880-DB8116DF9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4788" y="3228975"/>
              <a:ext cx="24034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软件安装不当，无法使用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6058A224-781B-47C1-8F92-A3D7F34C4F2B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FB9D093-39A4-4C09-8D25-ABC6418E7374}"/>
              </a:ext>
            </a:extLst>
          </p:cNvPr>
          <p:cNvGrpSpPr/>
          <p:nvPr/>
        </p:nvGrpSpPr>
        <p:grpSpPr>
          <a:xfrm>
            <a:off x="2356029" y="1790220"/>
            <a:ext cx="5734050" cy="3288192"/>
            <a:chOff x="4304043" y="1286668"/>
            <a:chExt cx="3837944" cy="2757793"/>
          </a:xfrm>
          <a:blipFill>
            <a:blip r:embed="rId3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2EEDE524-5786-40CE-ADDC-C25CC4F3EE5A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2B92DCCA-79CB-4348-AD5B-3FC335F24C0B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863EF20-4238-4493-AB98-D606C844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825500"/>
            <a:ext cx="685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企业与交易伙伴之间通过互联网进行数据交换的过程中，交易伙伴非法侵入企业互联网，剽窃财务数据和知识产权、破坏系统、搅乱某项特定交易或事项等所产生的风险。这些交易伙伴包括客户、供应商、合作伙伴、软件供应商或开发商，也包括银行、保险、税务、审计等社会部门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TextBox 67">
            <a:extLst>
              <a:ext uri="{FF2B5EF4-FFF2-40B4-BE49-F238E27FC236}">
                <a16:creationId xmlns:a16="http://schemas.microsoft.com/office/drawing/2014/main" id="{3D3704C9-19A3-41A1-AA0B-25DFAB62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电子数据交换风险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2">
            <a:extLst>
              <a:ext uri="{FF2B5EF4-FFF2-40B4-BE49-F238E27FC236}">
                <a16:creationId xmlns:a16="http://schemas.microsoft.com/office/drawing/2014/main" id="{A4C07D20-4E45-4CD0-A95F-272975F5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4C1A33-892B-4111-92F8-1BC320060943}"/>
              </a:ext>
            </a:extLst>
          </p:cNvPr>
          <p:cNvSpPr/>
          <p:nvPr/>
        </p:nvSpPr>
        <p:spPr>
          <a:xfrm>
            <a:off x="1881188" y="944563"/>
            <a:ext cx="6078537" cy="323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网络风险一直存在，计算机病毒在系统的应用过程中便很难完全避免。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28">
            <a:extLst>
              <a:ext uri="{FF2B5EF4-FFF2-40B4-BE49-F238E27FC236}">
                <a16:creationId xmlns:a16="http://schemas.microsoft.com/office/drawing/2014/main" id="{4551A977-BB6C-4AA3-A6FF-827E5F3E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网络安全风险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63459-88DA-472D-B5A5-CE61E7215B2B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31E42-E3F8-4232-B1A2-22C9982ADF86}"/>
              </a:ext>
            </a:extLst>
          </p:cNvPr>
          <p:cNvSpPr/>
          <p:nvPr/>
        </p:nvSpPr>
        <p:spPr>
          <a:xfrm>
            <a:off x="5449888" y="1804988"/>
            <a:ext cx="3467100" cy="3238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EBFBA3-3616-4C72-AA8F-C1B12B928AFD}"/>
              </a:ext>
            </a:extLst>
          </p:cNvPr>
          <p:cNvGrpSpPr/>
          <p:nvPr/>
        </p:nvGrpSpPr>
        <p:grpSpPr>
          <a:xfrm>
            <a:off x="1722578" y="3295374"/>
            <a:ext cx="3593820" cy="1776042"/>
            <a:chOff x="4304043" y="1286668"/>
            <a:chExt cx="3837944" cy="2757793"/>
          </a:xfrm>
          <a:blipFill>
            <a:blip r:embed="rId5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99B579E3-F75E-4A39-99CB-CC564F485FD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BEADC50D-F134-4087-9C1B-18EC0C84EA9B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1F05DC-EDF7-41F1-8F8D-75E205185D3D}"/>
              </a:ext>
            </a:extLst>
          </p:cNvPr>
          <p:cNvGrpSpPr/>
          <p:nvPr/>
        </p:nvGrpSpPr>
        <p:grpSpPr>
          <a:xfrm>
            <a:off x="1742148" y="1545009"/>
            <a:ext cx="3337120" cy="1633028"/>
            <a:chOff x="4304043" y="1286668"/>
            <a:chExt cx="3837944" cy="2757793"/>
          </a:xfrm>
          <a:blipFill>
            <a:blip r:embed="rId6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BCAF0AC8-CF7D-43BD-8954-B6F76F58C30E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C419D8CB-1E3F-4E69-A102-C7673A50D46E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62">
            <a:extLst>
              <a:ext uri="{FF2B5EF4-FFF2-40B4-BE49-F238E27FC236}">
                <a16:creationId xmlns:a16="http://schemas.microsoft.com/office/drawing/2014/main" id="{5C7C014C-957C-498D-B3C6-57280DF2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38915" name="TextBox 28">
            <a:extLst>
              <a:ext uri="{FF2B5EF4-FFF2-40B4-BE49-F238E27FC236}">
                <a16:creationId xmlns:a16="http://schemas.microsoft.com/office/drawing/2014/main" id="{57E240D4-869F-4E83-BBB3-03F17490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65088"/>
            <a:ext cx="6799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会计人员的专业技能和知识不足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1F5607-44E4-4702-AD4A-072A41EDCF59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A31C4EE-F4F2-40A5-828C-9C8ECB52A556}"/>
              </a:ext>
            </a:extLst>
          </p:cNvPr>
          <p:cNvGrpSpPr/>
          <p:nvPr/>
        </p:nvGrpSpPr>
        <p:grpSpPr>
          <a:xfrm>
            <a:off x="6596800" y="2024522"/>
            <a:ext cx="2476500" cy="1776042"/>
            <a:chOff x="4304043" y="1286668"/>
            <a:chExt cx="3837944" cy="2757793"/>
          </a:xfrm>
          <a:blipFill>
            <a:blip r:embed="rId4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CA212542-8297-4C94-AEB7-FBF6D6BC5120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D5D8F00-DDD7-4AD3-BC8B-B4B59CB3C7FD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Oval 17">
            <a:extLst>
              <a:ext uri="{FF2B5EF4-FFF2-40B4-BE49-F238E27FC236}">
                <a16:creationId xmlns:a16="http://schemas.microsoft.com/office/drawing/2014/main" id="{AFE882D8-36C9-416E-B7EC-8FD26F16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1720850"/>
            <a:ext cx="679450" cy="677863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D93152CC-B34B-45E0-9EDE-80B69B27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3273425"/>
            <a:ext cx="679450" cy="677863"/>
          </a:xfrm>
          <a:prstGeom prst="ellipse">
            <a:avLst/>
          </a:prstGeom>
          <a:solidFill>
            <a:srgbClr val="75627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ED6183-B5AB-464E-8EAA-CE47DBEA573D}"/>
              </a:ext>
            </a:extLst>
          </p:cNvPr>
          <p:cNvSpPr/>
          <p:nvPr/>
        </p:nvSpPr>
        <p:spPr>
          <a:xfrm>
            <a:off x="2749550" y="1712913"/>
            <a:ext cx="3671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对软件操作不熟悉。专业知识不熟练，缺少处理简单事故的能力，工作中可能会引发各种各样的问题，严重地影响了工作的进程。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EB5054-0997-4F8A-A0C7-833D0B14C1FB}"/>
              </a:ext>
            </a:extLst>
          </p:cNvPr>
          <p:cNvSpPr/>
          <p:nvPr/>
        </p:nvSpPr>
        <p:spPr>
          <a:xfrm>
            <a:off x="2749550" y="3209925"/>
            <a:ext cx="3671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对待工作的态度不够认真。做账过程中出现不认真，不严谨的现象，导致经常会系统输入错误，比如小数点误差，数字字母等错误。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62">
            <a:extLst>
              <a:ext uri="{FF2B5EF4-FFF2-40B4-BE49-F238E27FC236}">
                <a16:creationId xmlns:a16="http://schemas.microsoft.com/office/drawing/2014/main" id="{9F5EE7D6-04E5-4D8A-ADBA-E4DA0394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40963" name="TextBox 28">
            <a:extLst>
              <a:ext uri="{FF2B5EF4-FFF2-40B4-BE49-F238E27FC236}">
                <a16:creationId xmlns:a16="http://schemas.microsoft.com/office/drawing/2014/main" id="{0D4A955D-39CB-4D6A-8B62-C3995FB8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65088"/>
            <a:ext cx="6799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会计人员的专业技能和知识不足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801BE3-9FC7-41F4-9A2B-5275CD014F0C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012B3D-8930-4FAF-AEC4-5936CD97194C}"/>
              </a:ext>
            </a:extLst>
          </p:cNvPr>
          <p:cNvGrpSpPr/>
          <p:nvPr/>
        </p:nvGrpSpPr>
        <p:grpSpPr>
          <a:xfrm>
            <a:off x="2004073" y="913668"/>
            <a:ext cx="6538348" cy="3898964"/>
            <a:chOff x="4304043" y="1286668"/>
            <a:chExt cx="3837944" cy="2757793"/>
          </a:xfrm>
          <a:blipFill>
            <a:blip r:embed="rId4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30">
              <a:extLst>
                <a:ext uri="{FF2B5EF4-FFF2-40B4-BE49-F238E27FC236}">
                  <a16:creationId xmlns:a16="http://schemas.microsoft.com/office/drawing/2014/main" id="{01B552F7-D099-40EB-BDE8-0BF87EFA88FC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圆角矩形 31">
              <a:extLst>
                <a:ext uri="{FF2B5EF4-FFF2-40B4-BE49-F238E27FC236}">
                  <a16:creationId xmlns:a16="http://schemas.microsoft.com/office/drawing/2014/main" id="{A39B3D57-63F3-427A-9299-92C995BBAE22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62">
            <a:extLst>
              <a:ext uri="{FF2B5EF4-FFF2-40B4-BE49-F238E27FC236}">
                <a16:creationId xmlns:a16="http://schemas.microsoft.com/office/drawing/2014/main" id="{98C6CB71-5A26-4D66-A5DB-2CA4AF33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43011" name="TextBox 28">
            <a:extLst>
              <a:ext uri="{FF2B5EF4-FFF2-40B4-BE49-F238E27FC236}">
                <a16:creationId xmlns:a16="http://schemas.microsoft.com/office/drawing/2014/main" id="{B0F61EB4-45FC-48EF-BED3-76505FCD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65088"/>
            <a:ext cx="6799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内部人员的舞弊风险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8244DD-B7D7-4D0B-A71C-C8282A176F5E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3185BD-C560-46B5-8ACF-0ED73D3D6D26}"/>
              </a:ext>
            </a:extLst>
          </p:cNvPr>
          <p:cNvGrpSpPr/>
          <p:nvPr/>
        </p:nvGrpSpPr>
        <p:grpSpPr>
          <a:xfrm>
            <a:off x="1620838" y="2389188"/>
            <a:ext cx="3778787" cy="2689224"/>
            <a:chOff x="4304043" y="1286668"/>
            <a:chExt cx="3837944" cy="2757793"/>
          </a:xfrm>
          <a:blipFill>
            <a:blip r:embed="rId4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BD54FCB4-0249-4C8B-8BAA-0A00A09D9319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54722EDD-3445-4390-91C5-8402DF929780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FA075FA-B811-44AC-961E-C8C8E1F8FD4E}"/>
              </a:ext>
            </a:extLst>
          </p:cNvPr>
          <p:cNvSpPr/>
          <p:nvPr/>
        </p:nvSpPr>
        <p:spPr>
          <a:xfrm>
            <a:off x="1746250" y="817563"/>
            <a:ext cx="7072313" cy="1465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一般舞弊有：输入操作、程序变更、文档直接变更、蓄意破坏。存在企业内部人员会有几率对会计数据的非法访问、篡改、泄密和破坏等方面的风险。由于内联网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互联网结构本身的特殊性，其内部控制远远超出了以往计算机系统的范畴，已从会计机构内部扩展到对整个企业内部人员的控制。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B57F46-920D-483F-BF2E-85F19AEDDA28}"/>
              </a:ext>
            </a:extLst>
          </p:cNvPr>
          <p:cNvGrpSpPr/>
          <p:nvPr/>
        </p:nvGrpSpPr>
        <p:grpSpPr>
          <a:xfrm>
            <a:off x="5514814" y="2388416"/>
            <a:ext cx="3629186" cy="2689996"/>
            <a:chOff x="4304043" y="1286668"/>
            <a:chExt cx="3837944" cy="2757793"/>
          </a:xfrm>
          <a:blipFill>
            <a:blip r:embed="rId5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0">
              <a:extLst>
                <a:ext uri="{FF2B5EF4-FFF2-40B4-BE49-F238E27FC236}">
                  <a16:creationId xmlns:a16="http://schemas.microsoft.com/office/drawing/2014/main" id="{408891CD-5BB6-4156-8A94-D3E6E069CE5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31">
              <a:extLst>
                <a:ext uri="{FF2B5EF4-FFF2-40B4-BE49-F238E27FC236}">
                  <a16:creationId xmlns:a16="http://schemas.microsoft.com/office/drawing/2014/main" id="{8D933B43-0D08-4193-ADE6-4CC19BB44785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0A377C6-9663-4685-8A9B-12C969625ED2}"/>
              </a:ext>
            </a:extLst>
          </p:cNvPr>
          <p:cNvSpPr/>
          <p:nvPr/>
        </p:nvSpPr>
        <p:spPr>
          <a:xfrm>
            <a:off x="0" y="0"/>
            <a:ext cx="3779838" cy="51435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011" name="TextBox 1">
            <a:extLst>
              <a:ext uri="{FF2B5EF4-FFF2-40B4-BE49-F238E27FC236}">
                <a16:creationId xmlns:a16="http://schemas.microsoft.com/office/drawing/2014/main" id="{3836D237-A557-43FC-8DF2-525D06B2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79500"/>
            <a:ext cx="49577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latin typeface="方正兰亭细黑_GBK"/>
                <a:ea typeface="方正兰亭细黑_GBK"/>
                <a:cs typeface="方正兰亭细黑_GBK"/>
              </a:rPr>
              <a:t>会计电算化的风险防范措施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B3AA0-E2DC-40D0-9396-259C4F8D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897188"/>
            <a:ext cx="1101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242BB1-B444-4679-81CE-C9AFFA4822CD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446213"/>
            <a:ext cx="1301750" cy="1301750"/>
            <a:chOff x="2262782" y="1446400"/>
            <a:chExt cx="1301106" cy="13011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91E768-D81F-45AF-ADBB-CB8CAD94E797}"/>
                </a:ext>
              </a:extLst>
            </p:cNvPr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34618F7E-786C-4860-8B35-DB279C9BF078}"/>
                </a:ext>
              </a:extLst>
            </p:cNvPr>
            <p:cNvSpPr/>
            <p:nvPr/>
          </p:nvSpPr>
          <p:spPr bwMode="auto">
            <a:xfrm>
              <a:off x="2562671" y="1776437"/>
              <a:ext cx="714022" cy="70608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514B8C-814D-4F50-9CF5-EE9460FB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2543175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加强对软件选购的管理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BA80E-71C8-4A13-AB86-8A688C316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2990850"/>
            <a:ext cx="318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做好网络硬件设备的维护机制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B9BA99C-048D-476F-A42A-4F6ABA150EBB}"/>
              </a:ext>
            </a:extLst>
          </p:cNvPr>
          <p:cNvSpPr/>
          <p:nvPr/>
        </p:nvSpPr>
        <p:spPr>
          <a:xfrm>
            <a:off x="4141788" y="2571750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D1C7F-434F-4372-949D-403E4FAA5B14}"/>
              </a:ext>
            </a:extLst>
          </p:cNvPr>
          <p:cNvSpPr/>
          <p:nvPr/>
        </p:nvSpPr>
        <p:spPr>
          <a:xfrm>
            <a:off x="4141788" y="3008313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B6A53-EFD0-4D42-8F0F-019666F7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3443288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建立重要数据备份机制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9ADAD-CBCD-4004-B6B8-C24F0C3F7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3889375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建立完整的网络安全体系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70E94CA-1E4D-458A-91E5-9732A9C8FD3C}"/>
              </a:ext>
            </a:extLst>
          </p:cNvPr>
          <p:cNvSpPr/>
          <p:nvPr/>
        </p:nvSpPr>
        <p:spPr>
          <a:xfrm>
            <a:off x="4160838" y="347027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06F2FF2-D51D-45D9-B5CB-F334E04C5D7C}"/>
              </a:ext>
            </a:extLst>
          </p:cNvPr>
          <p:cNvSpPr/>
          <p:nvPr/>
        </p:nvSpPr>
        <p:spPr>
          <a:xfrm>
            <a:off x="4160838" y="39084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AF81C-7E14-4179-9218-F34D5013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248150"/>
            <a:ext cx="318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加强对财务人员的培训和监督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9E63E-9FE2-408D-B6E8-C5840614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695825"/>
            <a:ext cx="3646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实现职责分离和完善内部控制制度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4DFDEDC-BE38-4947-A141-1544A5CE0129}"/>
              </a:ext>
            </a:extLst>
          </p:cNvPr>
          <p:cNvSpPr/>
          <p:nvPr/>
        </p:nvSpPr>
        <p:spPr>
          <a:xfrm>
            <a:off x="4160838" y="42767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EC76A2-8A2B-4D48-9E6E-2DF8050FD785}"/>
              </a:ext>
            </a:extLst>
          </p:cNvPr>
          <p:cNvSpPr/>
          <p:nvPr/>
        </p:nvSpPr>
        <p:spPr>
          <a:xfrm>
            <a:off x="4160838" y="4713288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3011" grpId="0"/>
      <p:bldP spid="15" grpId="0"/>
      <p:bldP spid="18" grpId="0"/>
      <p:bldP spid="19" grpId="0"/>
      <p:bldP spid="22" grpId="0" animBg="1"/>
      <p:bldP spid="23" grpId="0" animBg="1"/>
      <p:bldP spid="14" grpId="0"/>
      <p:bldP spid="24" grpId="0"/>
      <p:bldP spid="25" grpId="0" animBg="1"/>
      <p:bldP spid="26" grpId="0" animBg="1"/>
      <p:bldP spid="29" grpId="0"/>
      <p:bldP spid="30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74">
            <a:extLst>
              <a:ext uri="{FF2B5EF4-FFF2-40B4-BE49-F238E27FC236}">
                <a16:creationId xmlns:a16="http://schemas.microsoft.com/office/drawing/2014/main" id="{47B9038E-E70E-4C4F-B984-D72E7ECB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47107" name="TextBox 41">
            <a:extLst>
              <a:ext uri="{FF2B5EF4-FFF2-40B4-BE49-F238E27FC236}">
                <a16:creationId xmlns:a16="http://schemas.microsoft.com/office/drawing/2014/main" id="{E0F5A208-440D-4009-9459-ECD85206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4822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加强对软件选购的管理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26A974-7BC3-4327-A9EF-FF534F12D6EC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A3A642-D0CD-41A5-BC58-74637C553B2C}"/>
              </a:ext>
            </a:extLst>
          </p:cNvPr>
          <p:cNvSpPr/>
          <p:nvPr/>
        </p:nvSpPr>
        <p:spPr>
          <a:xfrm>
            <a:off x="1785938" y="1084263"/>
            <a:ext cx="3467100" cy="3238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41FA38A-663B-488E-A66A-C2BF11C26DF1}"/>
              </a:ext>
            </a:extLst>
          </p:cNvPr>
          <p:cNvSpPr/>
          <p:nvPr/>
        </p:nvSpPr>
        <p:spPr>
          <a:xfrm>
            <a:off x="5753100" y="2505075"/>
            <a:ext cx="2108200" cy="115093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111" name="矩形 65" descr="u=1389595881,3754552302&amp;fm=26&amp;gp=0">
            <a:extLst>
              <a:ext uri="{FF2B5EF4-FFF2-40B4-BE49-F238E27FC236}">
                <a16:creationId xmlns:a16="http://schemas.microsoft.com/office/drawing/2014/main" id="{89C814D3-CBEA-4A5F-9F7A-0AD0E4FF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813175"/>
            <a:ext cx="2108200" cy="11493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997A750-AC0D-42E4-9D8D-A91375B7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1033463"/>
            <a:ext cx="36718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国内常用财务软件：</a:t>
            </a:r>
            <a:br>
              <a:rPr lang="en-US" altLang="zh-CN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用友、金蝶、新中大、浪潮、天心等。只有仔细地选择最适合本公司的软件才最能给公司带来更好的收益。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47111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74">
            <a:extLst>
              <a:ext uri="{FF2B5EF4-FFF2-40B4-BE49-F238E27FC236}">
                <a16:creationId xmlns:a16="http://schemas.microsoft.com/office/drawing/2014/main" id="{063940F5-37F9-45E6-85A8-A9C4751B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49155" name="TextBox 41">
            <a:extLst>
              <a:ext uri="{FF2B5EF4-FFF2-40B4-BE49-F238E27FC236}">
                <a16:creationId xmlns:a16="http://schemas.microsoft.com/office/drawing/2014/main" id="{782D2B94-2EB2-45A8-84D3-73FBBC3C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0"/>
            <a:ext cx="6270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做好网络硬件设备的维护机制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7C9EF2-EA8E-4C2D-B100-FD95A49D7293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157" name="矩形 42" descr="timg">
            <a:extLst>
              <a:ext uri="{FF2B5EF4-FFF2-40B4-BE49-F238E27FC236}">
                <a16:creationId xmlns:a16="http://schemas.microsoft.com/office/drawing/2014/main" id="{6C846174-80B6-401B-A32A-7491852D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55663"/>
            <a:ext cx="3924300" cy="3340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9158" name="矩形 67">
            <a:extLst>
              <a:ext uri="{FF2B5EF4-FFF2-40B4-BE49-F238E27FC236}">
                <a16:creationId xmlns:a16="http://schemas.microsoft.com/office/drawing/2014/main" id="{8E2E4BE2-64E3-4709-BE1F-7BE4EB2C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033463"/>
            <a:ext cx="310038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司机房内服务器，交换机，路由器等设备需要定期检查，保证机房内的设备运转正常。机房到员工电脑的网络要保证通畅，杜绝经常断网，掉线等现象产生。员工电脑要安装合法软件，保证电算化软件的正常打开和运行。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74">
            <a:extLst>
              <a:ext uri="{FF2B5EF4-FFF2-40B4-BE49-F238E27FC236}">
                <a16:creationId xmlns:a16="http://schemas.microsoft.com/office/drawing/2014/main" id="{838842DF-4CC6-4C3B-A90C-776F8275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51203" name="TextBox 41">
            <a:extLst>
              <a:ext uri="{FF2B5EF4-FFF2-40B4-BE49-F238E27FC236}">
                <a16:creationId xmlns:a16="http://schemas.microsoft.com/office/drawing/2014/main" id="{1DE2AEC1-3F30-4F64-94D8-EB6E633DF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0"/>
            <a:ext cx="6270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建立重要数据备份机制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CC0098-DEB0-4BB5-9F14-1F75D7AC3B18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05" name="矩形 67">
            <a:extLst>
              <a:ext uri="{FF2B5EF4-FFF2-40B4-BE49-F238E27FC236}">
                <a16:creationId xmlns:a16="http://schemas.microsoft.com/office/drawing/2014/main" id="{D81F7B7C-4AF5-4AE0-BB5D-374BEDC2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033463"/>
            <a:ext cx="70881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①建立软件服务器的每日资料备份计划；②数据必须备份在磁带机或者其他独立存储设备；③已备份的历史磁带等硬件设备必须存放在防火柜中；④建立会计软件系统的灾难预警和恢复演练机制，以做到系统崩溃或者需恢复数据的情况下可以在预定时间内恢复；⑤其他资料共享盘的备份；⑥设置专门的人员和地点对这些备份文件进行保管，禁止外泄。</a:t>
            </a:r>
          </a:p>
        </p:txBody>
      </p:sp>
      <p:sp>
        <p:nvSpPr>
          <p:cNvPr id="51206" name="矩形 42" descr="u=3308208599,2087739068&amp;fm=26&amp;gp=0">
            <a:extLst>
              <a:ext uri="{FF2B5EF4-FFF2-40B4-BE49-F238E27FC236}">
                <a16:creationId xmlns:a16="http://schemas.microsoft.com/office/drawing/2014/main" id="{352C2C17-2ADA-4D88-8F9D-26BE52C3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2908300"/>
            <a:ext cx="2247900" cy="191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07" name="矩形 42" descr="u=1471638987,1105420754&amp;fm=26&amp;gp=0">
            <a:extLst>
              <a:ext uri="{FF2B5EF4-FFF2-40B4-BE49-F238E27FC236}">
                <a16:creationId xmlns:a16="http://schemas.microsoft.com/office/drawing/2014/main" id="{5C2B758E-C874-4A0F-8BCC-69A80F12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2908300"/>
            <a:ext cx="2247900" cy="1866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08" name="矩形 42" descr="u=1471638987,1105420754&amp;fm=26&amp;gp=0">
            <a:extLst>
              <a:ext uri="{FF2B5EF4-FFF2-40B4-BE49-F238E27FC236}">
                <a16:creationId xmlns:a16="http://schemas.microsoft.com/office/drawing/2014/main" id="{91B08A1A-AD8E-4F27-A34C-5B84D8A5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2908300"/>
            <a:ext cx="2247900" cy="1866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7" grpId="0" animBg="1"/>
      <p:bldP spid="512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25DD9D15-0B2E-42ED-ACB8-6CFEDCFC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FB3D4BF-30AD-4D55-89D9-998541BFDC4A}"/>
              </a:ext>
            </a:extLst>
          </p:cNvPr>
          <p:cNvCxnSpPr/>
          <p:nvPr/>
        </p:nvCxnSpPr>
        <p:spPr>
          <a:xfrm>
            <a:off x="515938" y="623888"/>
            <a:ext cx="81121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21869966-D2E0-4552-9793-F1A177FE5DE1}"/>
              </a:ext>
            </a:extLst>
          </p:cNvPr>
          <p:cNvSpPr/>
          <p:nvPr/>
        </p:nvSpPr>
        <p:spPr>
          <a:xfrm>
            <a:off x="646113" y="242888"/>
            <a:ext cx="276225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34B6DCB-2B8E-4FFD-944B-FDE9022C2AC2}"/>
              </a:ext>
            </a:extLst>
          </p:cNvPr>
          <p:cNvSpPr txBox="1"/>
          <p:nvPr/>
        </p:nvSpPr>
        <p:spPr>
          <a:xfrm>
            <a:off x="909638" y="206375"/>
            <a:ext cx="1068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主目录</a:t>
            </a:r>
          </a:p>
        </p:txBody>
      </p:sp>
      <p:sp>
        <p:nvSpPr>
          <p:cNvPr id="16390" name="TextBox 106">
            <a:extLst>
              <a:ext uri="{FF2B5EF4-FFF2-40B4-BE49-F238E27FC236}">
                <a16:creationId xmlns:a16="http://schemas.microsoft.com/office/drawing/2014/main" id="{BEAF366A-CA6D-4D2D-A77C-72F0ACD7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68288"/>
            <a:ext cx="1182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2B800"/>
                </a:solidFill>
                <a:latin typeface="Kozuka Gothic Pro R"/>
                <a:ea typeface="Kozuka Gothic Pro R"/>
                <a:cs typeface="Kozuka Gothic Pro R"/>
              </a:rPr>
              <a:t>CONTENTS</a:t>
            </a:r>
            <a:endParaRPr lang="zh-CN" altLang="en-US" sz="1600">
              <a:solidFill>
                <a:srgbClr val="F2B800"/>
              </a:solidFill>
              <a:latin typeface="Kozuka Gothic Pro R"/>
              <a:ea typeface="Kozuka Gothic Pro R"/>
              <a:cs typeface="Kozuka Gothic Pro R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DAA2C68-8E82-4CDD-8184-20E8676E89AA}"/>
              </a:ext>
            </a:extLst>
          </p:cNvPr>
          <p:cNvCxnSpPr/>
          <p:nvPr/>
        </p:nvCxnSpPr>
        <p:spPr>
          <a:xfrm>
            <a:off x="2025650" y="288925"/>
            <a:ext cx="0" cy="20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>
            <a:extLst>
              <a:ext uri="{FF2B5EF4-FFF2-40B4-BE49-F238E27FC236}">
                <a16:creationId xmlns:a16="http://schemas.microsoft.com/office/drawing/2014/main" id="{810248D3-3C9A-43B6-A848-F80FA32312B9}"/>
              </a:ext>
            </a:extLst>
          </p:cNvPr>
          <p:cNvSpPr/>
          <p:nvPr/>
        </p:nvSpPr>
        <p:spPr>
          <a:xfrm>
            <a:off x="1754188" y="2230438"/>
            <a:ext cx="4775200" cy="120491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  <a:gd name="connsiteX0" fmla="*/ 0 w 4267200"/>
              <a:gd name="connsiteY0" fmla="*/ 14514 h 1204692"/>
              <a:gd name="connsiteX1" fmla="*/ 1407886 w 4267200"/>
              <a:gd name="connsiteY1" fmla="*/ 1204685 h 1204692"/>
              <a:gd name="connsiteX2" fmla="*/ 2815772 w 4267200"/>
              <a:gd name="connsiteY2" fmla="*/ 0 h 1204692"/>
              <a:gd name="connsiteX3" fmla="*/ 4267200 w 4267200"/>
              <a:gd name="connsiteY3" fmla="*/ 1204685 h 1204692"/>
              <a:gd name="connsiteX0" fmla="*/ 0 w 4267200"/>
              <a:gd name="connsiteY0" fmla="*/ 14514 h 1204692"/>
              <a:gd name="connsiteX1" fmla="*/ 1407886 w 4267200"/>
              <a:gd name="connsiteY1" fmla="*/ 1204685 h 1204692"/>
              <a:gd name="connsiteX2" fmla="*/ 3069772 w 4267200"/>
              <a:gd name="connsiteY2" fmla="*/ 0 h 1204692"/>
              <a:gd name="connsiteX3" fmla="*/ 4267200 w 4267200"/>
              <a:gd name="connsiteY3" fmla="*/ 1204685 h 1204692"/>
              <a:gd name="connsiteX0" fmla="*/ 0 w 4775200"/>
              <a:gd name="connsiteY0" fmla="*/ 14514 h 1204692"/>
              <a:gd name="connsiteX1" fmla="*/ 1407886 w 4775200"/>
              <a:gd name="connsiteY1" fmla="*/ 1204685 h 1204692"/>
              <a:gd name="connsiteX2" fmla="*/ 3069772 w 4775200"/>
              <a:gd name="connsiteY2" fmla="*/ 0 h 1204692"/>
              <a:gd name="connsiteX3" fmla="*/ 4775200 w 4775200"/>
              <a:gd name="connsiteY3" fmla="*/ 1204685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5200" h="1204692">
                <a:moveTo>
                  <a:pt x="0" y="14514"/>
                </a:moveTo>
                <a:cubicBezTo>
                  <a:pt x="469295" y="610809"/>
                  <a:pt x="896257" y="1207104"/>
                  <a:pt x="1407886" y="1204685"/>
                </a:cubicBezTo>
                <a:cubicBezTo>
                  <a:pt x="1919515" y="1202266"/>
                  <a:pt x="2508553" y="0"/>
                  <a:pt x="3069772" y="0"/>
                </a:cubicBezTo>
                <a:cubicBezTo>
                  <a:pt x="3630991" y="0"/>
                  <a:pt x="4301067" y="1204685"/>
                  <a:pt x="4775200" y="1204685"/>
                </a:cubicBezTo>
              </a:path>
            </a:pathLst>
          </a:custGeom>
          <a:ln w="76200">
            <a:solidFill>
              <a:srgbClr val="6BA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6BA42C"/>
              </a:solidFill>
            </a:endParaRPr>
          </a:p>
        </p:txBody>
      </p:sp>
      <p:grpSp>
        <p:nvGrpSpPr>
          <p:cNvPr id="16393" name="组合 9">
            <a:extLst>
              <a:ext uri="{FF2B5EF4-FFF2-40B4-BE49-F238E27FC236}">
                <a16:creationId xmlns:a16="http://schemas.microsoft.com/office/drawing/2014/main" id="{889B67E9-BB1A-417A-9BBA-5042ABCB4F3E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1660525"/>
            <a:ext cx="1138238" cy="1139825"/>
            <a:chOff x="1180871" y="1661152"/>
            <a:chExt cx="1139038" cy="1139038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78812CA-E800-415F-B7C7-81457D3FC64E}"/>
                </a:ext>
              </a:extLst>
            </p:cNvPr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>
                <a:extLst>
                  <a:ext uri="{FF2B5EF4-FFF2-40B4-BE49-F238E27FC236}">
                    <a16:creationId xmlns:a16="http://schemas.microsoft.com/office/drawing/2014/main" id="{D36068D6-07A0-4AC1-98CC-6F69F6D81B2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57A2D89A-9457-40E6-A7D4-3B44CB8CD52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</p:grpSp>
        <p:sp>
          <p:nvSpPr>
            <p:cNvPr id="16409" name="TextBox 133">
              <a:extLst>
                <a:ext uri="{FF2B5EF4-FFF2-40B4-BE49-F238E27FC236}">
                  <a16:creationId xmlns:a16="http://schemas.microsoft.com/office/drawing/2014/main" id="{D0087405-2450-4F5B-91CC-E4AB58197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15" y="1859276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6BA42C"/>
                  </a:solidFill>
                  <a:latin typeface="Watford DB"/>
                  <a:ea typeface="造字工房劲黑（非商用）常规体"/>
                  <a:cs typeface="造字工房劲黑（非商用）常规体"/>
                </a:rPr>
                <a:t>1</a:t>
              </a:r>
              <a:endParaRPr lang="zh-CN" altLang="en-US" sz="4000">
                <a:solidFill>
                  <a:srgbClr val="6BA42C"/>
                </a:solidFill>
                <a:latin typeface="Watford DB"/>
                <a:ea typeface="造字工房劲黑（非商用）常规体"/>
                <a:cs typeface="造字工房劲黑（非商用）常规体"/>
              </a:endParaRPr>
            </a:p>
          </p:txBody>
        </p:sp>
      </p:grpSp>
      <p:grpSp>
        <p:nvGrpSpPr>
          <p:cNvPr id="16394" name="组合 29">
            <a:extLst>
              <a:ext uri="{FF2B5EF4-FFF2-40B4-BE49-F238E27FC236}">
                <a16:creationId xmlns:a16="http://schemas.microsoft.com/office/drawing/2014/main" id="{74F77F10-21FA-477C-8E46-FDC6CF589BD8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2836863"/>
            <a:ext cx="1138237" cy="1138237"/>
            <a:chOff x="2591676" y="2836786"/>
            <a:chExt cx="1139038" cy="1139038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A3562919-2487-426D-8778-B79453FAF79D}"/>
                </a:ext>
              </a:extLst>
            </p:cNvPr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>
                <a:extLst>
                  <a:ext uri="{FF2B5EF4-FFF2-40B4-BE49-F238E27FC236}">
                    <a16:creationId xmlns:a16="http://schemas.microsoft.com/office/drawing/2014/main" id="{FA859BA5-43E6-4578-B93D-9BE36C0EB7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F8579290-64C8-41A7-9461-7E91BF76B09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</p:grpSp>
        <p:sp>
          <p:nvSpPr>
            <p:cNvPr id="16407" name="TextBox 134">
              <a:extLst>
                <a:ext uri="{FF2B5EF4-FFF2-40B4-BE49-F238E27FC236}">
                  <a16:creationId xmlns:a16="http://schemas.microsoft.com/office/drawing/2014/main" id="{69392A06-A33F-4058-A673-D7BC698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579" y="3051092"/>
              <a:ext cx="4970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6BA42C"/>
                  </a:solidFill>
                  <a:latin typeface="Watford DB"/>
                  <a:ea typeface="造字工房劲黑（非商用）常规体"/>
                  <a:cs typeface="造字工房劲黑（非商用）常规体"/>
                </a:rPr>
                <a:t>2</a:t>
              </a:r>
              <a:endParaRPr lang="zh-CN" altLang="en-US" sz="4000">
                <a:solidFill>
                  <a:srgbClr val="6BA42C"/>
                </a:solidFill>
                <a:latin typeface="Watford DB"/>
                <a:ea typeface="造字工房劲黑（非商用）常规体"/>
                <a:cs typeface="造字工房劲黑（非商用）常规体"/>
              </a:endParaRPr>
            </a:p>
          </p:txBody>
        </p:sp>
      </p:grpSp>
      <p:grpSp>
        <p:nvGrpSpPr>
          <p:cNvPr id="16395" name="组合 30">
            <a:extLst>
              <a:ext uri="{FF2B5EF4-FFF2-40B4-BE49-F238E27FC236}">
                <a16:creationId xmlns:a16="http://schemas.microsoft.com/office/drawing/2014/main" id="{2B4C0D7B-DBE2-4770-8ABD-B190EF93D880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1660525"/>
            <a:ext cx="1139825" cy="1139825"/>
            <a:chOff x="4002481" y="1661152"/>
            <a:chExt cx="1139038" cy="1139038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D94FD2F-E960-48AF-856F-D937E5868440}"/>
                </a:ext>
              </a:extLst>
            </p:cNvPr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>
                <a:extLst>
                  <a:ext uri="{FF2B5EF4-FFF2-40B4-BE49-F238E27FC236}">
                    <a16:creationId xmlns:a16="http://schemas.microsoft.com/office/drawing/2014/main" id="{E7961CCF-AF84-40E8-B6AC-1D8A1FF1721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9DE129A-2960-444B-A770-DEE5890BA6D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</p:grpSp>
        <p:sp>
          <p:nvSpPr>
            <p:cNvPr id="16405" name="TextBox 135">
              <a:extLst>
                <a:ext uri="{FF2B5EF4-FFF2-40B4-BE49-F238E27FC236}">
                  <a16:creationId xmlns:a16="http://schemas.microsoft.com/office/drawing/2014/main" id="{CD1C45AB-DFC6-49EA-B073-6029FE469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617" y="1876727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6BA42C"/>
                  </a:solidFill>
                  <a:latin typeface="Watford DB"/>
                  <a:ea typeface="造字工房劲黑（非商用）常规体"/>
                  <a:cs typeface="造字工房劲黑（非商用）常规体"/>
                </a:rPr>
                <a:t>3</a:t>
              </a:r>
              <a:endParaRPr lang="zh-CN" altLang="en-US" sz="4000">
                <a:solidFill>
                  <a:srgbClr val="6BA42C"/>
                </a:solidFill>
                <a:latin typeface="Watford DB"/>
                <a:ea typeface="造字工房劲黑（非商用）常规体"/>
                <a:cs typeface="造字工房劲黑（非商用）常规体"/>
              </a:endParaRPr>
            </a:p>
          </p:txBody>
        </p:sp>
      </p:grpSp>
      <p:grpSp>
        <p:nvGrpSpPr>
          <p:cNvPr id="16396" name="组合 31">
            <a:extLst>
              <a:ext uri="{FF2B5EF4-FFF2-40B4-BE49-F238E27FC236}">
                <a16:creationId xmlns:a16="http://schemas.microsoft.com/office/drawing/2014/main" id="{32C425F4-F20C-4BC5-BA44-C54BD9844815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843213"/>
            <a:ext cx="1139825" cy="1138237"/>
            <a:chOff x="5413286" y="2836786"/>
            <a:chExt cx="1139038" cy="1139038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2267E55-0818-45FD-ABC8-42E626ED615D}"/>
                </a:ext>
              </a:extLst>
            </p:cNvPr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>
                <a:extLst>
                  <a:ext uri="{FF2B5EF4-FFF2-40B4-BE49-F238E27FC236}">
                    <a16:creationId xmlns:a16="http://schemas.microsoft.com/office/drawing/2014/main" id="{A7910989-8FE1-4083-AF42-02E8F20568F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A3E829C0-32AE-4D24-B69A-69C4B40AB0F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6BA42C"/>
                  </a:solidFill>
                </a:endParaRPr>
              </a:p>
            </p:txBody>
          </p:sp>
        </p:grpSp>
        <p:sp>
          <p:nvSpPr>
            <p:cNvPr id="16403" name="TextBox 136">
              <a:extLst>
                <a:ext uri="{FF2B5EF4-FFF2-40B4-BE49-F238E27FC236}">
                  <a16:creationId xmlns:a16="http://schemas.microsoft.com/office/drawing/2014/main" id="{D6EE22CE-103E-48DA-9B17-FB61C5F86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699" y="3052362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6BA42C"/>
                  </a:solidFill>
                  <a:latin typeface="Watford DB"/>
                  <a:ea typeface="造字工房劲黑（非商用）常规体"/>
                  <a:cs typeface="造字工房劲黑（非商用）常规体"/>
                </a:rPr>
                <a:t>4</a:t>
              </a:r>
              <a:endParaRPr lang="zh-CN" altLang="en-US" sz="4000">
                <a:solidFill>
                  <a:srgbClr val="6BA42C"/>
                </a:solidFill>
                <a:latin typeface="Watford DB"/>
                <a:ea typeface="造字工房劲黑（非商用）常规体"/>
                <a:cs typeface="造字工房劲黑（非商用）常规体"/>
              </a:endParaRPr>
            </a:p>
          </p:txBody>
        </p:sp>
      </p:grpSp>
      <p:sp>
        <p:nvSpPr>
          <p:cNvPr id="16397" name="TextBox 143">
            <a:extLst>
              <a:ext uri="{FF2B5EF4-FFF2-40B4-BE49-F238E27FC236}">
                <a16:creationId xmlns:a16="http://schemas.microsoft.com/office/drawing/2014/main" id="{D8776B08-74AB-4C90-B6AD-DDDDEFC2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065213"/>
            <a:ext cx="749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6BA42C"/>
                </a:solidFill>
                <a:latin typeface="方正兰亭细黑_GBK"/>
                <a:ea typeface="方正兰亭细黑_GBK"/>
                <a:cs typeface="方正兰亭细黑_GBK"/>
              </a:rPr>
              <a:t>绪论</a:t>
            </a:r>
          </a:p>
        </p:txBody>
      </p:sp>
      <p:sp>
        <p:nvSpPr>
          <p:cNvPr id="16398" name="TextBox 144">
            <a:extLst>
              <a:ext uri="{FF2B5EF4-FFF2-40B4-BE49-F238E27FC236}">
                <a16:creationId xmlns:a16="http://schemas.microsoft.com/office/drawing/2014/main" id="{C5F83E95-F9C0-4508-A2B9-CECD673F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4129088"/>
            <a:ext cx="2441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6BA42C"/>
                </a:solidFill>
                <a:latin typeface="方正兰亭细黑_GBK"/>
                <a:ea typeface="方正兰亭细黑_GBK"/>
                <a:cs typeface="方正兰亭细黑_GBK"/>
              </a:rPr>
              <a:t>会计电算化的风险</a:t>
            </a:r>
          </a:p>
        </p:txBody>
      </p:sp>
      <p:sp>
        <p:nvSpPr>
          <p:cNvPr id="16399" name="TextBox 145">
            <a:extLst>
              <a:ext uri="{FF2B5EF4-FFF2-40B4-BE49-F238E27FC236}">
                <a16:creationId xmlns:a16="http://schemas.microsoft.com/office/drawing/2014/main" id="{A94F2134-507E-4580-B73E-CDFD3ED2B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1065213"/>
            <a:ext cx="35702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6BA42C"/>
                </a:solidFill>
                <a:latin typeface="方正兰亭细黑_GBK"/>
                <a:ea typeface="方正兰亭细黑_GBK"/>
                <a:cs typeface="方正兰亭细黑_GBK"/>
              </a:rPr>
              <a:t>会计电算化的风险防范措施</a:t>
            </a:r>
          </a:p>
        </p:txBody>
      </p:sp>
      <p:sp>
        <p:nvSpPr>
          <p:cNvPr id="16400" name="TextBox 146">
            <a:extLst>
              <a:ext uri="{FF2B5EF4-FFF2-40B4-BE49-F238E27FC236}">
                <a16:creationId xmlns:a16="http://schemas.microsoft.com/office/drawing/2014/main" id="{9659B432-09F4-4073-AF69-5EAAC41C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129088"/>
            <a:ext cx="749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6BA42C"/>
                </a:solidFill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sp>
        <p:nvSpPr>
          <p:cNvPr id="16401" name="TextBox 152">
            <a:extLst>
              <a:ext uri="{FF2B5EF4-FFF2-40B4-BE49-F238E27FC236}">
                <a16:creationId xmlns:a16="http://schemas.microsoft.com/office/drawing/2014/main" id="{5B0738C4-10D9-426F-8907-711A9D8EF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74">
            <a:extLst>
              <a:ext uri="{FF2B5EF4-FFF2-40B4-BE49-F238E27FC236}">
                <a16:creationId xmlns:a16="http://schemas.microsoft.com/office/drawing/2014/main" id="{B8C88B5D-31FA-4F65-9721-912970B4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53251" name="TextBox 41">
            <a:extLst>
              <a:ext uri="{FF2B5EF4-FFF2-40B4-BE49-F238E27FC236}">
                <a16:creationId xmlns:a16="http://schemas.microsoft.com/office/drawing/2014/main" id="{6CB7340A-CE88-495E-BBA4-5CF228A9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0"/>
            <a:ext cx="6270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建立完整的网络安全体系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1324BB-47FF-4564-AB51-0851DE9A362F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253" name="矩形 67">
            <a:extLst>
              <a:ext uri="{FF2B5EF4-FFF2-40B4-BE49-F238E27FC236}">
                <a16:creationId xmlns:a16="http://schemas.microsoft.com/office/drawing/2014/main" id="{241525D2-0CA1-4D99-A974-721B6DCE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822325"/>
            <a:ext cx="451008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①完善对公司内部的监管制度，可以在进入软件系统时设置口令、声音判断、指纹辨认等保密措施；②要求财务人员在工作过程中严禁非授权人员操作软件、严禁私下交换权限密码、严禁各个岗位的人员私下替换工作内容，更加严禁某些工作人员的专制行为；③对于外部监管的加强，最重要的就是要经过财政部门的鉴定使用正版软件；④公司连接互联网必须先加装防火墙硬件，电脑必须有完善的杀毒系统；⑤制定规程，规范员工使用电脑的权限，禁止将个人电脑设备，</a:t>
            </a:r>
            <a:r>
              <a:rPr lang="en-US" altLang="zh-CN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</a:t>
            </a: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盘等设备在未经授权的情况下连接公司网络，禁止私自安装盗版软件； </a:t>
            </a:r>
            <a:r>
              <a:rPr lang="en-US" altLang="zh-CN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⑥</a:t>
            </a: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制定相应的惩罚制度，尤其是对危害计算机安全的行为要严惩。</a:t>
            </a:r>
          </a:p>
        </p:txBody>
      </p:sp>
      <p:sp>
        <p:nvSpPr>
          <p:cNvPr id="53254" name="矩形 42" descr="下载 (3)">
            <a:extLst>
              <a:ext uri="{FF2B5EF4-FFF2-40B4-BE49-F238E27FC236}">
                <a16:creationId xmlns:a16="http://schemas.microsoft.com/office/drawing/2014/main" id="{998C6C8A-8FDF-4F20-BFF1-79C515B3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822325"/>
            <a:ext cx="2754312" cy="42116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74">
            <a:extLst>
              <a:ext uri="{FF2B5EF4-FFF2-40B4-BE49-F238E27FC236}">
                <a16:creationId xmlns:a16="http://schemas.microsoft.com/office/drawing/2014/main" id="{72F152A1-6CAD-45B6-86BF-8C65B50E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55299" name="TextBox 41">
            <a:extLst>
              <a:ext uri="{FF2B5EF4-FFF2-40B4-BE49-F238E27FC236}">
                <a16:creationId xmlns:a16="http://schemas.microsoft.com/office/drawing/2014/main" id="{156D1F00-C497-4A9F-9624-50ACB221A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0"/>
            <a:ext cx="6270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加强对财务人员的培训和监督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FE0840-E425-48FB-B5F6-7404042EF1C8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301" name="矩形 67">
            <a:extLst>
              <a:ext uri="{FF2B5EF4-FFF2-40B4-BE49-F238E27FC236}">
                <a16:creationId xmlns:a16="http://schemas.microsoft.com/office/drawing/2014/main" id="{6F67D276-AF43-45AD-ADED-E976F376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822325"/>
            <a:ext cx="74183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强学习专业知识、网络知识、计算机知识、安全知识等。加大监管能力，制定相应的监管体系去完善每个职务的工作区间，规划工作的规章制度等，使整个公司都处于内部控制范围内，及时地对公司进行事前、事中、事后的监管，并且设置各个职务查看公司相关的文件的权限。</a:t>
            </a:r>
            <a:endParaRPr lang="en-US" altLang="zh-CN" sz="1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02" name="矩形 42" descr="u=3296003990,2110148268&amp;fm=26&amp;gp=0">
            <a:extLst>
              <a:ext uri="{FF2B5EF4-FFF2-40B4-BE49-F238E27FC236}">
                <a16:creationId xmlns:a16="http://schemas.microsoft.com/office/drawing/2014/main" id="{B87FAD1E-7152-43A6-A9DA-5EF5BCE5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133600"/>
            <a:ext cx="5778500" cy="2806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74">
            <a:extLst>
              <a:ext uri="{FF2B5EF4-FFF2-40B4-BE49-F238E27FC236}">
                <a16:creationId xmlns:a16="http://schemas.microsoft.com/office/drawing/2014/main" id="{E687C033-8CC0-482C-B5B0-033E8B71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57347" name="TextBox 41">
            <a:extLst>
              <a:ext uri="{FF2B5EF4-FFF2-40B4-BE49-F238E27FC236}">
                <a16:creationId xmlns:a16="http://schemas.microsoft.com/office/drawing/2014/main" id="{4581C93C-4A03-47F1-9332-1C1866CA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0"/>
            <a:ext cx="712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实现职责分离和完善内部控制制度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4EC03C-36FF-4988-9B2C-7A90C490342A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245" name="矩形 67">
            <a:extLst>
              <a:ext uri="{FF2B5EF4-FFF2-40B4-BE49-F238E27FC236}">
                <a16:creationId xmlns:a16="http://schemas.microsoft.com/office/drawing/2014/main" id="{E02FF7D3-894B-4C75-89AF-C253896E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2835275"/>
            <a:ext cx="3470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软件开发和维护控制、硬件管理和维护控制、组织机构和人员的管理和控制、系统操作的管理和控制、文档资料的管理和控制、系统环境的管理和控制、计算机病毒的预防与消除等方面建立一套行之有效的制度，从制度上保证网络财务系统的安全运行。</a:t>
            </a:r>
            <a:endParaRPr lang="en-US" altLang="zh-CN" sz="1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350" name="矩形 42" descr="u=2602029635,2952841736&amp;fm=26&amp;gp=0">
            <a:extLst>
              <a:ext uri="{FF2B5EF4-FFF2-40B4-BE49-F238E27FC236}">
                <a16:creationId xmlns:a16="http://schemas.microsoft.com/office/drawing/2014/main" id="{FC512EB4-7364-47CE-AC38-4F755473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2841625"/>
            <a:ext cx="3219450" cy="2159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11D7D42-C554-44D3-A3A9-BE0230255745}"/>
              </a:ext>
            </a:extLst>
          </p:cNvPr>
          <p:cNvGraphicFramePr/>
          <p:nvPr/>
        </p:nvGraphicFramePr>
        <p:xfrm>
          <a:off x="5185612" y="788652"/>
          <a:ext cx="3307598" cy="194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矩形 67">
            <a:extLst>
              <a:ext uri="{FF2B5EF4-FFF2-40B4-BE49-F238E27FC236}">
                <a16:creationId xmlns:a16="http://schemas.microsoft.com/office/drawing/2014/main" id="{2AC4E83A-0F43-4FF9-9F2E-4564CEBA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974725"/>
            <a:ext cx="3308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职责分离，即应由不同的人员分担不相容的工作任务或职务，是手工系统中十分重要的控制措施</a:t>
            </a: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。企业必须建立科学严谨的网络财务内部控制制度。</a:t>
            </a:r>
            <a:endParaRPr lang="en-US" altLang="zh-CN" sz="1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57350" grpId="0" animBg="1"/>
      <p:bldGraphic spid="3" grpId="0">
        <p:bldAsOne/>
      </p:bldGraphic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74">
            <a:extLst>
              <a:ext uri="{FF2B5EF4-FFF2-40B4-BE49-F238E27FC236}">
                <a16:creationId xmlns:a16="http://schemas.microsoft.com/office/drawing/2014/main" id="{D980BC63-6B5E-4C7A-BBA9-254DF09B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59395" name="TextBox 41">
            <a:extLst>
              <a:ext uri="{FF2B5EF4-FFF2-40B4-BE49-F238E27FC236}">
                <a16:creationId xmlns:a16="http://schemas.microsoft.com/office/drawing/2014/main" id="{BABCFEAF-53F9-4095-B445-54627C97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0"/>
            <a:ext cx="712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实现职责分离和完善内部控制制度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76DFDF-EE08-4A7F-92CB-60FF2E678D94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397" name="矩形 42" descr="u=2602029635,2952841736&amp;fm=26&amp;gp=0">
            <a:extLst>
              <a:ext uri="{FF2B5EF4-FFF2-40B4-BE49-F238E27FC236}">
                <a16:creationId xmlns:a16="http://schemas.microsoft.com/office/drawing/2014/main" id="{1258F5D8-9464-4798-B3AB-200A8914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1519238"/>
            <a:ext cx="6051550" cy="35099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9398" name="矩形 67">
            <a:extLst>
              <a:ext uri="{FF2B5EF4-FFF2-40B4-BE49-F238E27FC236}">
                <a16:creationId xmlns:a16="http://schemas.microsoft.com/office/drawing/2014/main" id="{245EFBC5-2EDF-4962-AF14-1F239E1F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822325"/>
            <a:ext cx="7418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E22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华为的内部控制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15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https://www.huawei.com/cn/about-huawei/corporate-governance/internal-control/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1D495A7-C53B-4B4B-BB47-32CDFB442E12}"/>
              </a:ext>
            </a:extLst>
          </p:cNvPr>
          <p:cNvSpPr/>
          <p:nvPr/>
        </p:nvSpPr>
        <p:spPr>
          <a:xfrm>
            <a:off x="0" y="0"/>
            <a:ext cx="3779838" cy="51435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347" name="TextBox 1">
            <a:extLst>
              <a:ext uri="{FF2B5EF4-FFF2-40B4-BE49-F238E27FC236}">
                <a16:creationId xmlns:a16="http://schemas.microsoft.com/office/drawing/2014/main" id="{D5A6FFD0-325B-470A-84AF-0370AA3C0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79500"/>
            <a:ext cx="1304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latin typeface="方正兰亭细黑_GBK"/>
                <a:ea typeface="方正兰亭细黑_GBK"/>
                <a:cs typeface="方正兰亭细黑_GBK"/>
              </a:rPr>
              <a:t>结论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2A676-DD6E-41C7-9BCC-6265E07D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897188"/>
            <a:ext cx="1101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C2F535-1874-405B-8F8C-7F018A44B023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446213"/>
            <a:ext cx="1301750" cy="1301750"/>
            <a:chOff x="2262782" y="1446400"/>
            <a:chExt cx="1301106" cy="13011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4112912-23C4-4D16-A2FC-F8004B78F6C5}"/>
                </a:ext>
              </a:extLst>
            </p:cNvPr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KSO_Shape">
              <a:extLst>
                <a:ext uri="{FF2B5EF4-FFF2-40B4-BE49-F238E27FC236}">
                  <a16:creationId xmlns:a16="http://schemas.microsoft.com/office/drawing/2014/main" id="{BB86C028-AE95-4203-A428-CD22656A3079}"/>
                </a:ext>
              </a:extLst>
            </p:cNvPr>
            <p:cNvSpPr/>
            <p:nvPr/>
          </p:nvSpPr>
          <p:spPr bwMode="auto">
            <a:xfrm>
              <a:off x="2573778" y="1804998"/>
              <a:ext cx="694981" cy="590258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347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69A1AFC-FDB9-448B-817D-91301D4D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63491" name="TextBox 41">
            <a:extLst>
              <a:ext uri="{FF2B5EF4-FFF2-40B4-BE49-F238E27FC236}">
                <a16:creationId xmlns:a16="http://schemas.microsoft.com/office/drawing/2014/main" id="{85736E1B-C37B-42C7-8739-8EC813BE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0"/>
            <a:ext cx="712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结论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15FC1A-64F8-4E88-805D-A213DE6AD6F7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A19E6BF-7FFA-4076-BE2A-47C3D34F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1019175"/>
            <a:ext cx="5913438" cy="2476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	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随着计算机技术的不断发展，企业的会计电算化水平会不断提高，软件的安全性也会随之提高，但是无论再怎么发展，都不可能消除所有的安全隐患，随之而来的更是各种各样的行骗和攻击手段，包括硬件，软件和人为因素。企业人员需要不断地加强安全意识，正如我们所知道的，会计信息有着十分复杂的社会、政治、经济、文化等背景，无论从哪方面讲，都会有质量安全问题，因此，保证会计电算化的安全是需要我们一直努力的目标。</a:t>
            </a:r>
            <a:endParaRPr lang="zh-CN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C0C83C2D-4946-499C-A200-893658D4AB94}"/>
              </a:ext>
            </a:extLst>
          </p:cNvPr>
          <p:cNvSpPr/>
          <p:nvPr/>
        </p:nvSpPr>
        <p:spPr bwMode="auto">
          <a:xfrm rot="21146637">
            <a:off x="3919538" y="2613025"/>
            <a:ext cx="4570412" cy="2084388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微软雅黑" panose="020B0503020204020204" pitchFamily="34" charset="-122"/>
              <a:ea typeface="宋体" charset="-122"/>
              <a:cs typeface="+mn-ea"/>
              <a:sym typeface="+mn-lt"/>
            </a:endParaRPr>
          </a:p>
        </p:txBody>
      </p:sp>
      <p:pic>
        <p:nvPicPr>
          <p:cNvPr id="63495" name="图片 29">
            <a:extLst>
              <a:ext uri="{FF2B5EF4-FFF2-40B4-BE49-F238E27FC236}">
                <a16:creationId xmlns:a16="http://schemas.microsoft.com/office/drawing/2014/main" id="{70E49ACC-366C-440D-9705-FF8E6D43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382">
            <a:off x="8150225" y="1379538"/>
            <a:ext cx="49847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7FFF84-8821-4B7B-A516-CEAE50B81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992188"/>
            <a:ext cx="3457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李春有，蒋昌军，会计信息系统，中国财政经济出版社，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月第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D39F96-EA79-454C-9EB3-6CE61E5515D9}"/>
              </a:ext>
            </a:extLst>
          </p:cNvPr>
          <p:cNvCxnSpPr/>
          <p:nvPr/>
        </p:nvCxnSpPr>
        <p:spPr>
          <a:xfrm>
            <a:off x="4175125" y="1158875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01F782-AB69-43F1-846D-BE343183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1498600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杨红心，王丽萍，张煜，会计电算化，中国商业出版社，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月第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17B4FBC-D9ED-4D28-BC6C-8FFFCA42943B}"/>
              </a:ext>
            </a:extLst>
          </p:cNvPr>
          <p:cNvCxnSpPr/>
          <p:nvPr/>
        </p:nvCxnSpPr>
        <p:spPr>
          <a:xfrm>
            <a:off x="4175125" y="1665288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4AFCE3-F069-4695-90CC-45AA87B0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2003425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冯自钦，杨孝海，电算化会计信息系统，西南财经大学出版社，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月第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7462AA2-379A-48D0-81AA-40D9AB59DED1}"/>
              </a:ext>
            </a:extLst>
          </p:cNvPr>
          <p:cNvCxnSpPr/>
          <p:nvPr/>
        </p:nvCxnSpPr>
        <p:spPr>
          <a:xfrm>
            <a:off x="4175125" y="2170113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AD3B4-7415-4622-9056-218CE0A4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506663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李雄平，信息化背景下会计领域的新发展，四川大学出版社，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月第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93671A-ACEB-49B6-9632-CEF32F1FEBE4}"/>
              </a:ext>
            </a:extLst>
          </p:cNvPr>
          <p:cNvCxnSpPr/>
          <p:nvPr/>
        </p:nvCxnSpPr>
        <p:spPr>
          <a:xfrm>
            <a:off x="4175125" y="2673350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BDEC12-E1CA-42C0-98CE-D7FA9310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098800"/>
            <a:ext cx="3457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孙洁，毛卫东，会计信息化实务，北京大学出版社，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2017,5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A8D2349-C531-461B-B5F5-C6BF01DAC990}"/>
              </a:ext>
            </a:extLst>
          </p:cNvPr>
          <p:cNvCxnSpPr/>
          <p:nvPr/>
        </p:nvCxnSpPr>
        <p:spPr>
          <a:xfrm>
            <a:off x="4175125" y="3178175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4D679E-311F-405A-8BDA-6B8FB0C8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525838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张艳玲，鲍海峰，会计电算化与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应用，化学工业出版社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,2017.3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0A0129-2147-4D6C-B4F8-015EAF350EC4}"/>
              </a:ext>
            </a:extLst>
          </p:cNvPr>
          <p:cNvCxnSpPr/>
          <p:nvPr/>
        </p:nvCxnSpPr>
        <p:spPr>
          <a:xfrm>
            <a:off x="4175125" y="3681413"/>
            <a:ext cx="79216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2CE37482-E836-469D-875B-837A29EC1262}"/>
              </a:ext>
            </a:extLst>
          </p:cNvPr>
          <p:cNvSpPr/>
          <p:nvPr/>
        </p:nvSpPr>
        <p:spPr>
          <a:xfrm>
            <a:off x="3962400" y="1022350"/>
            <a:ext cx="274638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B1DC816-E766-4457-9718-9D3493C66613}"/>
              </a:ext>
            </a:extLst>
          </p:cNvPr>
          <p:cNvSpPr/>
          <p:nvPr/>
        </p:nvSpPr>
        <p:spPr>
          <a:xfrm>
            <a:off x="3962400" y="1524000"/>
            <a:ext cx="274638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09DFF5-D4DB-42EE-8D3D-53E2CBA9F47F}"/>
              </a:ext>
            </a:extLst>
          </p:cNvPr>
          <p:cNvSpPr/>
          <p:nvPr/>
        </p:nvSpPr>
        <p:spPr>
          <a:xfrm>
            <a:off x="3962400" y="2033588"/>
            <a:ext cx="274638" cy="276225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0C32F8-BA41-40B5-8400-C8FE4500F17C}"/>
              </a:ext>
            </a:extLst>
          </p:cNvPr>
          <p:cNvSpPr/>
          <p:nvPr/>
        </p:nvSpPr>
        <p:spPr>
          <a:xfrm>
            <a:off x="3960813" y="25368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3E98036-D2F8-4E95-9759-3454AD1B80B6}"/>
              </a:ext>
            </a:extLst>
          </p:cNvPr>
          <p:cNvSpPr/>
          <p:nvPr/>
        </p:nvSpPr>
        <p:spPr>
          <a:xfrm>
            <a:off x="3962400" y="3038475"/>
            <a:ext cx="274638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5CACDA7-7234-4722-9C9E-0EEE7D442A2E}"/>
              </a:ext>
            </a:extLst>
          </p:cNvPr>
          <p:cNvSpPr/>
          <p:nvPr/>
        </p:nvSpPr>
        <p:spPr>
          <a:xfrm>
            <a:off x="3962400" y="3540125"/>
            <a:ext cx="274638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65556" name="组合 12">
            <a:extLst>
              <a:ext uri="{FF2B5EF4-FFF2-40B4-BE49-F238E27FC236}">
                <a16:creationId xmlns:a16="http://schemas.microsoft.com/office/drawing/2014/main" id="{7365BB5F-BD99-44BA-B2FD-52CE811922CB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1565275"/>
            <a:ext cx="2249487" cy="2116138"/>
            <a:chOff x="1811338" y="1606289"/>
            <a:chExt cx="2249487" cy="211639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BEFF700-6C18-4A94-A3CD-9CD6DC47F999}"/>
                </a:ext>
              </a:extLst>
            </p:cNvPr>
            <p:cNvGrpSpPr/>
            <p:nvPr/>
          </p:nvGrpSpPr>
          <p:grpSpPr>
            <a:xfrm>
              <a:off x="2039136" y="1606289"/>
              <a:ext cx="1828532" cy="182853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" name="同心圆 2">
                <a:extLst>
                  <a:ext uri="{FF2B5EF4-FFF2-40B4-BE49-F238E27FC236}">
                    <a16:creationId xmlns:a16="http://schemas.microsoft.com/office/drawing/2014/main" id="{DA963CF8-B10C-41BA-8AB6-E20B155D08E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8333307-1914-4C23-8239-4588A0629DC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0D430F-F5DA-4345-A28E-4C3EEA1114A5}"/>
                </a:ext>
              </a:extLst>
            </p:cNvPr>
            <p:cNvSpPr/>
            <p:nvPr/>
          </p:nvSpPr>
          <p:spPr>
            <a:xfrm>
              <a:off x="2085975" y="3448016"/>
              <a:ext cx="276225" cy="274672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6740BC1-3E43-4E34-9BB3-24C8511EF722}"/>
                </a:ext>
              </a:extLst>
            </p:cNvPr>
            <p:cNvSpPr/>
            <p:nvPr/>
          </p:nvSpPr>
          <p:spPr>
            <a:xfrm>
              <a:off x="2463800" y="3571856"/>
              <a:ext cx="138113" cy="136542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294695-8EAC-45C7-8D09-AF3D9BA69CF7}"/>
                </a:ext>
              </a:extLst>
            </p:cNvPr>
            <p:cNvSpPr/>
            <p:nvPr/>
          </p:nvSpPr>
          <p:spPr>
            <a:xfrm>
              <a:off x="2638425" y="3376570"/>
              <a:ext cx="274638" cy="274671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EF5DB65-C711-4206-A616-938FDAB87D48}"/>
                </a:ext>
              </a:extLst>
            </p:cNvPr>
            <p:cNvSpPr/>
            <p:nvPr/>
          </p:nvSpPr>
          <p:spPr>
            <a:xfrm>
              <a:off x="3155950" y="3498822"/>
              <a:ext cx="138113" cy="136542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77969A7-A130-443A-8F31-239EA936CB9A}"/>
                </a:ext>
              </a:extLst>
            </p:cNvPr>
            <p:cNvSpPr/>
            <p:nvPr/>
          </p:nvSpPr>
          <p:spPr>
            <a:xfrm>
              <a:off x="1811338" y="3259081"/>
              <a:ext cx="274637" cy="274671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EF7A39-5BBC-4E0F-B273-68B9CACD3789}"/>
                </a:ext>
              </a:extLst>
            </p:cNvPr>
            <p:cNvSpPr/>
            <p:nvPr/>
          </p:nvSpPr>
          <p:spPr>
            <a:xfrm>
              <a:off x="2105025" y="3301948"/>
              <a:ext cx="136525" cy="138130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7E5F37-3BF2-4D13-A511-A8E3E289BB67}"/>
                </a:ext>
              </a:extLst>
            </p:cNvPr>
            <p:cNvSpPr/>
            <p:nvPr/>
          </p:nvSpPr>
          <p:spPr>
            <a:xfrm>
              <a:off x="3527425" y="3433727"/>
              <a:ext cx="274638" cy="274671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7B51C56-8762-49F4-8DD7-449A9070B1F0}"/>
                </a:ext>
              </a:extLst>
            </p:cNvPr>
            <p:cNvSpPr/>
            <p:nvPr/>
          </p:nvSpPr>
          <p:spPr>
            <a:xfrm>
              <a:off x="3892550" y="3071733"/>
              <a:ext cx="168275" cy="168296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C69CD6B-2752-4037-AD15-018FC36FEAE3}"/>
                </a:ext>
              </a:extLst>
            </p:cNvPr>
            <p:cNvSpPr/>
            <p:nvPr/>
          </p:nvSpPr>
          <p:spPr>
            <a:xfrm>
              <a:off x="3687763" y="3190809"/>
              <a:ext cx="138112" cy="136542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575" name="TextBox 41">
              <a:extLst>
                <a:ext uri="{FF2B5EF4-FFF2-40B4-BE49-F238E27FC236}">
                  <a16:creationId xmlns:a16="http://schemas.microsoft.com/office/drawing/2014/main" id="{20DAB8BE-BB7E-41AB-B40F-A8444C6F1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925" y="2417763"/>
              <a:ext cx="1400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6BA4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  <a:endParaRPr lang="en-US" altLang="zh-CN" sz="2000" b="1">
                <a:solidFill>
                  <a:srgbClr val="6BA4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557" name="TextBox 44">
            <a:extLst>
              <a:ext uri="{FF2B5EF4-FFF2-40B4-BE49-F238E27FC236}">
                <a16:creationId xmlns:a16="http://schemas.microsoft.com/office/drawing/2014/main" id="{C913B0A3-E4A4-4D10-8FA8-B441320F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参考文献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5063697-6DC1-4DF3-84D1-ABF371CA40CB}"/>
              </a:ext>
            </a:extLst>
          </p:cNvPr>
          <p:cNvCxnSpPr>
            <a:cxnSpLocks/>
          </p:cNvCxnSpPr>
          <p:nvPr/>
        </p:nvCxnSpPr>
        <p:spPr>
          <a:xfrm>
            <a:off x="0" y="711200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26">
            <a:extLst>
              <a:ext uri="{FF2B5EF4-FFF2-40B4-BE49-F238E27FC236}">
                <a16:creationId xmlns:a16="http://schemas.microsoft.com/office/drawing/2014/main" id="{48BE7F50-F90D-4D16-ABCA-1AFEC8F67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965575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涂丁云，我国企业在会计电算化应用工作中存在的问题及对策建议，现代国企研究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,2018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37C9B4E-D10F-464F-945D-2FE128518A87}"/>
              </a:ext>
            </a:extLst>
          </p:cNvPr>
          <p:cNvCxnSpPr/>
          <p:nvPr/>
        </p:nvCxnSpPr>
        <p:spPr>
          <a:xfrm>
            <a:off x="4173538" y="4106863"/>
            <a:ext cx="79216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8A675C4A-B184-444E-B2A1-4CC6255E0420}"/>
              </a:ext>
            </a:extLst>
          </p:cNvPr>
          <p:cNvSpPr/>
          <p:nvPr/>
        </p:nvSpPr>
        <p:spPr>
          <a:xfrm>
            <a:off x="3960813" y="396557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7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3BC1CB53-23A6-40CF-B1E1-34D98255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446588"/>
            <a:ext cx="3457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李峰，小型企业实施会计电算化系统的问题与对策，现代经济信息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,2015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F038398-6506-4427-8BA4-6D35140EC240}"/>
              </a:ext>
            </a:extLst>
          </p:cNvPr>
          <p:cNvCxnSpPr/>
          <p:nvPr/>
        </p:nvCxnSpPr>
        <p:spPr>
          <a:xfrm>
            <a:off x="4173538" y="4587875"/>
            <a:ext cx="79216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A018D1CC-567A-4B84-8156-C3D2C0B42B09}"/>
              </a:ext>
            </a:extLst>
          </p:cNvPr>
          <p:cNvSpPr/>
          <p:nvPr/>
        </p:nvSpPr>
        <p:spPr>
          <a:xfrm>
            <a:off x="3960813" y="4446588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  <p:bldP spid="24" grpId="0"/>
      <p:bldP spid="27" grpId="0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6" grpId="0"/>
      <p:bldP spid="48" grpId="0" animBg="1"/>
      <p:bldP spid="49" grpId="0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22D42FA-7388-4A82-BBF3-0CE9A1C9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06388"/>
            <a:ext cx="3551238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6BA42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>
              <a:solidFill>
                <a:srgbClr val="6BA42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18456C-43B2-4CFE-BF81-AC5F0198A802}"/>
              </a:ext>
            </a:extLst>
          </p:cNvPr>
          <p:cNvSpPr/>
          <p:nvPr/>
        </p:nvSpPr>
        <p:spPr>
          <a:xfrm>
            <a:off x="1057275" y="1568450"/>
            <a:ext cx="7097713" cy="23161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从接触到深入这门专业已经有快</a:t>
            </a:r>
            <a:r>
              <a:rPr lang="en-US" altLang="zh-CN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时间了，在此要衷心感谢我的导师，在百忙中对我的学习生活各方面所给予的悉心指导和严格要求。同时感谢学习道路上所有的老师、同学、朋友们，感谢你们给予我无私帮助。另外也感谢本论文所引用的各位学者的专著，各类站点的资源，没有他们的研究成果的启发和帮助，我将无法完成本篇论文的最终写作。</a:t>
            </a:r>
            <a:r>
              <a: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最后，我要向百忙之中抽出时间对本文进行审阅，评议和参与本人论文答辩的各位老师表示衷心地感谢！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8" name="TextBox 9">
            <a:extLst>
              <a:ext uri="{FF2B5EF4-FFF2-40B4-BE49-F238E27FC236}">
                <a16:creationId xmlns:a16="http://schemas.microsoft.com/office/drawing/2014/main" id="{AAED13C4-A1C5-44DE-933D-49487366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感谢语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BC784B-5561-4E31-9CC9-BAF93203ECC4}"/>
              </a:ext>
            </a:extLst>
          </p:cNvPr>
          <p:cNvCxnSpPr>
            <a:cxnSpLocks/>
          </p:cNvCxnSpPr>
          <p:nvPr/>
        </p:nvCxnSpPr>
        <p:spPr>
          <a:xfrm>
            <a:off x="0" y="711200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>
            <a:extLst>
              <a:ext uri="{FF2B5EF4-FFF2-40B4-BE49-F238E27FC236}">
                <a16:creationId xmlns:a16="http://schemas.microsoft.com/office/drawing/2014/main" id="{257469B3-68D9-4A95-8372-DA61872E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567238"/>
            <a:ext cx="4229100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eaLnBrk="1" hangingPunct="1">
              <a:defRPr/>
            </a:pPr>
            <a:r>
              <a:rPr lang="en-US" altLang="zh-CN" sz="1600" spc="400" dirty="0">
                <a:solidFill>
                  <a:srgbClr val="543C4F"/>
                </a:solidFill>
                <a:latin typeface="微软雅黑" panose="020B0503020204020204" pitchFamily="34" charset="-122"/>
                <a:ea typeface="微软雅黑 Light"/>
              </a:rPr>
              <a:t>THANK YOU FOR WATCHING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0E1E7D-6C39-42D2-9382-2FD6B8D6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4090988"/>
            <a:ext cx="272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2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恳请各位评委的批评指正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9804"/>
                                  </p:iterate>
                                  <p:childTnLst>
                                    <p:animScale>
                                      <p:cBhvr>
                                        <p:cTn id="25" dur="25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25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25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25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7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9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A346D8-2BA5-4F30-8357-152FD46DE1D4}"/>
              </a:ext>
            </a:extLst>
          </p:cNvPr>
          <p:cNvSpPr/>
          <p:nvPr/>
        </p:nvSpPr>
        <p:spPr>
          <a:xfrm>
            <a:off x="0" y="0"/>
            <a:ext cx="3779838" cy="51435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41658CE0-DD3E-490A-88C5-E3C41620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79500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方正兰亭细黑_GBK"/>
                <a:ea typeface="方正兰亭细黑_GBK"/>
                <a:cs typeface="方正兰亭细黑_GBK"/>
              </a:rPr>
              <a:t>绪论</a:t>
            </a:r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4EB36191-9222-4B63-BB49-E172C381A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2897188"/>
            <a:ext cx="1239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18437" name="组合 32">
            <a:extLst>
              <a:ext uri="{FF2B5EF4-FFF2-40B4-BE49-F238E27FC236}">
                <a16:creationId xmlns:a16="http://schemas.microsoft.com/office/drawing/2014/main" id="{1948634A-334B-4300-8356-6C3DDF58D486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446213"/>
            <a:ext cx="1301750" cy="1301750"/>
            <a:chOff x="2262782" y="1446400"/>
            <a:chExt cx="1301106" cy="13011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D42130-C914-4730-A5F8-2C8CC43F3305}"/>
                </a:ext>
              </a:extLst>
            </p:cNvPr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22D06DF5-F0FD-486C-8C3F-490A184BFF72}"/>
                </a:ext>
              </a:extLst>
            </p:cNvPr>
            <p:cNvSpPr/>
            <p:nvPr/>
          </p:nvSpPr>
          <p:spPr bwMode="auto">
            <a:xfrm>
              <a:off x="2523003" y="1820865"/>
              <a:ext cx="836198" cy="574391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438" name="TextBox 14">
            <a:extLst>
              <a:ext uri="{FF2B5EF4-FFF2-40B4-BE49-F238E27FC236}">
                <a16:creationId xmlns:a16="http://schemas.microsoft.com/office/drawing/2014/main" id="{C3C85FD9-0B00-4226-9149-4A4F55BA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1862138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方正兰亭细黑_GBK"/>
                <a:ea typeface="方正兰亭细黑_GBK"/>
                <a:cs typeface="方正兰亭细黑_GBK"/>
              </a:rPr>
              <a:t>会计电算化的概述</a:t>
            </a:r>
          </a:p>
        </p:txBody>
      </p:sp>
      <p:sp>
        <p:nvSpPr>
          <p:cNvPr id="18439" name="TextBox 15">
            <a:extLst>
              <a:ext uri="{FF2B5EF4-FFF2-40B4-BE49-F238E27FC236}">
                <a16:creationId xmlns:a16="http://schemas.microsoft.com/office/drawing/2014/main" id="{74652C51-E92C-4A6A-83B1-A10D9D3F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687638"/>
            <a:ext cx="361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ea typeface="方正兰亭细黑_GBK"/>
                <a:cs typeface="方正兰亭细黑_GBK"/>
              </a:rPr>
              <a:t>会计电算化与传统手工会计的区别</a:t>
            </a:r>
            <a:endParaRPr lang="zh-CN" altLang="en-US" sz="1800">
              <a:latin typeface="方正兰亭细黑_GBK"/>
              <a:ea typeface="方正兰亭细黑_GBK"/>
              <a:cs typeface="方正兰亭细黑_GBK"/>
            </a:endParaRPr>
          </a:p>
        </p:txBody>
      </p:sp>
      <p:sp>
        <p:nvSpPr>
          <p:cNvPr id="18440" name="TextBox 16">
            <a:extLst>
              <a:ext uri="{FF2B5EF4-FFF2-40B4-BE49-F238E27FC236}">
                <a16:creationId xmlns:a16="http://schemas.microsoft.com/office/drawing/2014/main" id="{B2CDDA48-F626-46F4-8ABB-7FBB6E8C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3114675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方正兰亭细黑_GBK"/>
                <a:ea typeface="方正兰亭细黑_GBK"/>
                <a:cs typeface="方正兰亭细黑_GBK"/>
              </a:rPr>
              <a:t>会计电算化的作用</a:t>
            </a:r>
            <a:endParaRPr lang="zh-CN" altLang="en-US" sz="1800">
              <a:latin typeface="方正兰亭细黑_GBK"/>
              <a:ea typeface="方正兰亭细黑_GBK"/>
              <a:cs typeface="方正兰亭细黑_GBK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07485CE-73DA-4823-BA1B-446D335DDBD2}"/>
              </a:ext>
            </a:extLst>
          </p:cNvPr>
          <p:cNvSpPr/>
          <p:nvPr/>
        </p:nvSpPr>
        <p:spPr>
          <a:xfrm>
            <a:off x="4097338" y="18891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E71DE9-7215-4E13-B7DF-6F55F69116FA}"/>
              </a:ext>
            </a:extLst>
          </p:cNvPr>
          <p:cNvSpPr/>
          <p:nvPr/>
        </p:nvSpPr>
        <p:spPr>
          <a:xfrm>
            <a:off x="4097338" y="2706688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87B1301-9306-4523-B042-481E2845E9D9}"/>
              </a:ext>
            </a:extLst>
          </p:cNvPr>
          <p:cNvSpPr/>
          <p:nvPr/>
        </p:nvSpPr>
        <p:spPr>
          <a:xfrm>
            <a:off x="4097338" y="3114675"/>
            <a:ext cx="274637" cy="276225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8444" name="TextBox 27">
            <a:extLst>
              <a:ext uri="{FF2B5EF4-FFF2-40B4-BE49-F238E27FC236}">
                <a16:creationId xmlns:a16="http://schemas.microsoft.com/office/drawing/2014/main" id="{02B26963-6B3D-4142-929F-071924E4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278063"/>
            <a:ext cx="247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会计电算化的基本构成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A17379-7444-4AF2-AA61-879E79927F53}"/>
              </a:ext>
            </a:extLst>
          </p:cNvPr>
          <p:cNvSpPr/>
          <p:nvPr/>
        </p:nvSpPr>
        <p:spPr>
          <a:xfrm>
            <a:off x="4097338" y="2305050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A3F6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435" grpId="0"/>
      <p:bldP spid="18436" grpId="0"/>
      <p:bldP spid="18438" grpId="0"/>
      <p:bldP spid="18439" grpId="0"/>
      <p:bldP spid="18440" grpId="0"/>
      <p:bldP spid="24" grpId="0" animBg="1"/>
      <p:bldP spid="25" grpId="0" animBg="1"/>
      <p:bldP spid="26" grpId="0" animBg="1"/>
      <p:bldP spid="18444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>
            <a:extLst>
              <a:ext uri="{FF2B5EF4-FFF2-40B4-BE49-F238E27FC236}">
                <a16:creationId xmlns:a16="http://schemas.microsoft.com/office/drawing/2014/main" id="{F388738A-FB18-4A06-BD04-4B0BACD5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877888"/>
            <a:ext cx="6264275" cy="269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也叫计算机会计，是指以电子计算机为主体的信息技术在会计工作的应用。</a:t>
            </a:r>
            <a:r>
              <a:rPr lang="zh-CN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具体而言，就是利用会计软件，指挥各种计算机设备替代手工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</a:t>
            </a:r>
            <a:r>
              <a:rPr lang="zh-CN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在手工下很难完成的会计工作过程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广义上来讲就是指与会计工作电算化有关的所有工作，包括会计电算化软件的开发与应用、会计电算化人才的培训、会计电算化的宏观规划，会计电算化制度建设、会计电算化软件市场的培育与发展等。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会计电算化是一个人机相结合的系统，其基本构成包括会计人员、硬件资源、软件资源和信息资源等要素，其核心部分则是功能完善的会计软件资源。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FDBE7C9-BBEB-421E-8D77-326FC44E1167}"/>
              </a:ext>
            </a:extLst>
          </p:cNvPr>
          <p:cNvGrpSpPr/>
          <p:nvPr/>
        </p:nvGrpSpPr>
        <p:grpSpPr>
          <a:xfrm>
            <a:off x="6754789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D7468C41-D7F3-4A21-AE59-9308E7AF57E1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DD6230ED-7084-4CF0-8C85-35F52C0B721B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80BEE0-D3FE-4063-947B-E62BC9C1D993}"/>
              </a:ext>
            </a:extLst>
          </p:cNvPr>
          <p:cNvGrpSpPr/>
          <p:nvPr/>
        </p:nvGrpSpPr>
        <p:grpSpPr>
          <a:xfrm>
            <a:off x="4355783" y="3524926"/>
            <a:ext cx="2185594" cy="1224902"/>
            <a:chOff x="4304043" y="1286668"/>
            <a:chExt cx="3837944" cy="2757793"/>
          </a:xfrm>
          <a:blipFill>
            <a:blip r:embed="rId4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33FE1B0C-DEB6-4AD2-ABD3-601FEB291C7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95EBF60-FDB3-4B12-8000-F577D4DA75C3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AEAE3B9-3B20-4C30-BDCF-FC458C96F925}"/>
              </a:ext>
            </a:extLst>
          </p:cNvPr>
          <p:cNvGrpSpPr/>
          <p:nvPr/>
        </p:nvGrpSpPr>
        <p:grpSpPr>
          <a:xfrm>
            <a:off x="1916262" y="3524926"/>
            <a:ext cx="2185594" cy="1224902"/>
            <a:chOff x="4304043" y="1286668"/>
            <a:chExt cx="3837944" cy="2757793"/>
          </a:xfrm>
          <a:blipFill>
            <a:blip r:embed="rId5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6F4B8010-2F7E-480E-9496-26336804A6DB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33C02B6B-610C-45ED-B901-6C146BDFE001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486" name="TextBox 2">
            <a:extLst>
              <a:ext uri="{FF2B5EF4-FFF2-40B4-BE49-F238E27FC236}">
                <a16:creationId xmlns:a16="http://schemas.microsoft.com/office/drawing/2014/main" id="{A2932921-231C-4D28-AA88-31F4D667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会计电算化的概述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BCC18-698D-41E0-86E5-82D220E71E9B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4">
            <a:extLst>
              <a:ext uri="{FF2B5EF4-FFF2-40B4-BE49-F238E27FC236}">
                <a16:creationId xmlns:a16="http://schemas.microsoft.com/office/drawing/2014/main" id="{67BD0D84-C9DA-40D8-9D7D-F203B16A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22531" name="TextBox 33">
            <a:extLst>
              <a:ext uri="{FF2B5EF4-FFF2-40B4-BE49-F238E27FC236}">
                <a16:creationId xmlns:a16="http://schemas.microsoft.com/office/drawing/2014/main" id="{95112AEA-8F70-4670-A0D4-7F784F52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5027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+mn-ea"/>
                <a:ea typeface="+mn-ea"/>
                <a:cs typeface="方正兰亭黑简体"/>
              </a:rPr>
              <a:t>会计电算化的基本构成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7125B2-6A0A-4F45-A185-286D349FCA01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5712D7C-7366-44BC-A772-A7DC24A895F7}"/>
              </a:ext>
            </a:extLst>
          </p:cNvPr>
          <p:cNvGrpSpPr/>
          <p:nvPr/>
        </p:nvGrpSpPr>
        <p:grpSpPr>
          <a:xfrm>
            <a:off x="1765732" y="915670"/>
            <a:ext cx="1637868" cy="850634"/>
            <a:chOff x="4304043" y="1286668"/>
            <a:chExt cx="3837944" cy="2757793"/>
          </a:xfrm>
          <a:blipFill>
            <a:blip r:embed="rId4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995F6CE1-9EE1-4B63-8EE7-778E8C8B2E7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B0A5E07A-1BD8-4ABA-9645-9628F722C5EA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77A062-FFC2-4775-BBA3-1C6B525F998C}"/>
              </a:ext>
            </a:extLst>
          </p:cNvPr>
          <p:cNvGrpSpPr/>
          <p:nvPr/>
        </p:nvGrpSpPr>
        <p:grpSpPr>
          <a:xfrm>
            <a:off x="1786168" y="1943124"/>
            <a:ext cx="818934" cy="850634"/>
            <a:chOff x="4304043" y="1286668"/>
            <a:chExt cx="3837944" cy="2757793"/>
          </a:xfrm>
          <a:blipFill>
            <a:blip r:embed="rId5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300F2A55-A69C-4EB8-9904-6F806159CC92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E2AC5E12-8915-4F4E-B684-503757322D72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08E2AE5-3163-4700-B64A-DA4F226BA4F2}"/>
              </a:ext>
            </a:extLst>
          </p:cNvPr>
          <p:cNvGrpSpPr/>
          <p:nvPr/>
        </p:nvGrpSpPr>
        <p:grpSpPr>
          <a:xfrm>
            <a:off x="3720431" y="929037"/>
            <a:ext cx="851379" cy="850634"/>
            <a:chOff x="4304043" y="1286668"/>
            <a:chExt cx="3837944" cy="2757793"/>
          </a:xfrm>
          <a:blipFill>
            <a:blip r:embed="rId6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743BF022-2875-42BB-BD96-F2EDEADEEBF7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DC04DE03-DEE8-41B1-A370-946C37B28193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06F2B85-45A1-4A76-9EEC-88E266E63829}"/>
              </a:ext>
            </a:extLst>
          </p:cNvPr>
          <p:cNvGrpSpPr/>
          <p:nvPr/>
        </p:nvGrpSpPr>
        <p:grpSpPr>
          <a:xfrm>
            <a:off x="6733912" y="942404"/>
            <a:ext cx="1637868" cy="850634"/>
            <a:chOff x="4304043" y="1286668"/>
            <a:chExt cx="3837944" cy="2757793"/>
          </a:xfrm>
          <a:blipFill>
            <a:blip r:embed="rId7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CFFB8E78-A1D4-428E-8FB4-40A27F23B84B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127288EE-33B1-48D7-9AAC-7CADF4BADFB4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E894245-0C03-46E5-B51A-BD8086108752}"/>
              </a:ext>
            </a:extLst>
          </p:cNvPr>
          <p:cNvGrpSpPr/>
          <p:nvPr/>
        </p:nvGrpSpPr>
        <p:grpSpPr>
          <a:xfrm>
            <a:off x="6754347" y="1919870"/>
            <a:ext cx="1637868" cy="850634"/>
            <a:chOff x="4304043" y="1286668"/>
            <a:chExt cx="3837944" cy="2757793"/>
          </a:xfrm>
          <a:blipFill>
            <a:blip r:embed="rId8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65115AC3-CD70-40AD-9B24-1686499F5741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CA3F3DC9-FD94-4FB2-A8D8-E8F4117FE58C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E15007E-0E8C-49AD-884B-9E90C085BCC5}"/>
              </a:ext>
            </a:extLst>
          </p:cNvPr>
          <p:cNvGrpSpPr/>
          <p:nvPr/>
        </p:nvGrpSpPr>
        <p:grpSpPr>
          <a:xfrm>
            <a:off x="1857726" y="3771404"/>
            <a:ext cx="1637868" cy="850634"/>
            <a:chOff x="4304043" y="1286668"/>
            <a:chExt cx="3837944" cy="2757793"/>
          </a:xfrm>
          <a:blipFill>
            <a:blip r:embed="rId9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BD236A4B-C97C-462C-B162-031D05129B72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3C701B9D-CA68-4C4A-9E83-A44BD52B174A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4684B9A-747B-4FA0-AA35-187F10BFC123}"/>
              </a:ext>
            </a:extLst>
          </p:cNvPr>
          <p:cNvGrpSpPr/>
          <p:nvPr/>
        </p:nvGrpSpPr>
        <p:grpSpPr>
          <a:xfrm>
            <a:off x="6825786" y="3758038"/>
            <a:ext cx="1721313" cy="1207198"/>
            <a:chOff x="4304043" y="1286668"/>
            <a:chExt cx="3837944" cy="2757793"/>
          </a:xfrm>
          <a:blipFill>
            <a:blip r:embed="rId10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70D36CCC-EB4D-4F0E-93A9-EE056DCF5DF6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A60AC708-4209-4FD4-9782-6B7FD797CA6F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AE5E002-161D-4EAC-939C-F70D19E54D71}"/>
              </a:ext>
            </a:extLst>
          </p:cNvPr>
          <p:cNvGrpSpPr/>
          <p:nvPr/>
        </p:nvGrpSpPr>
        <p:grpSpPr>
          <a:xfrm>
            <a:off x="3518974" y="4127968"/>
            <a:ext cx="1637868" cy="850634"/>
            <a:chOff x="4304043" y="1286668"/>
            <a:chExt cx="3837944" cy="2757793"/>
          </a:xfrm>
          <a:blipFill>
            <a:blip r:embed="rId11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>
              <a:extLst>
                <a:ext uri="{FF2B5EF4-FFF2-40B4-BE49-F238E27FC236}">
                  <a16:creationId xmlns:a16="http://schemas.microsoft.com/office/drawing/2014/main" id="{3116AEC3-CDA7-4133-BEF2-344DAA3D582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07DF571C-93B9-4813-8B3A-B35572549C67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306AAB7-3894-4A60-B183-76CD840D163B}"/>
              </a:ext>
            </a:extLst>
          </p:cNvPr>
          <p:cNvGrpSpPr/>
          <p:nvPr/>
        </p:nvGrpSpPr>
        <p:grpSpPr>
          <a:xfrm>
            <a:off x="2708262" y="1949741"/>
            <a:ext cx="840757" cy="844017"/>
            <a:chOff x="4304043" y="1286668"/>
            <a:chExt cx="3837944" cy="2757793"/>
          </a:xfrm>
          <a:blipFill>
            <a:blip r:embed="rId12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6E46524D-B0C6-4033-8243-B05168A48345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912320A1-E17A-4181-8413-D47C5D31E05B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66C460-BBCD-49C1-980A-575E6F67300A}"/>
              </a:ext>
            </a:extLst>
          </p:cNvPr>
          <p:cNvGrpSpPr>
            <a:grpSpLocks/>
          </p:cNvGrpSpPr>
          <p:nvPr/>
        </p:nvGrpSpPr>
        <p:grpSpPr bwMode="auto">
          <a:xfrm>
            <a:off x="4121150" y="2955925"/>
            <a:ext cx="858838" cy="801688"/>
            <a:chOff x="4121150" y="2955925"/>
            <a:chExt cx="858838" cy="801688"/>
          </a:xfrm>
        </p:grpSpPr>
        <p:sp>
          <p:nvSpPr>
            <p:cNvPr id="108" name="泪滴形 107">
              <a:extLst>
                <a:ext uri="{FF2B5EF4-FFF2-40B4-BE49-F238E27FC236}">
                  <a16:creationId xmlns:a16="http://schemas.microsoft.com/office/drawing/2014/main" id="{712330E9-56A4-40C7-9198-B3F931954342}"/>
                </a:ext>
              </a:extLst>
            </p:cNvPr>
            <p:cNvSpPr/>
            <p:nvPr/>
          </p:nvSpPr>
          <p:spPr bwMode="auto">
            <a:xfrm flipH="1" flipV="1">
              <a:off x="4121150" y="2955925"/>
              <a:ext cx="858838" cy="801688"/>
            </a:xfrm>
            <a:prstGeom prst="teardrop">
              <a:avLst/>
            </a:prstGeom>
            <a:solidFill>
              <a:srgbClr val="EF5B4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eaLnBrk="1" fontAlgn="auto" hangingPunct="1">
                <a:lnSpc>
                  <a:spcPct val="20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3" name="文本框 22">
              <a:extLst>
                <a:ext uri="{FF2B5EF4-FFF2-40B4-BE49-F238E27FC236}">
                  <a16:creationId xmlns:a16="http://schemas.microsoft.com/office/drawing/2014/main" id="{762F2DED-F5BC-42A7-B69D-6A077B64B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57" y="3172283"/>
              <a:ext cx="646525" cy="36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B05562-1210-4B1E-B310-7CD299EBAC59}"/>
              </a:ext>
            </a:extLst>
          </p:cNvPr>
          <p:cNvGrpSpPr>
            <a:grpSpLocks/>
          </p:cNvGrpSpPr>
          <p:nvPr/>
        </p:nvGrpSpPr>
        <p:grpSpPr bwMode="auto">
          <a:xfrm>
            <a:off x="4070350" y="1946275"/>
            <a:ext cx="909638" cy="847725"/>
            <a:chOff x="4070350" y="1946275"/>
            <a:chExt cx="909638" cy="847725"/>
          </a:xfrm>
        </p:grpSpPr>
        <p:sp>
          <p:nvSpPr>
            <p:cNvPr id="100" name="泪滴形 99">
              <a:extLst>
                <a:ext uri="{FF2B5EF4-FFF2-40B4-BE49-F238E27FC236}">
                  <a16:creationId xmlns:a16="http://schemas.microsoft.com/office/drawing/2014/main" id="{9C48CF9A-ABA3-49B1-9E51-7CD8788B593E}"/>
                </a:ext>
              </a:extLst>
            </p:cNvPr>
            <p:cNvSpPr/>
            <p:nvPr/>
          </p:nvSpPr>
          <p:spPr>
            <a:xfrm flipH="1">
              <a:off x="4070350" y="1946275"/>
              <a:ext cx="909638" cy="847725"/>
            </a:xfrm>
            <a:prstGeom prst="teardrop">
              <a:avLst/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eaLnBrk="1" fontAlgn="auto" hangingPunct="1">
                <a:lnSpc>
                  <a:spcPct val="20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1" name="文本框 22">
              <a:extLst>
                <a:ext uri="{FF2B5EF4-FFF2-40B4-BE49-F238E27FC236}">
                  <a16:creationId xmlns:a16="http://schemas.microsoft.com/office/drawing/2014/main" id="{728AB9D1-F31A-4E16-9E5F-B61AFE1FF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625" y="2160588"/>
              <a:ext cx="6461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2E4887-2CFE-454A-BD4B-FC7D9344E224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1949450"/>
            <a:ext cx="919162" cy="854075"/>
            <a:chOff x="5348288" y="1949450"/>
            <a:chExt cx="919162" cy="854075"/>
          </a:xfrm>
        </p:grpSpPr>
        <p:sp>
          <p:nvSpPr>
            <p:cNvPr id="104" name="泪滴形 103">
              <a:extLst>
                <a:ext uri="{FF2B5EF4-FFF2-40B4-BE49-F238E27FC236}">
                  <a16:creationId xmlns:a16="http://schemas.microsoft.com/office/drawing/2014/main" id="{C0689770-F324-4BDE-9B25-10C1F15AF1CE}"/>
                </a:ext>
              </a:extLst>
            </p:cNvPr>
            <p:cNvSpPr/>
            <p:nvPr/>
          </p:nvSpPr>
          <p:spPr>
            <a:xfrm>
              <a:off x="5348288" y="1949450"/>
              <a:ext cx="919162" cy="854075"/>
            </a:xfrm>
            <a:prstGeom prst="teardrop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eaLnBrk="1" fontAlgn="auto" hangingPunct="1">
                <a:lnSpc>
                  <a:spcPct val="20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9" name="文本框 22">
              <a:extLst>
                <a:ext uri="{FF2B5EF4-FFF2-40B4-BE49-F238E27FC236}">
                  <a16:creationId xmlns:a16="http://schemas.microsoft.com/office/drawing/2014/main" id="{3F82109D-4957-40C3-85AE-634F62392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100" y="2160588"/>
              <a:ext cx="6461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28B088-1AEA-4B2A-90EC-DF7F93806347}"/>
              </a:ext>
            </a:extLst>
          </p:cNvPr>
          <p:cNvGrpSpPr>
            <a:grpSpLocks/>
          </p:cNvGrpSpPr>
          <p:nvPr/>
        </p:nvGrpSpPr>
        <p:grpSpPr bwMode="auto">
          <a:xfrm>
            <a:off x="5376863" y="2955925"/>
            <a:ext cx="890587" cy="771525"/>
            <a:chOff x="5376863" y="2955925"/>
            <a:chExt cx="890587" cy="771525"/>
          </a:xfrm>
        </p:grpSpPr>
        <p:sp>
          <p:nvSpPr>
            <p:cNvPr id="112" name="泪滴形 111">
              <a:extLst>
                <a:ext uri="{FF2B5EF4-FFF2-40B4-BE49-F238E27FC236}">
                  <a16:creationId xmlns:a16="http://schemas.microsoft.com/office/drawing/2014/main" id="{7C668515-386F-4BF5-9AC3-41C226A91B14}"/>
                </a:ext>
              </a:extLst>
            </p:cNvPr>
            <p:cNvSpPr/>
            <p:nvPr/>
          </p:nvSpPr>
          <p:spPr>
            <a:xfrm flipV="1">
              <a:off x="5376863" y="2955925"/>
              <a:ext cx="890587" cy="771525"/>
            </a:xfrm>
            <a:prstGeom prst="teardrop">
              <a:avLst/>
            </a:prstGeom>
            <a:solidFill>
              <a:srgbClr val="F2B97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eaLnBrk="1" fontAlgn="auto" hangingPunct="1">
                <a:lnSpc>
                  <a:spcPct val="20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文本框 22">
              <a:extLst>
                <a:ext uri="{FF2B5EF4-FFF2-40B4-BE49-F238E27FC236}">
                  <a16:creationId xmlns:a16="http://schemas.microsoft.com/office/drawing/2014/main" id="{77B6CDD6-7FB0-4454-8E43-537924E62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813" y="3171825"/>
              <a:ext cx="646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</p:grp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F4577D93-6CD0-4807-A22B-E1B0CEAC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延时符</a:t>
            </a:r>
          </a:p>
        </p:txBody>
      </p:sp>
      <p:sp>
        <p:nvSpPr>
          <p:cNvPr id="24579" name="TextBox 19">
            <a:extLst>
              <a:ext uri="{FF2B5EF4-FFF2-40B4-BE49-F238E27FC236}">
                <a16:creationId xmlns:a16="http://schemas.microsoft.com/office/drawing/2014/main" id="{9A70446C-D78B-4957-B009-AC9E3BDB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65088"/>
            <a:ext cx="7154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会计电算化与传统手工会计的区别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45A1FE-E749-4EAE-8D00-7C8A76857950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4612" name="Group 36">
            <a:extLst>
              <a:ext uri="{FF2B5EF4-FFF2-40B4-BE49-F238E27FC236}">
                <a16:creationId xmlns:a16="http://schemas.microsoft.com/office/drawing/2014/main" id="{5836E126-5409-41B6-A8E4-8B96D72861AF}"/>
              </a:ext>
            </a:extLst>
          </p:cNvPr>
          <p:cNvGraphicFramePr>
            <a:graphicFrameLocks noGrp="1"/>
          </p:cNvGraphicFramePr>
          <p:nvPr/>
        </p:nvGraphicFramePr>
        <p:xfrm>
          <a:off x="1858963" y="946150"/>
          <a:ext cx="6962775" cy="4041776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传统手工</a:t>
                      </a: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电算化</a:t>
                      </a: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运算工具不同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纸、笔、算盘、计算器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计算机</a:t>
                      </a: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信息载体不同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纸张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磁盘、光盘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账务处理的程序不同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手工分类、计算、过账和登记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软件系统自动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微软雅黑 Light" panose="020B0502040204020203" pitchFamily="34" charset="-122"/>
                        </a:rPr>
                        <a:t>数据查找方式和能力不同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手工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翻阅各种凭证、账簿、报表，查找速度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慢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利用计算机的超级处理能力，查找方便、迅速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1">
            <a:extLst>
              <a:ext uri="{FF2B5EF4-FFF2-40B4-BE49-F238E27FC236}">
                <a16:creationId xmlns:a16="http://schemas.microsoft.com/office/drawing/2014/main" id="{B7159AFD-805C-4206-B68B-FAC1E789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65088"/>
            <a:ext cx="385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会计电算化的作用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0352F3-0155-49DC-BC5C-F7126EEAA954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任意多边形 5">
            <a:extLst>
              <a:ext uri="{FF2B5EF4-FFF2-40B4-BE49-F238E27FC236}">
                <a16:creationId xmlns:a16="http://schemas.microsoft.com/office/drawing/2014/main" id="{2688E068-D1F7-4899-93C1-1F26EEE1C2D5}"/>
              </a:ext>
            </a:extLst>
          </p:cNvPr>
          <p:cNvSpPr/>
          <p:nvPr/>
        </p:nvSpPr>
        <p:spPr>
          <a:xfrm>
            <a:off x="1885950" y="3522663"/>
            <a:ext cx="3702050" cy="190500"/>
          </a:xfrm>
          <a:custGeom>
            <a:avLst/>
            <a:gdLst>
              <a:gd name="connsiteX0" fmla="*/ 1138 w 8800"/>
              <a:gd name="connsiteY0" fmla="*/ 0 h 405"/>
              <a:gd name="connsiteX1" fmla="*/ 7738 w 8800"/>
              <a:gd name="connsiteY1" fmla="*/ 0 h 405"/>
              <a:gd name="connsiteX2" fmla="*/ 8800 w 8800"/>
              <a:gd name="connsiteY2" fmla="*/ 405 h 405"/>
              <a:gd name="connsiteX3" fmla="*/ 0 w 8800"/>
              <a:gd name="connsiteY3" fmla="*/ 405 h 405"/>
              <a:gd name="connsiteX4" fmla="*/ 1138 w 8800"/>
              <a:gd name="connsiteY4" fmla="*/ 0 h 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0" h="405">
                <a:moveTo>
                  <a:pt x="1138" y="0"/>
                </a:moveTo>
                <a:lnTo>
                  <a:pt x="7738" y="0"/>
                </a:lnTo>
                <a:lnTo>
                  <a:pt x="8800" y="405"/>
                </a:lnTo>
                <a:lnTo>
                  <a:pt x="0" y="405"/>
                </a:lnTo>
                <a:lnTo>
                  <a:pt x="1138" y="0"/>
                </a:lnTo>
                <a:close/>
              </a:path>
            </a:pathLst>
          </a:custGeom>
          <a:solidFill>
            <a:srgbClr val="858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任意多边形 6">
            <a:extLst>
              <a:ext uri="{FF2B5EF4-FFF2-40B4-BE49-F238E27FC236}">
                <a16:creationId xmlns:a16="http://schemas.microsoft.com/office/drawing/2014/main" id="{B11CA61C-5C44-4E18-93BD-293C5FB470AB}"/>
              </a:ext>
            </a:extLst>
          </p:cNvPr>
          <p:cNvSpPr/>
          <p:nvPr/>
        </p:nvSpPr>
        <p:spPr>
          <a:xfrm>
            <a:off x="2324100" y="2846388"/>
            <a:ext cx="2806700" cy="198437"/>
          </a:xfrm>
          <a:custGeom>
            <a:avLst/>
            <a:gdLst>
              <a:gd name="connsiteX0" fmla="*/ 1075 w 6633"/>
              <a:gd name="connsiteY0" fmla="*/ 25 h 400"/>
              <a:gd name="connsiteX1" fmla="*/ 5575 w 6633"/>
              <a:gd name="connsiteY1" fmla="*/ 0 h 400"/>
              <a:gd name="connsiteX2" fmla="*/ 6633 w 6633"/>
              <a:gd name="connsiteY2" fmla="*/ 400 h 400"/>
              <a:gd name="connsiteX3" fmla="*/ 0 w 6633"/>
              <a:gd name="connsiteY3" fmla="*/ 400 h 400"/>
              <a:gd name="connsiteX4" fmla="*/ 1075 w 6633"/>
              <a:gd name="connsiteY4" fmla="*/ 25 h 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" h="400">
                <a:moveTo>
                  <a:pt x="1075" y="25"/>
                </a:moveTo>
                <a:lnTo>
                  <a:pt x="5575" y="0"/>
                </a:lnTo>
                <a:lnTo>
                  <a:pt x="6633" y="400"/>
                </a:lnTo>
                <a:lnTo>
                  <a:pt x="0" y="400"/>
                </a:lnTo>
                <a:lnTo>
                  <a:pt x="1075" y="25"/>
                </a:lnTo>
                <a:close/>
              </a:path>
            </a:pathLst>
          </a:custGeom>
          <a:solidFill>
            <a:srgbClr val="858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9">
            <a:extLst>
              <a:ext uri="{FF2B5EF4-FFF2-40B4-BE49-F238E27FC236}">
                <a16:creationId xmlns:a16="http://schemas.microsoft.com/office/drawing/2014/main" id="{D7776F57-B5E2-41A7-B354-EE4B5058B7D0}"/>
              </a:ext>
            </a:extLst>
          </p:cNvPr>
          <p:cNvSpPr/>
          <p:nvPr/>
        </p:nvSpPr>
        <p:spPr>
          <a:xfrm>
            <a:off x="2765425" y="2184400"/>
            <a:ext cx="1895475" cy="198438"/>
          </a:xfrm>
          <a:custGeom>
            <a:avLst/>
            <a:gdLst>
              <a:gd name="connsiteX0" fmla="*/ 1075 w 6633"/>
              <a:gd name="connsiteY0" fmla="*/ 25 h 400"/>
              <a:gd name="connsiteX1" fmla="*/ 5575 w 6633"/>
              <a:gd name="connsiteY1" fmla="*/ 0 h 400"/>
              <a:gd name="connsiteX2" fmla="*/ 6633 w 6633"/>
              <a:gd name="connsiteY2" fmla="*/ 400 h 400"/>
              <a:gd name="connsiteX3" fmla="*/ 0 w 6633"/>
              <a:gd name="connsiteY3" fmla="*/ 400 h 400"/>
              <a:gd name="connsiteX4" fmla="*/ 1075 w 6633"/>
              <a:gd name="connsiteY4" fmla="*/ 25 h 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" h="400">
                <a:moveTo>
                  <a:pt x="1075" y="25"/>
                </a:moveTo>
                <a:lnTo>
                  <a:pt x="5575" y="0"/>
                </a:lnTo>
                <a:lnTo>
                  <a:pt x="6633" y="400"/>
                </a:lnTo>
                <a:lnTo>
                  <a:pt x="0" y="400"/>
                </a:lnTo>
                <a:lnTo>
                  <a:pt x="1075" y="25"/>
                </a:lnTo>
                <a:close/>
              </a:path>
            </a:pathLst>
          </a:custGeom>
          <a:solidFill>
            <a:srgbClr val="858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1" name="组合 80">
            <a:extLst>
              <a:ext uri="{FF2B5EF4-FFF2-40B4-BE49-F238E27FC236}">
                <a16:creationId xmlns:a16="http://schemas.microsoft.com/office/drawing/2014/main" id="{D30C8504-15F7-47BE-BD89-293782076C57}"/>
              </a:ext>
            </a:extLst>
          </p:cNvPr>
          <p:cNvGrpSpPr>
            <a:grpSpLocks/>
          </p:cNvGrpSpPr>
          <p:nvPr/>
        </p:nvGrpSpPr>
        <p:grpSpPr bwMode="auto">
          <a:xfrm>
            <a:off x="2784475" y="863600"/>
            <a:ext cx="1870075" cy="1333500"/>
            <a:chOff x="2100192" y="1426539"/>
            <a:chExt cx="2808288" cy="2398713"/>
          </a:xfrm>
        </p:grpSpPr>
        <p:sp>
          <p:nvSpPr>
            <p:cNvPr id="82" name="右箭头 8">
              <a:extLst>
                <a:ext uri="{FF2B5EF4-FFF2-40B4-BE49-F238E27FC236}">
                  <a16:creationId xmlns:a16="http://schemas.microsoft.com/office/drawing/2014/main" id="{049C81D1-0D6D-42E9-8BCD-671640BDBD45}"/>
                </a:ext>
              </a:extLst>
            </p:cNvPr>
            <p:cNvSpPr/>
            <p:nvPr/>
          </p:nvSpPr>
          <p:spPr>
            <a:xfrm rot="16200000">
              <a:off x="2304980" y="1221751"/>
              <a:ext cx="2398713" cy="2808288"/>
            </a:xfrm>
            <a:prstGeom prst="rightArrow">
              <a:avLst>
                <a:gd name="adj1" fmla="val 71174"/>
                <a:gd name="adj2" fmla="val 66350"/>
              </a:avLst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4" name="文本框 20">
              <a:extLst>
                <a:ext uri="{FF2B5EF4-FFF2-40B4-BE49-F238E27FC236}">
                  <a16:creationId xmlns:a16="http://schemas.microsoft.com/office/drawing/2014/main" id="{5C215540-9BF1-472E-9C27-FD5A881D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03331" y="2308924"/>
              <a:ext cx="1582940" cy="1413526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5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促进管理工作的现代化</a:t>
              </a:r>
            </a:p>
          </p:txBody>
        </p:sp>
      </p:grpSp>
      <p:grpSp>
        <p:nvGrpSpPr>
          <p:cNvPr id="26632" name="组合 83">
            <a:extLst>
              <a:ext uri="{FF2B5EF4-FFF2-40B4-BE49-F238E27FC236}">
                <a16:creationId xmlns:a16="http://schemas.microsoft.com/office/drawing/2014/main" id="{DCCFC90D-8C05-4564-AED4-F9C0B1A38EE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2382838"/>
            <a:ext cx="1919288" cy="477837"/>
            <a:chOff x="2073204" y="4063377"/>
            <a:chExt cx="2879725" cy="612775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E824E76-A2FA-4854-BB3A-FD359DA9C4C6}"/>
                </a:ext>
              </a:extLst>
            </p:cNvPr>
            <p:cNvSpPr/>
            <p:nvPr/>
          </p:nvSpPr>
          <p:spPr>
            <a:xfrm>
              <a:off x="2073204" y="4063377"/>
              <a:ext cx="2879725" cy="612775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2" name="文本框 20">
              <a:extLst>
                <a:ext uri="{FF2B5EF4-FFF2-40B4-BE49-F238E27FC236}">
                  <a16:creationId xmlns:a16="http://schemas.microsoft.com/office/drawing/2014/main" id="{5D1239A5-1B18-47E4-8429-33BC1A2E5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99406" y="4150916"/>
              <a:ext cx="2853523" cy="354229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使会计信息全面及时准确</a:t>
              </a:r>
            </a:p>
          </p:txBody>
        </p:sp>
      </p:grpSp>
      <p:grpSp>
        <p:nvGrpSpPr>
          <p:cNvPr id="26633" name="组合 86">
            <a:extLst>
              <a:ext uri="{FF2B5EF4-FFF2-40B4-BE49-F238E27FC236}">
                <a16:creationId xmlns:a16="http://schemas.microsoft.com/office/drawing/2014/main" id="{B87B13BD-8AA9-4678-B513-892F45CB5AA3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3044825"/>
            <a:ext cx="2844800" cy="477838"/>
            <a:chOff x="1425504" y="4912690"/>
            <a:chExt cx="4268070" cy="61277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438FCE3-D75F-43C1-899D-8353B8020CC2}"/>
                </a:ext>
              </a:extLst>
            </p:cNvPr>
            <p:cNvSpPr/>
            <p:nvPr/>
          </p:nvSpPr>
          <p:spPr>
            <a:xfrm>
              <a:off x="1425504" y="4912690"/>
              <a:ext cx="4175183" cy="612775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0" name="文本框 20">
              <a:extLst>
                <a:ext uri="{FF2B5EF4-FFF2-40B4-BE49-F238E27FC236}">
                  <a16:creationId xmlns:a16="http://schemas.microsoft.com/office/drawing/2014/main" id="{A47E6CD0-B6F3-4B7B-B119-22EDCA105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9339" y="4971729"/>
              <a:ext cx="4194235" cy="374586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提高会计人员素质，促进职能转变</a:t>
              </a:r>
            </a:p>
          </p:txBody>
        </p:sp>
      </p:grpSp>
      <p:grpSp>
        <p:nvGrpSpPr>
          <p:cNvPr id="26634" name="组合 89">
            <a:extLst>
              <a:ext uri="{FF2B5EF4-FFF2-40B4-BE49-F238E27FC236}">
                <a16:creationId xmlns:a16="http://schemas.microsoft.com/office/drawing/2014/main" id="{2B0E43A7-C465-427A-A800-E92C9125F791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3714750"/>
            <a:ext cx="3695700" cy="476250"/>
            <a:chOff x="709542" y="5773115"/>
            <a:chExt cx="5588000" cy="61118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5D0A86E-2BF8-4806-A044-FD1E37CDC604}"/>
                </a:ext>
              </a:extLst>
            </p:cNvPr>
            <p:cNvSpPr/>
            <p:nvPr/>
          </p:nvSpPr>
          <p:spPr>
            <a:xfrm>
              <a:off x="709542" y="5773115"/>
              <a:ext cx="5588000" cy="611188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8" name="文本框 20">
              <a:extLst>
                <a:ext uri="{FF2B5EF4-FFF2-40B4-BE49-F238E27FC236}">
                  <a16:creationId xmlns:a16="http://schemas.microsoft.com/office/drawing/2014/main" id="{575A80F2-7C22-464E-BF72-F97BE2A1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51977" y="5813861"/>
              <a:ext cx="5235149" cy="513398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促进会计工作规范化</a:t>
              </a:r>
            </a:p>
          </p:txBody>
        </p:sp>
      </p:grp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41A468D-DFFA-40FE-98AF-AC605E456E19}"/>
              </a:ext>
            </a:extLst>
          </p:cNvPr>
          <p:cNvCxnSpPr/>
          <p:nvPr/>
        </p:nvCxnSpPr>
        <p:spPr bwMode="auto">
          <a:xfrm flipV="1">
            <a:off x="5591175" y="3946525"/>
            <a:ext cx="455613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4E1A84A-155B-49D6-A722-2DC3AE879325}"/>
              </a:ext>
            </a:extLst>
          </p:cNvPr>
          <p:cNvCxnSpPr/>
          <p:nvPr/>
        </p:nvCxnSpPr>
        <p:spPr bwMode="auto">
          <a:xfrm flipV="1">
            <a:off x="5130800" y="3236913"/>
            <a:ext cx="915988" cy="3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4F7639-C63C-4960-BF37-16177E0A068B}"/>
              </a:ext>
            </a:extLst>
          </p:cNvPr>
          <p:cNvCxnSpPr/>
          <p:nvPr/>
        </p:nvCxnSpPr>
        <p:spPr bwMode="auto">
          <a:xfrm>
            <a:off x="4751388" y="258445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26F06C3-65B6-4F6F-8775-055047CF2693}"/>
              </a:ext>
            </a:extLst>
          </p:cNvPr>
          <p:cNvCxnSpPr/>
          <p:nvPr/>
        </p:nvCxnSpPr>
        <p:spPr bwMode="auto">
          <a:xfrm>
            <a:off x="4511675" y="1816100"/>
            <a:ext cx="15351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97" name="文本框 28">
            <a:extLst>
              <a:ext uri="{FF2B5EF4-FFF2-40B4-BE49-F238E27FC236}">
                <a16:creationId xmlns:a16="http://schemas.microsoft.com/office/drawing/2014/main" id="{2B3148A9-4EB6-463D-8E35-54A9B9211FC5}"/>
              </a:ext>
            </a:extLst>
          </p:cNvPr>
          <p:cNvSpPr txBox="1"/>
          <p:nvPr/>
        </p:nvSpPr>
        <p:spPr>
          <a:xfrm>
            <a:off x="6213475" y="4383088"/>
            <a:ext cx="2765425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计算机的数据处理速度大大快于手工，大大提高了会计工作的效率。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29">
            <a:extLst>
              <a:ext uri="{FF2B5EF4-FFF2-40B4-BE49-F238E27FC236}">
                <a16:creationId xmlns:a16="http://schemas.microsoft.com/office/drawing/2014/main" id="{F9CF7D47-8C58-4B77-A973-968FA3734210}"/>
              </a:ext>
            </a:extLst>
          </p:cNvPr>
          <p:cNvSpPr txBox="1"/>
          <p:nvPr/>
        </p:nvSpPr>
        <p:spPr>
          <a:xfrm>
            <a:off x="6213475" y="3597275"/>
            <a:ext cx="2676525" cy="785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进行标准化、规范化的操作，从客观上促进了手动操作中不规范，易疏漏等问题的解决。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1" name="文本框 30">
            <a:extLst>
              <a:ext uri="{FF2B5EF4-FFF2-40B4-BE49-F238E27FC236}">
                <a16:creationId xmlns:a16="http://schemas.microsoft.com/office/drawing/2014/main" id="{128095CE-C198-424D-942E-3CF2CD0E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2827338"/>
            <a:ext cx="2676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500" dirty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减轻了工作强度，使会计人员有更多时间和精力参与经营管理，提高自身综合技能。</a:t>
            </a:r>
            <a:endParaRPr lang="en-US" altLang="zh-CN" sz="1500" dirty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31">
            <a:extLst>
              <a:ext uri="{FF2B5EF4-FFF2-40B4-BE49-F238E27FC236}">
                <a16:creationId xmlns:a16="http://schemas.microsoft.com/office/drawing/2014/main" id="{A72846DE-E876-450F-8D03-E8CF201670D4}"/>
              </a:ext>
            </a:extLst>
          </p:cNvPr>
          <p:cNvSpPr txBox="1"/>
          <p:nvPr/>
        </p:nvSpPr>
        <p:spPr>
          <a:xfrm>
            <a:off x="6213475" y="2028825"/>
            <a:ext cx="2676525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大量的会计信息可以得到及时、准确的输出，可以迅速传递到企业相关管理部门。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916EF9B-7CC1-42D5-90B7-E7B5011EB9E6}"/>
              </a:ext>
            </a:extLst>
          </p:cNvPr>
          <p:cNvGrpSpPr/>
          <p:nvPr/>
        </p:nvGrpSpPr>
        <p:grpSpPr>
          <a:xfrm>
            <a:off x="1676527" y="4418790"/>
            <a:ext cx="4139848" cy="476443"/>
            <a:chOff x="709542" y="5773115"/>
            <a:chExt cx="5588000" cy="611188"/>
          </a:xfrm>
          <a:solidFill>
            <a:schemeClr val="accent6"/>
          </a:solidFill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A13FA1-A042-4D01-A5EE-02C81F148069}"/>
                </a:ext>
              </a:extLst>
            </p:cNvPr>
            <p:cNvSpPr/>
            <p:nvPr/>
          </p:nvSpPr>
          <p:spPr>
            <a:xfrm>
              <a:off x="709542" y="5773115"/>
              <a:ext cx="5588000" cy="611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文本框 20">
              <a:extLst>
                <a:ext uri="{FF2B5EF4-FFF2-40B4-BE49-F238E27FC236}">
                  <a16:creationId xmlns:a16="http://schemas.microsoft.com/office/drawing/2014/main" id="{92B3E922-3F7F-4EB9-A83E-9836594A84C3}"/>
                </a:ext>
              </a:extLst>
            </p:cNvPr>
            <p:cNvSpPr txBox="1"/>
            <p:nvPr/>
          </p:nvSpPr>
          <p:spPr>
            <a:xfrm flipH="1">
              <a:off x="952296" y="5813114"/>
              <a:ext cx="5234213" cy="513267"/>
            </a:xfrm>
            <a:prstGeom prst="rect">
              <a:avLst/>
            </a:prstGeom>
            <a:grpFill/>
            <a:ln w="9525">
              <a:noFill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提高工作效率，减轻劳动强度</a:t>
              </a:r>
            </a:p>
          </p:txBody>
        </p:sp>
      </p:grpSp>
      <p:sp>
        <p:nvSpPr>
          <p:cNvPr id="112" name="梯形 111">
            <a:extLst>
              <a:ext uri="{FF2B5EF4-FFF2-40B4-BE49-F238E27FC236}">
                <a16:creationId xmlns:a16="http://schemas.microsoft.com/office/drawing/2014/main" id="{7C1167F7-213C-4F3A-BCD8-45CE021D084D}"/>
              </a:ext>
            </a:extLst>
          </p:cNvPr>
          <p:cNvSpPr/>
          <p:nvPr/>
        </p:nvSpPr>
        <p:spPr>
          <a:xfrm>
            <a:off x="1676400" y="4186238"/>
            <a:ext cx="4121150" cy="233362"/>
          </a:xfrm>
          <a:prstGeom prst="trapezoid">
            <a:avLst>
              <a:gd name="adj" fmla="val 92747"/>
            </a:avLst>
          </a:prstGeom>
          <a:solidFill>
            <a:srgbClr val="858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3DDB45D-C27B-47B5-99C2-B0F4E582FDB9}"/>
              </a:ext>
            </a:extLst>
          </p:cNvPr>
          <p:cNvCxnSpPr/>
          <p:nvPr/>
        </p:nvCxnSpPr>
        <p:spPr bwMode="auto">
          <a:xfrm>
            <a:off x="5816600" y="4649788"/>
            <a:ext cx="230188" cy="7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26646" name="文本框 31">
            <a:extLst>
              <a:ext uri="{FF2B5EF4-FFF2-40B4-BE49-F238E27FC236}">
                <a16:creationId xmlns:a16="http://schemas.microsoft.com/office/drawing/2014/main" id="{EFAD80B7-0E2B-46CD-BFF5-97B44627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1228725"/>
            <a:ext cx="27654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500" dirty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企业各部门信息共享更畅通，配合更紧密，管理方式得到提升，实现企业管理的现代化。</a:t>
            </a:r>
            <a:endParaRPr lang="en-US" altLang="zh-CN" sz="1500" dirty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D32CBA-F8C0-41FE-8DB6-18ABB625CFBE}"/>
              </a:ext>
            </a:extLst>
          </p:cNvPr>
          <p:cNvSpPr/>
          <p:nvPr/>
        </p:nvSpPr>
        <p:spPr>
          <a:xfrm>
            <a:off x="0" y="0"/>
            <a:ext cx="3779838" cy="5143500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5" name="TextBox 1">
            <a:extLst>
              <a:ext uri="{FF2B5EF4-FFF2-40B4-BE49-F238E27FC236}">
                <a16:creationId xmlns:a16="http://schemas.microsoft.com/office/drawing/2014/main" id="{41E66C34-9065-4CD0-8E4D-1995362B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79500"/>
            <a:ext cx="426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latin typeface="方正兰亭细黑_GBK"/>
                <a:ea typeface="方正兰亭细黑_GBK"/>
                <a:cs typeface="方正兰亭细黑_GBK"/>
              </a:rPr>
              <a:t>会计电算化的风险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C8F54-236C-4BFC-959F-5749D164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897188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561682-D5B9-41DF-A1FD-CC928336E581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446213"/>
            <a:ext cx="1301750" cy="1301750"/>
            <a:chOff x="2262782" y="1446400"/>
            <a:chExt cx="1301106" cy="13011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A22DA88-C6F9-45CA-8808-E590A3585C67}"/>
                </a:ext>
              </a:extLst>
            </p:cNvPr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F037F938-C765-4626-AAD6-CE6FF9EF931F}"/>
                </a:ext>
              </a:extLst>
            </p:cNvPr>
            <p:cNvSpPr/>
            <p:nvPr/>
          </p:nvSpPr>
          <p:spPr bwMode="auto">
            <a:xfrm>
              <a:off x="2569017" y="1835145"/>
              <a:ext cx="688634" cy="58549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A42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4F712C-FDE2-48D3-93B7-62A5EB6D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1873250"/>
            <a:ext cx="292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软件开发设计中存在的风险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5688E-AC2A-4086-98A4-08B4B91BB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23209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系统物理硬件造成的分险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7B07FE7-D990-4EBB-A14A-9FFDA3B5B94F}"/>
              </a:ext>
            </a:extLst>
          </p:cNvPr>
          <p:cNvSpPr/>
          <p:nvPr/>
        </p:nvSpPr>
        <p:spPr>
          <a:xfrm>
            <a:off x="4122738" y="19018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30C4B0C-1EB5-4AD7-9D9E-524FFE794A47}"/>
              </a:ext>
            </a:extLst>
          </p:cNvPr>
          <p:cNvSpPr/>
          <p:nvPr/>
        </p:nvSpPr>
        <p:spPr>
          <a:xfrm>
            <a:off x="4122738" y="2338388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CBEDD-21E4-4BCF-A2BA-091D9761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27733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电子数据交换风险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74C68-5BD3-4225-AD03-B5157A99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21945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网络安全风险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FA0F9FE-9472-419D-84C5-6E3C7EED7C47}"/>
              </a:ext>
            </a:extLst>
          </p:cNvPr>
          <p:cNvSpPr/>
          <p:nvPr/>
        </p:nvSpPr>
        <p:spPr>
          <a:xfrm>
            <a:off x="4141788" y="2800350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955E512-27D8-4379-AF91-36C7880A156C}"/>
              </a:ext>
            </a:extLst>
          </p:cNvPr>
          <p:cNvSpPr/>
          <p:nvPr/>
        </p:nvSpPr>
        <p:spPr>
          <a:xfrm>
            <a:off x="4141788" y="3238500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4ECEB2-9DA6-4CCB-B98C-0E34CCA3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659188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会计人员的专业技能和知识不足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069-6187-478D-A58C-BACC41AA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4106863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方正兰亭细黑_GBK"/>
                <a:ea typeface="方正兰亭细黑_GBK"/>
                <a:cs typeface="方正兰亭细黑_GBK"/>
              </a:rPr>
              <a:t>内部人员的舞弊风险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636038B-BFDC-43F4-BB6A-0409D85C26BC}"/>
              </a:ext>
            </a:extLst>
          </p:cNvPr>
          <p:cNvSpPr/>
          <p:nvPr/>
        </p:nvSpPr>
        <p:spPr>
          <a:xfrm>
            <a:off x="4141788" y="3687763"/>
            <a:ext cx="274637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D6F430C-EC4B-4F2E-9C5C-8DD3AE5858A6}"/>
              </a:ext>
            </a:extLst>
          </p:cNvPr>
          <p:cNvSpPr/>
          <p:nvPr/>
        </p:nvSpPr>
        <p:spPr>
          <a:xfrm>
            <a:off x="4141788" y="4124325"/>
            <a:ext cx="274637" cy="274638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675" grpId="0"/>
      <p:bldP spid="15" grpId="0"/>
      <p:bldP spid="14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CD26181-9021-4570-864A-196976ACA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1268413"/>
            <a:ext cx="4134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方正兰亭细黑_GBK_M"/>
              </a:rPr>
              <a:t>市面会计软件品牌繁多，软件公司实施水平各异。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9D5457-4141-49BF-8603-4C5F6D0F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2166938"/>
            <a:ext cx="2698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方正兰亭细黑_GBK_M"/>
              </a:rPr>
              <a:t>软件的后期修改维护成本偏高。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0C051A-B284-4F98-8872-D2AFA937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747838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方正兰亭细黑_GBK_M"/>
              </a:rPr>
              <a:t>软件开发水平不高。</a:t>
            </a:r>
          </a:p>
        </p:txBody>
      </p:sp>
      <p:sp>
        <p:nvSpPr>
          <p:cNvPr id="30725" name="TextBox 79">
            <a:extLst>
              <a:ext uri="{FF2B5EF4-FFF2-40B4-BE49-F238E27FC236}">
                <a16:creationId xmlns:a16="http://schemas.microsoft.com/office/drawing/2014/main" id="{78B49817-44D4-46E1-8257-46B3420E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263" y="638333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延时符</a:t>
            </a:r>
          </a:p>
        </p:txBody>
      </p:sp>
      <p:sp>
        <p:nvSpPr>
          <p:cNvPr id="30726" name="TextBox 28">
            <a:extLst>
              <a:ext uri="{FF2B5EF4-FFF2-40B4-BE49-F238E27FC236}">
                <a16:creationId xmlns:a16="http://schemas.microsoft.com/office/drawing/2014/main" id="{F0FC78BE-087B-4F7D-86C0-161CBBA6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65088"/>
            <a:ext cx="577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  <a:cs typeface="方正兰亭黑简体"/>
              </a:rPr>
              <a:t>软件开发设计中存在的风险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B6907E-2AAB-4E45-9F13-94A03E751944}"/>
              </a:ext>
            </a:extLst>
          </p:cNvPr>
          <p:cNvSpPr/>
          <p:nvPr/>
        </p:nvSpPr>
        <p:spPr>
          <a:xfrm>
            <a:off x="93663" y="0"/>
            <a:ext cx="1527175" cy="7207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D9E6333-AA17-4E0D-BD3E-F051FE8EE2C4}"/>
              </a:ext>
            </a:extLst>
          </p:cNvPr>
          <p:cNvSpPr/>
          <p:nvPr/>
        </p:nvSpPr>
        <p:spPr>
          <a:xfrm>
            <a:off x="1936750" y="1300163"/>
            <a:ext cx="274638" cy="276225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D6BEA6A-15A6-4FF0-A40A-0BCF8B9445D7}"/>
              </a:ext>
            </a:extLst>
          </p:cNvPr>
          <p:cNvSpPr/>
          <p:nvPr/>
        </p:nvSpPr>
        <p:spPr>
          <a:xfrm>
            <a:off x="1936750" y="1712913"/>
            <a:ext cx="274638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A5919E83-34EF-49DD-8B04-328418DA5635}"/>
              </a:ext>
            </a:extLst>
          </p:cNvPr>
          <p:cNvSpPr/>
          <p:nvPr/>
        </p:nvSpPr>
        <p:spPr>
          <a:xfrm>
            <a:off x="1936750" y="2166938"/>
            <a:ext cx="274638" cy="274637"/>
          </a:xfrm>
          <a:prstGeom prst="ellipse">
            <a:avLst/>
          </a:prstGeom>
          <a:solidFill>
            <a:srgbClr val="6BA42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5B3EB1E4-7EAD-4F8C-BF79-82CFDE28F858}"/>
              </a:ext>
            </a:extLst>
          </p:cNvPr>
          <p:cNvSpPr/>
          <p:nvPr/>
        </p:nvSpPr>
        <p:spPr>
          <a:xfrm>
            <a:off x="1817688" y="3030538"/>
            <a:ext cx="2927350" cy="16891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3E60139F-B287-4CC3-BFD4-7169F1EFC67D}"/>
              </a:ext>
            </a:extLst>
          </p:cNvPr>
          <p:cNvGrpSpPr/>
          <p:nvPr/>
        </p:nvGrpSpPr>
        <p:grpSpPr>
          <a:xfrm>
            <a:off x="5116514" y="1801611"/>
            <a:ext cx="3816233" cy="3225000"/>
            <a:chOff x="4304043" y="1286668"/>
            <a:chExt cx="3837944" cy="2757793"/>
          </a:xfrm>
          <a:blipFill>
            <a:blip r:embed="rId5"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47D1651E-2B40-4D48-8032-1F8797239C2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FC0DA91F-E16A-4BB9-B12D-4D743D986D41}"/>
                </a:ext>
              </a:extLst>
            </p:cNvPr>
            <p:cNvSpPr/>
            <p:nvPr/>
          </p:nvSpPr>
          <p:spPr>
            <a:xfrm>
              <a:off x="4351931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41FE856-5B78-4153-AD1D-F0322F012355}"/>
              </a:ext>
            </a:extLst>
          </p:cNvPr>
          <p:cNvSpPr/>
          <p:nvPr/>
        </p:nvSpPr>
        <p:spPr>
          <a:xfrm>
            <a:off x="6627351" y="1300163"/>
            <a:ext cx="217369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拼多多平台程序漏洞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1" grpId="0"/>
      <p:bldP spid="100" grpId="0" animBg="1"/>
      <p:bldP spid="101" grpId="0" animBg="1"/>
      <p:bldP spid="102" grpId="0" animBg="1"/>
      <p:bldP spid="1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1698</Words>
  <Application>Microsoft Office PowerPoint</Application>
  <PresentationFormat>全屏显示(16:9)</PresentationFormat>
  <Paragraphs>195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DIN-BoldItalic</vt:lpstr>
      <vt:lpstr>Kozuka Gothic Pro R</vt:lpstr>
      <vt:lpstr>Watford DB</vt:lpstr>
      <vt:lpstr>方正兰亭细黑_GBK</vt:lpstr>
      <vt:lpstr>黑体</vt:lpstr>
      <vt:lpstr>宋体</vt:lpstr>
      <vt:lpstr>微软雅黑</vt:lpstr>
      <vt:lpstr>微软雅黑 Light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Guo Zhang</cp:lastModifiedBy>
  <cp:revision>241</cp:revision>
  <dcterms:created xsi:type="dcterms:W3CDTF">2015-01-23T04:02:00Z</dcterms:created>
  <dcterms:modified xsi:type="dcterms:W3CDTF">2019-10-10T01:30:56Z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