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1" r:id="rId2"/>
    <p:sldId id="343" r:id="rId3"/>
    <p:sldId id="295" r:id="rId4"/>
    <p:sldId id="290" r:id="rId5"/>
    <p:sldId id="292" r:id="rId6"/>
    <p:sldId id="259" r:id="rId7"/>
    <p:sldId id="293" r:id="rId8"/>
    <p:sldId id="261" r:id="rId9"/>
    <p:sldId id="262" r:id="rId10"/>
    <p:sldId id="296" r:id="rId11"/>
    <p:sldId id="263" r:id="rId12"/>
    <p:sldId id="294" r:id="rId13"/>
    <p:sldId id="344" r:id="rId14"/>
    <p:sldId id="265" r:id="rId15"/>
    <p:sldId id="345" r:id="rId16"/>
    <p:sldId id="346" r:id="rId17"/>
    <p:sldId id="297" r:id="rId18"/>
    <p:sldId id="284" r:id="rId19"/>
    <p:sldId id="347" r:id="rId20"/>
    <p:sldId id="348" r:id="rId21"/>
    <p:sldId id="349" r:id="rId22"/>
    <p:sldId id="351" r:id="rId23"/>
    <p:sldId id="352" r:id="rId24"/>
    <p:sldId id="298" r:id="rId25"/>
    <p:sldId id="353" r:id="rId26"/>
    <p:sldId id="287" r:id="rId27"/>
    <p:sldId id="289" r:id="rId28"/>
  </p:sldIdLst>
  <p:sldSz cx="9144000" cy="5143500" type="screen16x9"/>
  <p:notesSz cx="6858000" cy="9144000"/>
  <p:defaultTextStyle>
    <a:defPPr>
      <a:defRPr lang="zh-CN"/>
    </a:defPPr>
    <a:lvl1pPr algn="ctr" rtl="0" fontAlgn="base">
      <a:spcBef>
        <a:spcPct val="0"/>
      </a:spcBef>
      <a:spcAft>
        <a:spcPct val="0"/>
      </a:spcAft>
      <a:defRPr kern="1200">
        <a:solidFill>
          <a:srgbClr val="FFFFFF"/>
        </a:solidFill>
        <a:latin typeface="Calibri" pitchFamily="34" charset="0"/>
        <a:ea typeface="宋体" charset="-122"/>
        <a:cs typeface="+mn-cs"/>
      </a:defRPr>
    </a:lvl1pPr>
    <a:lvl2pPr marL="457200" algn="ctr" rtl="0" fontAlgn="base">
      <a:spcBef>
        <a:spcPct val="0"/>
      </a:spcBef>
      <a:spcAft>
        <a:spcPct val="0"/>
      </a:spcAft>
      <a:defRPr kern="1200">
        <a:solidFill>
          <a:srgbClr val="FFFFFF"/>
        </a:solidFill>
        <a:latin typeface="Calibri" pitchFamily="34" charset="0"/>
        <a:ea typeface="宋体" charset="-122"/>
        <a:cs typeface="+mn-cs"/>
      </a:defRPr>
    </a:lvl2pPr>
    <a:lvl3pPr marL="914400" algn="ctr" rtl="0" fontAlgn="base">
      <a:spcBef>
        <a:spcPct val="0"/>
      </a:spcBef>
      <a:spcAft>
        <a:spcPct val="0"/>
      </a:spcAft>
      <a:defRPr kern="1200">
        <a:solidFill>
          <a:srgbClr val="FFFFFF"/>
        </a:solidFill>
        <a:latin typeface="Calibri" pitchFamily="34" charset="0"/>
        <a:ea typeface="宋体" charset="-122"/>
        <a:cs typeface="+mn-cs"/>
      </a:defRPr>
    </a:lvl3pPr>
    <a:lvl4pPr marL="1371600" algn="ctr" rtl="0" fontAlgn="base">
      <a:spcBef>
        <a:spcPct val="0"/>
      </a:spcBef>
      <a:spcAft>
        <a:spcPct val="0"/>
      </a:spcAft>
      <a:defRPr kern="1200">
        <a:solidFill>
          <a:srgbClr val="FFFFFF"/>
        </a:solidFill>
        <a:latin typeface="Calibri" pitchFamily="34" charset="0"/>
        <a:ea typeface="宋体" charset="-122"/>
        <a:cs typeface="+mn-cs"/>
      </a:defRPr>
    </a:lvl4pPr>
    <a:lvl5pPr marL="1828800" algn="ctr" rtl="0" fontAlgn="base">
      <a:spcBef>
        <a:spcPct val="0"/>
      </a:spcBef>
      <a:spcAft>
        <a:spcPct val="0"/>
      </a:spcAft>
      <a:defRPr kern="1200">
        <a:solidFill>
          <a:srgbClr val="FFFFFF"/>
        </a:solidFill>
        <a:latin typeface="Calibri" pitchFamily="34" charset="0"/>
        <a:ea typeface="宋体" charset="-122"/>
        <a:cs typeface="+mn-cs"/>
      </a:defRPr>
    </a:lvl5pPr>
    <a:lvl6pPr marL="2286000" algn="l" defTabSz="914400" rtl="0" eaLnBrk="1" latinLnBrk="0" hangingPunct="1">
      <a:defRPr kern="1200">
        <a:solidFill>
          <a:srgbClr val="FFFFFF"/>
        </a:solidFill>
        <a:latin typeface="Calibri" pitchFamily="34" charset="0"/>
        <a:ea typeface="宋体" charset="-122"/>
        <a:cs typeface="+mn-cs"/>
      </a:defRPr>
    </a:lvl6pPr>
    <a:lvl7pPr marL="2743200" algn="l" defTabSz="914400" rtl="0" eaLnBrk="1" latinLnBrk="0" hangingPunct="1">
      <a:defRPr kern="1200">
        <a:solidFill>
          <a:srgbClr val="FFFFFF"/>
        </a:solidFill>
        <a:latin typeface="Calibri" pitchFamily="34" charset="0"/>
        <a:ea typeface="宋体" charset="-122"/>
        <a:cs typeface="+mn-cs"/>
      </a:defRPr>
    </a:lvl7pPr>
    <a:lvl8pPr marL="3200400" algn="l" defTabSz="914400" rtl="0" eaLnBrk="1" latinLnBrk="0" hangingPunct="1">
      <a:defRPr kern="1200">
        <a:solidFill>
          <a:srgbClr val="FFFFFF"/>
        </a:solidFill>
        <a:latin typeface="Calibri" pitchFamily="34" charset="0"/>
        <a:ea typeface="宋体" charset="-122"/>
        <a:cs typeface="+mn-cs"/>
      </a:defRPr>
    </a:lvl8pPr>
    <a:lvl9pPr marL="3657600" algn="l" defTabSz="914400" rtl="0" eaLnBrk="1" latinLnBrk="0" hangingPunct="1">
      <a:defRPr kern="1200">
        <a:solidFill>
          <a:srgbClr val="FFFFFF"/>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08">
          <p15:clr>
            <a:srgbClr val="A4A3A4"/>
          </p15:clr>
        </p15:guide>
        <p15:guide id="2" pos="2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42C"/>
    <a:srgbClr val="D9D9D9"/>
    <a:srgbClr val="F2B800"/>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4" autoAdjust="0"/>
    <p:restoredTop sz="94660"/>
  </p:normalViewPr>
  <p:slideViewPr>
    <p:cSldViewPr snapToGrid="0">
      <p:cViewPr varScale="1">
        <p:scale>
          <a:sx n="62" d="100"/>
          <a:sy n="62" d="100"/>
        </p:scale>
        <p:origin x="42" y="1218"/>
      </p:cViewPr>
      <p:guideLst>
        <p:guide orient="horz" pos="1608"/>
        <p:guide pos="2863"/>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solidFill>
                  <a:schemeClr val="tx1"/>
                </a:solidFill>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solidFill>
                  <a:schemeClr val="tx1"/>
                </a:solidFill>
                <a:latin typeface="+mn-lt"/>
                <a:ea typeface="+mn-ea"/>
              </a:defRPr>
            </a:lvl1pPr>
          </a:lstStyle>
          <a:p>
            <a:pPr>
              <a:defRPr/>
            </a:pPr>
            <a:fld id="{0B540A6B-3D11-4B49-9B5F-BB3ECEFAFD67}" type="datetimeFigureOut">
              <a:rPr lang="zh-CN" altLang="en-US"/>
              <a:pPr>
                <a:defRPr/>
              </a:pPr>
              <a:t>2019/10/8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solidFill>
                  <a:schemeClr val="tx1"/>
                </a:solidFill>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solidFill>
                  <a:schemeClr val="tx1"/>
                </a:solidFill>
                <a:latin typeface="+mn-lt"/>
                <a:ea typeface="+mn-ea"/>
              </a:defRPr>
            </a:lvl1pPr>
          </a:lstStyle>
          <a:p>
            <a:pPr>
              <a:defRPr/>
            </a:pPr>
            <a:fld id="{BF9F3A53-C8FD-4646-B9A7-45C45057D3E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30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DA2DAF-E39C-4CC1-929D-595488DF1821}" type="slidenum">
              <a:rPr lang="zh-CN" altLang="en-US"/>
              <a:pPr fontAlgn="base">
                <a:spcBef>
                  <a:spcPct val="0"/>
                </a:spcBef>
                <a:spcAft>
                  <a:spcPct val="0"/>
                </a:spcAft>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bwMode="auto">
          <a:noFill/>
          <a:ln>
            <a:solidFill>
              <a:srgbClr val="000000"/>
            </a:solidFill>
            <a:miter lim="800000"/>
            <a:headEnd/>
            <a:tailEnd/>
          </a:ln>
        </p:spPr>
      </p:sp>
      <p:sp>
        <p:nvSpPr>
          <p:cNvPr id="614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14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8ED2A4-B782-49BD-A17B-B5D6FB4EF5DA}" type="slidenum">
              <a:rPr lang="zh-CN" altLang="en-US"/>
              <a:pPr fontAlgn="base">
                <a:spcBef>
                  <a:spcPct val="0"/>
                </a:spcBef>
                <a:spcAft>
                  <a:spcPct val="0"/>
                </a:spcAft>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34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B07FA7-0E43-4DAC-8575-25D888F4D44D}" type="slidenum">
              <a:rPr lang="zh-CN" altLang="en-US"/>
              <a:pPr fontAlgn="base">
                <a:spcBef>
                  <a:spcPct val="0"/>
                </a:spcBef>
                <a:spcAft>
                  <a:spcPct val="0"/>
                </a:spcAft>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55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0EF7DA-2536-4376-8270-B72C70167D3A}" type="slidenum">
              <a:rPr lang="zh-CN" altLang="en-US"/>
              <a:pPr fontAlgn="base">
                <a:spcBef>
                  <a:spcPct val="0"/>
                </a:spcBef>
                <a:spcAft>
                  <a:spcPct val="0"/>
                </a:spcAft>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7BF02A-27A5-475D-A805-E9EC99AF3957}" type="slidenum">
              <a:rPr lang="zh-CN" altLang="en-US"/>
              <a:pPr fontAlgn="base">
                <a:spcBef>
                  <a:spcPct val="0"/>
                </a:spcBef>
                <a:spcAft>
                  <a:spcPct val="0"/>
                </a:spcAft>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96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CB0852-2A0A-4500-9603-A1B6E42835B1}" type="slidenum">
              <a:rPr lang="zh-CN" altLang="en-US"/>
              <a:pPr fontAlgn="base">
                <a:spcBef>
                  <a:spcPct val="0"/>
                </a:spcBef>
                <a:spcAft>
                  <a:spcPct val="0"/>
                </a:spcAft>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716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87BE3E-03DA-4ADD-A499-2AB441FADE21}" type="slidenum">
              <a:rPr lang="zh-CN" altLang="en-US"/>
              <a:pPr fontAlgn="base">
                <a:spcBef>
                  <a:spcPct val="0"/>
                </a:spcBef>
                <a:spcAft>
                  <a:spcPct val="0"/>
                </a:spcAft>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737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66EF3D-9139-484B-8FBF-420301BF5D01}" type="slidenum">
              <a:rPr lang="zh-CN" altLang="en-US"/>
              <a:pPr fontAlgn="base">
                <a:spcBef>
                  <a:spcPct val="0"/>
                </a:spcBef>
                <a:spcAft>
                  <a:spcPct val="0"/>
                </a:spcAft>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757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3F4AA5-A116-4787-A3BD-525F6E8191FE}" type="slidenum">
              <a:rPr lang="zh-CN" altLang="en-US"/>
              <a:pPr fontAlgn="base">
                <a:spcBef>
                  <a:spcPct val="0"/>
                </a:spcBef>
                <a:spcAft>
                  <a:spcPct val="0"/>
                </a:spcAft>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2902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4B11113-D1A3-4722-81FA-41481C1D8917}" type="slidenum">
              <a:rPr lang="zh-CN" altLang="en-US" sz="1200">
                <a:solidFill>
                  <a:schemeClr val="tx1"/>
                </a:solidFill>
              </a:rPr>
              <a:pPr algn="r"/>
              <a:t>19</a:t>
            </a:fld>
            <a:endParaRPr lang="en-US" altLang="zh-CN"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3107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2BB360F-8717-41F3-9BD2-B5001F6AA50D}" type="slidenum">
              <a:rPr lang="zh-CN" altLang="en-US" sz="1200">
                <a:solidFill>
                  <a:schemeClr val="tx1"/>
                </a:solidFill>
              </a:rPr>
              <a:pPr algn="r"/>
              <a:t>20</a:t>
            </a:fld>
            <a:endParaRPr lang="en-US" altLang="zh-CN"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50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6F3D99F-C53B-45F1-950C-17B7399CE9A2}" type="slidenum">
              <a:rPr lang="zh-CN" altLang="en-US"/>
              <a:pPr fontAlgn="base">
                <a:spcBef>
                  <a:spcPct val="0"/>
                </a:spcBef>
                <a:spcAft>
                  <a:spcPct val="0"/>
                </a:spcAft>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331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3056009-E138-4697-A7F7-1B1C6090962C}" type="slidenum">
              <a:rPr lang="zh-CN" altLang="en-US" sz="1200">
                <a:solidFill>
                  <a:schemeClr val="tx1"/>
                </a:solidFill>
              </a:rPr>
              <a:pPr algn="r"/>
              <a:t>21</a:t>
            </a:fld>
            <a:endParaRPr lang="en-US" altLang="zh-CN" sz="120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3722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450F8C0-92D1-4195-A934-A76CA80C16AB}" type="slidenum">
              <a:rPr lang="zh-CN" altLang="en-US" sz="1200">
                <a:solidFill>
                  <a:schemeClr val="tx1"/>
                </a:solidFill>
              </a:rPr>
              <a:pPr algn="r"/>
              <a:t>22</a:t>
            </a:fld>
            <a:endParaRPr lang="en-US" altLang="zh-CN" sz="120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392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42F6E82-03E6-4969-939C-03207864F33F}" type="slidenum">
              <a:rPr lang="zh-CN" altLang="en-US" sz="1200">
                <a:solidFill>
                  <a:schemeClr val="tx1"/>
                </a:solidFill>
              </a:rPr>
              <a:pPr algn="r"/>
              <a:t>23</a:t>
            </a:fld>
            <a:endParaRPr lang="en-US" altLang="zh-CN"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A3FC921-A2F5-4239-A7F8-6F7E1A268E7D}" type="slidenum">
              <a:rPr lang="zh-CN" altLang="en-US"/>
              <a:pPr fontAlgn="base">
                <a:spcBef>
                  <a:spcPct val="0"/>
                </a:spcBef>
                <a:spcAft>
                  <a:spcPct val="0"/>
                </a:spcAft>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4131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CE530F1-1C2B-44E1-8660-AEAA9C30DBB0}" type="slidenum">
              <a:rPr lang="zh-CN" altLang="en-US" sz="1200">
                <a:solidFill>
                  <a:schemeClr val="tx1"/>
                </a:solidFill>
              </a:rPr>
              <a:pPr algn="r"/>
              <a:t>25</a:t>
            </a:fld>
            <a:endParaRPr lang="en-US" altLang="zh-CN" sz="120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bwMode="auto">
          <a:noFill/>
          <a:ln>
            <a:solidFill>
              <a:srgbClr val="000000"/>
            </a:solidFill>
            <a:miter lim="800000"/>
            <a:headEnd/>
            <a:tailEnd/>
          </a:ln>
        </p:spPr>
      </p:sp>
      <p:sp>
        <p:nvSpPr>
          <p:cNvPr id="1064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064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43C174-CFF4-482A-9DAE-79025F4D3AE7}" type="slidenum">
              <a:rPr lang="zh-CN" altLang="en-US"/>
              <a:pPr fontAlgn="base">
                <a:spcBef>
                  <a:spcPct val="0"/>
                </a:spcBef>
                <a:spcAft>
                  <a:spcPct val="0"/>
                </a:spcAft>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bwMode="auto">
          <a:noFill/>
          <a:ln>
            <a:solidFill>
              <a:srgbClr val="000000"/>
            </a:solidFill>
            <a:miter lim="800000"/>
            <a:headEnd/>
            <a:tailEnd/>
          </a:ln>
        </p:spPr>
      </p:sp>
      <p:sp>
        <p:nvSpPr>
          <p:cNvPr id="1085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085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5A5882-E08A-4178-B29C-32AD15EB766E}" type="slidenum">
              <a:rPr lang="zh-CN" altLang="en-US"/>
              <a:pPr fontAlgn="base">
                <a:spcBef>
                  <a:spcPct val="0"/>
                </a:spcBef>
                <a:spcAft>
                  <a:spcPct val="0"/>
                </a:spcAft>
              </a:pPr>
              <a:t>27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7107"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fld id="{5B34C99E-0A27-45B7-A7B4-141E5B2499BC}" type="datetime1">
              <a:rPr lang="zh-CN" altLang="en-US"/>
              <a:pPr fontAlgn="base">
                <a:spcBef>
                  <a:spcPct val="0"/>
                </a:spcBef>
                <a:spcAft>
                  <a:spcPct val="0"/>
                </a:spcAft>
              </a:pPr>
              <a:t>2019/10/8</a:t>
            </a:fld>
            <a:endParaRPr lang="en-US" altLang="zh-CN"/>
          </a:p>
        </p:txBody>
      </p:sp>
      <p:sp>
        <p:nvSpPr>
          <p:cNvPr id="47108"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8963D0-E452-45FC-ABC9-6B94DF534418}" type="slidenum">
              <a:rPr lang="zh-CN" altLang="en-US"/>
              <a:pPr fontAlgn="base">
                <a:spcBef>
                  <a:spcPct val="0"/>
                </a:spcBef>
                <a:spcAft>
                  <a:spcPct val="0"/>
                </a:spcAft>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91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F79957-7127-4BDE-B158-770D8765ED1B}" type="slidenum">
              <a:rPr lang="zh-CN" altLang="en-US"/>
              <a:pPr fontAlgn="base">
                <a:spcBef>
                  <a:spcPct val="0"/>
                </a:spcBef>
                <a:spcAft>
                  <a:spcPct val="0"/>
                </a:spcAft>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12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EF2256-6B79-45C4-8D74-24E59571ECDA}" type="slidenum">
              <a:rPr lang="zh-CN" altLang="en-US"/>
              <a:pPr fontAlgn="base">
                <a:spcBef>
                  <a:spcPct val="0"/>
                </a:spcBef>
                <a:spcAft>
                  <a:spcPct val="0"/>
                </a:spcAft>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bwMode="auto">
          <a:noFill/>
          <a:ln>
            <a:solidFill>
              <a:srgbClr val="000000"/>
            </a:solidFill>
            <a:miter lim="800000"/>
            <a:headEnd/>
            <a:tailEnd/>
          </a:ln>
        </p:spPr>
      </p:sp>
      <p:sp>
        <p:nvSpPr>
          <p:cNvPr id="532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32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0F7F0E-C6F2-4E65-8CF1-5A495E092AFA}" type="slidenum">
              <a:rPr lang="zh-CN" altLang="en-US"/>
              <a:pPr fontAlgn="base">
                <a:spcBef>
                  <a:spcPct val="0"/>
                </a:spcBef>
                <a:spcAft>
                  <a:spcPct val="0"/>
                </a:spcAft>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bwMode="auto">
          <a:noFill/>
          <a:ln>
            <a:solidFill>
              <a:srgbClr val="000000"/>
            </a:solidFill>
            <a:miter lim="800000"/>
            <a:headEnd/>
            <a:tailEnd/>
          </a:ln>
        </p:spPr>
      </p:sp>
      <p:sp>
        <p:nvSpPr>
          <p:cNvPr id="552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52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76D79C-8D4E-4D2C-8F5B-5F527B94018C}" type="slidenum">
              <a:rPr lang="zh-CN" altLang="en-US"/>
              <a:pPr fontAlgn="base">
                <a:spcBef>
                  <a:spcPct val="0"/>
                </a:spcBef>
                <a:spcAft>
                  <a:spcPct val="0"/>
                </a:spcAft>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73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A1CE3DB-34ED-4838-801A-954A4128C514}" type="slidenum">
              <a:rPr lang="zh-CN" altLang="en-US"/>
              <a:pPr fontAlgn="base">
                <a:spcBef>
                  <a:spcPct val="0"/>
                </a:spcBef>
                <a:spcAft>
                  <a:spcPct val="0"/>
                </a:spcAft>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93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F5379A-0890-4863-8BE6-F9316F895255}" type="slidenum">
              <a:rPr lang="zh-CN" altLang="en-US"/>
              <a:pPr fontAlgn="base">
                <a:spcBef>
                  <a:spcPct val="0"/>
                </a:spcBef>
                <a:spcAft>
                  <a:spcPct val="0"/>
                </a:spcAft>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D1AB605-4515-40C3-A16D-96718C1F7033}" type="datetimeFigureOut">
              <a:rPr lang="zh-CN" altLang="en-US"/>
              <a:pPr>
                <a:defRPr/>
              </a:pPr>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A0446F-BEC9-4547-B2A6-DC32067AB29D}" type="slidenum">
              <a:rPr lang="zh-CN" altLang="en-US"/>
              <a:pPr>
                <a:defRPr/>
              </a:pPr>
              <a:t>‹#›</a:t>
            </a:fld>
            <a:endParaRPr lang="zh-CN" altLang="en-US"/>
          </a:p>
        </p:txBody>
      </p:sp>
    </p:spTree>
  </p:cSld>
  <p:clrMapOvr>
    <a:masterClrMapping/>
  </p:clrMapOvr>
  <p:transition spd="med" advClick="0"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D10380-76D3-403F-98F1-6E20E38C8992}" type="datetimeFigureOut">
              <a:rPr lang="zh-CN" altLang="en-US"/>
              <a:pPr>
                <a:defRPr/>
              </a:pPr>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C5ADF3-7AD4-4D2D-BA05-EB4F741F4B97}" type="slidenum">
              <a:rPr lang="zh-CN" altLang="en-US"/>
              <a:pPr>
                <a:defRPr/>
              </a:pPr>
              <a:t>‹#›</a:t>
            </a:fld>
            <a:endParaRPr lang="zh-CN" altLang="en-US"/>
          </a:p>
        </p:txBody>
      </p:sp>
    </p:spTree>
  </p:cSld>
  <p:clrMapOvr>
    <a:masterClrMapping/>
  </p:clrMapOvr>
  <p:transition spd="med" advClick="0"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B607FC1-80B9-4F44-ABA1-C23477A2F4D3}" type="datetimeFigureOut">
              <a:rPr lang="zh-CN" altLang="en-US"/>
              <a:pPr>
                <a:defRPr/>
              </a:pPr>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2BEE5B-CCE4-4E48-A78C-2FE92203D2DE}" type="slidenum">
              <a:rPr lang="zh-CN" altLang="en-US"/>
              <a:pPr>
                <a:defRPr/>
              </a:pPr>
              <a:t>‹#›</a:t>
            </a:fld>
            <a:endParaRPr lang="zh-CN" altLang="en-US"/>
          </a:p>
        </p:txBody>
      </p:sp>
    </p:spTree>
  </p:cSld>
  <p:clrMapOvr>
    <a:masterClrMapping/>
  </p:clrMapOvr>
  <p:transition spd="med" advClick="0" advTm="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250F162-5972-4885-9075-935955D69791}" type="datetimeFigureOut">
              <a:rPr lang="zh-CN" altLang="en-US"/>
              <a:pPr>
                <a:defRPr/>
              </a:pPr>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4EA574-A47F-431F-9C68-DFC07C86E744}" type="slidenum">
              <a:rPr lang="zh-CN" altLang="en-US"/>
              <a:pPr>
                <a:defRPr/>
              </a:pPr>
              <a:t>‹#›</a:t>
            </a:fld>
            <a:endParaRPr lang="zh-CN" altLang="en-US"/>
          </a:p>
        </p:txBody>
      </p:sp>
    </p:spTree>
  </p:cSld>
  <p:clrMapOvr>
    <a:masterClrMapping/>
  </p:clrMapOvr>
  <p:transition spd="med" advClick="0" advTm="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2" name="直接连接符 2"/>
          <p:cNvCxnSpPr/>
          <p:nvPr userDrawn="1"/>
        </p:nvCxnSpPr>
        <p:spPr>
          <a:xfrm>
            <a:off x="515938" y="623888"/>
            <a:ext cx="3192462" cy="4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4"/>
          <p:cNvCxnSpPr/>
          <p:nvPr userDrawn="1"/>
        </p:nvCxnSpPr>
        <p:spPr>
          <a:xfrm>
            <a:off x="5435600" y="628650"/>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spd="med" advClick="0" advTm="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cSld>
  <p:clrMapOvr>
    <a:masterClrMapping/>
  </p:clrMapOvr>
  <p:transition spd="med" advClick="0" advTm="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spd="med" advClick="0" advTm="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 name="矩形 2"/>
          <p:cNvSpPr/>
          <p:nvPr userDrawn="1"/>
        </p:nvSpPr>
        <p:spPr>
          <a:xfrm>
            <a:off x="0" y="7493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4"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8"/>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9"/>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0"/>
          <p:cNvCxnSpPr/>
          <p:nvPr userDrawn="1"/>
        </p:nvCxnSpPr>
        <p:spPr>
          <a:xfrm flipH="1">
            <a:off x="0" y="34544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12"/>
          <p:cNvSpPr txBox="1"/>
          <p:nvPr userDrawn="1"/>
        </p:nvSpPr>
        <p:spPr>
          <a:xfrm>
            <a:off x="131763" y="917575"/>
            <a:ext cx="1676400" cy="339725"/>
          </a:xfrm>
          <a:prstGeom prst="rect">
            <a:avLst/>
          </a:prstGeom>
          <a:noFill/>
        </p:spPr>
        <p:txBody>
          <a:bodyPr>
            <a:spAutoFit/>
          </a:bodyPr>
          <a:lstStyle/>
          <a:p>
            <a:pPr algn="l" fontAlgn="auto">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绪论</a:t>
            </a:r>
          </a:p>
        </p:txBody>
      </p:sp>
      <p:sp>
        <p:nvSpPr>
          <p:cNvPr id="9" name="TextBox 13"/>
          <p:cNvSpPr txBox="1"/>
          <p:nvPr userDrawn="1"/>
        </p:nvSpPr>
        <p:spPr>
          <a:xfrm>
            <a:off x="131763" y="1554163"/>
            <a:ext cx="1676400" cy="585787"/>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a:t>
            </a:r>
          </a:p>
        </p:txBody>
      </p:sp>
      <p:sp>
        <p:nvSpPr>
          <p:cNvPr id="10" name="TextBox 14"/>
          <p:cNvSpPr txBox="1"/>
          <p:nvPr userDrawn="1"/>
        </p:nvSpPr>
        <p:spPr>
          <a:xfrm>
            <a:off x="131763" y="2225675"/>
            <a:ext cx="1676400" cy="584200"/>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会计电算化的风险防范措施</a:t>
            </a:r>
          </a:p>
        </p:txBody>
      </p:sp>
      <p:sp>
        <p:nvSpPr>
          <p:cNvPr id="11" name="TextBox 15"/>
          <p:cNvSpPr txBox="1"/>
          <p:nvPr userDrawn="1"/>
        </p:nvSpPr>
        <p:spPr>
          <a:xfrm>
            <a:off x="131763" y="2903538"/>
            <a:ext cx="1676400" cy="338137"/>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结论</a:t>
            </a:r>
          </a:p>
        </p:txBody>
      </p:sp>
      <p:pic>
        <p:nvPicPr>
          <p:cNvPr id="12" name="图片 17"/>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3" name="TextBox 18"/>
          <p:cNvSpPr txBox="1"/>
          <p:nvPr userDrawn="1"/>
        </p:nvSpPr>
        <p:spPr>
          <a:xfrm>
            <a:off x="246063" y="484188"/>
            <a:ext cx="1185862" cy="292100"/>
          </a:xfrm>
          <a:prstGeom prst="rect">
            <a:avLst/>
          </a:prstGeom>
          <a:noFill/>
        </p:spPr>
        <p:txBody>
          <a:bodyPr wrap="none">
            <a:spAutoFit/>
          </a:bodyPr>
          <a:lstStyle/>
          <a:p>
            <a:pPr fontAlgn="auto">
              <a:spcBef>
                <a:spcPts val="0"/>
              </a:spcBef>
              <a:spcAft>
                <a:spcPts val="0"/>
              </a:spcAft>
              <a:defRPr/>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14" name="等腰三角形 19"/>
          <p:cNvSpPr/>
          <p:nvPr userDrawn="1"/>
        </p:nvSpPr>
        <p:spPr>
          <a:xfrm rot="5400000">
            <a:off x="-33338" y="1023938"/>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 name="矩形 2"/>
          <p:cNvSpPr/>
          <p:nvPr userDrawn="1"/>
        </p:nvSpPr>
        <p:spPr>
          <a:xfrm>
            <a:off x="0" y="1425575"/>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4"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9"/>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0"/>
          <p:cNvCxnSpPr/>
          <p:nvPr userDrawn="1"/>
        </p:nvCxnSpPr>
        <p:spPr>
          <a:xfrm flipH="1">
            <a:off x="0" y="34544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12"/>
          <p:cNvSpPr txBox="1"/>
          <p:nvPr userDrawn="1"/>
        </p:nvSpPr>
        <p:spPr>
          <a:xfrm>
            <a:off x="131763" y="917575"/>
            <a:ext cx="1676400" cy="339725"/>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绪论</a:t>
            </a:r>
          </a:p>
        </p:txBody>
      </p:sp>
      <p:sp>
        <p:nvSpPr>
          <p:cNvPr id="9" name="TextBox 13"/>
          <p:cNvSpPr txBox="1"/>
          <p:nvPr userDrawn="1"/>
        </p:nvSpPr>
        <p:spPr>
          <a:xfrm>
            <a:off x="131763" y="1554163"/>
            <a:ext cx="1676400" cy="585787"/>
          </a:xfrm>
          <a:prstGeom prst="rect">
            <a:avLst/>
          </a:prstGeom>
          <a:noFill/>
        </p:spPr>
        <p:txBody>
          <a:bodyPr>
            <a:spAutoFit/>
          </a:bodyPr>
          <a:lstStyle/>
          <a:p>
            <a:pPr algn="l" fontAlgn="auto">
              <a:spcBef>
                <a:spcPts val="0"/>
              </a:spcBef>
              <a:spcAft>
                <a:spcPts val="0"/>
              </a:spcAft>
              <a:defRPr/>
            </a:pPr>
            <a:r>
              <a:rPr lang="zh-CN" altLang="en-US" sz="1600" dirty="0">
                <a:solidFill>
                  <a:schemeClr val="bg1"/>
                </a:solidFill>
                <a:latin typeface="方正兰亭细黑_GBK" panose="02000000000000000000" pitchFamily="2" charset="-122"/>
                <a:ea typeface="方正兰亭细黑_GBK" panose="02000000000000000000" pitchFamily="2" charset="-122"/>
              </a:rPr>
              <a:t>会计电算化的风险</a:t>
            </a:r>
          </a:p>
        </p:txBody>
      </p:sp>
      <p:sp>
        <p:nvSpPr>
          <p:cNvPr id="10" name="TextBox 14"/>
          <p:cNvSpPr txBox="1"/>
          <p:nvPr userDrawn="1"/>
        </p:nvSpPr>
        <p:spPr>
          <a:xfrm>
            <a:off x="131763" y="2225675"/>
            <a:ext cx="1676400" cy="584200"/>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会计电算化的风险防范措施</a:t>
            </a:r>
          </a:p>
        </p:txBody>
      </p:sp>
      <p:sp>
        <p:nvSpPr>
          <p:cNvPr id="11" name="TextBox 15"/>
          <p:cNvSpPr txBox="1"/>
          <p:nvPr userDrawn="1"/>
        </p:nvSpPr>
        <p:spPr>
          <a:xfrm>
            <a:off x="131763" y="2903538"/>
            <a:ext cx="1676400" cy="338137"/>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结论</a:t>
            </a:r>
          </a:p>
        </p:txBody>
      </p:sp>
      <p:pic>
        <p:nvPicPr>
          <p:cNvPr id="12" name="图片 17"/>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3" name="TextBox 18"/>
          <p:cNvSpPr txBox="1"/>
          <p:nvPr userDrawn="1"/>
        </p:nvSpPr>
        <p:spPr>
          <a:xfrm>
            <a:off x="246063" y="484188"/>
            <a:ext cx="1185862" cy="292100"/>
          </a:xfrm>
          <a:prstGeom prst="rect">
            <a:avLst/>
          </a:prstGeom>
          <a:noFill/>
        </p:spPr>
        <p:txBody>
          <a:bodyPr wrap="none">
            <a:spAutoFit/>
          </a:bodyPr>
          <a:lstStyle/>
          <a:p>
            <a:pPr fontAlgn="auto">
              <a:spcBef>
                <a:spcPts val="0"/>
              </a:spcBef>
              <a:spcAft>
                <a:spcPts val="0"/>
              </a:spcAft>
              <a:defRPr/>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14" name="等腰三角形 19"/>
          <p:cNvSpPr/>
          <p:nvPr userDrawn="1"/>
        </p:nvSpPr>
        <p:spPr>
          <a:xfrm rot="5400000">
            <a:off x="-33338" y="1660526"/>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 name="矩形 2"/>
          <p:cNvSpPr/>
          <p:nvPr userDrawn="1"/>
        </p:nvSpPr>
        <p:spPr>
          <a:xfrm>
            <a:off x="0" y="20955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lumMod val="75000"/>
                  <a:lumOff val="25000"/>
                </a:schemeClr>
              </a:solidFill>
            </a:endParaRPr>
          </a:p>
        </p:txBody>
      </p:sp>
      <p:cxnSp>
        <p:nvCxnSpPr>
          <p:cNvPr id="4"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flipH="1">
            <a:off x="0" y="7493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7"/>
          <p:cNvCxnSpPr/>
          <p:nvPr userDrawn="1"/>
        </p:nvCxnSpPr>
        <p:spPr>
          <a:xfrm flipH="1">
            <a:off x="0" y="14097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10"/>
          <p:cNvCxnSpPr/>
          <p:nvPr userDrawn="1"/>
        </p:nvCxnSpPr>
        <p:spPr>
          <a:xfrm flipH="1">
            <a:off x="0" y="34544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2"/>
          <p:cNvSpPr txBox="1"/>
          <p:nvPr userDrawn="1"/>
        </p:nvSpPr>
        <p:spPr>
          <a:xfrm>
            <a:off x="131763" y="917575"/>
            <a:ext cx="1676400" cy="339725"/>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绪论</a:t>
            </a:r>
          </a:p>
        </p:txBody>
      </p:sp>
      <p:sp>
        <p:nvSpPr>
          <p:cNvPr id="9" name="TextBox 13"/>
          <p:cNvSpPr txBox="1"/>
          <p:nvPr userDrawn="1"/>
        </p:nvSpPr>
        <p:spPr>
          <a:xfrm>
            <a:off x="131763" y="1554163"/>
            <a:ext cx="1676400" cy="585787"/>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a:t>
            </a:r>
          </a:p>
        </p:txBody>
      </p:sp>
      <p:sp>
        <p:nvSpPr>
          <p:cNvPr id="10" name="TextBox 14"/>
          <p:cNvSpPr txBox="1"/>
          <p:nvPr userDrawn="1"/>
        </p:nvSpPr>
        <p:spPr>
          <a:xfrm>
            <a:off x="131763" y="2225675"/>
            <a:ext cx="1676400" cy="584200"/>
          </a:xfrm>
          <a:prstGeom prst="rect">
            <a:avLst/>
          </a:prstGeom>
          <a:noFill/>
        </p:spPr>
        <p:txBody>
          <a:bodyPr>
            <a:spAutoFit/>
          </a:bodyPr>
          <a:lstStyle/>
          <a:p>
            <a:pPr algn="l" fontAlgn="auto">
              <a:spcBef>
                <a:spcPts val="0"/>
              </a:spcBef>
              <a:spcAft>
                <a:spcPts val="0"/>
              </a:spcAft>
              <a:defRPr/>
            </a:pPr>
            <a:r>
              <a:rPr lang="zh-CN" altLang="en-US" sz="1600" dirty="0">
                <a:solidFill>
                  <a:schemeClr val="bg1"/>
                </a:solidFill>
                <a:latin typeface="方正兰亭细黑_GBK" panose="02000000000000000000" pitchFamily="2" charset="-122"/>
                <a:ea typeface="方正兰亭细黑_GBK" panose="02000000000000000000" pitchFamily="2" charset="-122"/>
              </a:rPr>
              <a:t>会计电算化的风险防范措施</a:t>
            </a:r>
          </a:p>
        </p:txBody>
      </p:sp>
      <p:sp>
        <p:nvSpPr>
          <p:cNvPr id="11" name="TextBox 15"/>
          <p:cNvSpPr txBox="1"/>
          <p:nvPr userDrawn="1"/>
        </p:nvSpPr>
        <p:spPr>
          <a:xfrm>
            <a:off x="131763" y="2903538"/>
            <a:ext cx="1676400" cy="338137"/>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结论</a:t>
            </a:r>
          </a:p>
        </p:txBody>
      </p:sp>
      <p:pic>
        <p:nvPicPr>
          <p:cNvPr id="12" name="图片 17"/>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3" name="TextBox 18"/>
          <p:cNvSpPr txBox="1"/>
          <p:nvPr userDrawn="1"/>
        </p:nvSpPr>
        <p:spPr>
          <a:xfrm>
            <a:off x="246063" y="484188"/>
            <a:ext cx="1185862" cy="292100"/>
          </a:xfrm>
          <a:prstGeom prst="rect">
            <a:avLst/>
          </a:prstGeom>
          <a:noFill/>
        </p:spPr>
        <p:txBody>
          <a:bodyPr wrap="none">
            <a:spAutoFit/>
          </a:bodyPr>
          <a:lstStyle/>
          <a:p>
            <a:pPr fontAlgn="auto">
              <a:spcBef>
                <a:spcPts val="0"/>
              </a:spcBef>
              <a:spcAft>
                <a:spcPts val="0"/>
              </a:spcAft>
              <a:defRPr/>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14" name="等腰三角形 19"/>
          <p:cNvSpPr/>
          <p:nvPr userDrawn="1"/>
        </p:nvSpPr>
        <p:spPr>
          <a:xfrm rot="5400000">
            <a:off x="-33338" y="234791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lumMod val="75000"/>
                  <a:lumOff val="25000"/>
                </a:schemeClr>
              </a:solidFill>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F1EBFDC-820C-4FD2-8B08-2B36A2860E29}" type="datetimeFigureOut">
              <a:rPr lang="zh-CN" altLang="en-US"/>
              <a:pPr>
                <a:defRPr/>
              </a:pPr>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0FC85E-F0B4-42A9-B51A-03A9F63F60A6}" type="slidenum">
              <a:rPr lang="zh-CN" altLang="en-US"/>
              <a:pPr>
                <a:defRPr/>
              </a:pPr>
              <a:t>‹#›</a:t>
            </a:fld>
            <a:endParaRPr lang="zh-CN" altLang="en-US"/>
          </a:p>
        </p:txBody>
      </p:sp>
    </p:spTree>
  </p:cSld>
  <p:clrMapOvr>
    <a:masterClrMapping/>
  </p:clrMapOvr>
  <p:transition spd="med" advClick="0" advTm="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 name="矩形 2"/>
          <p:cNvSpPr/>
          <p:nvPr userDrawn="1"/>
        </p:nvSpPr>
        <p:spPr>
          <a:xfrm>
            <a:off x="0" y="27559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dirty="0"/>
          </a:p>
        </p:txBody>
      </p:sp>
      <p:cxnSp>
        <p:nvCxnSpPr>
          <p:cNvPr id="4"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7"/>
          <p:cNvCxnSpPr/>
          <p:nvPr userDrawn="1"/>
        </p:nvCxnSpPr>
        <p:spPr>
          <a:xfrm flipH="1">
            <a:off x="0" y="14097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8"/>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Box 12"/>
          <p:cNvSpPr txBox="1"/>
          <p:nvPr userDrawn="1"/>
        </p:nvSpPr>
        <p:spPr>
          <a:xfrm>
            <a:off x="131763" y="917575"/>
            <a:ext cx="1676400" cy="338554"/>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绪论</a:t>
            </a:r>
          </a:p>
        </p:txBody>
      </p:sp>
      <p:sp>
        <p:nvSpPr>
          <p:cNvPr id="10" name="TextBox 13"/>
          <p:cNvSpPr txBox="1"/>
          <p:nvPr userDrawn="1"/>
        </p:nvSpPr>
        <p:spPr>
          <a:xfrm>
            <a:off x="131763" y="1554163"/>
            <a:ext cx="1676400" cy="830997"/>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a:t>
            </a:r>
          </a:p>
          <a:p>
            <a:pPr algn="l" fontAlgn="auto">
              <a:spcBef>
                <a:spcPts val="0"/>
              </a:spcBef>
              <a:spcAft>
                <a:spcPts val="0"/>
              </a:spcAft>
              <a:defRPr/>
            </a:pP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1" name="TextBox 14"/>
          <p:cNvSpPr txBox="1"/>
          <p:nvPr userDrawn="1"/>
        </p:nvSpPr>
        <p:spPr>
          <a:xfrm>
            <a:off x="131763" y="2225675"/>
            <a:ext cx="1676400" cy="830997"/>
          </a:xfrm>
          <a:prstGeom prst="rect">
            <a:avLst/>
          </a:prstGeom>
          <a:noFill/>
        </p:spPr>
        <p:txBody>
          <a:bodyPr>
            <a:spAutoFit/>
          </a:bodyPr>
          <a:lstStyle/>
          <a:p>
            <a:pPr algn="l" fontAlgn="auto">
              <a:spcBef>
                <a:spcPts val="0"/>
              </a:spcBef>
              <a:spcAft>
                <a:spcPts val="0"/>
              </a:spcAft>
              <a:defRPr/>
            </a:pPr>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会计电算化的风险防范措施</a:t>
            </a:r>
          </a:p>
          <a:p>
            <a:pPr algn="l" fontAlgn="auto">
              <a:spcBef>
                <a:spcPts val="0"/>
              </a:spcBef>
              <a:spcAft>
                <a:spcPts val="0"/>
              </a:spcAft>
              <a:defRPr/>
            </a:pP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3" name="TextBox 16"/>
          <p:cNvSpPr txBox="1"/>
          <p:nvPr userDrawn="1"/>
        </p:nvSpPr>
        <p:spPr>
          <a:xfrm>
            <a:off x="131764" y="2926497"/>
            <a:ext cx="1676400" cy="338137"/>
          </a:xfrm>
          <a:prstGeom prst="rect">
            <a:avLst/>
          </a:prstGeom>
          <a:noFill/>
        </p:spPr>
        <p:txBody>
          <a:bodyPr>
            <a:spAutoFit/>
          </a:bodyPr>
          <a:lstStyle/>
          <a:p>
            <a:pPr algn="l" fontAlgn="auto">
              <a:spcBef>
                <a:spcPts val="0"/>
              </a:spcBef>
              <a:spcAft>
                <a:spcPts val="0"/>
              </a:spcAft>
              <a:defRPr/>
            </a:pPr>
            <a:r>
              <a:rPr lang="zh-CN" altLang="en-US" sz="1600" dirty="0">
                <a:solidFill>
                  <a:schemeClr val="bg1"/>
                </a:solidFill>
                <a:latin typeface="方正兰亭细黑_GBK" panose="02000000000000000000" pitchFamily="2" charset="-122"/>
                <a:ea typeface="方正兰亭细黑_GBK" panose="02000000000000000000" pitchFamily="2" charset="-122"/>
              </a:rPr>
              <a:t>结论</a:t>
            </a:r>
          </a:p>
        </p:txBody>
      </p:sp>
      <p:pic>
        <p:nvPicPr>
          <p:cNvPr id="14" name="图片 17"/>
          <p:cNvPicPr>
            <a:picLocks noChangeAspect="1"/>
          </p:cNvPicPr>
          <p:nvPr userDrawn="1"/>
        </p:nvPicPr>
        <p:blipFill>
          <a:blip r:embed="rId2" cstate="screen">
            <a:duotone>
              <a:schemeClr val="accent3">
                <a:shade val="45000"/>
                <a:satMod val="135000"/>
              </a:schemeClr>
              <a:prstClr val="white"/>
            </a:duotone>
          </a:blip>
          <a:stretch>
            <a:fillRect/>
          </a:stretch>
        </p:blipFill>
        <p:spPr>
          <a:xfrm>
            <a:off x="565807" y="5750"/>
            <a:ext cx="555303" cy="555303"/>
          </a:xfrm>
          <a:prstGeom prst="rect">
            <a:avLst/>
          </a:prstGeom>
          <a:noFill/>
          <a:ln>
            <a:noFill/>
          </a:ln>
        </p:spPr>
      </p:pic>
      <p:sp>
        <p:nvSpPr>
          <p:cNvPr id="15" name="TextBox 18"/>
          <p:cNvSpPr txBox="1"/>
          <p:nvPr userDrawn="1"/>
        </p:nvSpPr>
        <p:spPr>
          <a:xfrm>
            <a:off x="246063" y="484188"/>
            <a:ext cx="1185862" cy="292100"/>
          </a:xfrm>
          <a:prstGeom prst="rect">
            <a:avLst/>
          </a:prstGeom>
          <a:noFill/>
        </p:spPr>
        <p:txBody>
          <a:bodyPr wrap="none">
            <a:spAutoFit/>
          </a:bodyPr>
          <a:lstStyle/>
          <a:p>
            <a:pPr fontAlgn="auto">
              <a:spcBef>
                <a:spcPts val="0"/>
              </a:spcBef>
              <a:spcAft>
                <a:spcPts val="0"/>
              </a:spcAft>
              <a:defRPr/>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16" name="等腰三角形 19"/>
          <p:cNvSpPr/>
          <p:nvPr userDrawn="1"/>
        </p:nvSpPr>
        <p:spPr>
          <a:xfrm rot="5400000">
            <a:off x="-33337" y="3010635"/>
            <a:ext cx="257175" cy="1905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ransition spd="med" advClick="0" advTm="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ransition spd="med" advClick="0"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EC77273-8D82-438C-A3CB-7722DAEA0935}" type="datetimeFigureOut">
              <a:rPr lang="zh-CN" altLang="en-US"/>
              <a:pPr>
                <a:defRPr/>
              </a:pPr>
              <a:t>2019/10/8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2E441C-18C1-4005-9FF9-1A1E606D4FFB}" type="slidenum">
              <a:rPr lang="zh-CN" altLang="en-US"/>
              <a:pPr>
                <a:defRPr/>
              </a:pPr>
              <a:t>‹#›</a:t>
            </a:fld>
            <a:endParaRPr lang="zh-CN" altLang="en-US"/>
          </a:p>
        </p:txBody>
      </p:sp>
    </p:spTree>
  </p:cSld>
  <p:clrMapOvr>
    <a:masterClrMapping/>
  </p:clrMapOvr>
  <p:transition spd="med" advClick="0"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78BBFD1-4D69-4FBE-B3C9-6248569154DD}" type="datetimeFigureOut">
              <a:rPr lang="zh-CN" altLang="en-US"/>
              <a:pPr>
                <a:defRPr/>
              </a:pPr>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73B704-744D-450E-88CB-FD5503EA3CC5}" type="slidenum">
              <a:rPr lang="zh-CN" altLang="en-US"/>
              <a:pPr>
                <a:defRPr/>
              </a:pPr>
              <a:t>‹#›</a:t>
            </a:fld>
            <a:endParaRPr lang="zh-CN" altLang="en-US"/>
          </a:p>
        </p:txBody>
      </p:sp>
    </p:spTree>
  </p:cSld>
  <p:clrMapOvr>
    <a:masterClrMapping/>
  </p:clrMapOvr>
  <p:transition spd="med" advClick="0"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6"/>
          <p:cNvSpPr/>
          <p:nvPr userDrawn="1"/>
        </p:nvSpPr>
        <p:spPr>
          <a:xfrm>
            <a:off x="7385050" y="4783138"/>
            <a:ext cx="774700" cy="246062"/>
          </a:xfrm>
          <a:prstGeom prst="rect">
            <a:avLst/>
          </a:prstGeom>
        </p:spPr>
        <p:txBody>
          <a:bodyPr>
            <a:spAutoFit/>
          </a:bodyPr>
          <a:lstStyle/>
          <a:p>
            <a:pPr algn="l"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algn="l"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algn="l"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algn="l"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algn="l"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algn="l"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algn="l"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algn="l"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algn="l"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algn="l"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4" name="日期占位符 2"/>
          <p:cNvSpPr>
            <a:spLocks noGrp="1"/>
          </p:cNvSpPr>
          <p:nvPr>
            <p:ph type="dt" sz="half" idx="10"/>
          </p:nvPr>
        </p:nvSpPr>
        <p:spPr/>
        <p:txBody>
          <a:bodyPr/>
          <a:lstStyle>
            <a:lvl1pPr>
              <a:defRPr/>
            </a:lvl1pPr>
          </a:lstStyle>
          <a:p>
            <a:pPr>
              <a:defRPr/>
            </a:pPr>
            <a:fld id="{18FF740F-7F88-4690-BBF3-0DF42303F0BD}" type="datetimeFigureOut">
              <a:rPr lang="zh-CN" altLang="en-US"/>
              <a:pPr>
                <a:defRPr/>
              </a:pPr>
              <a:t>2019/10/8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12B82860-5237-4343-A595-86F9D8EE0078}" type="slidenum">
              <a:rPr lang="zh-CN" altLang="en-US"/>
              <a:pPr>
                <a:defRPr/>
              </a:pPr>
              <a:t>‹#›</a:t>
            </a:fld>
            <a:endParaRPr lang="zh-CN" altLang="en-US"/>
          </a:p>
        </p:txBody>
      </p:sp>
    </p:spTree>
  </p:cSld>
  <p:clrMapOvr>
    <a:masterClrMapping/>
  </p:clrMapOvr>
  <p:transition spd="med" advClick="0"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670B379-FEDB-4A88-B899-D1E8998D692E}" type="datetimeFigureOut">
              <a:rPr lang="zh-CN" altLang="en-US"/>
              <a:pPr>
                <a:defRPr/>
              </a:pPr>
              <a:t>2019/10/8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D70AF72-079A-4239-A44D-94351D9C52CF}" type="slidenum">
              <a:rPr lang="zh-CN" altLang="en-US"/>
              <a:pPr>
                <a:defRPr/>
              </a:pPr>
              <a:t>‹#›</a:t>
            </a:fld>
            <a:endParaRPr lang="zh-CN" altLang="en-US"/>
          </a:p>
        </p:txBody>
      </p:sp>
    </p:spTree>
  </p:cSld>
  <p:clrMapOvr>
    <a:masterClrMapping/>
  </p:clrMapOvr>
  <p:transition spd="med" advClick="0"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8437C43-4BA3-4382-83D2-D062F5006DAF}" type="datetimeFigureOut">
              <a:rPr lang="zh-CN" altLang="en-US"/>
              <a:pPr>
                <a:defRPr/>
              </a:pPr>
              <a:t>2019/10/8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A63081C-CFD7-454D-AAAD-D44F66CA0F3F}" type="slidenum">
              <a:rPr lang="zh-CN" altLang="en-US"/>
              <a:pPr>
                <a:defRPr/>
              </a:pPr>
              <a:t>‹#›</a:t>
            </a:fld>
            <a:endParaRPr lang="zh-CN" altLang="en-US"/>
          </a:p>
        </p:txBody>
      </p:sp>
    </p:spTree>
  </p:cSld>
  <p:clrMapOvr>
    <a:masterClrMapping/>
  </p:clrMapOvr>
  <p:transition spd="med" advClick="0"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44ADE4A-4894-46AF-986D-8A7BCF4148A0}" type="datetimeFigureOut">
              <a:rPr lang="zh-CN" altLang="en-US"/>
              <a:pPr>
                <a:defRPr/>
              </a:pPr>
              <a:t>2019/10/8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61AEE5-68CF-47B2-8ED8-C05B54A79092}" type="slidenum">
              <a:rPr lang="zh-CN" altLang="en-US"/>
              <a:pPr>
                <a:defRPr/>
              </a:pPr>
              <a:t>‹#›</a:t>
            </a:fld>
            <a:endParaRPr lang="zh-CN" altLang="en-US"/>
          </a:p>
        </p:txBody>
      </p:sp>
    </p:spTree>
  </p:cSld>
  <p:clrMapOvr>
    <a:masterClrMapping/>
  </p:clrMapOvr>
  <p:transition spd="med" advClick="0" advTm="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A64FA66-06C7-4A63-8959-93927A42455C}" type="datetimeFigureOut">
              <a:rPr lang="zh-CN" altLang="en-US"/>
              <a:pPr>
                <a:defRPr/>
              </a:pPr>
              <a:t>2019/10/8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0A60863E-82CD-47A2-8E84-F58AC17B83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710" r:id="rId5"/>
    <p:sldLayoutId id="2147483694" r:id="rId6"/>
    <p:sldLayoutId id="2147483693" r:id="rId7"/>
    <p:sldLayoutId id="2147483711" r:id="rId8"/>
    <p:sldLayoutId id="2147483692" r:id="rId9"/>
    <p:sldLayoutId id="2147483691" r:id="rId10"/>
    <p:sldLayoutId id="2147483690" r:id="rId11"/>
    <p:sldLayoutId id="2147483689" r:id="rId12"/>
    <p:sldLayoutId id="2147483712"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Lst>
  <p:transition spd="med" advClick="0" advTm="0">
    <p:fade/>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6.xml"/><Relationship Id="rId5" Type="http://schemas.openxmlformats.org/officeDocument/2006/relationships/image" Target="../media/image20.jpe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8.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9.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10.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11.xml"/><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12.xml"/><Relationship Id="rId5" Type="http://schemas.openxmlformats.org/officeDocument/2006/relationships/image" Target="../media/image38.jpeg"/><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13.xml"/><Relationship Id="rId4" Type="http://schemas.openxmlformats.org/officeDocument/2006/relationships/image" Target="../media/image3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14.xml"/><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9.xml"/><Relationship Id="rId1" Type="http://schemas.openxmlformats.org/officeDocument/2006/relationships/tags" Target="../tags/tag15.xml"/><Relationship Id="rId4" Type="http://schemas.openxmlformats.org/officeDocument/2006/relationships/image" Target="../media/image4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4.xml"/><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slideLayout" Target="../slideLayouts/slideLayout17.xml"/><Relationship Id="rId1" Type="http://schemas.openxmlformats.org/officeDocument/2006/relationships/tags" Target="../tags/tag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5"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lIns="68562" tIns="34281" rIns="68562" bIns="34281"/>
          <a:lstStyle/>
          <a:p>
            <a:pPr algn="l" fontAlgn="auto">
              <a:spcBef>
                <a:spcPts val="0"/>
              </a:spcBef>
              <a:spcAft>
                <a:spcPts val="0"/>
              </a:spcAft>
              <a:defRPr/>
            </a:pPr>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952029" y="790466"/>
            <a:ext cx="866382" cy="1106502"/>
            <a:chOff x="5499100" y="2711450"/>
            <a:chExt cx="1193801" cy="1524666"/>
          </a:xfrm>
          <a:solidFill>
            <a:srgbClr val="6BA42C"/>
          </a:solidFill>
        </p:grpSpPr>
        <p:sp>
          <p:nvSpPr>
            <p:cNvPr id="7"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p:spPr>
          <p:txBody>
            <a:bodyPr lIns="68562" tIns="34281" rIns="68562" bIns="34281"/>
            <a:lstStyle/>
            <a:p>
              <a:pPr algn="l" fontAlgn="auto">
                <a:spcBef>
                  <a:spcPts val="0"/>
                </a:spcBef>
                <a:spcAft>
                  <a:spcPts val="0"/>
                </a:spcAft>
                <a:defRPr/>
              </a:pPr>
              <a:endParaRPr lang="zh-CN" altLang="en-US" sz="1350">
                <a:solidFill>
                  <a:prstClr val="black"/>
                </a:solidFill>
                <a:latin typeface="+mn-lt"/>
                <a:ea typeface="+mn-ea"/>
              </a:endParaRPr>
            </a:p>
          </p:txBody>
        </p:sp>
        <p:sp>
          <p:nvSpPr>
            <p:cNvPr id="8"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p:spPr>
          <p:txBody>
            <a:bodyPr lIns="68562" tIns="34281" rIns="68562" bIns="34281"/>
            <a:lstStyle/>
            <a:p>
              <a:pPr algn="l" fontAlgn="auto">
                <a:spcBef>
                  <a:spcPts val="0"/>
                </a:spcBef>
                <a:spcAft>
                  <a:spcPts val="0"/>
                </a:spcAft>
                <a:defRPr/>
              </a:pPr>
              <a:endParaRPr lang="zh-CN" altLang="en-US" sz="1350">
                <a:solidFill>
                  <a:prstClr val="black"/>
                </a:solidFill>
                <a:latin typeface="+mn-lt"/>
                <a:ea typeface="+mn-ea"/>
              </a:endParaRPr>
            </a:p>
          </p:txBody>
        </p:sp>
        <p:sp>
          <p:nvSpPr>
            <p:cNvPr id="9"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p:spPr>
          <p:txBody>
            <a:bodyPr lIns="68562" tIns="34281" rIns="68562" bIns="34281"/>
            <a:lstStyle/>
            <a:p>
              <a:pPr algn="l" fontAlgn="auto">
                <a:spcBef>
                  <a:spcPts val="0"/>
                </a:spcBef>
                <a:spcAft>
                  <a:spcPts val="0"/>
                </a:spcAft>
                <a:defRPr/>
              </a:pPr>
              <a:endParaRPr lang="zh-CN" altLang="en-US" sz="1350">
                <a:solidFill>
                  <a:prstClr val="black"/>
                </a:solidFill>
                <a:latin typeface="+mn-lt"/>
                <a:ea typeface="+mn-ea"/>
              </a:endParaRPr>
            </a:p>
          </p:txBody>
        </p:sp>
        <p:sp>
          <p:nvSpPr>
            <p:cNvPr id="10"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lIns="68562" tIns="34281" rIns="68562" bIns="34281"/>
            <a:lstStyle/>
            <a:p>
              <a:pPr algn="l" fontAlgn="auto">
                <a:spcBef>
                  <a:spcPts val="0"/>
                </a:spcBef>
                <a:spcAft>
                  <a:spcPts val="0"/>
                </a:spcAft>
                <a:defRPr/>
              </a:pPr>
              <a:endParaRPr lang="zh-CN" altLang="en-US" sz="1350">
                <a:solidFill>
                  <a:prstClr val="black"/>
                </a:solidFill>
                <a:latin typeface="+mn-lt"/>
                <a:ea typeface="+mn-ea"/>
              </a:endParaRPr>
            </a:p>
          </p:txBody>
        </p:sp>
        <p:sp>
          <p:nvSpPr>
            <p:cNvPr id="11"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p:spPr>
          <p:txBody>
            <a:bodyPr lIns="68562" tIns="34281" rIns="68562" bIns="34281"/>
            <a:lstStyle/>
            <a:p>
              <a:pPr algn="l" fontAlgn="auto">
                <a:spcBef>
                  <a:spcPts val="0"/>
                </a:spcBef>
                <a:spcAft>
                  <a:spcPts val="0"/>
                </a:spcAft>
                <a:defRPr/>
              </a:pPr>
              <a:endParaRPr lang="zh-CN" altLang="en-US" sz="1350">
                <a:solidFill>
                  <a:prstClr val="black"/>
                </a:solidFill>
                <a:latin typeface="+mn-lt"/>
                <a:ea typeface="+mn-ea"/>
              </a:endParaRPr>
            </a:p>
          </p:txBody>
        </p:sp>
      </p:grpSp>
      <p:cxnSp>
        <p:nvCxnSpPr>
          <p:cNvPr id="12" name="直接连接符 11"/>
          <p:cNvCxnSpPr/>
          <p:nvPr/>
        </p:nvCxnSpPr>
        <p:spPr>
          <a:xfrm>
            <a:off x="2251075" y="736600"/>
            <a:ext cx="0" cy="126523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48"/>
          <p:cNvSpPr txBox="1">
            <a:spLocks noChangeArrowheads="1"/>
          </p:cNvSpPr>
          <p:nvPr/>
        </p:nvSpPr>
        <p:spPr bwMode="auto">
          <a:xfrm>
            <a:off x="2305050" y="682625"/>
            <a:ext cx="5226050" cy="1200150"/>
          </a:xfrm>
          <a:prstGeom prst="rect">
            <a:avLst/>
          </a:prstGeom>
          <a:noFill/>
          <a:ln w="9525">
            <a:noFill/>
            <a:miter lim="800000"/>
            <a:headEnd/>
            <a:tailEnd/>
          </a:ln>
        </p:spPr>
        <p:txBody>
          <a:bodyPr>
            <a:spAutoFit/>
          </a:bodyPr>
          <a:lstStyle/>
          <a:p>
            <a:pPr algn="l"/>
            <a:r>
              <a:rPr lang="zh-CN" altLang="en-US" sz="3600" b="1">
                <a:solidFill>
                  <a:srgbClr val="6BA42C"/>
                </a:solidFill>
                <a:latin typeface="微软雅黑" pitchFamily="34" charset="-122"/>
                <a:ea typeface="微软雅黑" pitchFamily="34" charset="-122"/>
              </a:rPr>
              <a:t>论会计电算化的风险及其防范措施</a:t>
            </a:r>
          </a:p>
        </p:txBody>
      </p:sp>
      <p:cxnSp>
        <p:nvCxnSpPr>
          <p:cNvPr id="14" name="直接连接符 13"/>
          <p:cNvCxnSpPr/>
          <p:nvPr/>
        </p:nvCxnSpPr>
        <p:spPr>
          <a:xfrm>
            <a:off x="2408238" y="1847850"/>
            <a:ext cx="4562475" cy="0"/>
          </a:xfrm>
          <a:prstGeom prst="line">
            <a:avLst/>
          </a:prstGeom>
          <a:ln w="19050">
            <a:solidFill>
              <a:srgbClr val="6BA42C"/>
            </a:solidFill>
            <a:prstDash val="sysDash"/>
          </a:ln>
        </p:spPr>
        <p:style>
          <a:lnRef idx="1">
            <a:schemeClr val="accent1"/>
          </a:lnRef>
          <a:fillRef idx="0">
            <a:schemeClr val="accent1"/>
          </a:fillRef>
          <a:effectRef idx="0">
            <a:schemeClr val="accent1"/>
          </a:effectRef>
          <a:fontRef idx="minor">
            <a:schemeClr val="tx1"/>
          </a:fontRef>
        </p:style>
      </p:cxnSp>
      <p:sp>
        <p:nvSpPr>
          <p:cNvPr id="15" name="标题 4"/>
          <p:cNvSpPr txBox="1"/>
          <p:nvPr/>
        </p:nvSpPr>
        <p:spPr>
          <a:xfrm>
            <a:off x="2279650" y="1863725"/>
            <a:ext cx="4625975" cy="276225"/>
          </a:xfrm>
          <a:prstGeom prst="rect">
            <a:avLst/>
          </a:prstGeom>
        </p:spPr>
        <p:txBody>
          <a:bodyPr lIns="68562" tIns="34281" rIns="68562" bIns="34281"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专业：会计学</a:t>
            </a:r>
            <a:endParaRPr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408238" y="2212975"/>
            <a:ext cx="2905125" cy="279400"/>
          </a:xfrm>
          <a:prstGeom prst="roundRect">
            <a:avLst>
              <a:gd name="adj" fmla="val 50000"/>
            </a:avLst>
          </a:prstGeom>
          <a:solidFill>
            <a:schemeClr val="bg1">
              <a:lumMod val="95000"/>
            </a:schemeClr>
          </a:solidFill>
          <a:ln w="57150">
            <a:solidFill>
              <a:srgbClr val="6BA42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sp>
        <p:nvSpPr>
          <p:cNvPr id="17" name="TextBox 7"/>
          <p:cNvSpPr>
            <a:spLocks noChangeArrowheads="1"/>
          </p:cNvSpPr>
          <p:nvPr/>
        </p:nvSpPr>
        <p:spPr bwMode="auto">
          <a:xfrm>
            <a:off x="2692400" y="2263775"/>
            <a:ext cx="2243138" cy="160338"/>
          </a:xfrm>
          <a:prstGeom prst="rect">
            <a:avLst/>
          </a:prstGeom>
          <a:noFill/>
          <a:ln>
            <a:noFill/>
          </a:ln>
          <a:effectLst/>
        </p:spPr>
        <p:txBody>
          <a:bodyPr lIns="0" tIns="0" rIns="0" bIns="0">
            <a:spAutoFit/>
          </a:bodyPr>
          <a:lstStyle/>
          <a:p>
            <a:pPr fontAlgn="auto">
              <a:spcBef>
                <a:spcPts val="0"/>
              </a:spcBef>
              <a:spcAft>
                <a:spcPts val="0"/>
              </a:spcAft>
              <a:defRPr/>
            </a:pPr>
            <a:r>
              <a:rPr lang="zh-CN" altLang="en-US" sz="1050" dirty="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答辩人：曹琴</a:t>
            </a:r>
          </a:p>
        </p:txBody>
      </p:sp>
      <p:grpSp>
        <p:nvGrpSpPr>
          <p:cNvPr id="18" name="组合 17"/>
          <p:cNvGrpSpPr/>
          <p:nvPr/>
        </p:nvGrpSpPr>
        <p:grpSpPr>
          <a:xfrm>
            <a:off x="2289477" y="2122768"/>
            <a:ext cx="468297" cy="468297"/>
            <a:chOff x="4333987" y="2362200"/>
            <a:chExt cx="2905011" cy="2905012"/>
          </a:xfrm>
          <a:solidFill>
            <a:srgbClr val="6BA42C"/>
          </a:solidFill>
          <a:effectLst>
            <a:outerShdw blurRad="177800" dist="88900" dir="2700000" algn="tl" rotWithShape="0">
              <a:prstClr val="black">
                <a:alpha val="30000"/>
              </a:prstClr>
            </a:outerShdw>
          </a:effectLst>
        </p:grpSpPr>
        <p:sp>
          <p:nvSpPr>
            <p:cNvPr id="19" name="任意多边形 18"/>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sp>
          <p:nvSpPr>
            <p:cNvPr id="20" name="椭圆 19"/>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sp>
          <p:nvSpPr>
            <p:cNvPr id="21" name="椭圆 20"/>
            <p:cNvSpPr/>
            <p:nvPr/>
          </p:nvSpPr>
          <p:spPr>
            <a:xfrm>
              <a:off x="4710169" y="2738382"/>
              <a:ext cx="2152650" cy="215264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grpSp>
      <p:sp>
        <p:nvSpPr>
          <p:cNvPr id="22" name="矩形 90"/>
          <p:cNvSpPr/>
          <p:nvPr/>
        </p:nvSpPr>
        <p:spPr>
          <a:xfrm>
            <a:off x="-26988" y="3419475"/>
            <a:ext cx="9188451" cy="174466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solidFill>
            <a:srgbClr val="6BA42C"/>
          </a:soli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p>
        </p:txBody>
      </p:sp>
      <p:grpSp>
        <p:nvGrpSpPr>
          <p:cNvPr id="23" name="组合 22"/>
          <p:cNvGrpSpPr>
            <a:grpSpLocks/>
          </p:cNvGrpSpPr>
          <p:nvPr/>
        </p:nvGrpSpPr>
        <p:grpSpPr bwMode="auto">
          <a:xfrm>
            <a:off x="5653088" y="1762125"/>
            <a:ext cx="3508375" cy="2711450"/>
            <a:chOff x="4139952" y="769866"/>
            <a:chExt cx="4678495" cy="3616049"/>
          </a:xfrm>
        </p:grpSpPr>
        <p:grpSp>
          <p:nvGrpSpPr>
            <p:cNvPr id="40981" name="组合 23"/>
            <p:cNvGrpSpPr>
              <a:grpSpLocks/>
            </p:cNvGrpSpPr>
            <p:nvPr/>
          </p:nvGrpSpPr>
          <p:grpSpPr bwMode="auto">
            <a:xfrm>
              <a:off x="4139952" y="769866"/>
              <a:ext cx="4392488" cy="3616049"/>
              <a:chOff x="4139952" y="769866"/>
              <a:chExt cx="4392488" cy="3616049"/>
            </a:xfrm>
          </p:grpSpPr>
          <p:grpSp>
            <p:nvGrpSpPr>
              <p:cNvPr id="40983" name="组合 24"/>
              <p:cNvGrpSpPr>
                <a:grpSpLocks/>
              </p:cNvGrpSpPr>
              <p:nvPr/>
            </p:nvGrpSpPr>
            <p:grpSpPr bwMode="auto">
              <a:xfrm>
                <a:off x="4139952" y="769866"/>
                <a:ext cx="4392488" cy="3616049"/>
                <a:chOff x="4156370" y="836314"/>
                <a:chExt cx="4542654" cy="3739671"/>
              </a:xfrm>
            </p:grpSpPr>
            <p:sp>
              <p:nvSpPr>
                <p:cNvPr id="26" name="矩形 25"/>
                <p:cNvSpPr/>
                <p:nvPr/>
              </p:nvSpPr>
              <p:spPr>
                <a:xfrm>
                  <a:off x="4465066" y="1193204"/>
                  <a:ext cx="3993354" cy="22420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p>
              </p:txBody>
            </p:sp>
            <p:pic>
              <p:nvPicPr>
                <p:cNvPr id="40986" name="Picture 3" descr="C:\Users\Administrator.MICROSO-BQCPAHA\Desktop\电脑.png"/>
                <p:cNvPicPr>
                  <a:picLocks noChangeAspect="1" noChangeArrowheads="1"/>
                </p:cNvPicPr>
                <p:nvPr/>
              </p:nvPicPr>
              <p:blipFill>
                <a:blip r:embed="rId2"/>
                <a:srcRect r="4733" b="3583"/>
                <a:stretch>
                  <a:fillRect/>
                </a:stretch>
              </p:blipFill>
              <p:spPr bwMode="auto">
                <a:xfrm>
                  <a:off x="4156370" y="836314"/>
                  <a:ext cx="4542654" cy="3739671"/>
                </a:xfrm>
                <a:prstGeom prst="rect">
                  <a:avLst/>
                </a:prstGeom>
                <a:noFill/>
                <a:ln w="9525">
                  <a:noFill/>
                  <a:miter lim="800000"/>
                  <a:headEnd/>
                  <a:tailEnd/>
                </a:ln>
              </p:spPr>
            </p:pic>
          </p:grpSp>
          <p:pic>
            <p:nvPicPr>
              <p:cNvPr id="40984" name="Picture 2" descr="D:\小星星星星星星星\我下载的素材\2yue\图片11111.jpg"/>
              <p:cNvPicPr>
                <a:picLocks noChangeAspect="1" noChangeArrowheads="1"/>
              </p:cNvPicPr>
              <p:nvPr/>
            </p:nvPicPr>
            <p:blipFill>
              <a:blip r:embed="rId3"/>
              <a:srcRect/>
              <a:stretch>
                <a:fillRect/>
              </a:stretch>
            </p:blipFill>
            <p:spPr bwMode="auto">
              <a:xfrm>
                <a:off x="4437952" y="1095850"/>
                <a:ext cx="3868883" cy="2210475"/>
              </a:xfrm>
              <a:prstGeom prst="rect">
                <a:avLst/>
              </a:prstGeom>
              <a:noFill/>
              <a:ln w="9525">
                <a:noFill/>
                <a:miter lim="800000"/>
                <a:headEnd/>
                <a:tailEnd/>
              </a:ln>
            </p:spPr>
          </p:pic>
        </p:grpSp>
        <p:sp>
          <p:nvSpPr>
            <p:cNvPr id="29" name="矩形 12"/>
            <p:cNvSpPr/>
            <p:nvPr/>
          </p:nvSpPr>
          <p:spPr>
            <a:xfrm rot="1872432">
              <a:off x="6745937" y="848200"/>
              <a:ext cx="2072510" cy="3326002"/>
            </a:xfrm>
            <a:custGeom>
              <a:avLst/>
              <a:gdLst/>
              <a:ahLst/>
              <a:cxnLst/>
              <a:rect l="l" t="t" r="r" b="b"/>
              <a:pathLst>
                <a:path w="2072205" h="3326162">
                  <a:moveTo>
                    <a:pt x="0" y="464340"/>
                  </a:moveTo>
                  <a:lnTo>
                    <a:pt x="766499" y="0"/>
                  </a:lnTo>
                  <a:lnTo>
                    <a:pt x="801012" y="0"/>
                  </a:lnTo>
                  <a:lnTo>
                    <a:pt x="2072205" y="2098395"/>
                  </a:lnTo>
                  <a:lnTo>
                    <a:pt x="45496" y="3326162"/>
                  </a:lnTo>
                  <a:lnTo>
                    <a:pt x="0" y="3326162"/>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p>
          </p:txBody>
        </p:sp>
      </p:grpSp>
      <p:sp>
        <p:nvSpPr>
          <p:cNvPr id="30" name="TextBox 7"/>
          <p:cNvSpPr>
            <a:spLocks noChangeArrowheads="1"/>
          </p:cNvSpPr>
          <p:nvPr/>
        </p:nvSpPr>
        <p:spPr bwMode="auto">
          <a:xfrm>
            <a:off x="2279650" y="4548188"/>
            <a:ext cx="4794250" cy="369887"/>
          </a:xfrm>
          <a:prstGeom prst="rect">
            <a:avLst/>
          </a:prstGeom>
          <a:noFill/>
          <a:ln w="9525">
            <a:noFill/>
            <a:miter lim="800000"/>
            <a:headEnd/>
            <a:tailEnd/>
          </a:ln>
        </p:spPr>
        <p:txBody>
          <a:bodyPr lIns="0" tIns="0" rIns="0" bIns="0">
            <a:spAutoFit/>
          </a:bodyPr>
          <a:lstStyle/>
          <a:p>
            <a:r>
              <a:rPr lang="zh-CN" altLang="en-US" sz="2400">
                <a:solidFill>
                  <a:schemeClr val="bg1"/>
                </a:solidFill>
                <a:latin typeface="微软雅黑" pitchFamily="34" charset="-122"/>
                <a:ea typeface="微软雅黑" pitchFamily="34" charset="-122"/>
                <a:sym typeface="微软雅黑" pitchFamily="34" charset="-122"/>
              </a:rPr>
              <a:t>中国地质大学远程与继续教育学院</a:t>
            </a:r>
          </a:p>
        </p:txBody>
      </p:sp>
      <p:sp>
        <p:nvSpPr>
          <p:cNvPr id="31" name="圆角矩形 30"/>
          <p:cNvSpPr/>
          <p:nvPr/>
        </p:nvSpPr>
        <p:spPr>
          <a:xfrm>
            <a:off x="2422525" y="2690813"/>
            <a:ext cx="2905125" cy="279400"/>
          </a:xfrm>
          <a:prstGeom prst="roundRect">
            <a:avLst>
              <a:gd name="adj" fmla="val 50000"/>
            </a:avLst>
          </a:prstGeom>
          <a:solidFill>
            <a:schemeClr val="bg1">
              <a:lumMod val="95000"/>
            </a:schemeClr>
          </a:solidFill>
          <a:ln w="57150">
            <a:solidFill>
              <a:srgbClr val="6BA42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accent1">
                  <a:lumMod val="50000"/>
                </a:schemeClr>
              </a:solidFill>
            </a:endParaRPr>
          </a:p>
        </p:txBody>
      </p:sp>
      <p:grpSp>
        <p:nvGrpSpPr>
          <p:cNvPr id="32" name="组合 31"/>
          <p:cNvGrpSpPr/>
          <p:nvPr/>
        </p:nvGrpSpPr>
        <p:grpSpPr>
          <a:xfrm>
            <a:off x="2304338" y="2600543"/>
            <a:ext cx="468297" cy="468297"/>
            <a:chOff x="4333987" y="2362200"/>
            <a:chExt cx="2905011" cy="2905012"/>
          </a:xfrm>
          <a:solidFill>
            <a:srgbClr val="6BA42C"/>
          </a:solidFill>
          <a:effectLst>
            <a:outerShdw blurRad="177800" dist="88900" dir="2700000" algn="tl" rotWithShape="0">
              <a:prstClr val="black">
                <a:alpha val="30000"/>
              </a:prstClr>
            </a:outerShdw>
          </a:effectLst>
        </p:grpSpPr>
        <p:sp>
          <p:nvSpPr>
            <p:cNvPr id="33" name="任意多边形 32"/>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sp>
          <p:nvSpPr>
            <p:cNvPr id="34" name="椭圆 33"/>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sp>
          <p:nvSpPr>
            <p:cNvPr id="35" name="椭圆 34"/>
            <p:cNvSpPr/>
            <p:nvPr/>
          </p:nvSpPr>
          <p:spPr>
            <a:xfrm>
              <a:off x="4710169" y="2738382"/>
              <a:ext cx="2152650" cy="215264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a:solidFill>
                  <a:schemeClr val="accent1">
                    <a:lumMod val="50000"/>
                  </a:schemeClr>
                </a:solidFill>
              </a:endParaRPr>
            </a:p>
          </p:txBody>
        </p:sp>
      </p:grpSp>
      <p:sp>
        <p:nvSpPr>
          <p:cNvPr id="41" name="TextBox 7"/>
          <p:cNvSpPr>
            <a:spLocks noChangeArrowheads="1"/>
          </p:cNvSpPr>
          <p:nvPr/>
        </p:nvSpPr>
        <p:spPr bwMode="auto">
          <a:xfrm>
            <a:off x="2692400" y="2749550"/>
            <a:ext cx="2243138" cy="161925"/>
          </a:xfrm>
          <a:prstGeom prst="rect">
            <a:avLst/>
          </a:prstGeom>
          <a:noFill/>
          <a:ln>
            <a:noFill/>
          </a:ln>
          <a:effectLst/>
        </p:spPr>
        <p:txBody>
          <a:bodyPr lIns="0" tIns="0" rIns="0" bIns="0">
            <a:spAutoFit/>
          </a:bodyPr>
          <a:lstStyle/>
          <a:p>
            <a:pPr fontAlgn="auto">
              <a:spcBef>
                <a:spcPts val="0"/>
              </a:spcBef>
              <a:spcAft>
                <a:spcPts val="0"/>
              </a:spcAft>
              <a:defRPr/>
            </a:pPr>
            <a:r>
              <a:rPr lang="zh-CN" altLang="en-US" sz="1050" dirty="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指导老师：单婵</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3"/>
                                        </p:tgtEl>
                                        <p:attrNameLst>
                                          <p:attrName>ppt_y</p:attrName>
                                        </p:attrNameLst>
                                      </p:cBhvr>
                                      <p:tavLst>
                                        <p:tav tm="0">
                                          <p:val>
                                            <p:strVal val="#ppt_y"/>
                                          </p:val>
                                        </p:tav>
                                        <p:tav tm="100000">
                                          <p:val>
                                            <p:strVal val="#ppt_y"/>
                                          </p:val>
                                        </p:tav>
                                      </p:tavLst>
                                    </p:anim>
                                    <p:anim calcmode="lin" valueType="num">
                                      <p:cBhvr>
                                        <p:cTn id="2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3"/>
                                        </p:tgtEl>
                                      </p:cBhvr>
                                    </p:animEffect>
                                  </p:childTnLst>
                                </p:cTn>
                              </p:par>
                              <p:par>
                                <p:cTn id="32" presetID="22" presetClass="entr" presetSubtype="8" fill="hold" nodeType="withEffect">
                                  <p:stCondLst>
                                    <p:cond delay="10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6000"/>
                            </p:stCondLst>
                            <p:childTnLst>
                              <p:par>
                                <p:cTn id="54" presetID="42" presetClass="path" presetSubtype="0" accel="50000" decel="50000" fill="hold" nodeType="afterEffect">
                                  <p:stCondLst>
                                    <p:cond delay="0"/>
                                  </p:stCondLst>
                                  <p:childTnLst>
                                    <p:animMotion origin="layout" path="M -1.66667E-6 -7.40741E-7 L 0.29922 0.00347 " pathEditMode="relative" rAng="0" ptsTypes="AA">
                                      <p:cBhvr>
                                        <p:cTn id="55" dur="2000" fill="hold"/>
                                        <p:tgtEl>
                                          <p:spTgt spid="18"/>
                                        </p:tgtEl>
                                        <p:attrNameLst>
                                          <p:attrName>ppt_x</p:attrName>
                                          <p:attrName>ppt_y</p:attrName>
                                        </p:attrNameLst>
                                      </p:cBhvr>
                                      <p:rCtr x="14961" y="162"/>
                                    </p:animMotion>
                                  </p:childTnLst>
                                </p:cTn>
                              </p:par>
                              <p:par>
                                <p:cTn id="56" presetID="14" presetClass="entr" presetSubtype="1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randombar(horizontal)">
                                      <p:cBhvr>
                                        <p:cTn id="58" dur="500"/>
                                        <p:tgtEl>
                                          <p:spTgt spid="17"/>
                                        </p:tgtEl>
                                      </p:cBhvr>
                                    </p:animEffect>
                                  </p:childTnLst>
                                </p:cTn>
                              </p:par>
                            </p:childTnLst>
                          </p:cTn>
                        </p:par>
                        <p:par>
                          <p:cTn id="59" fill="hold">
                            <p:stCondLst>
                              <p:cond delay="80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par>
                          <p:cTn id="65" fill="hold">
                            <p:stCondLst>
                              <p:cond delay="9000"/>
                            </p:stCondLst>
                            <p:childTnLst>
                              <p:par>
                                <p:cTn id="66" presetID="53" presetClass="entr" presetSubtype="16"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9500"/>
                            </p:stCondLst>
                            <p:childTnLst>
                              <p:par>
                                <p:cTn id="72" presetID="42" presetClass="path" presetSubtype="0" accel="50000" decel="50000" fill="hold" nodeType="afterEffect">
                                  <p:stCondLst>
                                    <p:cond delay="0"/>
                                  </p:stCondLst>
                                  <p:childTnLst>
                                    <p:animMotion origin="layout" path="M -1.66667E-6 -7.40741E-7 L 0.29922 0.00347 " pathEditMode="relative" rAng="0" ptsTypes="AA">
                                      <p:cBhvr>
                                        <p:cTn id="73" dur="2000" fill="hold"/>
                                        <p:tgtEl>
                                          <p:spTgt spid="32"/>
                                        </p:tgtEl>
                                        <p:attrNameLst>
                                          <p:attrName>ppt_x</p:attrName>
                                          <p:attrName>ppt_y</p:attrName>
                                        </p:attrNameLst>
                                      </p:cBhvr>
                                      <p:rCtr x="14961" y="162"/>
                                    </p:animMotion>
                                  </p:childTnLst>
                                </p:cTn>
                              </p:par>
                              <p:par>
                                <p:cTn id="74" presetID="14" presetClass="entr" presetSubtype="1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randombar(horizontal)">
                                      <p:cBhvr>
                                        <p:cTn id="76" dur="500"/>
                                        <p:tgtEl>
                                          <p:spTgt spid="41"/>
                                        </p:tgtEl>
                                      </p:cBhvr>
                                    </p:animEffect>
                                  </p:childTnLst>
                                </p:cTn>
                              </p:par>
                            </p:childTnLst>
                          </p:cTn>
                        </p:par>
                        <p:par>
                          <p:cTn id="77" fill="hold">
                            <p:stCondLst>
                              <p:cond delay="11500"/>
                            </p:stCondLst>
                            <p:childTnLst>
                              <p:par>
                                <p:cTn id="78" presetID="42" presetClass="entr" presetSubtype="0"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childTnLst>
                          </p:cTn>
                        </p:par>
                        <p:par>
                          <p:cTn id="83" fill="hold">
                            <p:stCondLst>
                              <p:cond delay="12500"/>
                            </p:stCondLst>
                            <p:childTnLst>
                              <p:par>
                                <p:cTn id="84" presetID="2" presetClass="entr" presetSubtype="2" decel="100000" fill="hold" nodeType="after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750" fill="hold"/>
                                        <p:tgtEl>
                                          <p:spTgt spid="23"/>
                                        </p:tgtEl>
                                        <p:attrNameLst>
                                          <p:attrName>ppt_x</p:attrName>
                                        </p:attrNameLst>
                                      </p:cBhvr>
                                      <p:tavLst>
                                        <p:tav tm="0">
                                          <p:val>
                                            <p:strVal val="1+#ppt_w/2"/>
                                          </p:val>
                                        </p:tav>
                                        <p:tav tm="100000">
                                          <p:val>
                                            <p:strVal val="#ppt_x"/>
                                          </p:val>
                                        </p:tav>
                                      </p:tavLst>
                                    </p:anim>
                                    <p:anim calcmode="lin" valueType="num">
                                      <p:cBhvr additive="base">
                                        <p:cTn id="87" dur="750" fill="hold"/>
                                        <p:tgtEl>
                                          <p:spTgt spid="23"/>
                                        </p:tgtEl>
                                        <p:attrNameLst>
                                          <p:attrName>ppt_y</p:attrName>
                                        </p:attrNameLst>
                                      </p:cBhvr>
                                      <p:tavLst>
                                        <p:tav tm="0">
                                          <p:val>
                                            <p:strVal val="#ppt_y"/>
                                          </p:val>
                                        </p:tav>
                                        <p:tav tm="100000">
                                          <p:val>
                                            <p:strVal val="#ppt_y"/>
                                          </p:val>
                                        </p:tav>
                                      </p:tavLst>
                                    </p:anim>
                                  </p:childTnLst>
                                </p:cTn>
                              </p:par>
                            </p:childTnLst>
                          </p:cTn>
                        </p:par>
                        <p:par>
                          <p:cTn id="88" fill="hold">
                            <p:stCondLst>
                              <p:cond delay="13250"/>
                            </p:stCondLst>
                            <p:childTnLst>
                              <p:par>
                                <p:cTn id="89" presetID="22" presetClass="entr" presetSubtype="8"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8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bldLvl="0" animBg="1"/>
      <p:bldP spid="17" grpId="0" bldLvl="0" animBg="1"/>
      <p:bldP spid="30" grpId="0"/>
      <p:bldP spid="31" grpId="0" bldLvl="0" animBg="1"/>
      <p:bldP spid="4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 name="TextBox 1"/>
          <p:cNvSpPr txBox="1">
            <a:spLocks noChangeArrowheads="1"/>
          </p:cNvSpPr>
          <p:nvPr/>
        </p:nvSpPr>
        <p:spPr bwMode="auto">
          <a:xfrm>
            <a:off x="3995738" y="1773238"/>
            <a:ext cx="4302125" cy="708025"/>
          </a:xfrm>
          <a:prstGeom prst="rect">
            <a:avLst/>
          </a:prstGeom>
          <a:noFill/>
          <a:ln w="9525">
            <a:noFill/>
            <a:miter lim="800000"/>
            <a:headEnd/>
            <a:tailEnd/>
          </a:ln>
        </p:spPr>
        <p:txBody>
          <a:bodyPr wrap="none">
            <a:spAutoFit/>
          </a:bodyPr>
          <a:lstStyle/>
          <a:p>
            <a:pPr algn="l"/>
            <a:r>
              <a:rPr lang="zh-CN" altLang="en-US" sz="4000" b="1">
                <a:solidFill>
                  <a:schemeClr val="tx1"/>
                </a:solidFill>
                <a:latin typeface="方正兰亭细黑_GBK"/>
                <a:ea typeface="方正兰亭细黑_GBK"/>
                <a:cs typeface="方正兰亭细黑_GBK"/>
              </a:rPr>
              <a:t>会计电算化的风险</a:t>
            </a:r>
          </a:p>
        </p:txBody>
      </p:sp>
      <p:sp>
        <p:nvSpPr>
          <p:cNvPr id="15" name="TextBox 14"/>
          <p:cNvSpPr txBox="1">
            <a:spLocks noChangeArrowheads="1"/>
          </p:cNvSpPr>
          <p:nvPr/>
        </p:nvSpPr>
        <p:spPr bwMode="auto">
          <a:xfrm>
            <a:off x="2462213" y="2897188"/>
            <a:ext cx="1246187" cy="307975"/>
          </a:xfrm>
          <a:prstGeom prst="rect">
            <a:avLst/>
          </a:prstGeom>
          <a:noFill/>
          <a:ln w="9525">
            <a:noFill/>
            <a:miter lim="800000"/>
            <a:headEnd/>
            <a:tailEnd/>
          </a:ln>
        </p:spPr>
        <p:txBody>
          <a:bodyPr lIns="0" tIns="0" rIns="0" bIns="0">
            <a:spAutoFit/>
          </a:bodyPr>
          <a:lstStyle/>
          <a:p>
            <a:pPr algn="l"/>
            <a:r>
              <a:rPr lang="zh-CN" altLang="en-US" sz="2000">
                <a:solidFill>
                  <a:schemeClr val="bg1"/>
                </a:solidFill>
                <a:latin typeface="微软雅黑" pitchFamily="34" charset="-122"/>
                <a:ea typeface="微软雅黑" pitchFamily="34" charset="-122"/>
              </a:rPr>
              <a:t>第二部分</a:t>
            </a:r>
          </a:p>
        </p:txBody>
      </p:sp>
      <p:grpSp>
        <p:nvGrpSpPr>
          <p:cNvPr id="3" name="组合 2"/>
          <p:cNvGrpSpPr>
            <a:grpSpLocks/>
          </p:cNvGrpSpPr>
          <p:nvPr/>
        </p:nvGrpSpPr>
        <p:grpSpPr bwMode="auto">
          <a:xfrm>
            <a:off x="2262188" y="1446213"/>
            <a:ext cx="1301750" cy="1301750"/>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6" name="KSO_Shape"/>
            <p:cNvSpPr/>
            <p:nvPr/>
          </p:nvSpPr>
          <p:spPr bwMode="auto">
            <a:xfrm>
              <a:off x="2569017" y="1835145"/>
              <a:ext cx="688634" cy="58549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endParaRPr lang="zh-CN" altLang="en-US" dirty="0">
                <a:latin typeface="+mn-lt"/>
                <a:ea typeface="微软雅黑" panose="020B0503020204020204" pitchFamily="34" charset="-122"/>
              </a:endParaRPr>
            </a:p>
          </p:txBody>
        </p:sp>
      </p:grpSp>
      <p:sp>
        <p:nvSpPr>
          <p:cNvPr id="14" name="TextBox 13"/>
          <p:cNvSpPr txBox="1">
            <a:spLocks noChangeArrowheads="1"/>
          </p:cNvSpPr>
          <p:nvPr/>
        </p:nvSpPr>
        <p:spPr bwMode="auto">
          <a:xfrm>
            <a:off x="4435475" y="2543175"/>
            <a:ext cx="2954338" cy="369888"/>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软件开发设计中存在的风险</a:t>
            </a:r>
          </a:p>
        </p:txBody>
      </p:sp>
      <p:sp>
        <p:nvSpPr>
          <p:cNvPr id="24" name="TextBox 23"/>
          <p:cNvSpPr txBox="1">
            <a:spLocks noChangeArrowheads="1"/>
          </p:cNvSpPr>
          <p:nvPr/>
        </p:nvSpPr>
        <p:spPr bwMode="auto">
          <a:xfrm>
            <a:off x="4435475" y="2990850"/>
            <a:ext cx="2722563" cy="368300"/>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系统物理硬件造成的分险</a:t>
            </a:r>
          </a:p>
        </p:txBody>
      </p:sp>
      <p:sp>
        <p:nvSpPr>
          <p:cNvPr id="25" name="椭圆 24"/>
          <p:cNvSpPr/>
          <p:nvPr/>
        </p:nvSpPr>
        <p:spPr>
          <a:xfrm>
            <a:off x="4141788" y="257175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6" name="椭圆 25"/>
          <p:cNvSpPr/>
          <p:nvPr/>
        </p:nvSpPr>
        <p:spPr>
          <a:xfrm>
            <a:off x="4141788" y="3008313"/>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7" name="TextBox 26"/>
          <p:cNvSpPr txBox="1">
            <a:spLocks noChangeArrowheads="1"/>
          </p:cNvSpPr>
          <p:nvPr/>
        </p:nvSpPr>
        <p:spPr bwMode="auto">
          <a:xfrm>
            <a:off x="4454525" y="3443288"/>
            <a:ext cx="2030413" cy="368300"/>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电子数据交换风险</a:t>
            </a:r>
          </a:p>
        </p:txBody>
      </p:sp>
      <p:sp>
        <p:nvSpPr>
          <p:cNvPr id="28" name="TextBox 27"/>
          <p:cNvSpPr txBox="1">
            <a:spLocks noChangeArrowheads="1"/>
          </p:cNvSpPr>
          <p:nvPr/>
        </p:nvSpPr>
        <p:spPr bwMode="auto">
          <a:xfrm>
            <a:off x="4454525" y="3889375"/>
            <a:ext cx="1568450" cy="369888"/>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网络安全风险</a:t>
            </a:r>
          </a:p>
        </p:txBody>
      </p:sp>
      <p:sp>
        <p:nvSpPr>
          <p:cNvPr id="29" name="椭圆 28"/>
          <p:cNvSpPr/>
          <p:nvPr/>
        </p:nvSpPr>
        <p:spPr>
          <a:xfrm>
            <a:off x="4160838" y="347027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0" name="椭圆 29"/>
          <p:cNvSpPr/>
          <p:nvPr/>
        </p:nvSpPr>
        <p:spPr>
          <a:xfrm>
            <a:off x="4160838" y="39084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1" name="TextBox 30"/>
          <p:cNvSpPr txBox="1">
            <a:spLocks noChangeArrowheads="1"/>
          </p:cNvSpPr>
          <p:nvPr/>
        </p:nvSpPr>
        <p:spPr bwMode="auto">
          <a:xfrm>
            <a:off x="4454525" y="4248150"/>
            <a:ext cx="3416300" cy="369888"/>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会计人员的专业技能和知识不足</a:t>
            </a:r>
          </a:p>
        </p:txBody>
      </p:sp>
      <p:sp>
        <p:nvSpPr>
          <p:cNvPr id="32" name="TextBox 31"/>
          <p:cNvSpPr txBox="1">
            <a:spLocks noChangeArrowheads="1"/>
          </p:cNvSpPr>
          <p:nvPr/>
        </p:nvSpPr>
        <p:spPr bwMode="auto">
          <a:xfrm>
            <a:off x="4454525" y="4695825"/>
            <a:ext cx="2262188" cy="368300"/>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内部人员的舞弊风险</a:t>
            </a:r>
          </a:p>
        </p:txBody>
      </p:sp>
      <p:sp>
        <p:nvSpPr>
          <p:cNvPr id="33" name="椭圆 32"/>
          <p:cNvSpPr/>
          <p:nvPr/>
        </p:nvSpPr>
        <p:spPr>
          <a:xfrm>
            <a:off x="4160838" y="42767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4" name="椭圆 33"/>
          <p:cNvSpPr/>
          <p:nvPr/>
        </p:nvSpPr>
        <p:spPr>
          <a:xfrm>
            <a:off x="4160838" y="4713288"/>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right)">
                                      <p:cBhvr>
                                        <p:cTn id="27" dur="500"/>
                                        <p:tgtEl>
                                          <p:spTgt spid="25"/>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ppt_x</p:attrName>
                                        </p:attrNameLst>
                                      </p:cBhvr>
                                      <p:tavLst>
                                        <p:tav tm="0">
                                          <p:val>
                                            <p:strVal val="#ppt_x-#ppt_w*1.125000"/>
                                          </p:val>
                                        </p:tav>
                                        <p:tav tm="100000">
                                          <p:val>
                                            <p:strVal val="#ppt_x"/>
                                          </p:val>
                                        </p:tav>
                                      </p:tavLst>
                                    </p:anim>
                                    <p:animEffect transition="in" filter="wipe(right)">
                                      <p:cBhvr>
                                        <p:cTn id="31" dur="500"/>
                                        <p:tgtEl>
                                          <p:spTgt spid="26"/>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ppt_x</p:attrName>
                                        </p:attrNameLst>
                                      </p:cBhvr>
                                      <p:tavLst>
                                        <p:tav tm="0">
                                          <p:val>
                                            <p:strVal val="#ppt_x-#ppt_w*1.125000"/>
                                          </p:val>
                                        </p:tav>
                                        <p:tav tm="100000">
                                          <p:val>
                                            <p:strVal val="#ppt_x"/>
                                          </p:val>
                                        </p:tav>
                                      </p:tavLst>
                                    </p:anim>
                                    <p:animEffect transition="in" filter="wipe(right)">
                                      <p:cBhvr>
                                        <p:cTn id="35" dur="500"/>
                                        <p:tgtEl>
                                          <p:spTgt spid="14"/>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p:tgtEl>
                                          <p:spTgt spid="24"/>
                                        </p:tgtEl>
                                        <p:attrNameLst>
                                          <p:attrName>ppt_x</p:attrName>
                                        </p:attrNameLst>
                                      </p:cBhvr>
                                      <p:tavLst>
                                        <p:tav tm="0">
                                          <p:val>
                                            <p:strVal val="#ppt_x-#ppt_w*1.125000"/>
                                          </p:val>
                                        </p:tav>
                                        <p:tav tm="100000">
                                          <p:val>
                                            <p:strVal val="#ppt_x"/>
                                          </p:val>
                                        </p:tav>
                                      </p:tavLst>
                                    </p:anim>
                                    <p:animEffect transition="in" filter="wipe(right)">
                                      <p:cBhvr>
                                        <p:cTn id="39" dur="500"/>
                                        <p:tgtEl>
                                          <p:spTgt spid="2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ppt_x</p:attrName>
                                        </p:attrNameLst>
                                      </p:cBhvr>
                                      <p:tavLst>
                                        <p:tav tm="0">
                                          <p:val>
                                            <p:strVal val="#ppt_x-#ppt_w*1.125000"/>
                                          </p:val>
                                        </p:tav>
                                        <p:tav tm="100000">
                                          <p:val>
                                            <p:strVal val="#ppt_x"/>
                                          </p:val>
                                        </p:tav>
                                      </p:tavLst>
                                    </p:anim>
                                    <p:animEffect transition="in" filter="wipe(right)">
                                      <p:cBhvr>
                                        <p:cTn id="43" dur="500"/>
                                        <p:tgtEl>
                                          <p:spTgt spid="29"/>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p:tgtEl>
                                          <p:spTgt spid="30"/>
                                        </p:tgtEl>
                                        <p:attrNameLst>
                                          <p:attrName>ppt_x</p:attrName>
                                        </p:attrNameLst>
                                      </p:cBhvr>
                                      <p:tavLst>
                                        <p:tav tm="0">
                                          <p:val>
                                            <p:strVal val="#ppt_x-#ppt_w*1.125000"/>
                                          </p:val>
                                        </p:tav>
                                        <p:tav tm="100000">
                                          <p:val>
                                            <p:strVal val="#ppt_x"/>
                                          </p:val>
                                        </p:tav>
                                      </p:tavLst>
                                    </p:anim>
                                    <p:animEffect transition="in" filter="wipe(right)">
                                      <p:cBhvr>
                                        <p:cTn id="47" dur="500"/>
                                        <p:tgtEl>
                                          <p:spTgt spid="30"/>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p:tgtEl>
                                          <p:spTgt spid="28"/>
                                        </p:tgtEl>
                                        <p:attrNameLst>
                                          <p:attrName>ppt_x</p:attrName>
                                        </p:attrNameLst>
                                      </p:cBhvr>
                                      <p:tavLst>
                                        <p:tav tm="0">
                                          <p:val>
                                            <p:strVal val="#ppt_x-#ppt_w*1.125000"/>
                                          </p:val>
                                        </p:tav>
                                        <p:tav tm="100000">
                                          <p:val>
                                            <p:strVal val="#ppt_x"/>
                                          </p:val>
                                        </p:tav>
                                      </p:tavLst>
                                    </p:anim>
                                    <p:animEffect transition="in" filter="wipe(right)">
                                      <p:cBhvr>
                                        <p:cTn id="55" dur="500"/>
                                        <p:tgtEl>
                                          <p:spTgt spid="28"/>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500"/>
                                        <p:tgtEl>
                                          <p:spTgt spid="33"/>
                                        </p:tgtEl>
                                        <p:attrNameLst>
                                          <p:attrName>ppt_x</p:attrName>
                                        </p:attrNameLst>
                                      </p:cBhvr>
                                      <p:tavLst>
                                        <p:tav tm="0">
                                          <p:val>
                                            <p:strVal val="#ppt_x-#ppt_w*1.125000"/>
                                          </p:val>
                                        </p:tav>
                                        <p:tav tm="100000">
                                          <p:val>
                                            <p:strVal val="#ppt_x"/>
                                          </p:val>
                                        </p:tav>
                                      </p:tavLst>
                                    </p:anim>
                                    <p:animEffect transition="in" filter="wipe(right)">
                                      <p:cBhvr>
                                        <p:cTn id="59" dur="500"/>
                                        <p:tgtEl>
                                          <p:spTgt spid="33"/>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p:tgtEl>
                                          <p:spTgt spid="34"/>
                                        </p:tgtEl>
                                        <p:attrNameLst>
                                          <p:attrName>ppt_x</p:attrName>
                                        </p:attrNameLst>
                                      </p:cBhvr>
                                      <p:tavLst>
                                        <p:tav tm="0">
                                          <p:val>
                                            <p:strVal val="#ppt_x-#ppt_w*1.125000"/>
                                          </p:val>
                                        </p:tav>
                                        <p:tav tm="100000">
                                          <p:val>
                                            <p:strVal val="#ppt_x"/>
                                          </p:val>
                                        </p:tav>
                                      </p:tavLst>
                                    </p:anim>
                                    <p:animEffect transition="in" filter="wipe(right)">
                                      <p:cBhvr>
                                        <p:cTn id="63" dur="500"/>
                                        <p:tgtEl>
                                          <p:spTgt spid="34"/>
                                        </p:tgtEl>
                                      </p:cBhvr>
                                    </p:animEffect>
                                  </p:childTnLst>
                                </p:cTn>
                              </p:par>
                              <p:par>
                                <p:cTn id="64" presetID="12" presetClass="entr" presetSubtype="8" fill="hold" grpId="0" nodeType="withEffect">
                                  <p:stCondLst>
                                    <p:cond delay="30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p:tgtEl>
                                          <p:spTgt spid="31"/>
                                        </p:tgtEl>
                                        <p:attrNameLst>
                                          <p:attrName>ppt_x</p:attrName>
                                        </p:attrNameLst>
                                      </p:cBhvr>
                                      <p:tavLst>
                                        <p:tav tm="0">
                                          <p:val>
                                            <p:strVal val="#ppt_x-#ppt_w*1.125000"/>
                                          </p:val>
                                        </p:tav>
                                        <p:tav tm="100000">
                                          <p:val>
                                            <p:strVal val="#ppt_x"/>
                                          </p:val>
                                        </p:tav>
                                      </p:tavLst>
                                    </p:anim>
                                    <p:animEffect transition="in" filter="wipe(right)">
                                      <p:cBhvr>
                                        <p:cTn id="67" dur="500"/>
                                        <p:tgtEl>
                                          <p:spTgt spid="31"/>
                                        </p:tgtEl>
                                      </p:cBhvr>
                                    </p:animEffect>
                                  </p:childTnLst>
                                </p:cTn>
                              </p:par>
                              <p:par>
                                <p:cTn id="68" presetID="12" presetClass="entr" presetSubtype="8" fill="hold" grpId="0" nodeType="withEffect">
                                  <p:stCondLst>
                                    <p:cond delay="3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p:tgtEl>
                                          <p:spTgt spid="32"/>
                                        </p:tgtEl>
                                        <p:attrNameLst>
                                          <p:attrName>ppt_x</p:attrName>
                                        </p:attrNameLst>
                                      </p:cBhvr>
                                      <p:tavLst>
                                        <p:tav tm="0">
                                          <p:val>
                                            <p:strVal val="#ppt_x-#ppt_w*1.125000"/>
                                          </p:val>
                                        </p:tav>
                                        <p:tav tm="100000">
                                          <p:val>
                                            <p:strVal val="#ppt_x"/>
                                          </p:val>
                                        </p:tav>
                                      </p:tavLst>
                                    </p:anim>
                                    <p:animEffect transition="in" filter="wipe(right)">
                                      <p:cBhvr>
                                        <p:cTn id="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4" grpId="0"/>
      <p:bldP spid="24" grpId="0"/>
      <p:bldP spid="25" grpId="0" animBg="1"/>
      <p:bldP spid="26" grpId="0" animBg="1"/>
      <p:bldP spid="27" grpId="0"/>
      <p:bldP spid="28" grpId="0"/>
      <p:bldP spid="29" grpId="0" animBg="1"/>
      <p:bldP spid="30" grpId="0" animBg="1"/>
      <p:bldP spid="31" grpId="0"/>
      <p:bldP spid="32" grpId="0"/>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a:spLocks noChangeArrowheads="1"/>
          </p:cNvSpPr>
          <p:nvPr/>
        </p:nvSpPr>
        <p:spPr bwMode="auto">
          <a:xfrm>
            <a:off x="2211388" y="1268413"/>
            <a:ext cx="3954462" cy="307975"/>
          </a:xfrm>
          <a:prstGeom prst="rect">
            <a:avLst/>
          </a:prstGeom>
          <a:noFill/>
          <a:ln w="9525">
            <a:noFill/>
            <a:miter lim="800000"/>
            <a:headEnd/>
            <a:tailEnd/>
          </a:ln>
        </p:spPr>
        <p:txBody>
          <a:bodyPr wrap="none">
            <a:spAutoFit/>
          </a:bodyPr>
          <a:lstStyle/>
          <a:p>
            <a:pPr algn="l"/>
            <a:r>
              <a:rPr lang="zh-CN" altLang="en-US" sz="1400">
                <a:solidFill>
                  <a:schemeClr val="tx1"/>
                </a:solidFill>
                <a:latin typeface="黑体" pitchFamily="49" charset="-122"/>
                <a:ea typeface="黑体" pitchFamily="49" charset="-122"/>
                <a:cs typeface="方正兰亭细黑_GBK_M"/>
              </a:rPr>
              <a:t>市面会计软件品牌繁多，软件公司实施水平各异</a:t>
            </a:r>
          </a:p>
        </p:txBody>
      </p:sp>
      <p:sp>
        <p:nvSpPr>
          <p:cNvPr id="69" name="TextBox 68"/>
          <p:cNvSpPr txBox="1">
            <a:spLocks noChangeArrowheads="1"/>
          </p:cNvSpPr>
          <p:nvPr/>
        </p:nvSpPr>
        <p:spPr bwMode="auto">
          <a:xfrm>
            <a:off x="2227263" y="2166938"/>
            <a:ext cx="2517775" cy="307975"/>
          </a:xfrm>
          <a:prstGeom prst="rect">
            <a:avLst/>
          </a:prstGeom>
          <a:noFill/>
          <a:ln w="9525">
            <a:noFill/>
            <a:miter lim="800000"/>
            <a:headEnd/>
            <a:tailEnd/>
          </a:ln>
        </p:spPr>
        <p:txBody>
          <a:bodyPr wrap="none">
            <a:spAutoFit/>
          </a:bodyPr>
          <a:lstStyle/>
          <a:p>
            <a:pPr algn="l"/>
            <a:r>
              <a:rPr lang="zh-CN" altLang="en-US" sz="1400">
                <a:solidFill>
                  <a:schemeClr val="tx1"/>
                </a:solidFill>
                <a:latin typeface="黑体" pitchFamily="49" charset="-122"/>
                <a:ea typeface="黑体" pitchFamily="49" charset="-122"/>
                <a:cs typeface="方正兰亭细黑_GBK_M"/>
              </a:rPr>
              <a:t>软件的后期修改维护成本偏高</a:t>
            </a:r>
          </a:p>
        </p:txBody>
      </p:sp>
      <p:sp>
        <p:nvSpPr>
          <p:cNvPr id="71" name="TextBox 70"/>
          <p:cNvSpPr txBox="1">
            <a:spLocks noChangeArrowheads="1"/>
          </p:cNvSpPr>
          <p:nvPr/>
        </p:nvSpPr>
        <p:spPr bwMode="auto">
          <a:xfrm>
            <a:off x="2227263" y="1747838"/>
            <a:ext cx="1800225" cy="307975"/>
          </a:xfrm>
          <a:prstGeom prst="rect">
            <a:avLst/>
          </a:prstGeom>
          <a:noFill/>
          <a:ln w="9525">
            <a:noFill/>
            <a:miter lim="800000"/>
            <a:headEnd/>
            <a:tailEnd/>
          </a:ln>
        </p:spPr>
        <p:txBody>
          <a:bodyPr wrap="none">
            <a:spAutoFit/>
          </a:bodyPr>
          <a:lstStyle/>
          <a:p>
            <a:pPr algn="l"/>
            <a:r>
              <a:rPr lang="zh-CN" altLang="en-US" sz="1400">
                <a:solidFill>
                  <a:schemeClr val="tx1"/>
                </a:solidFill>
                <a:latin typeface="黑体" pitchFamily="49" charset="-122"/>
                <a:ea typeface="黑体" pitchFamily="49" charset="-122"/>
                <a:cs typeface="方正兰亭细黑_GBK_M"/>
              </a:rPr>
              <a:t>软件开发水平不高。</a:t>
            </a:r>
          </a:p>
        </p:txBody>
      </p:sp>
      <p:sp>
        <p:nvSpPr>
          <p:cNvPr id="80" name="TextBox 79"/>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latin typeface="黑体" pitchFamily="49" charset="-122"/>
                <a:ea typeface="黑体" pitchFamily="49" charset="-122"/>
              </a:rPr>
              <a:t>延时符</a:t>
            </a:r>
          </a:p>
        </p:txBody>
      </p:sp>
      <p:sp>
        <p:nvSpPr>
          <p:cNvPr id="60421" name="TextBox 28"/>
          <p:cNvSpPr txBox="1">
            <a:spLocks noChangeArrowheads="1"/>
          </p:cNvSpPr>
          <p:nvPr/>
        </p:nvSpPr>
        <p:spPr bwMode="auto">
          <a:xfrm>
            <a:off x="2436813" y="65088"/>
            <a:ext cx="577056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软件开发设计中存在的风险</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00" name="椭圆 99"/>
          <p:cNvSpPr/>
          <p:nvPr/>
        </p:nvSpPr>
        <p:spPr>
          <a:xfrm>
            <a:off x="1936750" y="1300163"/>
            <a:ext cx="274638" cy="276225"/>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01" name="椭圆 100"/>
          <p:cNvSpPr/>
          <p:nvPr/>
        </p:nvSpPr>
        <p:spPr>
          <a:xfrm>
            <a:off x="1936750" y="1712913"/>
            <a:ext cx="274638"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02" name="椭圆 101"/>
          <p:cNvSpPr/>
          <p:nvPr/>
        </p:nvSpPr>
        <p:spPr>
          <a:xfrm>
            <a:off x="1936750" y="2166938"/>
            <a:ext cx="274638"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nvGrpSpPr>
          <p:cNvPr id="106" name="组合 105"/>
          <p:cNvGrpSpPr/>
          <p:nvPr/>
        </p:nvGrpSpPr>
        <p:grpSpPr>
          <a:xfrm>
            <a:off x="5073766" y="1575600"/>
            <a:ext cx="3816233" cy="3225000"/>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107" name="圆角矩形 10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08" name="圆角矩形 107"/>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109" name="组合 108"/>
          <p:cNvGrpSpPr/>
          <p:nvPr/>
        </p:nvGrpSpPr>
        <p:grpSpPr>
          <a:xfrm>
            <a:off x="1818344" y="3112086"/>
            <a:ext cx="2926939" cy="168851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110" name="圆角矩形 10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11" name="圆角矩形 11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right)">
                                      <p:cBhvr>
                                        <p:cTn id="8" dur="500"/>
                                        <p:tgtEl>
                                          <p:spTgt spid="68"/>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p:tgtEl>
                                          <p:spTgt spid="71"/>
                                        </p:tgtEl>
                                        <p:attrNameLst>
                                          <p:attrName>ppt_x</p:attrName>
                                        </p:attrNameLst>
                                      </p:cBhvr>
                                      <p:tavLst>
                                        <p:tav tm="0">
                                          <p:val>
                                            <p:strVal val="#ppt_x-#ppt_w*1.125000"/>
                                          </p:val>
                                        </p:tav>
                                        <p:tav tm="100000">
                                          <p:val>
                                            <p:strVal val="#ppt_x"/>
                                          </p:val>
                                        </p:tav>
                                      </p:tavLst>
                                    </p:anim>
                                    <p:animEffect transition="in" filter="wipe(right)">
                                      <p:cBhvr>
                                        <p:cTn id="12" dur="500"/>
                                        <p:tgtEl>
                                          <p:spTgt spid="7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p:tgtEl>
                                          <p:spTgt spid="69"/>
                                        </p:tgtEl>
                                        <p:attrNameLst>
                                          <p:attrName>ppt_x</p:attrName>
                                        </p:attrNameLst>
                                      </p:cBhvr>
                                      <p:tavLst>
                                        <p:tav tm="0">
                                          <p:val>
                                            <p:strVal val="#ppt_x-#ppt_w*1.125000"/>
                                          </p:val>
                                        </p:tav>
                                        <p:tav tm="100000">
                                          <p:val>
                                            <p:strVal val="#ppt_x"/>
                                          </p:val>
                                        </p:tav>
                                      </p:tavLst>
                                    </p:anim>
                                    <p:animEffect transition="in" filter="wipe(right)">
                                      <p:cBhvr>
                                        <p:cTn id="16" dur="500"/>
                                        <p:tgtEl>
                                          <p:spTgt spid="6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2000"/>
                                        <p:tgtEl>
                                          <p:spTgt spid="80"/>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500"/>
                                        <p:tgtEl>
                                          <p:spTgt spid="100"/>
                                        </p:tgtEl>
                                        <p:attrNameLst>
                                          <p:attrName>ppt_x</p:attrName>
                                        </p:attrNameLst>
                                      </p:cBhvr>
                                      <p:tavLst>
                                        <p:tav tm="0">
                                          <p:val>
                                            <p:strVal val="#ppt_x-#ppt_w*1.125000"/>
                                          </p:val>
                                        </p:tav>
                                        <p:tav tm="100000">
                                          <p:val>
                                            <p:strVal val="#ppt_x"/>
                                          </p:val>
                                        </p:tav>
                                      </p:tavLst>
                                    </p:anim>
                                    <p:animEffect transition="in" filter="wipe(right)">
                                      <p:cBhvr>
                                        <p:cTn id="24" dur="500"/>
                                        <p:tgtEl>
                                          <p:spTgt spid="10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p:tgtEl>
                                          <p:spTgt spid="101"/>
                                        </p:tgtEl>
                                        <p:attrNameLst>
                                          <p:attrName>ppt_x</p:attrName>
                                        </p:attrNameLst>
                                      </p:cBhvr>
                                      <p:tavLst>
                                        <p:tav tm="0">
                                          <p:val>
                                            <p:strVal val="#ppt_x-#ppt_w*1.125000"/>
                                          </p:val>
                                        </p:tav>
                                        <p:tav tm="100000">
                                          <p:val>
                                            <p:strVal val="#ppt_x"/>
                                          </p:val>
                                        </p:tav>
                                      </p:tavLst>
                                    </p:anim>
                                    <p:animEffect transition="in" filter="wipe(right)">
                                      <p:cBhvr>
                                        <p:cTn id="28" dur="500"/>
                                        <p:tgtEl>
                                          <p:spTgt spid="101"/>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p:tgtEl>
                                          <p:spTgt spid="102"/>
                                        </p:tgtEl>
                                        <p:attrNameLst>
                                          <p:attrName>ppt_x</p:attrName>
                                        </p:attrNameLst>
                                      </p:cBhvr>
                                      <p:tavLst>
                                        <p:tav tm="0">
                                          <p:val>
                                            <p:strVal val="#ppt_x-#ppt_w*1.125000"/>
                                          </p:val>
                                        </p:tav>
                                        <p:tav tm="100000">
                                          <p:val>
                                            <p:strVal val="#ppt_x"/>
                                          </p:val>
                                        </p:tav>
                                      </p:tavLst>
                                    </p:anim>
                                    <p:animEffect transition="in" filter="wipe(right)">
                                      <p:cBhvr>
                                        <p:cTn id="3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1" grpId="0"/>
      <p:bldP spid="80" grpId="0"/>
      <p:bldP spid="100" grpId="0" animBg="1"/>
      <p:bldP spid="101" grpId="0" animBg="1"/>
      <p:bldP spid="1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4"/>
          <p:cNvSpPr/>
          <p:nvPr/>
        </p:nvSpPr>
        <p:spPr>
          <a:xfrm rot="16200000">
            <a:off x="4408488" y="2222500"/>
            <a:ext cx="917575" cy="1177925"/>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2B8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nvGrpSpPr>
          <p:cNvPr id="7" name="组合 6"/>
          <p:cNvGrpSpPr/>
          <p:nvPr/>
        </p:nvGrpSpPr>
        <p:grpSpPr>
          <a:xfrm rot="5400000">
            <a:off x="5724445" y="2210323"/>
            <a:ext cx="902720" cy="1172844"/>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sp>
        <p:nvSpPr>
          <p:cNvPr id="10" name="椭圆 34"/>
          <p:cNvSpPr/>
          <p:nvPr/>
        </p:nvSpPr>
        <p:spPr>
          <a:xfrm rot="5400000">
            <a:off x="5491163" y="3324225"/>
            <a:ext cx="915987" cy="11795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nvGrpSpPr>
          <p:cNvPr id="11" name="组合 10"/>
          <p:cNvGrpSpPr/>
          <p:nvPr/>
        </p:nvGrpSpPr>
        <p:grpSpPr>
          <a:xfrm rot="16200000">
            <a:off x="4136257" y="3300887"/>
            <a:ext cx="902720" cy="1172844"/>
            <a:chOff x="4020870" y="2194485"/>
            <a:chExt cx="1102258" cy="1432090"/>
          </a:xfrm>
          <a:effectLst>
            <a:outerShdw blurRad="444500" dist="254000" dir="8100000" algn="tr" rotWithShape="0">
              <a:prstClr val="black">
                <a:alpha val="50000"/>
              </a:prstClr>
            </a:outerShdw>
          </a:effectLst>
        </p:grpSpPr>
        <p:sp>
          <p:nvSpPr>
            <p:cNvPr id="1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sp>
        <p:nvSpPr>
          <p:cNvPr id="14" name="TextBox 13"/>
          <p:cNvSpPr txBox="1">
            <a:spLocks noChangeArrowheads="1"/>
          </p:cNvSpPr>
          <p:nvPr/>
        </p:nvSpPr>
        <p:spPr bwMode="auto">
          <a:xfrm>
            <a:off x="5524500" y="4718050"/>
            <a:ext cx="2405063" cy="261938"/>
          </a:xfrm>
          <a:prstGeom prst="rect">
            <a:avLst/>
          </a:prstGeom>
          <a:noFill/>
          <a:ln w="9525">
            <a:noFill/>
            <a:miter lim="800000"/>
            <a:headEnd/>
            <a:tailEnd/>
          </a:ln>
        </p:spPr>
        <p:txBody>
          <a:bodyPr>
            <a:spAutoFit/>
          </a:bodyPr>
          <a:lstStyle/>
          <a:p>
            <a:pPr algn="l"/>
            <a:r>
              <a:rPr lang="zh-CN" altLang="en-US" sz="1100">
                <a:solidFill>
                  <a:schemeClr val="tx1"/>
                </a:solidFill>
                <a:latin typeface="微软雅黑" pitchFamily="34" charset="-122"/>
                <a:ea typeface="微软雅黑" pitchFamily="34" charset="-122"/>
              </a:rPr>
              <a:t>存储不当，受自然灾害影响</a:t>
            </a:r>
            <a:endParaRPr lang="en-US" altLang="zh-CN" sz="1100">
              <a:solidFill>
                <a:schemeClr val="tx1"/>
              </a:solidFill>
              <a:latin typeface="微软雅黑" pitchFamily="34" charset="-122"/>
              <a:ea typeface="微软雅黑" pitchFamily="34" charset="-122"/>
            </a:endParaRPr>
          </a:p>
        </p:txBody>
      </p:sp>
      <p:sp>
        <p:nvSpPr>
          <p:cNvPr id="20" name="椭圆 34"/>
          <p:cNvSpPr/>
          <p:nvPr/>
        </p:nvSpPr>
        <p:spPr>
          <a:xfrm rot="5400000">
            <a:off x="5507038" y="1163637"/>
            <a:ext cx="915988" cy="11795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nvGrpSpPr>
          <p:cNvPr id="21" name="组合 20"/>
          <p:cNvGrpSpPr/>
          <p:nvPr/>
        </p:nvGrpSpPr>
        <p:grpSpPr>
          <a:xfrm rot="16200000">
            <a:off x="4152075" y="1140545"/>
            <a:ext cx="902720" cy="1172844"/>
            <a:chOff x="4020870" y="2194485"/>
            <a:chExt cx="1102258" cy="1432090"/>
          </a:xfrm>
          <a:effectLst>
            <a:outerShdw blurRad="444500" dist="254000" dir="8100000" algn="tr" rotWithShape="0">
              <a:prstClr val="black">
                <a:alpha val="50000"/>
              </a:prstClr>
            </a:outerShdw>
          </a:effectLst>
        </p:grpSpPr>
        <p:sp>
          <p:nvSpPr>
            <p:cNvPr id="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100">
                <a:latin typeface="微软雅黑" panose="020B0503020204020204" pitchFamily="34" charset="-122"/>
                <a:ea typeface="微软雅黑" panose="020B0503020204020204" pitchFamily="34" charset="-122"/>
              </a:endParaRPr>
            </a:p>
          </p:txBody>
        </p:sp>
      </p:grpSp>
      <p:sp>
        <p:nvSpPr>
          <p:cNvPr id="26" name="KSO_Shape"/>
          <p:cNvSpPr/>
          <p:nvPr/>
        </p:nvSpPr>
        <p:spPr bwMode="auto">
          <a:xfrm>
            <a:off x="4446883" y="1507552"/>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r>
              <a:rPr lang="zh-CN" altLang="en-US" dirty="0">
                <a:solidFill>
                  <a:srgbClr val="6BA42C"/>
                </a:solidFill>
                <a:latin typeface="+mn-lt"/>
                <a:ea typeface="微软雅黑" panose="020B0503020204020204" pitchFamily="34" charset="-122"/>
              </a:rPr>
              <a:t>机房</a:t>
            </a:r>
            <a:endParaRPr lang="en-US" altLang="zh-CN" dirty="0">
              <a:solidFill>
                <a:srgbClr val="6BA42C"/>
              </a:solidFill>
              <a:latin typeface="+mn-lt"/>
              <a:ea typeface="微软雅黑" panose="020B0503020204020204" pitchFamily="34" charset="-122"/>
            </a:endParaRPr>
          </a:p>
          <a:p>
            <a:pPr fontAlgn="auto">
              <a:spcBef>
                <a:spcPts val="0"/>
              </a:spcBef>
              <a:spcAft>
                <a:spcPts val="0"/>
              </a:spcAft>
              <a:defRPr/>
            </a:pPr>
            <a:r>
              <a:rPr lang="zh-CN" altLang="en-US" dirty="0">
                <a:solidFill>
                  <a:srgbClr val="6BA42C"/>
                </a:solidFill>
                <a:latin typeface="+mn-lt"/>
                <a:ea typeface="微软雅黑" panose="020B0503020204020204" pitchFamily="34" charset="-122"/>
              </a:rPr>
              <a:t>事故</a:t>
            </a:r>
          </a:p>
        </p:txBody>
      </p:sp>
      <p:sp>
        <p:nvSpPr>
          <p:cNvPr id="32" name="矩形 3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62474" name="TextBox 33"/>
          <p:cNvSpPr txBox="1">
            <a:spLocks noChangeArrowheads="1"/>
          </p:cNvSpPr>
          <p:nvPr/>
        </p:nvSpPr>
        <p:spPr bwMode="auto">
          <a:xfrm>
            <a:off x="2436813" y="65088"/>
            <a:ext cx="577056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rPr>
              <a:t>系统物理硬件造成的分险</a:t>
            </a:r>
          </a:p>
        </p:txBody>
      </p:sp>
      <p:grpSp>
        <p:nvGrpSpPr>
          <p:cNvPr id="35" name="组合 34"/>
          <p:cNvGrpSpPr/>
          <p:nvPr/>
        </p:nvGrpSpPr>
        <p:grpSpPr>
          <a:xfrm>
            <a:off x="2096978" y="939803"/>
            <a:ext cx="1003417" cy="1262657"/>
            <a:chOff x="4304043" y="1286668"/>
            <a:chExt cx="3837944" cy="2757793"/>
          </a:xfrm>
          <a:blipFill>
            <a:blip r:embed="rId3"/>
            <a:stretch>
              <a:fillRect/>
            </a:stretch>
          </a:blipFill>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7" name="圆角矩形 3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39" name="KSO_Shape"/>
          <p:cNvSpPr/>
          <p:nvPr/>
        </p:nvSpPr>
        <p:spPr bwMode="auto">
          <a:xfrm>
            <a:off x="5456987" y="1491732"/>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r>
              <a:rPr lang="zh-CN" altLang="en-US" dirty="0">
                <a:solidFill>
                  <a:schemeClr val="bg1"/>
                </a:solidFill>
                <a:latin typeface="+mn-lt"/>
                <a:ea typeface="微软雅黑" panose="020B0503020204020204" pitchFamily="34" charset="-122"/>
              </a:rPr>
              <a:t>网络问题</a:t>
            </a:r>
          </a:p>
        </p:txBody>
      </p:sp>
      <p:grpSp>
        <p:nvGrpSpPr>
          <p:cNvPr id="40" name="组合 39"/>
          <p:cNvGrpSpPr/>
          <p:nvPr/>
        </p:nvGrpSpPr>
        <p:grpSpPr>
          <a:xfrm>
            <a:off x="6984635" y="1152554"/>
            <a:ext cx="1637868" cy="85063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41" name="圆角矩形 4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42" name="圆角矩形 4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46" name="KSO_Shape"/>
          <p:cNvSpPr/>
          <p:nvPr/>
        </p:nvSpPr>
        <p:spPr bwMode="auto">
          <a:xfrm>
            <a:off x="4726154" y="2572190"/>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r>
              <a:rPr lang="zh-CN" altLang="en-US" dirty="0">
                <a:solidFill>
                  <a:schemeClr val="bg1"/>
                </a:solidFill>
                <a:latin typeface="+mn-lt"/>
                <a:ea typeface="微软雅黑" panose="020B0503020204020204" pitchFamily="34" charset="-122"/>
              </a:rPr>
              <a:t>操作系统</a:t>
            </a:r>
          </a:p>
        </p:txBody>
      </p:sp>
      <p:grpSp>
        <p:nvGrpSpPr>
          <p:cNvPr id="47" name="组合 46"/>
          <p:cNvGrpSpPr/>
          <p:nvPr/>
        </p:nvGrpSpPr>
        <p:grpSpPr>
          <a:xfrm>
            <a:off x="2068628" y="2358167"/>
            <a:ext cx="1637868" cy="85063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48" name="圆角矩形 47"/>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49" name="圆角矩形 48"/>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50" name="KSO_Shape"/>
          <p:cNvSpPr/>
          <p:nvPr/>
        </p:nvSpPr>
        <p:spPr bwMode="auto">
          <a:xfrm>
            <a:off x="5650222" y="2561509"/>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r>
              <a:rPr lang="zh-CN" altLang="en-US" dirty="0">
                <a:solidFill>
                  <a:srgbClr val="6BA42C"/>
                </a:solidFill>
                <a:latin typeface="+mn-lt"/>
                <a:ea typeface="微软雅黑" panose="020B0503020204020204" pitchFamily="34" charset="-122"/>
              </a:rPr>
              <a:t>软件安装</a:t>
            </a:r>
          </a:p>
        </p:txBody>
      </p:sp>
      <p:grpSp>
        <p:nvGrpSpPr>
          <p:cNvPr id="51" name="组合 50"/>
          <p:cNvGrpSpPr/>
          <p:nvPr/>
        </p:nvGrpSpPr>
        <p:grpSpPr>
          <a:xfrm>
            <a:off x="7005071" y="2251206"/>
            <a:ext cx="1637868" cy="850634"/>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52" name="圆角矩形 5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53" name="圆角矩形 52"/>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54" name="KSO_Shape"/>
          <p:cNvSpPr/>
          <p:nvPr/>
        </p:nvSpPr>
        <p:spPr bwMode="auto">
          <a:xfrm>
            <a:off x="4446882" y="3652073"/>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r>
              <a:rPr lang="zh-CN" altLang="en-US" dirty="0">
                <a:solidFill>
                  <a:srgbClr val="6BA42C"/>
                </a:solidFill>
                <a:latin typeface="+mn-lt"/>
                <a:ea typeface="微软雅黑" panose="020B0503020204020204" pitchFamily="34" charset="-122"/>
              </a:rPr>
              <a:t>病毒木马</a:t>
            </a:r>
          </a:p>
        </p:txBody>
      </p:sp>
      <p:grpSp>
        <p:nvGrpSpPr>
          <p:cNvPr id="55" name="组合 54"/>
          <p:cNvGrpSpPr/>
          <p:nvPr/>
        </p:nvGrpSpPr>
        <p:grpSpPr>
          <a:xfrm>
            <a:off x="2089063" y="3887308"/>
            <a:ext cx="1637868" cy="850634"/>
            <a:chOff x="4304043" y="1286668"/>
            <a:chExt cx="3837944" cy="2757793"/>
          </a:xfrm>
          <a:blipFill>
            <a:blip r:embed="rId7"/>
            <a:stretch>
              <a:fillRect/>
            </a:stretch>
          </a:blipFill>
          <a:effectLst>
            <a:outerShdw blurRad="381000" dist="254000" dir="8100000" algn="tr" rotWithShape="0">
              <a:prstClr val="black">
                <a:alpha val="40000"/>
              </a:prstClr>
            </a:outerShdw>
          </a:effectLst>
        </p:grpSpPr>
        <p:sp>
          <p:nvSpPr>
            <p:cNvPr id="56" name="圆角矩形 5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57" name="圆角矩形 5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58" name="KSO_Shape"/>
          <p:cNvSpPr/>
          <p:nvPr/>
        </p:nvSpPr>
        <p:spPr bwMode="auto">
          <a:xfrm>
            <a:off x="5491357" y="3675070"/>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r>
              <a:rPr lang="zh-CN" altLang="en-US" dirty="0">
                <a:solidFill>
                  <a:schemeClr val="bg1"/>
                </a:solidFill>
                <a:latin typeface="+mn-lt"/>
                <a:ea typeface="微软雅黑" panose="020B0503020204020204" pitchFamily="34" charset="-122"/>
              </a:rPr>
              <a:t>存储不当</a:t>
            </a:r>
          </a:p>
        </p:txBody>
      </p:sp>
      <p:grpSp>
        <p:nvGrpSpPr>
          <p:cNvPr id="59" name="组合 58"/>
          <p:cNvGrpSpPr/>
          <p:nvPr/>
        </p:nvGrpSpPr>
        <p:grpSpPr>
          <a:xfrm>
            <a:off x="7110054" y="3675070"/>
            <a:ext cx="1637868" cy="1062872"/>
            <a:chOff x="4304043" y="1286668"/>
            <a:chExt cx="3837944" cy="2757793"/>
          </a:xfrm>
          <a:blipFill>
            <a:blip r:embed="rId8"/>
            <a:stretch>
              <a:fillRect/>
            </a:stretch>
          </a:blipFill>
          <a:effectLst>
            <a:outerShdw blurRad="381000" dist="254000" dir="8100000" algn="tr" rotWithShape="0">
              <a:prstClr val="black">
                <a:alpha val="40000"/>
              </a:prstClr>
            </a:outerShdw>
          </a:effectLst>
        </p:grpSpPr>
        <p:sp>
          <p:nvSpPr>
            <p:cNvPr id="60" name="圆角矩形 5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61" name="圆角矩形 6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62" name="TextBox 61"/>
          <p:cNvSpPr txBox="1">
            <a:spLocks noChangeArrowheads="1"/>
          </p:cNvSpPr>
          <p:nvPr/>
        </p:nvSpPr>
        <p:spPr bwMode="auto">
          <a:xfrm>
            <a:off x="3219450" y="992188"/>
            <a:ext cx="2405063" cy="261937"/>
          </a:xfrm>
          <a:prstGeom prst="rect">
            <a:avLst/>
          </a:prstGeom>
          <a:noFill/>
          <a:ln w="9525">
            <a:noFill/>
            <a:miter lim="800000"/>
            <a:headEnd/>
            <a:tailEnd/>
          </a:ln>
        </p:spPr>
        <p:txBody>
          <a:bodyPr>
            <a:spAutoFit/>
          </a:bodyPr>
          <a:lstStyle/>
          <a:p>
            <a:pPr algn="l"/>
            <a:r>
              <a:rPr lang="zh-CN" altLang="en-US" sz="1100">
                <a:solidFill>
                  <a:schemeClr val="tx1"/>
                </a:solidFill>
                <a:latin typeface="微软雅黑" pitchFamily="34" charset="-122"/>
                <a:ea typeface="微软雅黑" pitchFamily="34" charset="-122"/>
              </a:rPr>
              <a:t>服务器故障导致系统瘫痪</a:t>
            </a:r>
            <a:endParaRPr lang="en-US" altLang="zh-CN" sz="1100">
              <a:solidFill>
                <a:schemeClr val="tx1"/>
              </a:solidFill>
              <a:latin typeface="微软雅黑" pitchFamily="34" charset="-122"/>
              <a:ea typeface="微软雅黑" pitchFamily="34" charset="-122"/>
            </a:endParaRPr>
          </a:p>
        </p:txBody>
      </p:sp>
      <p:sp>
        <p:nvSpPr>
          <p:cNvPr id="63" name="TextBox 62"/>
          <p:cNvSpPr txBox="1">
            <a:spLocks noChangeArrowheads="1"/>
          </p:cNvSpPr>
          <p:nvPr/>
        </p:nvSpPr>
        <p:spPr bwMode="auto">
          <a:xfrm>
            <a:off x="6105525" y="914400"/>
            <a:ext cx="2403475" cy="261938"/>
          </a:xfrm>
          <a:prstGeom prst="rect">
            <a:avLst/>
          </a:prstGeom>
          <a:noFill/>
          <a:ln w="9525">
            <a:noFill/>
            <a:miter lim="800000"/>
            <a:headEnd/>
            <a:tailEnd/>
          </a:ln>
        </p:spPr>
        <p:txBody>
          <a:bodyPr>
            <a:spAutoFit/>
          </a:bodyPr>
          <a:lstStyle/>
          <a:p>
            <a:pPr algn="l"/>
            <a:r>
              <a:rPr lang="zh-CN" altLang="en-US" sz="1100">
                <a:solidFill>
                  <a:schemeClr val="tx1"/>
                </a:solidFill>
                <a:latin typeface="微软雅黑" pitchFamily="34" charset="-122"/>
                <a:ea typeface="微软雅黑" pitchFamily="34" charset="-122"/>
              </a:rPr>
              <a:t>网络故障，无法访问内网系统</a:t>
            </a:r>
            <a:endParaRPr lang="en-US" altLang="zh-CN" sz="1100">
              <a:solidFill>
                <a:schemeClr val="tx1"/>
              </a:solidFill>
              <a:latin typeface="微软雅黑" pitchFamily="34" charset="-122"/>
              <a:ea typeface="微软雅黑" pitchFamily="34" charset="-122"/>
            </a:endParaRPr>
          </a:p>
        </p:txBody>
      </p:sp>
      <p:sp>
        <p:nvSpPr>
          <p:cNvPr id="64" name="TextBox 63"/>
          <p:cNvSpPr txBox="1">
            <a:spLocks noChangeArrowheads="1"/>
          </p:cNvSpPr>
          <p:nvPr/>
        </p:nvSpPr>
        <p:spPr bwMode="auto">
          <a:xfrm>
            <a:off x="2346325" y="3313113"/>
            <a:ext cx="2405063" cy="261937"/>
          </a:xfrm>
          <a:prstGeom prst="rect">
            <a:avLst/>
          </a:prstGeom>
          <a:noFill/>
          <a:ln w="9525">
            <a:noFill/>
            <a:miter lim="800000"/>
            <a:headEnd/>
            <a:tailEnd/>
          </a:ln>
        </p:spPr>
        <p:txBody>
          <a:bodyPr>
            <a:spAutoFit/>
          </a:bodyPr>
          <a:lstStyle/>
          <a:p>
            <a:pPr algn="l"/>
            <a:r>
              <a:rPr lang="en-US" altLang="zh-CN" sz="1100">
                <a:solidFill>
                  <a:schemeClr val="tx1"/>
                </a:solidFill>
                <a:latin typeface="微软雅黑" pitchFamily="34" charset="-122"/>
                <a:ea typeface="微软雅黑" pitchFamily="34" charset="-122"/>
              </a:rPr>
              <a:t>Windows </a:t>
            </a:r>
            <a:r>
              <a:rPr lang="zh-CN" altLang="en-US" sz="1100">
                <a:solidFill>
                  <a:schemeClr val="tx1"/>
                </a:solidFill>
                <a:latin typeface="微软雅黑" pitchFamily="34" charset="-122"/>
                <a:ea typeface="微软雅黑" pitchFamily="34" charset="-122"/>
              </a:rPr>
              <a:t>系统错误，无法开机</a:t>
            </a:r>
            <a:endParaRPr lang="en-US" altLang="zh-CN" sz="1100">
              <a:solidFill>
                <a:schemeClr val="tx1"/>
              </a:solidFill>
              <a:latin typeface="微软雅黑" pitchFamily="34" charset="-122"/>
              <a:ea typeface="微软雅黑" pitchFamily="34" charset="-122"/>
            </a:endParaRPr>
          </a:p>
        </p:txBody>
      </p:sp>
      <p:sp>
        <p:nvSpPr>
          <p:cNvPr id="65" name="TextBox 64"/>
          <p:cNvSpPr txBox="1">
            <a:spLocks noChangeArrowheads="1"/>
          </p:cNvSpPr>
          <p:nvPr/>
        </p:nvSpPr>
        <p:spPr bwMode="auto">
          <a:xfrm>
            <a:off x="2349500" y="4738688"/>
            <a:ext cx="2403475" cy="260350"/>
          </a:xfrm>
          <a:prstGeom prst="rect">
            <a:avLst/>
          </a:prstGeom>
          <a:noFill/>
          <a:ln w="9525">
            <a:noFill/>
            <a:miter lim="800000"/>
            <a:headEnd/>
            <a:tailEnd/>
          </a:ln>
        </p:spPr>
        <p:txBody>
          <a:bodyPr>
            <a:spAutoFit/>
          </a:bodyPr>
          <a:lstStyle/>
          <a:p>
            <a:pPr algn="l"/>
            <a:r>
              <a:rPr lang="zh-CN" altLang="en-US" sz="1100">
                <a:solidFill>
                  <a:schemeClr val="tx1"/>
                </a:solidFill>
                <a:latin typeface="微软雅黑" pitchFamily="34" charset="-122"/>
                <a:ea typeface="微软雅黑" pitchFamily="34" charset="-122"/>
              </a:rPr>
              <a:t>电脑感染病毒，软件无法打开</a:t>
            </a:r>
            <a:endParaRPr lang="en-US" altLang="zh-CN" sz="1100">
              <a:solidFill>
                <a:schemeClr val="tx1"/>
              </a:solidFill>
              <a:latin typeface="微软雅黑" pitchFamily="34" charset="-122"/>
              <a:ea typeface="微软雅黑" pitchFamily="34" charset="-122"/>
            </a:endParaRPr>
          </a:p>
        </p:txBody>
      </p:sp>
      <p:sp>
        <p:nvSpPr>
          <p:cNvPr id="66" name="TextBox 65"/>
          <p:cNvSpPr txBox="1">
            <a:spLocks noChangeArrowheads="1"/>
          </p:cNvSpPr>
          <p:nvPr/>
        </p:nvSpPr>
        <p:spPr bwMode="auto">
          <a:xfrm>
            <a:off x="6554788" y="3228975"/>
            <a:ext cx="2403475" cy="260350"/>
          </a:xfrm>
          <a:prstGeom prst="rect">
            <a:avLst/>
          </a:prstGeom>
          <a:noFill/>
          <a:ln w="9525">
            <a:noFill/>
            <a:miter lim="800000"/>
            <a:headEnd/>
            <a:tailEnd/>
          </a:ln>
        </p:spPr>
        <p:txBody>
          <a:bodyPr>
            <a:spAutoFit/>
          </a:bodyPr>
          <a:lstStyle/>
          <a:p>
            <a:pPr algn="l"/>
            <a:r>
              <a:rPr lang="zh-CN" altLang="en-US" sz="1100">
                <a:solidFill>
                  <a:schemeClr val="tx1"/>
                </a:solidFill>
                <a:latin typeface="微软雅黑" pitchFamily="34" charset="-122"/>
                <a:ea typeface="微软雅黑" pitchFamily="34" charset="-122"/>
              </a:rPr>
              <a:t>软件安装不当，无法使用</a:t>
            </a:r>
            <a:endParaRPr lang="en-US" altLang="zh-CN" sz="1100">
              <a:solidFill>
                <a:schemeClr val="tx1"/>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1+#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p:tgtEl>
                                          <p:spTgt spid="14"/>
                                        </p:tgtEl>
                                        <p:attrNameLst>
                                          <p:attrName>ppt_x</p:attrName>
                                        </p:attrNameLst>
                                      </p:cBhvr>
                                      <p:tavLst>
                                        <p:tav tm="0">
                                          <p:val>
                                            <p:strVal val="#ppt_x+#ppt_w*1.125000"/>
                                          </p:val>
                                        </p:tav>
                                        <p:tav tm="100000">
                                          <p:val>
                                            <p:strVal val="#ppt_x"/>
                                          </p:val>
                                        </p:tav>
                                      </p:tavLst>
                                    </p:anim>
                                    <p:animEffect transition="in" filter="wipe(left)">
                                      <p:cBhvr>
                                        <p:cTn id="37" dur="300"/>
                                        <p:tgtEl>
                                          <p:spTgt spid="14"/>
                                        </p:tgtEl>
                                      </p:cBhvr>
                                    </p:animEffect>
                                  </p:childTnLst>
                                </p:cTn>
                              </p:par>
                              <p:par>
                                <p:cTn id="38" presetID="53" presetClass="entr" presetSubtype="528" fill="hold" nodeType="withEffect">
                                  <p:stCondLst>
                                    <p:cond delay="100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anim calcmode="lin" valueType="num">
                                      <p:cBhvr>
                                        <p:cTn id="43" dur="500" fill="hold"/>
                                        <p:tgtEl>
                                          <p:spTgt spid="26"/>
                                        </p:tgtEl>
                                        <p:attrNameLst>
                                          <p:attrName>ppt_x</p:attrName>
                                        </p:attrNameLst>
                                      </p:cBhvr>
                                      <p:tavLst>
                                        <p:tav tm="0">
                                          <p:val>
                                            <p:fltVal val="0.5"/>
                                          </p:val>
                                        </p:tav>
                                        <p:tav tm="100000">
                                          <p:val>
                                            <p:strVal val="#ppt_x"/>
                                          </p:val>
                                        </p:tav>
                                      </p:tavLst>
                                    </p:anim>
                                    <p:anim calcmode="lin" valueType="num">
                                      <p:cBhvr>
                                        <p:cTn id="44" dur="500" fill="hold"/>
                                        <p:tgtEl>
                                          <p:spTgt spid="26"/>
                                        </p:tgtEl>
                                        <p:attrNameLst>
                                          <p:attrName>ppt_y</p:attrName>
                                        </p:attrNameLst>
                                      </p:cBhvr>
                                      <p:tavLst>
                                        <p:tav tm="0">
                                          <p:val>
                                            <p:fltVal val="0.5"/>
                                          </p:val>
                                        </p:tav>
                                        <p:tav tm="100000">
                                          <p:val>
                                            <p:strVal val="#ppt_y"/>
                                          </p:val>
                                        </p:tav>
                                      </p:tavLst>
                                    </p:anim>
                                  </p:childTnLst>
                                </p:cTn>
                              </p:par>
                              <p:par>
                                <p:cTn id="45" presetID="53" presetClass="entr" presetSubtype="528" fill="hold" nodeType="withEffect">
                                  <p:stCondLst>
                                    <p:cond delay="100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anim calcmode="lin" valueType="num">
                                      <p:cBhvr>
                                        <p:cTn id="50" dur="500" fill="hold"/>
                                        <p:tgtEl>
                                          <p:spTgt spid="39"/>
                                        </p:tgtEl>
                                        <p:attrNameLst>
                                          <p:attrName>ppt_x</p:attrName>
                                        </p:attrNameLst>
                                      </p:cBhvr>
                                      <p:tavLst>
                                        <p:tav tm="0">
                                          <p:val>
                                            <p:fltVal val="0.5"/>
                                          </p:val>
                                        </p:tav>
                                        <p:tav tm="100000">
                                          <p:val>
                                            <p:strVal val="#ppt_x"/>
                                          </p:val>
                                        </p:tav>
                                      </p:tavLst>
                                    </p:anim>
                                    <p:anim calcmode="lin" valueType="num">
                                      <p:cBhvr>
                                        <p:cTn id="51" dur="500" fill="hold"/>
                                        <p:tgtEl>
                                          <p:spTgt spid="39"/>
                                        </p:tgtEl>
                                        <p:attrNameLst>
                                          <p:attrName>ppt_y</p:attrName>
                                        </p:attrNameLst>
                                      </p:cBhvr>
                                      <p:tavLst>
                                        <p:tav tm="0">
                                          <p:val>
                                            <p:fltVal val="0.5"/>
                                          </p:val>
                                        </p:tav>
                                        <p:tav tm="100000">
                                          <p:val>
                                            <p:strVal val="#ppt_y"/>
                                          </p:val>
                                        </p:tav>
                                      </p:tavLst>
                                    </p:anim>
                                  </p:childTnLst>
                                </p:cTn>
                              </p:par>
                              <p:par>
                                <p:cTn id="52" presetID="53" presetClass="entr" presetSubtype="528" fill="hold" nodeType="withEffect">
                                  <p:stCondLst>
                                    <p:cond delay="1000"/>
                                  </p:stCondLst>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ppt_w</p:attrName>
                                        </p:attrNameLst>
                                      </p:cBhvr>
                                      <p:tavLst>
                                        <p:tav tm="0">
                                          <p:val>
                                            <p:fltVal val="0"/>
                                          </p:val>
                                        </p:tav>
                                        <p:tav tm="100000">
                                          <p:val>
                                            <p:strVal val="#ppt_w"/>
                                          </p:val>
                                        </p:tav>
                                      </p:tavLst>
                                    </p:anim>
                                    <p:anim calcmode="lin" valueType="num">
                                      <p:cBhvr>
                                        <p:cTn id="55" dur="500" fill="hold"/>
                                        <p:tgtEl>
                                          <p:spTgt spid="46"/>
                                        </p:tgtEl>
                                        <p:attrNameLst>
                                          <p:attrName>ppt_h</p:attrName>
                                        </p:attrNameLst>
                                      </p:cBhvr>
                                      <p:tavLst>
                                        <p:tav tm="0">
                                          <p:val>
                                            <p:fltVal val="0"/>
                                          </p:val>
                                        </p:tav>
                                        <p:tav tm="100000">
                                          <p:val>
                                            <p:strVal val="#ppt_h"/>
                                          </p:val>
                                        </p:tav>
                                      </p:tavLst>
                                    </p:anim>
                                    <p:animEffect transition="in" filter="fade">
                                      <p:cBhvr>
                                        <p:cTn id="56" dur="500"/>
                                        <p:tgtEl>
                                          <p:spTgt spid="46"/>
                                        </p:tgtEl>
                                      </p:cBhvr>
                                    </p:animEffect>
                                    <p:anim calcmode="lin" valueType="num">
                                      <p:cBhvr>
                                        <p:cTn id="57" dur="500" fill="hold"/>
                                        <p:tgtEl>
                                          <p:spTgt spid="46"/>
                                        </p:tgtEl>
                                        <p:attrNameLst>
                                          <p:attrName>ppt_x</p:attrName>
                                        </p:attrNameLst>
                                      </p:cBhvr>
                                      <p:tavLst>
                                        <p:tav tm="0">
                                          <p:val>
                                            <p:fltVal val="0.5"/>
                                          </p:val>
                                        </p:tav>
                                        <p:tav tm="100000">
                                          <p:val>
                                            <p:strVal val="#ppt_x"/>
                                          </p:val>
                                        </p:tav>
                                      </p:tavLst>
                                    </p:anim>
                                    <p:anim calcmode="lin" valueType="num">
                                      <p:cBhvr>
                                        <p:cTn id="58" dur="500" fill="hold"/>
                                        <p:tgtEl>
                                          <p:spTgt spid="46"/>
                                        </p:tgtEl>
                                        <p:attrNameLst>
                                          <p:attrName>ppt_y</p:attrName>
                                        </p:attrNameLst>
                                      </p:cBhvr>
                                      <p:tavLst>
                                        <p:tav tm="0">
                                          <p:val>
                                            <p:fltVal val="0.5"/>
                                          </p:val>
                                        </p:tav>
                                        <p:tav tm="100000">
                                          <p:val>
                                            <p:strVal val="#ppt_y"/>
                                          </p:val>
                                        </p:tav>
                                      </p:tavLst>
                                    </p:anim>
                                  </p:childTnLst>
                                </p:cTn>
                              </p:par>
                              <p:par>
                                <p:cTn id="59" presetID="53" presetClass="entr" presetSubtype="528" fill="hold" nodeType="withEffect">
                                  <p:stCondLst>
                                    <p:cond delay="10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anim calcmode="lin" valueType="num">
                                      <p:cBhvr>
                                        <p:cTn id="64" dur="500" fill="hold"/>
                                        <p:tgtEl>
                                          <p:spTgt spid="50"/>
                                        </p:tgtEl>
                                        <p:attrNameLst>
                                          <p:attrName>ppt_x</p:attrName>
                                        </p:attrNameLst>
                                      </p:cBhvr>
                                      <p:tavLst>
                                        <p:tav tm="0">
                                          <p:val>
                                            <p:fltVal val="0.5"/>
                                          </p:val>
                                        </p:tav>
                                        <p:tav tm="100000">
                                          <p:val>
                                            <p:strVal val="#ppt_x"/>
                                          </p:val>
                                        </p:tav>
                                      </p:tavLst>
                                    </p:anim>
                                    <p:anim calcmode="lin" valueType="num">
                                      <p:cBhvr>
                                        <p:cTn id="65" dur="500" fill="hold"/>
                                        <p:tgtEl>
                                          <p:spTgt spid="50"/>
                                        </p:tgtEl>
                                        <p:attrNameLst>
                                          <p:attrName>ppt_y</p:attrName>
                                        </p:attrNameLst>
                                      </p:cBhvr>
                                      <p:tavLst>
                                        <p:tav tm="0">
                                          <p:val>
                                            <p:fltVal val="0.5"/>
                                          </p:val>
                                        </p:tav>
                                        <p:tav tm="100000">
                                          <p:val>
                                            <p:strVal val="#ppt_y"/>
                                          </p:val>
                                        </p:tav>
                                      </p:tavLst>
                                    </p:anim>
                                  </p:childTnLst>
                                </p:cTn>
                              </p:par>
                              <p:par>
                                <p:cTn id="66" presetID="53" presetClass="entr" presetSubtype="528" fill="hold" nodeType="withEffect">
                                  <p:stCondLst>
                                    <p:cond delay="1000"/>
                                  </p:stCondLst>
                                  <p:childTnLst>
                                    <p:set>
                                      <p:cBhvr>
                                        <p:cTn id="67" dur="1" fill="hold">
                                          <p:stCondLst>
                                            <p:cond delay="0"/>
                                          </p:stCondLst>
                                        </p:cTn>
                                        <p:tgtEl>
                                          <p:spTgt spid="54"/>
                                        </p:tgtEl>
                                        <p:attrNameLst>
                                          <p:attrName>style.visibility</p:attrName>
                                        </p:attrNameLst>
                                      </p:cBhvr>
                                      <p:to>
                                        <p:strVal val="visible"/>
                                      </p:to>
                                    </p:set>
                                    <p:anim calcmode="lin" valueType="num">
                                      <p:cBhvr>
                                        <p:cTn id="68" dur="500" fill="hold"/>
                                        <p:tgtEl>
                                          <p:spTgt spid="54"/>
                                        </p:tgtEl>
                                        <p:attrNameLst>
                                          <p:attrName>ppt_w</p:attrName>
                                        </p:attrNameLst>
                                      </p:cBhvr>
                                      <p:tavLst>
                                        <p:tav tm="0">
                                          <p:val>
                                            <p:fltVal val="0"/>
                                          </p:val>
                                        </p:tav>
                                        <p:tav tm="100000">
                                          <p:val>
                                            <p:strVal val="#ppt_w"/>
                                          </p:val>
                                        </p:tav>
                                      </p:tavLst>
                                    </p:anim>
                                    <p:anim calcmode="lin" valueType="num">
                                      <p:cBhvr>
                                        <p:cTn id="69" dur="500" fill="hold"/>
                                        <p:tgtEl>
                                          <p:spTgt spid="54"/>
                                        </p:tgtEl>
                                        <p:attrNameLst>
                                          <p:attrName>ppt_h</p:attrName>
                                        </p:attrNameLst>
                                      </p:cBhvr>
                                      <p:tavLst>
                                        <p:tav tm="0">
                                          <p:val>
                                            <p:fltVal val="0"/>
                                          </p:val>
                                        </p:tav>
                                        <p:tav tm="100000">
                                          <p:val>
                                            <p:strVal val="#ppt_h"/>
                                          </p:val>
                                        </p:tav>
                                      </p:tavLst>
                                    </p:anim>
                                    <p:animEffect transition="in" filter="fade">
                                      <p:cBhvr>
                                        <p:cTn id="70" dur="500"/>
                                        <p:tgtEl>
                                          <p:spTgt spid="54"/>
                                        </p:tgtEl>
                                      </p:cBhvr>
                                    </p:animEffect>
                                    <p:anim calcmode="lin" valueType="num">
                                      <p:cBhvr>
                                        <p:cTn id="71" dur="500" fill="hold"/>
                                        <p:tgtEl>
                                          <p:spTgt spid="54"/>
                                        </p:tgtEl>
                                        <p:attrNameLst>
                                          <p:attrName>ppt_x</p:attrName>
                                        </p:attrNameLst>
                                      </p:cBhvr>
                                      <p:tavLst>
                                        <p:tav tm="0">
                                          <p:val>
                                            <p:fltVal val="0.5"/>
                                          </p:val>
                                        </p:tav>
                                        <p:tav tm="100000">
                                          <p:val>
                                            <p:strVal val="#ppt_x"/>
                                          </p:val>
                                        </p:tav>
                                      </p:tavLst>
                                    </p:anim>
                                    <p:anim calcmode="lin" valueType="num">
                                      <p:cBhvr>
                                        <p:cTn id="72" dur="500" fill="hold"/>
                                        <p:tgtEl>
                                          <p:spTgt spid="54"/>
                                        </p:tgtEl>
                                        <p:attrNameLst>
                                          <p:attrName>ppt_y</p:attrName>
                                        </p:attrNameLst>
                                      </p:cBhvr>
                                      <p:tavLst>
                                        <p:tav tm="0">
                                          <p:val>
                                            <p:fltVal val="0.5"/>
                                          </p:val>
                                        </p:tav>
                                        <p:tav tm="100000">
                                          <p:val>
                                            <p:strVal val="#ppt_y"/>
                                          </p:val>
                                        </p:tav>
                                      </p:tavLst>
                                    </p:anim>
                                  </p:childTnLst>
                                </p:cTn>
                              </p:par>
                              <p:par>
                                <p:cTn id="73" presetID="53" presetClass="entr" presetSubtype="528" fill="hold" nodeType="withEffect">
                                  <p:stCondLst>
                                    <p:cond delay="1000"/>
                                  </p:stCondLst>
                                  <p:childTnLst>
                                    <p:set>
                                      <p:cBhvr>
                                        <p:cTn id="74" dur="1" fill="hold">
                                          <p:stCondLst>
                                            <p:cond delay="0"/>
                                          </p:stCondLst>
                                        </p:cTn>
                                        <p:tgtEl>
                                          <p:spTgt spid="58"/>
                                        </p:tgtEl>
                                        <p:attrNameLst>
                                          <p:attrName>style.visibility</p:attrName>
                                        </p:attrNameLst>
                                      </p:cBhvr>
                                      <p:to>
                                        <p:strVal val="visible"/>
                                      </p:to>
                                    </p:set>
                                    <p:anim calcmode="lin" valueType="num">
                                      <p:cBhvr>
                                        <p:cTn id="75" dur="500" fill="hold"/>
                                        <p:tgtEl>
                                          <p:spTgt spid="58"/>
                                        </p:tgtEl>
                                        <p:attrNameLst>
                                          <p:attrName>ppt_w</p:attrName>
                                        </p:attrNameLst>
                                      </p:cBhvr>
                                      <p:tavLst>
                                        <p:tav tm="0">
                                          <p:val>
                                            <p:fltVal val="0"/>
                                          </p:val>
                                        </p:tav>
                                        <p:tav tm="100000">
                                          <p:val>
                                            <p:strVal val="#ppt_w"/>
                                          </p:val>
                                        </p:tav>
                                      </p:tavLst>
                                    </p:anim>
                                    <p:anim calcmode="lin" valueType="num">
                                      <p:cBhvr>
                                        <p:cTn id="76" dur="500" fill="hold"/>
                                        <p:tgtEl>
                                          <p:spTgt spid="58"/>
                                        </p:tgtEl>
                                        <p:attrNameLst>
                                          <p:attrName>ppt_h</p:attrName>
                                        </p:attrNameLst>
                                      </p:cBhvr>
                                      <p:tavLst>
                                        <p:tav tm="0">
                                          <p:val>
                                            <p:fltVal val="0"/>
                                          </p:val>
                                        </p:tav>
                                        <p:tav tm="100000">
                                          <p:val>
                                            <p:strVal val="#ppt_h"/>
                                          </p:val>
                                        </p:tav>
                                      </p:tavLst>
                                    </p:anim>
                                    <p:animEffect transition="in" filter="fade">
                                      <p:cBhvr>
                                        <p:cTn id="77" dur="500"/>
                                        <p:tgtEl>
                                          <p:spTgt spid="58"/>
                                        </p:tgtEl>
                                      </p:cBhvr>
                                    </p:animEffect>
                                    <p:anim calcmode="lin" valueType="num">
                                      <p:cBhvr>
                                        <p:cTn id="78" dur="500" fill="hold"/>
                                        <p:tgtEl>
                                          <p:spTgt spid="58"/>
                                        </p:tgtEl>
                                        <p:attrNameLst>
                                          <p:attrName>ppt_x</p:attrName>
                                        </p:attrNameLst>
                                      </p:cBhvr>
                                      <p:tavLst>
                                        <p:tav tm="0">
                                          <p:val>
                                            <p:fltVal val="0.5"/>
                                          </p:val>
                                        </p:tav>
                                        <p:tav tm="100000">
                                          <p:val>
                                            <p:strVal val="#ppt_x"/>
                                          </p:val>
                                        </p:tav>
                                      </p:tavLst>
                                    </p:anim>
                                    <p:anim calcmode="lin" valueType="num">
                                      <p:cBhvr>
                                        <p:cTn id="79" dur="500" fill="hold"/>
                                        <p:tgtEl>
                                          <p:spTgt spid="58"/>
                                        </p:tgtEl>
                                        <p:attrNameLst>
                                          <p:attrName>ppt_y</p:attrName>
                                        </p:attrNameLst>
                                      </p:cBhvr>
                                      <p:tavLst>
                                        <p:tav tm="0">
                                          <p:val>
                                            <p:fltVal val="0.5"/>
                                          </p:val>
                                        </p:tav>
                                        <p:tav tm="100000">
                                          <p:val>
                                            <p:strVal val="#ppt_y"/>
                                          </p:val>
                                        </p:tav>
                                      </p:tavLst>
                                    </p:anim>
                                  </p:childTnLst>
                                </p:cTn>
                              </p:par>
                              <p:par>
                                <p:cTn id="80" presetID="12" presetClass="entr" presetSubtype="2" fill="hold" grpId="0"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300"/>
                                        <p:tgtEl>
                                          <p:spTgt spid="62"/>
                                        </p:tgtEl>
                                        <p:attrNameLst>
                                          <p:attrName>ppt_x</p:attrName>
                                        </p:attrNameLst>
                                      </p:cBhvr>
                                      <p:tavLst>
                                        <p:tav tm="0">
                                          <p:val>
                                            <p:strVal val="#ppt_x+#ppt_w*1.125000"/>
                                          </p:val>
                                        </p:tav>
                                        <p:tav tm="100000">
                                          <p:val>
                                            <p:strVal val="#ppt_x"/>
                                          </p:val>
                                        </p:tav>
                                      </p:tavLst>
                                    </p:anim>
                                    <p:animEffect transition="in" filter="wipe(left)">
                                      <p:cBhvr>
                                        <p:cTn id="83" dur="300"/>
                                        <p:tgtEl>
                                          <p:spTgt spid="62"/>
                                        </p:tgtEl>
                                      </p:cBhvr>
                                    </p:animEffect>
                                  </p:childTnLst>
                                </p:cTn>
                              </p:par>
                              <p:par>
                                <p:cTn id="84" presetID="12" presetClass="entr" presetSubtype="2" fill="hold" grpId="0" nodeType="withEffect">
                                  <p:stCondLst>
                                    <p:cond delay="200"/>
                                  </p:stCondLst>
                                  <p:childTnLst>
                                    <p:set>
                                      <p:cBhvr>
                                        <p:cTn id="85" dur="1" fill="hold">
                                          <p:stCondLst>
                                            <p:cond delay="0"/>
                                          </p:stCondLst>
                                        </p:cTn>
                                        <p:tgtEl>
                                          <p:spTgt spid="63"/>
                                        </p:tgtEl>
                                        <p:attrNameLst>
                                          <p:attrName>style.visibility</p:attrName>
                                        </p:attrNameLst>
                                      </p:cBhvr>
                                      <p:to>
                                        <p:strVal val="visible"/>
                                      </p:to>
                                    </p:set>
                                    <p:anim calcmode="lin" valueType="num">
                                      <p:cBhvr additive="base">
                                        <p:cTn id="86" dur="300"/>
                                        <p:tgtEl>
                                          <p:spTgt spid="63"/>
                                        </p:tgtEl>
                                        <p:attrNameLst>
                                          <p:attrName>ppt_x</p:attrName>
                                        </p:attrNameLst>
                                      </p:cBhvr>
                                      <p:tavLst>
                                        <p:tav tm="0">
                                          <p:val>
                                            <p:strVal val="#ppt_x+#ppt_w*1.125000"/>
                                          </p:val>
                                        </p:tav>
                                        <p:tav tm="100000">
                                          <p:val>
                                            <p:strVal val="#ppt_x"/>
                                          </p:val>
                                        </p:tav>
                                      </p:tavLst>
                                    </p:anim>
                                    <p:animEffect transition="in" filter="wipe(left)">
                                      <p:cBhvr>
                                        <p:cTn id="87" dur="300"/>
                                        <p:tgtEl>
                                          <p:spTgt spid="63"/>
                                        </p:tgtEl>
                                      </p:cBhvr>
                                    </p:animEffect>
                                  </p:childTnLst>
                                </p:cTn>
                              </p:par>
                              <p:par>
                                <p:cTn id="88" presetID="12" presetClass="entr" presetSubtype="2" fill="hold" grpId="0" nodeType="withEffect">
                                  <p:stCondLst>
                                    <p:cond delay="20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300"/>
                                        <p:tgtEl>
                                          <p:spTgt spid="64"/>
                                        </p:tgtEl>
                                        <p:attrNameLst>
                                          <p:attrName>ppt_x</p:attrName>
                                        </p:attrNameLst>
                                      </p:cBhvr>
                                      <p:tavLst>
                                        <p:tav tm="0">
                                          <p:val>
                                            <p:strVal val="#ppt_x+#ppt_w*1.125000"/>
                                          </p:val>
                                        </p:tav>
                                        <p:tav tm="100000">
                                          <p:val>
                                            <p:strVal val="#ppt_x"/>
                                          </p:val>
                                        </p:tav>
                                      </p:tavLst>
                                    </p:anim>
                                    <p:animEffect transition="in" filter="wipe(left)">
                                      <p:cBhvr>
                                        <p:cTn id="91" dur="300"/>
                                        <p:tgtEl>
                                          <p:spTgt spid="64"/>
                                        </p:tgtEl>
                                      </p:cBhvr>
                                    </p:animEffect>
                                  </p:childTnLst>
                                </p:cTn>
                              </p:par>
                              <p:par>
                                <p:cTn id="92" presetID="12" presetClass="entr" presetSubtype="2" fill="hold" grpId="0" nodeType="withEffect">
                                  <p:stCondLst>
                                    <p:cond delay="20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300"/>
                                        <p:tgtEl>
                                          <p:spTgt spid="65"/>
                                        </p:tgtEl>
                                        <p:attrNameLst>
                                          <p:attrName>ppt_x</p:attrName>
                                        </p:attrNameLst>
                                      </p:cBhvr>
                                      <p:tavLst>
                                        <p:tav tm="0">
                                          <p:val>
                                            <p:strVal val="#ppt_x+#ppt_w*1.125000"/>
                                          </p:val>
                                        </p:tav>
                                        <p:tav tm="100000">
                                          <p:val>
                                            <p:strVal val="#ppt_x"/>
                                          </p:val>
                                        </p:tav>
                                      </p:tavLst>
                                    </p:anim>
                                    <p:animEffect transition="in" filter="wipe(left)">
                                      <p:cBhvr>
                                        <p:cTn id="95" dur="300"/>
                                        <p:tgtEl>
                                          <p:spTgt spid="65"/>
                                        </p:tgtEl>
                                      </p:cBhvr>
                                    </p:animEffect>
                                  </p:childTnLst>
                                </p:cTn>
                              </p:par>
                              <p:par>
                                <p:cTn id="96" presetID="12" presetClass="entr" presetSubtype="2" fill="hold" grpId="0" nodeType="withEffect">
                                  <p:stCondLst>
                                    <p:cond delay="20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300"/>
                                        <p:tgtEl>
                                          <p:spTgt spid="66"/>
                                        </p:tgtEl>
                                        <p:attrNameLst>
                                          <p:attrName>ppt_x</p:attrName>
                                        </p:attrNameLst>
                                      </p:cBhvr>
                                      <p:tavLst>
                                        <p:tav tm="0">
                                          <p:val>
                                            <p:strVal val="#ppt_x+#ppt_w*1.125000"/>
                                          </p:val>
                                        </p:tav>
                                        <p:tav tm="100000">
                                          <p:val>
                                            <p:strVal val="#ppt_x"/>
                                          </p:val>
                                        </p:tav>
                                      </p:tavLst>
                                    </p:anim>
                                    <p:animEffect transition="in" filter="wipe(left)">
                                      <p:cBhvr>
                                        <p:cTn id="99" dur="3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2" grpId="0"/>
      <p:bldP spid="63" grpId="0"/>
      <p:bldP spid="64" grpId="0"/>
      <p:bldP spid="65" grpId="0"/>
      <p:bldP spid="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nvGrpSpPr>
          <p:cNvPr id="55" name="组合 54"/>
          <p:cNvGrpSpPr/>
          <p:nvPr/>
        </p:nvGrpSpPr>
        <p:grpSpPr>
          <a:xfrm>
            <a:off x="2343150" y="1646315"/>
            <a:ext cx="5734050" cy="3288192"/>
            <a:chOff x="4304043" y="1286668"/>
            <a:chExt cx="3837944" cy="2757793"/>
          </a:xfrm>
          <a:blipFill>
            <a:blip r:embed="rId3"/>
            <a:stretch>
              <a:fillRect/>
            </a:stretch>
          </a:blipFill>
          <a:effectLst>
            <a:outerShdw blurRad="381000" dist="254000" dir="8100000" algn="tr" rotWithShape="0">
              <a:prstClr val="black">
                <a:alpha val="40000"/>
              </a:prstClr>
            </a:outerShdw>
          </a:effectLst>
        </p:grpSpPr>
        <p:sp>
          <p:nvSpPr>
            <p:cNvPr id="56" name="圆角矩形 5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57" name="圆角矩形 5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64" name="TextBox 63"/>
          <p:cNvSpPr txBox="1">
            <a:spLocks noChangeArrowheads="1"/>
          </p:cNvSpPr>
          <p:nvPr/>
        </p:nvSpPr>
        <p:spPr bwMode="auto">
          <a:xfrm>
            <a:off x="1930400" y="925513"/>
            <a:ext cx="6858000" cy="600075"/>
          </a:xfrm>
          <a:prstGeom prst="rect">
            <a:avLst/>
          </a:prstGeom>
          <a:noFill/>
          <a:ln w="9525">
            <a:noFill/>
            <a:miter lim="800000"/>
            <a:headEnd/>
            <a:tailEnd/>
          </a:ln>
        </p:spPr>
        <p:txBody>
          <a:bodyPr>
            <a:spAutoFit/>
          </a:bodyPr>
          <a:lstStyle/>
          <a:p>
            <a:pPr algn="l"/>
            <a:r>
              <a:rPr lang="zh-CN" altLang="en-US" sz="1100">
                <a:solidFill>
                  <a:schemeClr val="tx1"/>
                </a:solidFill>
                <a:latin typeface="微软雅黑" pitchFamily="34" charset="-122"/>
                <a:ea typeface="微软雅黑" pitchFamily="34" charset="-122"/>
              </a:rPr>
              <a:t>指企业与交易伙伴之间通过互联网进行数据交换的过程中，交易伙伴非法倾入企业互联网，剽窃财务数据和知识产权、破坏系统、搅乱某项特定交易或事项等所产生的风险。这些交易伙伴包括客户、供应商、合作伙伴、软件供应商或开发商，也包括银行、保险、税务、审计等社会部门。</a:t>
            </a:r>
            <a:endParaRPr lang="en-US" altLang="zh-CN" sz="1100">
              <a:solidFill>
                <a:schemeClr val="tx1"/>
              </a:solidFill>
              <a:latin typeface="微软雅黑" pitchFamily="34" charset="-122"/>
              <a:ea typeface="微软雅黑" pitchFamily="34" charset="-122"/>
            </a:endParaRPr>
          </a:p>
        </p:txBody>
      </p:sp>
      <p:sp>
        <p:nvSpPr>
          <p:cNvPr id="64516" name="TextBox 67"/>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电子数据交换风险</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20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300"/>
                                        <p:tgtEl>
                                          <p:spTgt spid="64"/>
                                        </p:tgtEl>
                                        <p:attrNameLst>
                                          <p:attrName>ppt_x</p:attrName>
                                        </p:attrNameLst>
                                      </p:cBhvr>
                                      <p:tavLst>
                                        <p:tav tm="0">
                                          <p:val>
                                            <p:strVal val="#ppt_x+#ppt_w*1.125000"/>
                                          </p:val>
                                        </p:tav>
                                        <p:tav tm="100000">
                                          <p:val>
                                            <p:strVal val="#ppt_x"/>
                                          </p:val>
                                        </p:tav>
                                      </p:tavLst>
                                    </p:anim>
                                    <p:animEffect transition="in" filter="wipe(left)">
                                      <p:cBhvr>
                                        <p:cTn id="8" dur="3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47" name="矩形 46"/>
          <p:cNvSpPr/>
          <p:nvPr/>
        </p:nvSpPr>
        <p:spPr>
          <a:xfrm>
            <a:off x="5651500" y="1084263"/>
            <a:ext cx="3276600" cy="254000"/>
          </a:xfrm>
          <a:prstGeom prst="rect">
            <a:avLst/>
          </a:prstGeom>
        </p:spPr>
        <p:txBody>
          <a:bodyPr>
            <a:spAutoFit/>
          </a:bodyPr>
          <a:lstStyle/>
          <a:p>
            <a:pPr algn="l" fontAlgn="auto">
              <a:spcBef>
                <a:spcPts val="0"/>
              </a:spcBef>
              <a:spcAft>
                <a:spcPts val="0"/>
              </a:spcAft>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计算机病毒在系统的应用过程中便很难完全避免</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66563" name="TextBox 28"/>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网络安全风险</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 name="矩形 2"/>
          <p:cNvSpPr/>
          <p:nvPr/>
        </p:nvSpPr>
        <p:spPr>
          <a:xfrm>
            <a:off x="1785938" y="1084263"/>
            <a:ext cx="3467100" cy="32385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nvGrpSpPr>
          <p:cNvPr id="30" name="组合 29"/>
          <p:cNvGrpSpPr/>
          <p:nvPr/>
        </p:nvGrpSpPr>
        <p:grpSpPr>
          <a:xfrm>
            <a:off x="5448580" y="1424358"/>
            <a:ext cx="3593820" cy="1776042"/>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2" name="圆角矩形 3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33" name="组合 32"/>
          <p:cNvGrpSpPr/>
          <p:nvPr/>
        </p:nvGrpSpPr>
        <p:grpSpPr>
          <a:xfrm>
            <a:off x="5574229" y="3370772"/>
            <a:ext cx="3337120" cy="1633028"/>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34" name="圆角矩形 33"/>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5" name="圆角矩形 34"/>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68610" name="TextBox 28"/>
          <p:cNvSpPr txBox="1">
            <a:spLocks noChangeArrowheads="1"/>
          </p:cNvSpPr>
          <p:nvPr/>
        </p:nvSpPr>
        <p:spPr bwMode="auto">
          <a:xfrm>
            <a:off x="2070100" y="65088"/>
            <a:ext cx="6799263"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会计人员的专业技能和知识不足</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nvGrpSpPr>
          <p:cNvPr id="30" name="组合 29"/>
          <p:cNvGrpSpPr/>
          <p:nvPr/>
        </p:nvGrpSpPr>
        <p:grpSpPr>
          <a:xfrm>
            <a:off x="6596800" y="2024522"/>
            <a:ext cx="2476500" cy="177604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2" name="圆角矩形 3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15" name="Oval 17"/>
          <p:cNvSpPr>
            <a:spLocks noChangeArrowheads="1"/>
          </p:cNvSpPr>
          <p:nvPr/>
        </p:nvSpPr>
        <p:spPr bwMode="auto">
          <a:xfrm>
            <a:off x="1947863" y="1720850"/>
            <a:ext cx="679450" cy="677863"/>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fontAlgn="auto">
              <a:spcBef>
                <a:spcPct val="20000"/>
              </a:spcBef>
              <a:spcAft>
                <a:spcPts val="0"/>
              </a:spcAft>
              <a:defRPr/>
            </a:pPr>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auto">
          <a:xfrm>
            <a:off x="1947863" y="3273425"/>
            <a:ext cx="679450" cy="677863"/>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fontAlgn="auto">
              <a:spcBef>
                <a:spcPct val="20000"/>
              </a:spcBef>
              <a:spcAft>
                <a:spcPts val="0"/>
              </a:spcAft>
              <a:defRPr/>
            </a:pPr>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7" name="矩形 16"/>
          <p:cNvSpPr/>
          <p:nvPr/>
        </p:nvSpPr>
        <p:spPr>
          <a:xfrm>
            <a:off x="2749550" y="1712913"/>
            <a:ext cx="3671888" cy="1200150"/>
          </a:xfrm>
          <a:prstGeom prst="rect">
            <a:avLst/>
          </a:prstGeom>
          <a:noFill/>
        </p:spPr>
        <p:txBody>
          <a:bodyPr>
            <a:spAutoFit/>
          </a:bodyPr>
          <a:lstStyle/>
          <a:p>
            <a:pPr algn="l" fontAlgn="auto">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对软件操作不熟悉。专业知识不熟练，缺少处理简单事故的能力，造成工作时会引发各种各样的问题，严重地影响了工作的进程</a:t>
            </a:r>
          </a:p>
        </p:txBody>
      </p:sp>
      <p:sp>
        <p:nvSpPr>
          <p:cNvPr id="18" name="矩形 17"/>
          <p:cNvSpPr/>
          <p:nvPr/>
        </p:nvSpPr>
        <p:spPr>
          <a:xfrm>
            <a:off x="2749550" y="3209925"/>
            <a:ext cx="3671888" cy="1200150"/>
          </a:xfrm>
          <a:prstGeom prst="rect">
            <a:avLst/>
          </a:prstGeom>
          <a:noFill/>
        </p:spPr>
        <p:txBody>
          <a:bodyPr>
            <a:spAutoFit/>
          </a:bodyPr>
          <a:lstStyle/>
          <a:p>
            <a:pPr algn="l" fontAlgn="auto">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对待工作的态度不够认真。做账过程中不认真，不严谨的现象，导致经常会系统输入错误，比如小数点误差，数字字母等错误</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2000"/>
                                        <p:tgtEl>
                                          <p:spTgt spid="6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2750"/>
                            </p:stCondLst>
                            <p:childTnLst>
                              <p:par>
                                <p:cTn id="16" presetID="2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5" grpId="0" animBg="1"/>
      <p:bldP spid="16" grpId="0" animBg="1"/>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70658" name="TextBox 28"/>
          <p:cNvSpPr txBox="1">
            <a:spLocks noChangeArrowheads="1"/>
          </p:cNvSpPr>
          <p:nvPr/>
        </p:nvSpPr>
        <p:spPr bwMode="auto">
          <a:xfrm>
            <a:off x="2070100" y="65088"/>
            <a:ext cx="6799263"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内部人员的舞弊风险</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nvGrpSpPr>
          <p:cNvPr id="30" name="组合 29"/>
          <p:cNvGrpSpPr/>
          <p:nvPr/>
        </p:nvGrpSpPr>
        <p:grpSpPr>
          <a:xfrm>
            <a:off x="4169999" y="2184829"/>
            <a:ext cx="4794706" cy="184172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2" name="圆角矩形 3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17" name="矩形 16"/>
          <p:cNvSpPr/>
          <p:nvPr/>
        </p:nvSpPr>
        <p:spPr>
          <a:xfrm>
            <a:off x="1746250" y="817563"/>
            <a:ext cx="7072313" cy="1465262"/>
          </a:xfrm>
          <a:prstGeom prst="rect">
            <a:avLst/>
          </a:prstGeom>
          <a:noFill/>
        </p:spPr>
        <p:txBody>
          <a:bodyPr>
            <a:spAutoFit/>
          </a:bodyPr>
          <a:lstStyle/>
          <a:p>
            <a:pPr algn="l" fontAlgn="auto">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一般舞弊有：输入操作、程序变更、文档直接变更、蓄意破坏。存在企业内部人员会有几率对会计数据的非法访问、篡改、泄密和破坏等方面的风险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由于内联网</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互联网结构本身的特殊性，其内部控制远远超出了以往计算机系统的范畴，已从会计机构内部扩展到对整个企业内部人员的控制</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2000"/>
                                        <p:tgtEl>
                                          <p:spTgt spid="6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 name="TextBox 1"/>
          <p:cNvSpPr txBox="1">
            <a:spLocks noChangeArrowheads="1"/>
          </p:cNvSpPr>
          <p:nvPr/>
        </p:nvSpPr>
        <p:spPr bwMode="auto">
          <a:xfrm>
            <a:off x="3995738" y="1062038"/>
            <a:ext cx="4957762" cy="1446212"/>
          </a:xfrm>
          <a:prstGeom prst="rect">
            <a:avLst/>
          </a:prstGeom>
          <a:noFill/>
          <a:ln w="9525">
            <a:noFill/>
            <a:miter lim="800000"/>
            <a:headEnd/>
            <a:tailEnd/>
          </a:ln>
        </p:spPr>
        <p:txBody>
          <a:bodyPr>
            <a:spAutoFit/>
          </a:bodyPr>
          <a:lstStyle/>
          <a:p>
            <a:pPr algn="l"/>
            <a:r>
              <a:rPr lang="zh-CN" altLang="en-US" sz="4400" b="1">
                <a:solidFill>
                  <a:schemeClr val="tx1"/>
                </a:solidFill>
                <a:latin typeface="方正兰亭细黑_GBK"/>
                <a:ea typeface="方正兰亭细黑_GBK"/>
                <a:cs typeface="方正兰亭细黑_GBK"/>
              </a:rPr>
              <a:t>会计电算化的风险防范措施</a:t>
            </a:r>
          </a:p>
        </p:txBody>
      </p:sp>
      <p:sp>
        <p:nvSpPr>
          <p:cNvPr id="15" name="TextBox 14"/>
          <p:cNvSpPr txBox="1">
            <a:spLocks noChangeArrowheads="1"/>
          </p:cNvSpPr>
          <p:nvPr/>
        </p:nvSpPr>
        <p:spPr bwMode="auto">
          <a:xfrm>
            <a:off x="2462213" y="2897188"/>
            <a:ext cx="1101725" cy="307975"/>
          </a:xfrm>
          <a:prstGeom prst="rect">
            <a:avLst/>
          </a:prstGeom>
          <a:noFill/>
          <a:ln w="9525">
            <a:noFill/>
            <a:miter lim="800000"/>
            <a:headEnd/>
            <a:tailEnd/>
          </a:ln>
        </p:spPr>
        <p:txBody>
          <a:bodyPr lIns="0" tIns="0" rIns="0" bIns="0">
            <a:spAutoFit/>
          </a:bodyPr>
          <a:lstStyle/>
          <a:p>
            <a:pPr algn="l"/>
            <a:r>
              <a:rPr lang="zh-CN" altLang="en-US" sz="2000">
                <a:solidFill>
                  <a:schemeClr val="bg1"/>
                </a:solidFill>
                <a:latin typeface="微软雅黑" pitchFamily="34" charset="-122"/>
                <a:ea typeface="微软雅黑" pitchFamily="34" charset="-122"/>
              </a:rPr>
              <a:t>第三部分</a:t>
            </a:r>
          </a:p>
        </p:txBody>
      </p:sp>
      <p:grpSp>
        <p:nvGrpSpPr>
          <p:cNvPr id="3" name="组合 2"/>
          <p:cNvGrpSpPr>
            <a:grpSpLocks/>
          </p:cNvGrpSpPr>
          <p:nvPr/>
        </p:nvGrpSpPr>
        <p:grpSpPr bwMode="auto">
          <a:xfrm>
            <a:off x="2262188" y="1446213"/>
            <a:ext cx="1301750" cy="1301750"/>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6" name="KSO_Shape"/>
            <p:cNvSpPr/>
            <p:nvPr/>
          </p:nvSpPr>
          <p:spPr bwMode="auto">
            <a:xfrm>
              <a:off x="2562671" y="1776437"/>
              <a:ext cx="714022" cy="70608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endParaRPr lang="zh-CN" altLang="en-US" dirty="0">
                <a:latin typeface="+mn-lt"/>
                <a:ea typeface="微软雅黑" panose="020B0503020204020204" pitchFamily="34" charset="-122"/>
              </a:endParaRPr>
            </a:p>
          </p:txBody>
        </p:sp>
      </p:grpSp>
      <p:sp>
        <p:nvSpPr>
          <p:cNvPr id="18" name="TextBox 17"/>
          <p:cNvSpPr txBox="1">
            <a:spLocks noChangeArrowheads="1"/>
          </p:cNvSpPr>
          <p:nvPr/>
        </p:nvSpPr>
        <p:spPr bwMode="auto">
          <a:xfrm>
            <a:off x="4435475" y="2543175"/>
            <a:ext cx="2492375" cy="369888"/>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加强对软件选购的管理</a:t>
            </a:r>
          </a:p>
        </p:txBody>
      </p:sp>
      <p:sp>
        <p:nvSpPr>
          <p:cNvPr id="19" name="TextBox 18"/>
          <p:cNvSpPr txBox="1">
            <a:spLocks noChangeArrowheads="1"/>
          </p:cNvSpPr>
          <p:nvPr/>
        </p:nvSpPr>
        <p:spPr bwMode="auto">
          <a:xfrm>
            <a:off x="4435475" y="2990850"/>
            <a:ext cx="3184525" cy="368300"/>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做好网络硬件设备的维护机制</a:t>
            </a:r>
          </a:p>
        </p:txBody>
      </p:sp>
      <p:sp>
        <p:nvSpPr>
          <p:cNvPr id="22" name="椭圆 21"/>
          <p:cNvSpPr/>
          <p:nvPr/>
        </p:nvSpPr>
        <p:spPr>
          <a:xfrm>
            <a:off x="4141788" y="257175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3" name="椭圆 22"/>
          <p:cNvSpPr/>
          <p:nvPr/>
        </p:nvSpPr>
        <p:spPr>
          <a:xfrm>
            <a:off x="4141788" y="3008313"/>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4" name="TextBox 13"/>
          <p:cNvSpPr txBox="1">
            <a:spLocks noChangeArrowheads="1"/>
          </p:cNvSpPr>
          <p:nvPr/>
        </p:nvSpPr>
        <p:spPr bwMode="auto">
          <a:xfrm>
            <a:off x="4454525" y="3443288"/>
            <a:ext cx="2492375" cy="368300"/>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建立重要数据备份机制</a:t>
            </a:r>
          </a:p>
        </p:txBody>
      </p:sp>
      <p:sp>
        <p:nvSpPr>
          <p:cNvPr id="24" name="TextBox 23"/>
          <p:cNvSpPr txBox="1">
            <a:spLocks noChangeArrowheads="1"/>
          </p:cNvSpPr>
          <p:nvPr/>
        </p:nvSpPr>
        <p:spPr bwMode="auto">
          <a:xfrm>
            <a:off x="4454525" y="3889375"/>
            <a:ext cx="2724150" cy="369888"/>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建立完整的网络安全体系</a:t>
            </a:r>
          </a:p>
        </p:txBody>
      </p:sp>
      <p:sp>
        <p:nvSpPr>
          <p:cNvPr id="25" name="椭圆 24"/>
          <p:cNvSpPr/>
          <p:nvPr/>
        </p:nvSpPr>
        <p:spPr>
          <a:xfrm>
            <a:off x="4160838" y="347027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6" name="椭圆 25"/>
          <p:cNvSpPr/>
          <p:nvPr/>
        </p:nvSpPr>
        <p:spPr>
          <a:xfrm>
            <a:off x="4160838" y="39084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9" name="TextBox 28"/>
          <p:cNvSpPr txBox="1">
            <a:spLocks noChangeArrowheads="1"/>
          </p:cNvSpPr>
          <p:nvPr/>
        </p:nvSpPr>
        <p:spPr bwMode="auto">
          <a:xfrm>
            <a:off x="4454525" y="4248150"/>
            <a:ext cx="3184525" cy="369888"/>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加强对财务人员的培训和监督</a:t>
            </a:r>
          </a:p>
        </p:txBody>
      </p:sp>
      <p:sp>
        <p:nvSpPr>
          <p:cNvPr id="30" name="TextBox 29"/>
          <p:cNvSpPr txBox="1">
            <a:spLocks noChangeArrowheads="1"/>
          </p:cNvSpPr>
          <p:nvPr/>
        </p:nvSpPr>
        <p:spPr bwMode="auto">
          <a:xfrm>
            <a:off x="4454525" y="4695825"/>
            <a:ext cx="3646488" cy="368300"/>
          </a:xfrm>
          <a:prstGeom prst="rect">
            <a:avLst/>
          </a:prstGeom>
          <a:noFill/>
          <a:ln w="9525">
            <a:noFill/>
            <a:miter lim="800000"/>
            <a:headEnd/>
            <a:tailEnd/>
          </a:ln>
        </p:spPr>
        <p:txBody>
          <a:bodyPr wrap="none">
            <a:spAutoFit/>
          </a:bodyPr>
          <a:lstStyle/>
          <a:p>
            <a:pPr algn="l"/>
            <a:r>
              <a:rPr lang="zh-CN" altLang="en-US">
                <a:solidFill>
                  <a:schemeClr val="tx1"/>
                </a:solidFill>
                <a:latin typeface="方正兰亭细黑_GBK"/>
                <a:ea typeface="方正兰亭细黑_GBK"/>
                <a:cs typeface="方正兰亭细黑_GBK"/>
              </a:rPr>
              <a:t>实现职责分离和完善内部控制制度</a:t>
            </a:r>
          </a:p>
        </p:txBody>
      </p:sp>
      <p:sp>
        <p:nvSpPr>
          <p:cNvPr id="31" name="椭圆 30"/>
          <p:cNvSpPr/>
          <p:nvPr/>
        </p:nvSpPr>
        <p:spPr>
          <a:xfrm>
            <a:off x="4160838" y="4276725"/>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2" name="椭圆 31"/>
          <p:cNvSpPr/>
          <p:nvPr/>
        </p:nvSpPr>
        <p:spPr>
          <a:xfrm>
            <a:off x="4160838" y="4713288"/>
            <a:ext cx="274637"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p:tgtEl>
                                          <p:spTgt spid="25"/>
                                        </p:tgtEl>
                                        <p:attrNameLst>
                                          <p:attrName>ppt_x</p:attrName>
                                        </p:attrNameLst>
                                      </p:cBhvr>
                                      <p:tavLst>
                                        <p:tav tm="0">
                                          <p:val>
                                            <p:strVal val="#ppt_x-#ppt_w*1.125000"/>
                                          </p:val>
                                        </p:tav>
                                        <p:tav tm="100000">
                                          <p:val>
                                            <p:strVal val="#ppt_x"/>
                                          </p:val>
                                        </p:tav>
                                      </p:tavLst>
                                    </p:anim>
                                    <p:animEffect transition="in" filter="wipe(right)">
                                      <p:cBhvr>
                                        <p:cTn id="43" dur="500"/>
                                        <p:tgtEl>
                                          <p:spTgt spid="25"/>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ppt_x</p:attrName>
                                        </p:attrNameLst>
                                      </p:cBhvr>
                                      <p:tavLst>
                                        <p:tav tm="0">
                                          <p:val>
                                            <p:strVal val="#ppt_x-#ppt_w*1.125000"/>
                                          </p:val>
                                        </p:tav>
                                        <p:tav tm="100000">
                                          <p:val>
                                            <p:strVal val="#ppt_x"/>
                                          </p:val>
                                        </p:tav>
                                      </p:tavLst>
                                    </p:anim>
                                    <p:animEffect transition="in" filter="wipe(right)">
                                      <p:cBhvr>
                                        <p:cTn id="47" dur="500"/>
                                        <p:tgtEl>
                                          <p:spTgt spid="26"/>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ppt_x</p:attrName>
                                        </p:attrNameLst>
                                      </p:cBhvr>
                                      <p:tavLst>
                                        <p:tav tm="0">
                                          <p:val>
                                            <p:strVal val="#ppt_x-#ppt_w*1.125000"/>
                                          </p:val>
                                        </p:tav>
                                        <p:tav tm="100000">
                                          <p:val>
                                            <p:strVal val="#ppt_x"/>
                                          </p:val>
                                        </p:tav>
                                      </p:tavLst>
                                    </p:anim>
                                    <p:animEffect transition="in" filter="wipe(right)">
                                      <p:cBhvr>
                                        <p:cTn id="51" dur="500"/>
                                        <p:tgtEl>
                                          <p:spTgt spid="14"/>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p:tgtEl>
                                          <p:spTgt spid="24"/>
                                        </p:tgtEl>
                                        <p:attrNameLst>
                                          <p:attrName>ppt_x</p:attrName>
                                        </p:attrNameLst>
                                      </p:cBhvr>
                                      <p:tavLst>
                                        <p:tav tm="0">
                                          <p:val>
                                            <p:strVal val="#ppt_x-#ppt_w*1.125000"/>
                                          </p:val>
                                        </p:tav>
                                        <p:tav tm="100000">
                                          <p:val>
                                            <p:strVal val="#ppt_x"/>
                                          </p:val>
                                        </p:tav>
                                      </p:tavLst>
                                    </p:anim>
                                    <p:animEffect transition="in" filter="wipe(right)">
                                      <p:cBhvr>
                                        <p:cTn id="55" dur="500"/>
                                        <p:tgtEl>
                                          <p:spTgt spid="2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ppt_x</p:attrName>
                                        </p:attrNameLst>
                                      </p:cBhvr>
                                      <p:tavLst>
                                        <p:tav tm="0">
                                          <p:val>
                                            <p:strVal val="#ppt_x-#ppt_w*1.125000"/>
                                          </p:val>
                                        </p:tav>
                                        <p:tav tm="100000">
                                          <p:val>
                                            <p:strVal val="#ppt_x"/>
                                          </p:val>
                                        </p:tav>
                                      </p:tavLst>
                                    </p:anim>
                                    <p:animEffect transition="in" filter="wipe(right)">
                                      <p:cBhvr>
                                        <p:cTn id="59" dur="500"/>
                                        <p:tgtEl>
                                          <p:spTgt spid="31"/>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ppt_x</p:attrName>
                                        </p:attrNameLst>
                                      </p:cBhvr>
                                      <p:tavLst>
                                        <p:tav tm="0">
                                          <p:val>
                                            <p:strVal val="#ppt_x-#ppt_w*1.125000"/>
                                          </p:val>
                                        </p:tav>
                                        <p:tav tm="100000">
                                          <p:val>
                                            <p:strVal val="#ppt_x"/>
                                          </p:val>
                                        </p:tav>
                                      </p:tavLst>
                                    </p:anim>
                                    <p:animEffect transition="in" filter="wipe(right)">
                                      <p:cBhvr>
                                        <p:cTn id="63" dur="500"/>
                                        <p:tgtEl>
                                          <p:spTgt spid="32"/>
                                        </p:tgtEl>
                                      </p:cBhvr>
                                    </p:animEffect>
                                  </p:childTnLst>
                                </p:cTn>
                              </p:par>
                              <p:par>
                                <p:cTn id="64" presetID="12" presetClass="entr" presetSubtype="8" fill="hold" grpId="0" nodeType="withEffect">
                                  <p:stCondLst>
                                    <p:cond delay="3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p:tgtEl>
                                          <p:spTgt spid="29"/>
                                        </p:tgtEl>
                                        <p:attrNameLst>
                                          <p:attrName>ppt_x</p:attrName>
                                        </p:attrNameLst>
                                      </p:cBhvr>
                                      <p:tavLst>
                                        <p:tav tm="0">
                                          <p:val>
                                            <p:strVal val="#ppt_x-#ppt_w*1.125000"/>
                                          </p:val>
                                        </p:tav>
                                        <p:tav tm="100000">
                                          <p:val>
                                            <p:strVal val="#ppt_x"/>
                                          </p:val>
                                        </p:tav>
                                      </p:tavLst>
                                    </p:anim>
                                    <p:animEffect transition="in" filter="wipe(right)">
                                      <p:cBhvr>
                                        <p:cTn id="67" dur="500"/>
                                        <p:tgtEl>
                                          <p:spTgt spid="29"/>
                                        </p:tgtEl>
                                      </p:cBhvr>
                                    </p:animEffect>
                                  </p:childTnLst>
                                </p:cTn>
                              </p:par>
                              <p:par>
                                <p:cTn id="68" presetID="12" presetClass="entr" presetSubtype="8" fill="hold" grpId="0" nodeType="withEffect">
                                  <p:stCondLst>
                                    <p:cond delay="3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8" grpId="0"/>
      <p:bldP spid="19" grpId="0"/>
      <p:bldP spid="22" grpId="0" animBg="1"/>
      <p:bldP spid="23" grpId="0" animBg="1"/>
      <p:bldP spid="14" grpId="0"/>
      <p:bldP spid="24" grpId="0"/>
      <p:bldP spid="25" grpId="0" animBg="1"/>
      <p:bldP spid="26" grpId="0" animBg="1"/>
      <p:bldP spid="29" grpId="0"/>
      <p:bldP spid="30" grpId="0"/>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74754" name="TextBox 41"/>
          <p:cNvSpPr txBox="1">
            <a:spLocks noChangeArrowheads="1"/>
          </p:cNvSpPr>
          <p:nvPr/>
        </p:nvSpPr>
        <p:spPr bwMode="auto">
          <a:xfrm>
            <a:off x="3519488" y="65088"/>
            <a:ext cx="4822825"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加强对软件选购的管理</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43" name="矩形 42"/>
          <p:cNvSpPr/>
          <p:nvPr/>
        </p:nvSpPr>
        <p:spPr>
          <a:xfrm>
            <a:off x="1785938" y="1084263"/>
            <a:ext cx="3467100" cy="32385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64" name="矩形 63"/>
          <p:cNvSpPr/>
          <p:nvPr/>
        </p:nvSpPr>
        <p:spPr>
          <a:xfrm>
            <a:off x="5753100" y="2505075"/>
            <a:ext cx="2108200" cy="1150938"/>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74758" name="矩形 65" descr="u=1389595881,3754552302&amp;fm=26&amp;gp=0"/>
          <p:cNvSpPr>
            <a:spLocks noChangeArrowheads="1"/>
          </p:cNvSpPr>
          <p:nvPr/>
        </p:nvSpPr>
        <p:spPr bwMode="auto">
          <a:xfrm>
            <a:off x="5753100" y="3813175"/>
            <a:ext cx="2108200" cy="1149350"/>
          </a:xfrm>
          <a:prstGeom prst="rect">
            <a:avLst/>
          </a:prstGeom>
          <a:blipFill dpi="0" rotWithShape="1">
            <a:blip r:embed="rId6"/>
            <a:srcRect/>
            <a:stretch>
              <a:fillRect/>
            </a:stretch>
          </a:blipFill>
          <a:ln w="25400" algn="ctr">
            <a:noFill/>
            <a:miter lim="800000"/>
            <a:headEnd/>
            <a:tailEnd/>
          </a:ln>
        </p:spPr>
        <p:txBody>
          <a:bodyPr anchor="ctr"/>
          <a:lstStyle/>
          <a:p>
            <a:endParaRPr lang="zh-CN" altLang="en-US"/>
          </a:p>
        </p:txBody>
      </p:sp>
      <p:sp>
        <p:nvSpPr>
          <p:cNvPr id="68" name="矩形 67"/>
          <p:cNvSpPr/>
          <p:nvPr/>
        </p:nvSpPr>
        <p:spPr>
          <a:xfrm>
            <a:off x="5338763" y="1033463"/>
            <a:ext cx="3671887" cy="1190625"/>
          </a:xfrm>
          <a:prstGeom prst="rect">
            <a:avLst/>
          </a:prstGeom>
          <a:noFill/>
        </p:spPr>
        <p:txBody>
          <a:bodyPr>
            <a:spAutoFit/>
          </a:bodyPr>
          <a:lstStyle/>
          <a:p>
            <a:pPr algn="l"/>
            <a:r>
              <a:rPr lang="zh-CN" altLang="en-US">
                <a:solidFill>
                  <a:srgbClr val="404040"/>
                </a:solidFill>
                <a:latin typeface="微软雅黑" pitchFamily="34" charset="-122"/>
                <a:ea typeface="微软雅黑" pitchFamily="34" charset="-122"/>
                <a:sym typeface="Arial" charset="0"/>
              </a:rPr>
              <a:t>国内常用财务软件：</a:t>
            </a:r>
            <a:br>
              <a:rPr lang="en-US" altLang="zh-CN">
                <a:solidFill>
                  <a:srgbClr val="404040"/>
                </a:solidFill>
                <a:latin typeface="微软雅黑" pitchFamily="34" charset="-122"/>
                <a:ea typeface="微软雅黑" pitchFamily="34" charset="-122"/>
                <a:sym typeface="Arial" charset="0"/>
              </a:rPr>
            </a:br>
            <a:r>
              <a:rPr lang="zh-CN" altLang="en-US">
                <a:solidFill>
                  <a:srgbClr val="404040"/>
                </a:solidFill>
                <a:latin typeface="微软雅黑" pitchFamily="34" charset="-122"/>
                <a:ea typeface="微软雅黑" pitchFamily="34" charset="-122"/>
                <a:sym typeface="Arial" charset="0"/>
              </a:rPr>
              <a:t>用友、金蝶、新中大、浪潮、天心</a:t>
            </a:r>
          </a:p>
          <a:p>
            <a:pPr algn="l"/>
            <a:r>
              <a:rPr lang="zh-CN" altLang="en-US">
                <a:solidFill>
                  <a:srgbClr val="404040"/>
                </a:solidFill>
                <a:latin typeface="微软雅黑" pitchFamily="34" charset="-122"/>
                <a:ea typeface="微软雅黑" pitchFamily="34" charset="-122"/>
                <a:sym typeface="Arial" charset="0"/>
              </a:rPr>
              <a:t>只有仔细地选择最适合本公司的软件才最能给公司带来收益</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128003" name="TextBox 41"/>
          <p:cNvSpPr txBox="1">
            <a:spLocks noChangeArrowheads="1"/>
          </p:cNvSpPr>
          <p:nvPr/>
        </p:nvSpPr>
        <p:spPr bwMode="auto">
          <a:xfrm>
            <a:off x="2681288" y="0"/>
            <a:ext cx="6270625" cy="641350"/>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做好网络硬件设备的维护机制</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28005" name="矩形 42" descr="timg"/>
          <p:cNvSpPr>
            <a:spLocks noChangeArrowheads="1"/>
          </p:cNvSpPr>
          <p:nvPr/>
        </p:nvSpPr>
        <p:spPr bwMode="auto">
          <a:xfrm>
            <a:off x="1798638" y="855663"/>
            <a:ext cx="3924300" cy="3340100"/>
          </a:xfrm>
          <a:prstGeom prst="rect">
            <a:avLst/>
          </a:prstGeom>
          <a:blipFill dpi="0" rotWithShape="1">
            <a:blip r:embed="rId4"/>
            <a:srcRect/>
            <a:stretch>
              <a:fillRect/>
            </a:stretch>
          </a:blipFill>
          <a:ln w="25400" algn="ctr">
            <a:noFill/>
            <a:miter lim="800000"/>
            <a:headEnd/>
            <a:tailEnd/>
          </a:ln>
        </p:spPr>
        <p:txBody>
          <a:bodyPr anchor="ctr"/>
          <a:lstStyle/>
          <a:p>
            <a:endParaRPr lang="zh-CN" altLang="en-US"/>
          </a:p>
        </p:txBody>
      </p:sp>
      <p:sp>
        <p:nvSpPr>
          <p:cNvPr id="128008" name="矩形 67"/>
          <p:cNvSpPr>
            <a:spLocks noChangeArrowheads="1"/>
          </p:cNvSpPr>
          <p:nvPr/>
        </p:nvSpPr>
        <p:spPr bwMode="auto">
          <a:xfrm>
            <a:off x="5910263" y="1033463"/>
            <a:ext cx="3100387" cy="2563812"/>
          </a:xfrm>
          <a:prstGeom prst="rect">
            <a:avLst/>
          </a:prstGeom>
          <a:noFill/>
          <a:ln w="9525">
            <a:noFill/>
            <a:miter lim="800000"/>
            <a:headEnd/>
            <a:tailEnd/>
          </a:ln>
        </p:spPr>
        <p:txBody>
          <a:bodyPr>
            <a:spAutoFit/>
          </a:bodyPr>
          <a:lstStyle/>
          <a:p>
            <a:pPr algn="l"/>
            <a:r>
              <a:rPr lang="zh-CN" altLang="en-US">
                <a:solidFill>
                  <a:srgbClr val="404040"/>
                </a:solidFill>
                <a:latin typeface="微软雅黑" pitchFamily="34" charset="-122"/>
                <a:ea typeface="微软雅黑" pitchFamily="34" charset="-122"/>
                <a:sym typeface="Arial" charset="0"/>
              </a:rPr>
              <a:t>公司机房内服务器，交换机，路由器等设备需要定期检查，保证机房内的设备运转正常。机房到员工电脑的网络要保证通畅，杜绝经常断网，掉线等现象产生。员工电脑要安装合法软件，保证电算化软件的正常打开和运行。</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28008"/>
                                        </p:tgtEl>
                                        <p:attrNameLst>
                                          <p:attrName>style.visibility</p:attrName>
                                        </p:attrNameLst>
                                      </p:cBhvr>
                                      <p:to>
                                        <p:strVal val="visible"/>
                                      </p:to>
                                    </p:set>
                                    <p:animEffect transition="in" filter="wipe(left)">
                                      <p:cBhvr>
                                        <p:cTn id="11" dur="500"/>
                                        <p:tgtEl>
                                          <p:spTgt spid="128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280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4" descr="F:\0PPT素材\背景及图片\白麻子.jpg"/>
          <p:cNvPicPr>
            <a:picLocks noChangeAspect="1" noChangeArrowheads="1"/>
          </p:cNvPicPr>
          <p:nvPr/>
        </p:nvPicPr>
        <p:blipFill>
          <a:blip r:embed="rId4"/>
          <a:srcRect/>
          <a:stretch>
            <a:fillRect/>
          </a:stretch>
        </p:blipFill>
        <p:spPr bwMode="auto">
          <a:xfrm>
            <a:off x="0" y="0"/>
            <a:ext cx="9144000" cy="5143500"/>
          </a:xfrm>
          <a:prstGeom prst="rect">
            <a:avLst/>
          </a:prstGeom>
          <a:noFill/>
          <a:ln w="9525">
            <a:noFill/>
            <a:miter lim="800000"/>
            <a:headEnd/>
            <a:tailEnd/>
          </a:ln>
        </p:spPr>
      </p:pic>
      <p:cxnSp>
        <p:nvCxnSpPr>
          <p:cNvPr id="95" name="直接连接符 94"/>
          <p:cNvCxnSpPr/>
          <p:nvPr/>
        </p:nvCxnSpPr>
        <p:spPr>
          <a:xfrm>
            <a:off x="515938" y="623888"/>
            <a:ext cx="81121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46113" y="242888"/>
            <a:ext cx="276225"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06" name="TextBox 105"/>
          <p:cNvSpPr txBox="1"/>
          <p:nvPr/>
        </p:nvSpPr>
        <p:spPr>
          <a:xfrm>
            <a:off x="909638" y="206375"/>
            <a:ext cx="1068387" cy="400050"/>
          </a:xfrm>
          <a:prstGeom prst="rect">
            <a:avLst/>
          </a:prstGeom>
          <a:noFill/>
        </p:spPr>
        <p:txBody>
          <a:bodyPr wrap="none">
            <a:spAutoFit/>
          </a:bodyPr>
          <a:lstStyle/>
          <a:p>
            <a:pPr algn="l" fontAlgn="auto">
              <a:spcBef>
                <a:spcPts val="0"/>
              </a:spcBef>
              <a:spcAft>
                <a:spcPts val="0"/>
              </a:spcAft>
              <a:defRPr/>
            </a:pPr>
            <a:r>
              <a:rPr lang="zh-CN" altLang="en-US" sz="2000" spc="300" dirty="0">
                <a:solidFill>
                  <a:schemeClr val="tx1"/>
                </a:solidFill>
                <a:latin typeface="方正兰亭细黑_GBK" panose="02000000000000000000" pitchFamily="2" charset="-122"/>
                <a:ea typeface="方正兰亭细黑_GBK" panose="02000000000000000000" pitchFamily="2" charset="-122"/>
              </a:rPr>
              <a:t>主目录</a:t>
            </a:r>
          </a:p>
        </p:txBody>
      </p:sp>
      <p:sp>
        <p:nvSpPr>
          <p:cNvPr id="107" name="TextBox 106"/>
          <p:cNvSpPr txBox="1">
            <a:spLocks noChangeArrowheads="1"/>
          </p:cNvSpPr>
          <p:nvPr/>
        </p:nvSpPr>
        <p:spPr bwMode="auto">
          <a:xfrm>
            <a:off x="2160588" y="268288"/>
            <a:ext cx="1182687" cy="338137"/>
          </a:xfrm>
          <a:prstGeom prst="rect">
            <a:avLst/>
          </a:prstGeom>
          <a:noFill/>
          <a:ln w="9525">
            <a:noFill/>
            <a:miter lim="800000"/>
            <a:headEnd/>
            <a:tailEnd/>
          </a:ln>
        </p:spPr>
        <p:txBody>
          <a:bodyPr wrap="none">
            <a:spAutoFit/>
          </a:bodyPr>
          <a:lstStyle/>
          <a:p>
            <a:pPr algn="l"/>
            <a:r>
              <a:rPr lang="en-US" altLang="zh-CN" sz="1600" dirty="0">
                <a:solidFill>
                  <a:srgbClr val="F2B800"/>
                </a:solidFill>
                <a:latin typeface="Kozuka Gothic Pro R"/>
                <a:ea typeface="Kozuka Gothic Pro R"/>
                <a:cs typeface="Kozuka Gothic Pro R"/>
              </a:rPr>
              <a:t>CONTENTS</a:t>
            </a:r>
            <a:endParaRPr lang="zh-CN" altLang="en-US" sz="1600" dirty="0">
              <a:solidFill>
                <a:srgbClr val="F2B800"/>
              </a:solidFill>
              <a:latin typeface="Kozuka Gothic Pro R"/>
              <a:ea typeface="Kozuka Gothic Pro R"/>
              <a:cs typeface="Kozuka Gothic Pro R"/>
            </a:endParaRPr>
          </a:p>
        </p:txBody>
      </p:sp>
      <p:cxnSp>
        <p:nvCxnSpPr>
          <p:cNvPr id="108" name="直接连接符 107"/>
          <p:cNvCxnSpPr/>
          <p:nvPr/>
        </p:nvCxnSpPr>
        <p:spPr>
          <a:xfrm>
            <a:off x="2025650" y="288925"/>
            <a:ext cx="0" cy="2079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54188" y="2230438"/>
            <a:ext cx="4775200" cy="120491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 name="connsiteX0" fmla="*/ 0 w 4267200"/>
              <a:gd name="connsiteY0" fmla="*/ 14514 h 1204692"/>
              <a:gd name="connsiteX1" fmla="*/ 1407886 w 4267200"/>
              <a:gd name="connsiteY1" fmla="*/ 1204685 h 1204692"/>
              <a:gd name="connsiteX2" fmla="*/ 2815772 w 4267200"/>
              <a:gd name="connsiteY2" fmla="*/ 0 h 1204692"/>
              <a:gd name="connsiteX3" fmla="*/ 4267200 w 4267200"/>
              <a:gd name="connsiteY3" fmla="*/ 1204685 h 1204692"/>
              <a:gd name="connsiteX0" fmla="*/ 0 w 4267200"/>
              <a:gd name="connsiteY0" fmla="*/ 14514 h 1204692"/>
              <a:gd name="connsiteX1" fmla="*/ 1407886 w 4267200"/>
              <a:gd name="connsiteY1" fmla="*/ 1204685 h 1204692"/>
              <a:gd name="connsiteX2" fmla="*/ 3069772 w 4267200"/>
              <a:gd name="connsiteY2" fmla="*/ 0 h 1204692"/>
              <a:gd name="connsiteX3" fmla="*/ 4267200 w 4267200"/>
              <a:gd name="connsiteY3" fmla="*/ 1204685 h 1204692"/>
              <a:gd name="connsiteX0" fmla="*/ 0 w 4775200"/>
              <a:gd name="connsiteY0" fmla="*/ 14514 h 1204692"/>
              <a:gd name="connsiteX1" fmla="*/ 1407886 w 4775200"/>
              <a:gd name="connsiteY1" fmla="*/ 1204685 h 1204692"/>
              <a:gd name="connsiteX2" fmla="*/ 3069772 w 4775200"/>
              <a:gd name="connsiteY2" fmla="*/ 0 h 1204692"/>
              <a:gd name="connsiteX3" fmla="*/ 4775200 w 4775200"/>
              <a:gd name="connsiteY3" fmla="*/ 1204685 h 1204692"/>
            </a:gdLst>
            <a:ahLst/>
            <a:cxnLst>
              <a:cxn ang="0">
                <a:pos x="connsiteX0" y="connsiteY0"/>
              </a:cxn>
              <a:cxn ang="0">
                <a:pos x="connsiteX1" y="connsiteY1"/>
              </a:cxn>
              <a:cxn ang="0">
                <a:pos x="connsiteX2" y="connsiteY2"/>
              </a:cxn>
              <a:cxn ang="0">
                <a:pos x="connsiteX3" y="connsiteY3"/>
              </a:cxn>
            </a:cxnLst>
            <a:rect l="l" t="t" r="r" b="b"/>
            <a:pathLst>
              <a:path w="4775200" h="1204692">
                <a:moveTo>
                  <a:pt x="0" y="14514"/>
                </a:moveTo>
                <a:cubicBezTo>
                  <a:pt x="469295" y="610809"/>
                  <a:pt x="896257" y="1207104"/>
                  <a:pt x="1407886" y="1204685"/>
                </a:cubicBezTo>
                <a:cubicBezTo>
                  <a:pt x="1919515" y="1202266"/>
                  <a:pt x="2508553" y="0"/>
                  <a:pt x="3069772" y="0"/>
                </a:cubicBezTo>
                <a:cubicBezTo>
                  <a:pt x="3630991" y="0"/>
                  <a:pt x="4301067" y="1204685"/>
                  <a:pt x="4775200" y="1204685"/>
                </a:cubicBezTo>
              </a:path>
            </a:pathLst>
          </a:custGeom>
          <a:ln w="76200">
            <a:solidFill>
              <a:srgbClr val="6BA42C"/>
            </a:solidFill>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lang="zh-CN" altLang="en-US">
              <a:solidFill>
                <a:srgbClr val="6BA42C"/>
              </a:solidFill>
            </a:endParaRPr>
          </a:p>
        </p:txBody>
      </p:sp>
      <p:grpSp>
        <p:nvGrpSpPr>
          <p:cNvPr id="10" name="组合 9"/>
          <p:cNvGrpSpPr>
            <a:grpSpLocks/>
          </p:cNvGrpSpPr>
          <p:nvPr/>
        </p:nvGrpSpPr>
        <p:grpSpPr bwMode="auto">
          <a:xfrm>
            <a:off x="1181100" y="1660525"/>
            <a:ext cx="1138238" cy="1139825"/>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grpSp>
        <p:sp>
          <p:nvSpPr>
            <p:cNvPr id="42008" name="TextBox 133"/>
            <p:cNvSpPr txBox="1">
              <a:spLocks noChangeArrowheads="1"/>
            </p:cNvSpPr>
            <p:nvPr/>
          </p:nvSpPr>
          <p:spPr bwMode="auto">
            <a:xfrm>
              <a:off x="1512115" y="1859276"/>
              <a:ext cx="582211" cy="707886"/>
            </a:xfrm>
            <a:prstGeom prst="rect">
              <a:avLst/>
            </a:prstGeom>
            <a:noFill/>
            <a:ln w="9525">
              <a:noFill/>
              <a:miter lim="800000"/>
              <a:headEnd/>
              <a:tailEnd/>
            </a:ln>
          </p:spPr>
          <p:txBody>
            <a:bodyPr wrap="none">
              <a:spAutoFit/>
            </a:bodyPr>
            <a:lstStyle/>
            <a:p>
              <a:pPr algn="l"/>
              <a:r>
                <a:rPr lang="en-US" altLang="zh-CN" sz="4000" dirty="0">
                  <a:solidFill>
                    <a:srgbClr val="6BA42C"/>
                  </a:solidFill>
                  <a:latin typeface="Watford DB"/>
                  <a:ea typeface="造字工房劲黑（非商用）常规体"/>
                  <a:cs typeface="造字工房劲黑（非商用）常规体"/>
                </a:rPr>
                <a:t>1</a:t>
              </a:r>
              <a:endParaRPr lang="zh-CN" altLang="en-US" sz="4000" dirty="0">
                <a:solidFill>
                  <a:srgbClr val="6BA42C"/>
                </a:solidFill>
                <a:latin typeface="Watford DB"/>
                <a:ea typeface="造字工房劲黑（非商用）常规体"/>
                <a:cs typeface="造字工房劲黑（非商用）常规体"/>
              </a:endParaRPr>
            </a:p>
          </p:txBody>
        </p:sp>
      </p:grpSp>
      <p:grpSp>
        <p:nvGrpSpPr>
          <p:cNvPr id="30" name="组合 29"/>
          <p:cNvGrpSpPr>
            <a:grpSpLocks/>
          </p:cNvGrpSpPr>
          <p:nvPr/>
        </p:nvGrpSpPr>
        <p:grpSpPr bwMode="auto">
          <a:xfrm>
            <a:off x="2592388" y="2836863"/>
            <a:ext cx="1138237" cy="1138237"/>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grpSp>
        <p:sp>
          <p:nvSpPr>
            <p:cNvPr id="42006" name="TextBox 134"/>
            <p:cNvSpPr txBox="1">
              <a:spLocks noChangeArrowheads="1"/>
            </p:cNvSpPr>
            <p:nvPr/>
          </p:nvSpPr>
          <p:spPr bwMode="auto">
            <a:xfrm>
              <a:off x="2909579" y="3051092"/>
              <a:ext cx="497059" cy="707886"/>
            </a:xfrm>
            <a:prstGeom prst="rect">
              <a:avLst/>
            </a:prstGeom>
            <a:noFill/>
            <a:ln w="9525">
              <a:noFill/>
              <a:miter lim="800000"/>
              <a:headEnd/>
              <a:tailEnd/>
            </a:ln>
          </p:spPr>
          <p:txBody>
            <a:bodyPr wrap="square">
              <a:spAutoFit/>
            </a:bodyPr>
            <a:lstStyle/>
            <a:p>
              <a:pPr algn="l"/>
              <a:r>
                <a:rPr lang="en-US" altLang="zh-CN" sz="4000" dirty="0">
                  <a:solidFill>
                    <a:srgbClr val="6BA42C"/>
                  </a:solidFill>
                  <a:latin typeface="Watford DB"/>
                  <a:ea typeface="造字工房劲黑（非商用）常规体"/>
                  <a:cs typeface="造字工房劲黑（非商用）常规体"/>
                </a:rPr>
                <a:t>2</a:t>
              </a:r>
              <a:endParaRPr lang="zh-CN" altLang="en-US" sz="4000" dirty="0">
                <a:solidFill>
                  <a:srgbClr val="6BA42C"/>
                </a:solidFill>
                <a:latin typeface="Watford DB"/>
                <a:ea typeface="造字工房劲黑（非商用）常规体"/>
                <a:cs typeface="造字工房劲黑（非商用）常规体"/>
              </a:endParaRPr>
            </a:p>
          </p:txBody>
        </p:sp>
      </p:grpSp>
      <p:grpSp>
        <p:nvGrpSpPr>
          <p:cNvPr id="31" name="组合 30"/>
          <p:cNvGrpSpPr>
            <a:grpSpLocks/>
          </p:cNvGrpSpPr>
          <p:nvPr/>
        </p:nvGrpSpPr>
        <p:grpSpPr bwMode="auto">
          <a:xfrm>
            <a:off x="4298950" y="1660525"/>
            <a:ext cx="1139825" cy="1139825"/>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grpSp>
        <p:sp>
          <p:nvSpPr>
            <p:cNvPr id="42004" name="TextBox 135"/>
            <p:cNvSpPr txBox="1">
              <a:spLocks noChangeArrowheads="1"/>
            </p:cNvSpPr>
            <p:nvPr/>
          </p:nvSpPr>
          <p:spPr bwMode="auto">
            <a:xfrm>
              <a:off x="4306617" y="1876727"/>
              <a:ext cx="582211" cy="707886"/>
            </a:xfrm>
            <a:prstGeom prst="rect">
              <a:avLst/>
            </a:prstGeom>
            <a:noFill/>
            <a:ln w="9525">
              <a:noFill/>
              <a:miter lim="800000"/>
              <a:headEnd/>
              <a:tailEnd/>
            </a:ln>
          </p:spPr>
          <p:txBody>
            <a:bodyPr wrap="none">
              <a:spAutoFit/>
            </a:bodyPr>
            <a:lstStyle/>
            <a:p>
              <a:pPr algn="l"/>
              <a:r>
                <a:rPr lang="en-US" altLang="zh-CN" sz="4000" dirty="0">
                  <a:solidFill>
                    <a:srgbClr val="6BA42C"/>
                  </a:solidFill>
                  <a:latin typeface="Watford DB"/>
                  <a:ea typeface="造字工房劲黑（非商用）常规体"/>
                  <a:cs typeface="造字工房劲黑（非商用）常规体"/>
                </a:rPr>
                <a:t>3</a:t>
              </a:r>
              <a:endParaRPr lang="zh-CN" altLang="en-US" sz="4000" dirty="0">
                <a:solidFill>
                  <a:srgbClr val="6BA42C"/>
                </a:solidFill>
                <a:latin typeface="Watford DB"/>
                <a:ea typeface="造字工房劲黑（非商用）常规体"/>
                <a:cs typeface="造字工房劲黑（非商用）常规体"/>
              </a:endParaRPr>
            </a:p>
          </p:txBody>
        </p:sp>
      </p:grpSp>
      <p:grpSp>
        <p:nvGrpSpPr>
          <p:cNvPr id="32" name="组合 31"/>
          <p:cNvGrpSpPr>
            <a:grpSpLocks/>
          </p:cNvGrpSpPr>
          <p:nvPr/>
        </p:nvGrpSpPr>
        <p:grpSpPr bwMode="auto">
          <a:xfrm>
            <a:off x="6021388" y="2843213"/>
            <a:ext cx="1139825" cy="1138237"/>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grpSp>
        <p:sp>
          <p:nvSpPr>
            <p:cNvPr id="42002" name="TextBox 136"/>
            <p:cNvSpPr txBox="1">
              <a:spLocks noChangeArrowheads="1"/>
            </p:cNvSpPr>
            <p:nvPr/>
          </p:nvSpPr>
          <p:spPr bwMode="auto">
            <a:xfrm>
              <a:off x="5691699" y="3052362"/>
              <a:ext cx="582211" cy="707886"/>
            </a:xfrm>
            <a:prstGeom prst="rect">
              <a:avLst/>
            </a:prstGeom>
            <a:noFill/>
            <a:ln w="9525">
              <a:noFill/>
              <a:miter lim="800000"/>
              <a:headEnd/>
              <a:tailEnd/>
            </a:ln>
          </p:spPr>
          <p:txBody>
            <a:bodyPr wrap="none">
              <a:spAutoFit/>
            </a:bodyPr>
            <a:lstStyle/>
            <a:p>
              <a:pPr algn="l"/>
              <a:r>
                <a:rPr lang="en-US" altLang="zh-CN" sz="4000">
                  <a:solidFill>
                    <a:srgbClr val="6BA42C"/>
                  </a:solidFill>
                  <a:latin typeface="Watford DB"/>
                  <a:ea typeface="造字工房劲黑（非商用）常规体"/>
                  <a:cs typeface="造字工房劲黑（非商用）常规体"/>
                </a:rPr>
                <a:t>4</a:t>
              </a:r>
              <a:endParaRPr lang="zh-CN" altLang="en-US" sz="4000">
                <a:solidFill>
                  <a:srgbClr val="6BA42C"/>
                </a:solidFill>
                <a:latin typeface="Watford DB"/>
                <a:ea typeface="造字工房劲黑（非商用）常规体"/>
                <a:cs typeface="造字工房劲黑（非商用）常规体"/>
              </a:endParaRPr>
            </a:p>
          </p:txBody>
        </p:sp>
      </p:grpSp>
      <p:sp>
        <p:nvSpPr>
          <p:cNvPr id="144" name="TextBox 143"/>
          <p:cNvSpPr txBox="1">
            <a:spLocks noChangeArrowheads="1"/>
          </p:cNvSpPr>
          <p:nvPr/>
        </p:nvSpPr>
        <p:spPr bwMode="auto">
          <a:xfrm>
            <a:off x="1443038" y="1065213"/>
            <a:ext cx="748923" cy="430887"/>
          </a:xfrm>
          <a:prstGeom prst="rect">
            <a:avLst/>
          </a:prstGeom>
          <a:noFill/>
          <a:ln w="9525">
            <a:noFill/>
            <a:miter lim="800000"/>
            <a:headEnd/>
            <a:tailEnd/>
          </a:ln>
        </p:spPr>
        <p:txBody>
          <a:bodyPr wrap="none">
            <a:spAutoFit/>
          </a:bodyPr>
          <a:lstStyle/>
          <a:p>
            <a:pPr algn="l"/>
            <a:r>
              <a:rPr lang="zh-CN" altLang="en-US" sz="2200" b="1" dirty="0">
                <a:solidFill>
                  <a:srgbClr val="6BA42C"/>
                </a:solidFill>
                <a:latin typeface="方正兰亭细黑_GBK"/>
                <a:ea typeface="方正兰亭细黑_GBK"/>
                <a:cs typeface="方正兰亭细黑_GBK"/>
              </a:rPr>
              <a:t>绪论</a:t>
            </a:r>
          </a:p>
        </p:txBody>
      </p:sp>
      <p:sp>
        <p:nvSpPr>
          <p:cNvPr id="145" name="TextBox 144"/>
          <p:cNvSpPr txBox="1">
            <a:spLocks noChangeArrowheads="1"/>
          </p:cNvSpPr>
          <p:nvPr/>
        </p:nvSpPr>
        <p:spPr bwMode="auto">
          <a:xfrm>
            <a:off x="1978025" y="4129088"/>
            <a:ext cx="2441694" cy="430887"/>
          </a:xfrm>
          <a:prstGeom prst="rect">
            <a:avLst/>
          </a:prstGeom>
          <a:noFill/>
          <a:ln w="9525">
            <a:noFill/>
            <a:miter lim="800000"/>
            <a:headEnd/>
            <a:tailEnd/>
          </a:ln>
        </p:spPr>
        <p:txBody>
          <a:bodyPr wrap="none">
            <a:spAutoFit/>
          </a:bodyPr>
          <a:lstStyle/>
          <a:p>
            <a:pPr algn="l"/>
            <a:r>
              <a:rPr lang="zh-CN" altLang="en-US" sz="2200" b="1" dirty="0">
                <a:solidFill>
                  <a:srgbClr val="6BA42C"/>
                </a:solidFill>
                <a:latin typeface="方正兰亭细黑_GBK"/>
                <a:ea typeface="方正兰亭细黑_GBK"/>
                <a:cs typeface="方正兰亭细黑_GBK"/>
              </a:rPr>
              <a:t>会计电算化的风险</a:t>
            </a:r>
          </a:p>
        </p:txBody>
      </p:sp>
      <p:sp>
        <p:nvSpPr>
          <p:cNvPr id="146" name="TextBox 145"/>
          <p:cNvSpPr txBox="1">
            <a:spLocks noChangeArrowheads="1"/>
          </p:cNvSpPr>
          <p:nvPr/>
        </p:nvSpPr>
        <p:spPr bwMode="auto">
          <a:xfrm>
            <a:off x="3662363" y="1065213"/>
            <a:ext cx="3570208" cy="430887"/>
          </a:xfrm>
          <a:prstGeom prst="rect">
            <a:avLst/>
          </a:prstGeom>
          <a:noFill/>
          <a:ln w="9525">
            <a:noFill/>
            <a:miter lim="800000"/>
            <a:headEnd/>
            <a:tailEnd/>
          </a:ln>
        </p:spPr>
        <p:txBody>
          <a:bodyPr wrap="none">
            <a:spAutoFit/>
          </a:bodyPr>
          <a:lstStyle/>
          <a:p>
            <a:pPr algn="l"/>
            <a:r>
              <a:rPr lang="zh-CN" altLang="en-US" sz="2200" b="1" dirty="0">
                <a:solidFill>
                  <a:srgbClr val="6BA42C"/>
                </a:solidFill>
                <a:latin typeface="方正兰亭细黑_GBK"/>
                <a:ea typeface="方正兰亭细黑_GBK"/>
                <a:cs typeface="方正兰亭细黑_GBK"/>
              </a:rPr>
              <a:t>会计电算化的风险防范措施</a:t>
            </a:r>
          </a:p>
        </p:txBody>
      </p:sp>
      <p:sp>
        <p:nvSpPr>
          <p:cNvPr id="147" name="TextBox 146"/>
          <p:cNvSpPr txBox="1">
            <a:spLocks noChangeArrowheads="1"/>
          </p:cNvSpPr>
          <p:nvPr/>
        </p:nvSpPr>
        <p:spPr bwMode="auto">
          <a:xfrm>
            <a:off x="6300788" y="4129088"/>
            <a:ext cx="748923" cy="430887"/>
          </a:xfrm>
          <a:prstGeom prst="rect">
            <a:avLst/>
          </a:prstGeom>
          <a:noFill/>
          <a:ln w="9525">
            <a:noFill/>
            <a:miter lim="800000"/>
            <a:headEnd/>
            <a:tailEnd/>
          </a:ln>
        </p:spPr>
        <p:txBody>
          <a:bodyPr wrap="none">
            <a:spAutoFit/>
          </a:bodyPr>
          <a:lstStyle/>
          <a:p>
            <a:pPr algn="l"/>
            <a:r>
              <a:rPr lang="zh-CN" altLang="en-US" sz="2200" b="1" dirty="0">
                <a:solidFill>
                  <a:srgbClr val="6BA42C"/>
                </a:solidFill>
                <a:latin typeface="方正兰亭细黑_GBK"/>
                <a:ea typeface="方正兰亭细黑_GBK"/>
                <a:cs typeface="方正兰亭细黑_GBK"/>
              </a:rPr>
              <a:t>结论</a:t>
            </a:r>
          </a:p>
        </p:txBody>
      </p:sp>
      <p:sp>
        <p:nvSpPr>
          <p:cNvPr id="153" name="TextBox 152"/>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Tree>
    <p:custDataLst>
      <p:tags r:id="rId1"/>
    </p:custData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130051" name="TextBox 41"/>
          <p:cNvSpPr txBox="1">
            <a:spLocks noChangeArrowheads="1"/>
          </p:cNvSpPr>
          <p:nvPr/>
        </p:nvSpPr>
        <p:spPr bwMode="auto">
          <a:xfrm>
            <a:off x="2681288" y="0"/>
            <a:ext cx="6270625" cy="641350"/>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建立重要数据备份机制</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30054" name="矩形 67"/>
          <p:cNvSpPr>
            <a:spLocks noChangeArrowheads="1"/>
          </p:cNvSpPr>
          <p:nvPr/>
        </p:nvSpPr>
        <p:spPr bwMode="auto">
          <a:xfrm>
            <a:off x="1922463" y="1033463"/>
            <a:ext cx="7088187" cy="1739900"/>
          </a:xfrm>
          <a:prstGeom prst="rect">
            <a:avLst/>
          </a:prstGeom>
          <a:noFill/>
          <a:ln w="9525">
            <a:noFill/>
            <a:miter lim="800000"/>
            <a:headEnd/>
            <a:tailEnd/>
          </a:ln>
        </p:spPr>
        <p:txBody>
          <a:bodyPr>
            <a:spAutoFit/>
          </a:bodyPr>
          <a:lstStyle/>
          <a:p>
            <a:pPr algn="l"/>
            <a:r>
              <a:rPr lang="zh-CN" altLang="en-US">
                <a:solidFill>
                  <a:srgbClr val="404040"/>
                </a:solidFill>
                <a:latin typeface="微软雅黑" pitchFamily="34" charset="-122"/>
                <a:ea typeface="微软雅黑" pitchFamily="34" charset="-122"/>
                <a:sym typeface="Arial" charset="0"/>
              </a:rPr>
              <a:t>①建立软件服务器的每日资料备份计划；②数据必须备份在磁带机或者其他独立存储设备；③已备份的历史磁带等硬件设备必须存放在防火柜中；④建立会计软件系统的灾难预警和恢复演练机制，以做到系统崩溃或者需恢复数据的情况下可以预定时间内恢复；⑤其他资料共享盘的备份；⑥设置专门的人员和地点对这些备份文件进行保管，禁止外泄。</a:t>
            </a:r>
          </a:p>
        </p:txBody>
      </p:sp>
      <p:sp>
        <p:nvSpPr>
          <p:cNvPr id="130057" name="矩形 42" descr="u=3308208599,2087739068&amp;fm=26&amp;gp=0"/>
          <p:cNvSpPr>
            <a:spLocks noChangeArrowheads="1"/>
          </p:cNvSpPr>
          <p:nvPr/>
        </p:nvSpPr>
        <p:spPr bwMode="auto">
          <a:xfrm>
            <a:off x="1874838" y="2882900"/>
            <a:ext cx="2692400" cy="1917700"/>
          </a:xfrm>
          <a:prstGeom prst="rect">
            <a:avLst/>
          </a:prstGeom>
          <a:blipFill dpi="0" rotWithShape="1">
            <a:blip r:embed="rId4"/>
            <a:srcRect/>
            <a:stretch>
              <a:fillRect/>
            </a:stretch>
          </a:blipFill>
          <a:ln w="25400" algn="ctr">
            <a:noFill/>
            <a:miter lim="800000"/>
            <a:headEnd/>
            <a:tailEnd/>
          </a:ln>
        </p:spPr>
        <p:txBody>
          <a:bodyPr anchor="ctr"/>
          <a:lstStyle/>
          <a:p>
            <a:endParaRPr lang="zh-CN" altLang="en-US"/>
          </a:p>
        </p:txBody>
      </p:sp>
      <p:sp>
        <p:nvSpPr>
          <p:cNvPr id="130058" name="矩形 42" descr="u=1471638987,1105420754&amp;fm=26&amp;gp=0"/>
          <p:cNvSpPr>
            <a:spLocks noChangeArrowheads="1"/>
          </p:cNvSpPr>
          <p:nvPr/>
        </p:nvSpPr>
        <p:spPr bwMode="auto">
          <a:xfrm>
            <a:off x="4732338" y="2882900"/>
            <a:ext cx="2247900" cy="1866900"/>
          </a:xfrm>
          <a:prstGeom prst="rect">
            <a:avLst/>
          </a:prstGeom>
          <a:blipFill dpi="0" rotWithShape="1">
            <a:blip r:embed="rId5"/>
            <a:srcRect/>
            <a:stretch>
              <a:fillRect/>
            </a:stretch>
          </a:blipFill>
          <a:ln w="25400" algn="ctr">
            <a:noFill/>
            <a:miter lim="800000"/>
            <a:headEnd/>
            <a:tailEnd/>
          </a:ln>
        </p:spPr>
        <p:txBody>
          <a:bodyPr anchor="ctr"/>
          <a:lstStyle/>
          <a:p>
            <a:endParaRPr lang="zh-CN" alt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30054"/>
                                        </p:tgtEl>
                                        <p:attrNameLst>
                                          <p:attrName>style.visibility</p:attrName>
                                        </p:attrNameLst>
                                      </p:cBhvr>
                                      <p:to>
                                        <p:strVal val="visible"/>
                                      </p:to>
                                    </p:set>
                                    <p:animEffect transition="in" filter="wipe(left)">
                                      <p:cBhvr>
                                        <p:cTn id="11"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300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132099" name="TextBox 41"/>
          <p:cNvSpPr txBox="1">
            <a:spLocks noChangeArrowheads="1"/>
          </p:cNvSpPr>
          <p:nvPr/>
        </p:nvSpPr>
        <p:spPr bwMode="auto">
          <a:xfrm>
            <a:off x="2681288" y="0"/>
            <a:ext cx="6270625" cy="641350"/>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建立完整的网络安全体系</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32101" name="矩形 67"/>
          <p:cNvSpPr>
            <a:spLocks noChangeArrowheads="1"/>
          </p:cNvSpPr>
          <p:nvPr/>
        </p:nvSpPr>
        <p:spPr bwMode="auto">
          <a:xfrm>
            <a:off x="4633913" y="822325"/>
            <a:ext cx="4510087" cy="4211638"/>
          </a:xfrm>
          <a:prstGeom prst="rect">
            <a:avLst/>
          </a:prstGeom>
          <a:noFill/>
          <a:ln w="9525">
            <a:noFill/>
            <a:miter lim="800000"/>
            <a:headEnd/>
            <a:tailEnd/>
          </a:ln>
        </p:spPr>
        <p:txBody>
          <a:bodyPr>
            <a:spAutoFit/>
          </a:bodyPr>
          <a:lstStyle/>
          <a:p>
            <a:pPr algn="l"/>
            <a:r>
              <a:rPr lang="zh-CN" altLang="en-US" dirty="0">
                <a:solidFill>
                  <a:srgbClr val="404040"/>
                </a:solidFill>
                <a:latin typeface="微软雅黑" pitchFamily="34" charset="-122"/>
                <a:ea typeface="微软雅黑" pitchFamily="34" charset="-122"/>
                <a:sym typeface="Arial" charset="0"/>
              </a:rPr>
              <a:t>①完善对公司内部的监管制度，可以在进入软件系统时设置口令、声音判断、指纹辨认等保密措施；②要求财务人员在工作过程中严禁非授权人员操作软件、严禁私下交换权限密码、严禁各个岗位的人员替，更加严禁某些工作人员的专制行为；③对于外部监管的加强，最重要的就是要经过财政部门的鉴定使用正版软件；④公司连接互联网必须先加装防火墙硬件，电脑必须有完善的杀毒系统；⑤制定规程，规范员工使用电脑的权限，禁止将个人电脑设备，</a:t>
            </a:r>
            <a:r>
              <a:rPr lang="en-US" altLang="zh-CN" dirty="0">
                <a:solidFill>
                  <a:srgbClr val="404040"/>
                </a:solidFill>
                <a:latin typeface="微软雅黑" pitchFamily="34" charset="-122"/>
                <a:ea typeface="微软雅黑" pitchFamily="34" charset="-122"/>
                <a:sym typeface="Arial" charset="0"/>
              </a:rPr>
              <a:t>U</a:t>
            </a:r>
            <a:r>
              <a:rPr lang="zh-CN" altLang="en-US" dirty="0">
                <a:solidFill>
                  <a:srgbClr val="404040"/>
                </a:solidFill>
                <a:latin typeface="微软雅黑" pitchFamily="34" charset="-122"/>
                <a:ea typeface="微软雅黑" pitchFamily="34" charset="-122"/>
                <a:sym typeface="Arial" charset="0"/>
              </a:rPr>
              <a:t>盘等设备在未经授权的情况下连接公司网络，禁止私自安装盗版软件 </a:t>
            </a:r>
            <a:r>
              <a:rPr lang="en-US" altLang="zh-CN" dirty="0">
                <a:solidFill>
                  <a:srgbClr val="404040"/>
                </a:solidFill>
                <a:latin typeface="微软雅黑" pitchFamily="34" charset="-122"/>
                <a:ea typeface="微软雅黑" pitchFamily="34" charset="-122"/>
                <a:sym typeface="Arial" charset="0"/>
              </a:rPr>
              <a:t>⑥</a:t>
            </a:r>
            <a:r>
              <a:rPr lang="zh-CN" altLang="en-US" dirty="0">
                <a:solidFill>
                  <a:srgbClr val="404040"/>
                </a:solidFill>
                <a:latin typeface="微软雅黑" pitchFamily="34" charset="-122"/>
                <a:ea typeface="微软雅黑" pitchFamily="34" charset="-122"/>
                <a:sym typeface="Arial" charset="0"/>
              </a:rPr>
              <a:t>制定相应的惩罚，尤其是对危害计算机安全的行为要严惩</a:t>
            </a:r>
          </a:p>
        </p:txBody>
      </p:sp>
      <p:sp>
        <p:nvSpPr>
          <p:cNvPr id="132102" name="矩形 42" descr="下载 (3)"/>
          <p:cNvSpPr>
            <a:spLocks noChangeArrowheads="1"/>
          </p:cNvSpPr>
          <p:nvPr/>
        </p:nvSpPr>
        <p:spPr bwMode="auto">
          <a:xfrm>
            <a:off x="1849438" y="914400"/>
            <a:ext cx="2692400" cy="4013200"/>
          </a:xfrm>
          <a:prstGeom prst="rect">
            <a:avLst/>
          </a:prstGeom>
          <a:blipFill dpi="0" rotWithShape="1">
            <a:blip r:embed="rId4"/>
            <a:srcRect/>
            <a:stretch>
              <a:fillRect/>
            </a:stretch>
          </a:blipFill>
          <a:ln w="25400" algn="ctr">
            <a:noFill/>
            <a:miter lim="800000"/>
            <a:headEnd/>
            <a:tailEnd/>
          </a:ln>
        </p:spPr>
        <p:txBody>
          <a:bodyPr anchor="ctr"/>
          <a:lstStyle/>
          <a:p>
            <a:endParaRPr lang="zh-CN" alt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32101"/>
                                        </p:tgtEl>
                                        <p:attrNameLst>
                                          <p:attrName>style.visibility</p:attrName>
                                        </p:attrNameLst>
                                      </p:cBhvr>
                                      <p:to>
                                        <p:strVal val="visible"/>
                                      </p:to>
                                    </p:set>
                                    <p:animEffect transition="in" filter="wipe(left)">
                                      <p:cBhvr>
                                        <p:cTn id="11"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321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136195" name="TextBox 41"/>
          <p:cNvSpPr txBox="1">
            <a:spLocks noChangeArrowheads="1"/>
          </p:cNvSpPr>
          <p:nvPr/>
        </p:nvSpPr>
        <p:spPr bwMode="auto">
          <a:xfrm>
            <a:off x="2681288" y="0"/>
            <a:ext cx="6270625" cy="641350"/>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加强对财务人员的培训和监督</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36197" name="矩形 67"/>
          <p:cNvSpPr>
            <a:spLocks noChangeArrowheads="1"/>
          </p:cNvSpPr>
          <p:nvPr/>
        </p:nvSpPr>
        <p:spPr bwMode="auto">
          <a:xfrm>
            <a:off x="1725613" y="822325"/>
            <a:ext cx="7418387" cy="1190625"/>
          </a:xfrm>
          <a:prstGeom prst="rect">
            <a:avLst/>
          </a:prstGeom>
          <a:noFill/>
          <a:ln w="9525">
            <a:noFill/>
            <a:miter lim="800000"/>
            <a:headEnd/>
            <a:tailEnd/>
          </a:ln>
        </p:spPr>
        <p:txBody>
          <a:bodyPr>
            <a:spAutoFit/>
          </a:bodyPr>
          <a:lstStyle/>
          <a:p>
            <a:pPr algn="l"/>
            <a:r>
              <a:rPr lang="zh-CN" altLang="en-US">
                <a:solidFill>
                  <a:srgbClr val="404040"/>
                </a:solidFill>
                <a:latin typeface="微软雅黑" pitchFamily="34" charset="-122"/>
                <a:ea typeface="微软雅黑" pitchFamily="34" charset="-122"/>
                <a:sym typeface="Arial" charset="0"/>
              </a:rPr>
              <a:t>加强学习专业知识、网络知识、计算机知识、安全知识等。加大监管能力，制定相应的监管体系去完善每个职务的工作区间，规划工作的规章制度等，使整个公司都处于内部控制范围内，及时地对公司进行事前、事中、事后的监管，并且设置各个职务查看公司相关的文件的权限</a:t>
            </a:r>
            <a:endParaRPr lang="en-US" altLang="zh-CN">
              <a:solidFill>
                <a:srgbClr val="404040"/>
              </a:solidFill>
              <a:latin typeface="微软雅黑" pitchFamily="34" charset="-122"/>
              <a:ea typeface="微软雅黑" pitchFamily="34" charset="-122"/>
              <a:sym typeface="Arial" charset="0"/>
            </a:endParaRPr>
          </a:p>
        </p:txBody>
      </p:sp>
      <p:sp>
        <p:nvSpPr>
          <p:cNvPr id="136199" name="矩形 42" descr="u=3296003990,2110148268&amp;fm=26&amp;gp=0"/>
          <p:cNvSpPr>
            <a:spLocks noChangeArrowheads="1"/>
          </p:cNvSpPr>
          <p:nvPr/>
        </p:nvSpPr>
        <p:spPr bwMode="auto">
          <a:xfrm>
            <a:off x="2166938" y="2133600"/>
            <a:ext cx="5778500" cy="2806700"/>
          </a:xfrm>
          <a:prstGeom prst="rect">
            <a:avLst/>
          </a:prstGeom>
          <a:blipFill dpi="0" rotWithShape="1">
            <a:blip r:embed="rId4"/>
            <a:srcRect/>
            <a:stretch>
              <a:fillRect/>
            </a:stretch>
          </a:blipFill>
          <a:ln w="25400" algn="ctr">
            <a:noFill/>
            <a:miter lim="800000"/>
            <a:headEnd/>
            <a:tailEnd/>
          </a:ln>
        </p:spPr>
        <p:txBody>
          <a:bodyPr anchor="ctr"/>
          <a:lstStyle/>
          <a:p>
            <a:endParaRPr lang="zh-CN" alt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36197"/>
                                        </p:tgtEl>
                                        <p:attrNameLst>
                                          <p:attrName>style.visibility</p:attrName>
                                        </p:attrNameLst>
                                      </p:cBhvr>
                                      <p:to>
                                        <p:strVal val="visible"/>
                                      </p:to>
                                    </p:set>
                                    <p:animEffect transition="in" filter="wipe(left)">
                                      <p:cBhvr>
                                        <p:cTn id="11"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3619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138243" name="TextBox 41"/>
          <p:cNvSpPr txBox="1">
            <a:spLocks noChangeArrowheads="1"/>
          </p:cNvSpPr>
          <p:nvPr/>
        </p:nvSpPr>
        <p:spPr bwMode="auto">
          <a:xfrm>
            <a:off x="1830388" y="0"/>
            <a:ext cx="7121525" cy="641350"/>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实现职责分离和完善内部控制制度</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38245" name="矩形 67"/>
          <p:cNvSpPr>
            <a:spLocks noChangeArrowheads="1"/>
          </p:cNvSpPr>
          <p:nvPr/>
        </p:nvSpPr>
        <p:spPr bwMode="auto">
          <a:xfrm>
            <a:off x="1725613" y="822325"/>
            <a:ext cx="7418387" cy="1739900"/>
          </a:xfrm>
          <a:prstGeom prst="rect">
            <a:avLst/>
          </a:prstGeom>
          <a:noFill/>
          <a:ln w="9525">
            <a:noFill/>
            <a:miter lim="800000"/>
            <a:headEnd/>
            <a:tailEnd/>
          </a:ln>
        </p:spPr>
        <p:txBody>
          <a:bodyPr>
            <a:spAutoFit/>
          </a:bodyPr>
          <a:lstStyle/>
          <a:p>
            <a:pPr algn="l"/>
            <a:r>
              <a:rPr lang="zh-CN" altLang="zh-CN" dirty="0">
                <a:solidFill>
                  <a:srgbClr val="404040"/>
                </a:solidFill>
                <a:latin typeface="微软雅黑" pitchFamily="34" charset="-122"/>
                <a:ea typeface="微软雅黑" pitchFamily="34" charset="-122"/>
                <a:sym typeface="Arial" charset="0"/>
              </a:rPr>
              <a:t>不相容任何的职责分离，即应由不同的人员分担不相容的工作任务或职务，是手工系统中十分重要的控制措施</a:t>
            </a:r>
            <a:r>
              <a:rPr lang="zh-CN" altLang="en-US" dirty="0">
                <a:solidFill>
                  <a:srgbClr val="404040"/>
                </a:solidFill>
                <a:latin typeface="微软雅黑" pitchFamily="34" charset="-122"/>
                <a:ea typeface="微软雅黑" pitchFamily="34" charset="-122"/>
                <a:sym typeface="Arial" charset="0"/>
              </a:rPr>
              <a:t>。企业必须建立科学严谨的网络财务内部控制制度。从软件开发和维护控制、硬件管理和维护控制、组织机构和人员的管理和控制、系统操作的管理和控制、文档资料的管理和控制、系统环境的管理和控制、计算机病毒的预防与消除等方面建立一套行之有效的制度，从制度上保证网络财务系统的安全运行。</a:t>
            </a:r>
            <a:endParaRPr lang="en-US" altLang="zh-CN" dirty="0">
              <a:solidFill>
                <a:srgbClr val="404040"/>
              </a:solidFill>
              <a:latin typeface="微软雅黑" pitchFamily="34" charset="-122"/>
              <a:ea typeface="微软雅黑" pitchFamily="34" charset="-122"/>
              <a:sym typeface="Arial" charset="0"/>
            </a:endParaRPr>
          </a:p>
        </p:txBody>
      </p:sp>
      <p:sp>
        <p:nvSpPr>
          <p:cNvPr id="138246" name="矩形 42" descr="u=2602029635,2952841736&amp;fm=26&amp;gp=0"/>
          <p:cNvSpPr>
            <a:spLocks noChangeArrowheads="1"/>
          </p:cNvSpPr>
          <p:nvPr/>
        </p:nvSpPr>
        <p:spPr bwMode="auto">
          <a:xfrm>
            <a:off x="2001838" y="2603500"/>
            <a:ext cx="2628900" cy="2159000"/>
          </a:xfrm>
          <a:prstGeom prst="rect">
            <a:avLst/>
          </a:prstGeom>
          <a:blipFill dpi="0" rotWithShape="1">
            <a:blip r:embed="rId4"/>
            <a:srcRect/>
            <a:stretch>
              <a:fillRect/>
            </a:stretch>
          </a:blipFill>
          <a:ln w="25400" algn="ctr">
            <a:noFill/>
            <a:miter lim="800000"/>
            <a:headEnd/>
            <a:tailEnd/>
          </a:ln>
        </p:spPr>
        <p:txBody>
          <a:bodyPr anchor="ctr"/>
          <a:lstStyle/>
          <a:p>
            <a:endParaRPr lang="zh-CN" alt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38245"/>
                                        </p:tgtEl>
                                        <p:attrNameLst>
                                          <p:attrName>style.visibility</p:attrName>
                                        </p:attrNameLst>
                                      </p:cBhvr>
                                      <p:to>
                                        <p:strVal val="visible"/>
                                      </p:to>
                                    </p:set>
                                    <p:animEffect transition="in" filter="wipe(left)">
                                      <p:cBhvr>
                                        <p:cTn id="11"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382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 name="TextBox 1"/>
          <p:cNvSpPr txBox="1">
            <a:spLocks noChangeArrowheads="1"/>
          </p:cNvSpPr>
          <p:nvPr/>
        </p:nvSpPr>
        <p:spPr bwMode="auto">
          <a:xfrm>
            <a:off x="3995738" y="1773238"/>
            <a:ext cx="1304925" cy="762000"/>
          </a:xfrm>
          <a:prstGeom prst="rect">
            <a:avLst/>
          </a:prstGeom>
          <a:noFill/>
          <a:ln w="9525">
            <a:noFill/>
            <a:miter lim="800000"/>
            <a:headEnd/>
            <a:tailEnd/>
          </a:ln>
        </p:spPr>
        <p:txBody>
          <a:bodyPr wrap="none">
            <a:spAutoFit/>
          </a:bodyPr>
          <a:lstStyle/>
          <a:p>
            <a:pPr algn="l"/>
            <a:r>
              <a:rPr lang="zh-CN" altLang="en-US" sz="4400" b="1">
                <a:solidFill>
                  <a:schemeClr val="tx1"/>
                </a:solidFill>
                <a:latin typeface="方正兰亭细黑_GBK"/>
                <a:ea typeface="方正兰亭细黑_GBK"/>
                <a:cs typeface="方正兰亭细黑_GBK"/>
              </a:rPr>
              <a:t>结论</a:t>
            </a:r>
          </a:p>
        </p:txBody>
      </p:sp>
      <p:sp>
        <p:nvSpPr>
          <p:cNvPr id="13" name="TextBox 12"/>
          <p:cNvSpPr txBox="1">
            <a:spLocks noChangeArrowheads="1"/>
          </p:cNvSpPr>
          <p:nvPr/>
        </p:nvSpPr>
        <p:spPr bwMode="auto">
          <a:xfrm>
            <a:off x="2462213" y="2897188"/>
            <a:ext cx="1101725" cy="307975"/>
          </a:xfrm>
          <a:prstGeom prst="rect">
            <a:avLst/>
          </a:prstGeom>
          <a:noFill/>
          <a:ln w="9525">
            <a:noFill/>
            <a:miter lim="800000"/>
            <a:headEnd/>
            <a:tailEnd/>
          </a:ln>
        </p:spPr>
        <p:txBody>
          <a:bodyPr lIns="0" tIns="0" rIns="0" bIns="0">
            <a:spAutoFit/>
          </a:bodyPr>
          <a:lstStyle/>
          <a:p>
            <a:pPr algn="l"/>
            <a:r>
              <a:rPr lang="zh-CN" altLang="en-US" sz="2000">
                <a:solidFill>
                  <a:schemeClr val="bg1"/>
                </a:solidFill>
                <a:latin typeface="微软雅黑" pitchFamily="34" charset="-122"/>
                <a:ea typeface="微软雅黑" pitchFamily="34" charset="-122"/>
              </a:rPr>
              <a:t>第四部分</a:t>
            </a:r>
          </a:p>
        </p:txBody>
      </p:sp>
      <p:grpSp>
        <p:nvGrpSpPr>
          <p:cNvPr id="3" name="组合 2"/>
          <p:cNvGrpSpPr>
            <a:grpSpLocks/>
          </p:cNvGrpSpPr>
          <p:nvPr/>
        </p:nvGrpSpPr>
        <p:grpSpPr bwMode="auto">
          <a:xfrm>
            <a:off x="2262188" y="1446213"/>
            <a:ext cx="1301750" cy="1301750"/>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4" name="KSO_Shape"/>
            <p:cNvSpPr/>
            <p:nvPr/>
          </p:nvSpPr>
          <p:spPr bwMode="auto">
            <a:xfrm>
              <a:off x="2573778" y="1804998"/>
              <a:ext cx="694981" cy="590258"/>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endParaRPr lang="zh-CN" altLang="en-US" dirty="0">
                <a:latin typeface="+mn-lt"/>
                <a:ea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140291" name="TextBox 41"/>
          <p:cNvSpPr txBox="1">
            <a:spLocks noChangeArrowheads="1"/>
          </p:cNvSpPr>
          <p:nvPr/>
        </p:nvSpPr>
        <p:spPr bwMode="auto">
          <a:xfrm>
            <a:off x="1830388" y="0"/>
            <a:ext cx="7121525" cy="641350"/>
          </a:xfrm>
          <a:prstGeom prst="rect">
            <a:avLst/>
          </a:prstGeom>
          <a:noFill/>
          <a:ln w="9525">
            <a:noFill/>
            <a:miter lim="800000"/>
            <a:headEnd/>
            <a:tailEnd/>
          </a:ln>
        </p:spPr>
        <p:txBody>
          <a:bodyPr>
            <a:spAutoFit/>
          </a:bodyPr>
          <a:lstStyle/>
          <a:p>
            <a:r>
              <a:rPr lang="zh-CN" altLang="en-US" sz="3600" b="1" dirty="0">
                <a:solidFill>
                  <a:schemeClr val="tx1"/>
                </a:solidFill>
                <a:latin typeface="方正兰亭黑简体"/>
                <a:ea typeface="方正兰亭黑简体"/>
                <a:cs typeface="方正兰亭黑简体"/>
              </a:rPr>
              <a:t>研究结论</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52" name="矩形 51">
            <a:extLst>
              <a:ext uri="{FF2B5EF4-FFF2-40B4-BE49-F238E27FC236}">
                <a16:creationId xmlns:a16="http://schemas.microsoft.com/office/drawing/2014/main" id="{C2E2E298-FD01-4533-AD08-A67F8DAFF3B2}"/>
              </a:ext>
            </a:extLst>
          </p:cNvPr>
          <p:cNvSpPr>
            <a:spLocks noChangeArrowheads="1"/>
          </p:cNvSpPr>
          <p:nvPr/>
        </p:nvSpPr>
        <p:spPr bwMode="auto">
          <a:xfrm>
            <a:off x="1882764" y="1019196"/>
            <a:ext cx="6370329" cy="144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just" defTabSz="685800" fontAlgn="auto">
              <a:lnSpc>
                <a:spcPct val="150000"/>
              </a:lnSpc>
              <a:spcBef>
                <a:spcPts val="0"/>
              </a:spcBef>
              <a:spcAft>
                <a:spcPts val="0"/>
              </a:spcAft>
              <a:defRPr/>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随着计算机技术的不断发展，企业的会计电算化水平会不断提高，软件的安全性也会随之提高，但是无论再怎么发展，都不可能消除所有的安全隐患，随之而来的更是各种各样的行骗和攻击手段，包括硬件，软件和人为因素。企业人员需要不断地加强安全意识，正如我们所知道的，会计信息有着十分复杂的社会、政治、经济、文化等背景，无论从哪方面讲，都会有质量安全问题，因此，保证会计电算化的安全是需要我们一直努力的目标。</a:t>
            </a:r>
            <a:endParaRPr kumimoji="0" lang="zh-CN" altLang="zh-CN" sz="12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68" name="Freeform 7">
            <a:extLst>
              <a:ext uri="{FF2B5EF4-FFF2-40B4-BE49-F238E27FC236}">
                <a16:creationId xmlns:a16="http://schemas.microsoft.com/office/drawing/2014/main" id="{C12BACBE-4005-424C-89AC-823056E30302}"/>
              </a:ext>
            </a:extLst>
          </p:cNvPr>
          <p:cNvSpPr/>
          <p:nvPr/>
        </p:nvSpPr>
        <p:spPr bwMode="auto">
          <a:xfrm rot="21146637">
            <a:off x="3919302" y="2613299"/>
            <a:ext cx="4570090" cy="2083467"/>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微软雅黑" panose="020B0503020204020204" pitchFamily="34" charset="-122"/>
              <a:cs typeface="+mn-ea"/>
              <a:sym typeface="+mn-lt"/>
            </a:endParaRPr>
          </a:p>
        </p:txBody>
      </p:sp>
      <p:pic>
        <p:nvPicPr>
          <p:cNvPr id="69" name="图片 29">
            <a:extLst>
              <a:ext uri="{FF2B5EF4-FFF2-40B4-BE49-F238E27FC236}">
                <a16:creationId xmlns:a16="http://schemas.microsoft.com/office/drawing/2014/main" id="{546BFDF1-A8EE-4884-83A6-AD891F96A266}"/>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rot="1291382">
            <a:off x="8150583" y="1378808"/>
            <a:ext cx="498894" cy="153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136" y="1606289"/>
            <a:ext cx="1828532" cy="1828532"/>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5" name="椭圆 4"/>
          <p:cNvSpPr/>
          <p:nvPr/>
        </p:nvSpPr>
        <p:spPr>
          <a:xfrm>
            <a:off x="2085975" y="3448050"/>
            <a:ext cx="276225" cy="274638"/>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6" name="椭圆 5"/>
          <p:cNvSpPr/>
          <p:nvPr/>
        </p:nvSpPr>
        <p:spPr>
          <a:xfrm>
            <a:off x="2463800" y="3571875"/>
            <a:ext cx="138113" cy="136525"/>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7" name="椭圆 6"/>
          <p:cNvSpPr/>
          <p:nvPr/>
        </p:nvSpPr>
        <p:spPr>
          <a:xfrm>
            <a:off x="2638425" y="3376613"/>
            <a:ext cx="274638" cy="27463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8" name="椭圆 7"/>
          <p:cNvSpPr/>
          <p:nvPr/>
        </p:nvSpPr>
        <p:spPr>
          <a:xfrm>
            <a:off x="3155950" y="3498850"/>
            <a:ext cx="138113" cy="136525"/>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9" name="椭圆 8"/>
          <p:cNvSpPr/>
          <p:nvPr/>
        </p:nvSpPr>
        <p:spPr>
          <a:xfrm>
            <a:off x="1811338" y="3259138"/>
            <a:ext cx="274637" cy="27463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0" name="椭圆 9"/>
          <p:cNvSpPr/>
          <p:nvPr/>
        </p:nvSpPr>
        <p:spPr>
          <a:xfrm>
            <a:off x="2105025" y="3302000"/>
            <a:ext cx="136525" cy="138113"/>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1" name="椭圆 10"/>
          <p:cNvSpPr/>
          <p:nvPr/>
        </p:nvSpPr>
        <p:spPr>
          <a:xfrm>
            <a:off x="3527425" y="3433763"/>
            <a:ext cx="274638" cy="27463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12" name="TextBox 11"/>
          <p:cNvSpPr txBox="1">
            <a:spLocks noChangeArrowheads="1"/>
          </p:cNvSpPr>
          <p:nvPr/>
        </p:nvSpPr>
        <p:spPr bwMode="auto">
          <a:xfrm>
            <a:off x="5424103" y="1033463"/>
            <a:ext cx="3457575" cy="334962"/>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李春有，蒋昌军，会计信息系统，中国财政经济出版社，</a:t>
            </a:r>
            <a:r>
              <a:rPr lang="en-US" altLang="zh-CN" sz="1000" dirty="0">
                <a:solidFill>
                  <a:srgbClr val="595959"/>
                </a:solidFill>
                <a:latin typeface="微软雅黑" pitchFamily="34" charset="-122"/>
                <a:ea typeface="微软雅黑" pitchFamily="34" charset="-122"/>
              </a:rPr>
              <a:t>2017</a:t>
            </a:r>
            <a:r>
              <a:rPr lang="zh-CN" altLang="en-US" sz="1000" dirty="0">
                <a:solidFill>
                  <a:srgbClr val="595959"/>
                </a:solidFill>
                <a:latin typeface="微软雅黑" pitchFamily="34" charset="-122"/>
                <a:ea typeface="微软雅黑" pitchFamily="34" charset="-122"/>
              </a:rPr>
              <a:t>年</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月第</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版</a:t>
            </a:r>
            <a:endParaRPr lang="en-US" altLang="zh-CN" sz="1000" dirty="0">
              <a:solidFill>
                <a:srgbClr val="595959"/>
              </a:solidFill>
              <a:latin typeface="微软雅黑" pitchFamily="34" charset="-122"/>
              <a:ea typeface="微软雅黑" pitchFamily="34" charset="-122"/>
            </a:endParaRPr>
          </a:p>
        </p:txBody>
      </p:sp>
      <p:cxnSp>
        <p:nvCxnSpPr>
          <p:cNvPr id="14" name="直接连接符 13"/>
          <p:cNvCxnSpPr/>
          <p:nvPr/>
        </p:nvCxnSpPr>
        <p:spPr>
          <a:xfrm>
            <a:off x="4419215" y="1200150"/>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5424103" y="1539875"/>
            <a:ext cx="3457575" cy="33337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杨红心，王丽萍，张煜，会计电算化，中国商业出版社，</a:t>
            </a:r>
            <a:r>
              <a:rPr lang="en-US" altLang="zh-CN" sz="1000" dirty="0">
                <a:solidFill>
                  <a:srgbClr val="595959"/>
                </a:solidFill>
                <a:latin typeface="微软雅黑" pitchFamily="34" charset="-122"/>
                <a:ea typeface="微软雅黑" pitchFamily="34" charset="-122"/>
              </a:rPr>
              <a:t>2017</a:t>
            </a:r>
            <a:r>
              <a:rPr lang="zh-CN" altLang="en-US" sz="1000" dirty="0">
                <a:solidFill>
                  <a:srgbClr val="595959"/>
                </a:solidFill>
                <a:latin typeface="微软雅黑" pitchFamily="34" charset="-122"/>
                <a:ea typeface="微软雅黑" pitchFamily="34" charset="-122"/>
              </a:rPr>
              <a:t>年</a:t>
            </a:r>
            <a:r>
              <a:rPr lang="en-US" altLang="zh-CN" sz="1000" dirty="0">
                <a:solidFill>
                  <a:srgbClr val="595959"/>
                </a:solidFill>
                <a:latin typeface="微软雅黑" pitchFamily="34" charset="-122"/>
                <a:ea typeface="微软雅黑" pitchFamily="34" charset="-122"/>
              </a:rPr>
              <a:t>5</a:t>
            </a:r>
            <a:r>
              <a:rPr lang="zh-CN" altLang="en-US" sz="1000" dirty="0">
                <a:solidFill>
                  <a:srgbClr val="595959"/>
                </a:solidFill>
                <a:latin typeface="微软雅黑" pitchFamily="34" charset="-122"/>
                <a:ea typeface="微软雅黑" pitchFamily="34" charset="-122"/>
              </a:rPr>
              <a:t>月第</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版</a:t>
            </a:r>
            <a:endParaRPr lang="en-US" altLang="zh-CN" sz="1000" dirty="0">
              <a:solidFill>
                <a:srgbClr val="595959"/>
              </a:solidFill>
              <a:latin typeface="微软雅黑" pitchFamily="34" charset="-122"/>
              <a:ea typeface="微软雅黑" pitchFamily="34" charset="-122"/>
            </a:endParaRPr>
          </a:p>
        </p:txBody>
      </p:sp>
      <p:cxnSp>
        <p:nvCxnSpPr>
          <p:cNvPr id="17" name="直接连接符 16"/>
          <p:cNvCxnSpPr/>
          <p:nvPr/>
        </p:nvCxnSpPr>
        <p:spPr>
          <a:xfrm>
            <a:off x="4419215" y="1706563"/>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5424103" y="2044700"/>
            <a:ext cx="3457575" cy="33337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冯自钦，杨孝海，电算化会计信息系统，西南财经大学出版社，</a:t>
            </a:r>
            <a:r>
              <a:rPr lang="en-US" altLang="zh-CN" sz="1000" dirty="0">
                <a:solidFill>
                  <a:srgbClr val="595959"/>
                </a:solidFill>
                <a:latin typeface="微软雅黑" pitchFamily="34" charset="-122"/>
                <a:ea typeface="微软雅黑" pitchFamily="34" charset="-122"/>
              </a:rPr>
              <a:t>2017</a:t>
            </a:r>
            <a:r>
              <a:rPr lang="zh-CN" altLang="en-US" sz="1000" dirty="0">
                <a:solidFill>
                  <a:srgbClr val="595959"/>
                </a:solidFill>
                <a:latin typeface="微软雅黑" pitchFamily="34" charset="-122"/>
                <a:ea typeface="微软雅黑" pitchFamily="34" charset="-122"/>
              </a:rPr>
              <a:t>年</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月第</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版</a:t>
            </a:r>
            <a:endParaRPr lang="en-US" altLang="zh-CN" sz="1000" dirty="0">
              <a:solidFill>
                <a:srgbClr val="595959"/>
              </a:solidFill>
              <a:latin typeface="微软雅黑" pitchFamily="34" charset="-122"/>
              <a:ea typeface="微软雅黑" pitchFamily="34" charset="-122"/>
            </a:endParaRPr>
          </a:p>
        </p:txBody>
      </p:sp>
      <p:cxnSp>
        <p:nvCxnSpPr>
          <p:cNvPr id="20" name="直接连接符 19"/>
          <p:cNvCxnSpPr/>
          <p:nvPr/>
        </p:nvCxnSpPr>
        <p:spPr>
          <a:xfrm>
            <a:off x="4419215" y="2211388"/>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5424103" y="2547938"/>
            <a:ext cx="3457575" cy="33337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李雄平，信息化背景下会计领域的新发展，四川大学出版社，</a:t>
            </a:r>
            <a:r>
              <a:rPr lang="en-US" altLang="zh-CN" sz="1000" dirty="0">
                <a:solidFill>
                  <a:srgbClr val="595959"/>
                </a:solidFill>
                <a:latin typeface="微软雅黑" pitchFamily="34" charset="-122"/>
                <a:ea typeface="微软雅黑" pitchFamily="34" charset="-122"/>
              </a:rPr>
              <a:t>2019</a:t>
            </a:r>
            <a:r>
              <a:rPr lang="zh-CN" altLang="en-US" sz="1000" dirty="0">
                <a:solidFill>
                  <a:srgbClr val="595959"/>
                </a:solidFill>
                <a:latin typeface="微软雅黑" pitchFamily="34" charset="-122"/>
                <a:ea typeface="微软雅黑" pitchFamily="34" charset="-122"/>
              </a:rPr>
              <a:t>年</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月第</a:t>
            </a:r>
            <a:r>
              <a:rPr lang="en-US" altLang="zh-CN" sz="1000" dirty="0">
                <a:solidFill>
                  <a:srgbClr val="595959"/>
                </a:solidFill>
                <a:latin typeface="微软雅黑" pitchFamily="34" charset="-122"/>
                <a:ea typeface="微软雅黑" pitchFamily="34" charset="-122"/>
              </a:rPr>
              <a:t>1</a:t>
            </a:r>
            <a:r>
              <a:rPr lang="zh-CN" altLang="en-US" sz="1000" dirty="0">
                <a:solidFill>
                  <a:srgbClr val="595959"/>
                </a:solidFill>
                <a:latin typeface="微软雅黑" pitchFamily="34" charset="-122"/>
                <a:ea typeface="微软雅黑" pitchFamily="34" charset="-122"/>
              </a:rPr>
              <a:t>版</a:t>
            </a:r>
            <a:endParaRPr lang="en-US" altLang="zh-CN" sz="1000" dirty="0">
              <a:solidFill>
                <a:srgbClr val="595959"/>
              </a:solidFill>
              <a:latin typeface="微软雅黑" pitchFamily="34" charset="-122"/>
              <a:ea typeface="微软雅黑" pitchFamily="34" charset="-122"/>
            </a:endParaRPr>
          </a:p>
        </p:txBody>
      </p:sp>
      <p:cxnSp>
        <p:nvCxnSpPr>
          <p:cNvPr id="23" name="直接连接符 22"/>
          <p:cNvCxnSpPr/>
          <p:nvPr/>
        </p:nvCxnSpPr>
        <p:spPr>
          <a:xfrm>
            <a:off x="4419215" y="2714625"/>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5424103" y="3052763"/>
            <a:ext cx="3457575" cy="15555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孙洁，毛卫东，会计信息化实务，北京大学出版社，</a:t>
            </a:r>
            <a:r>
              <a:rPr lang="en-US" altLang="zh-CN" sz="1000" dirty="0">
                <a:solidFill>
                  <a:srgbClr val="595959"/>
                </a:solidFill>
                <a:latin typeface="微软雅黑" pitchFamily="34" charset="-122"/>
                <a:ea typeface="微软雅黑" pitchFamily="34" charset="-122"/>
              </a:rPr>
              <a:t>2017,5</a:t>
            </a:r>
          </a:p>
        </p:txBody>
      </p:sp>
      <p:cxnSp>
        <p:nvCxnSpPr>
          <p:cNvPr id="26" name="直接连接符 25"/>
          <p:cNvCxnSpPr/>
          <p:nvPr/>
        </p:nvCxnSpPr>
        <p:spPr>
          <a:xfrm>
            <a:off x="4419215" y="3219450"/>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5424103" y="3556000"/>
            <a:ext cx="3457575" cy="33337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张艳玲，鲍海峰，会计电算化与</a:t>
            </a:r>
            <a:r>
              <a:rPr lang="en-US" altLang="zh-CN" sz="1000" dirty="0">
                <a:solidFill>
                  <a:srgbClr val="595959"/>
                </a:solidFill>
                <a:latin typeface="微软雅黑" pitchFamily="34" charset="-122"/>
                <a:ea typeface="微软雅黑" pitchFamily="34" charset="-122"/>
              </a:rPr>
              <a:t>ERP</a:t>
            </a:r>
            <a:r>
              <a:rPr lang="zh-CN" altLang="en-US" sz="1000" dirty="0">
                <a:solidFill>
                  <a:srgbClr val="595959"/>
                </a:solidFill>
                <a:latin typeface="微软雅黑" pitchFamily="34" charset="-122"/>
                <a:ea typeface="微软雅黑" pitchFamily="34" charset="-122"/>
              </a:rPr>
              <a:t>应用，化学工业出版社</a:t>
            </a:r>
            <a:r>
              <a:rPr lang="en-US" altLang="zh-CN" sz="1000" dirty="0">
                <a:solidFill>
                  <a:srgbClr val="595959"/>
                </a:solidFill>
                <a:latin typeface="微软雅黑" pitchFamily="34" charset="-122"/>
                <a:ea typeface="微软雅黑" pitchFamily="34" charset="-122"/>
              </a:rPr>
              <a:t>,2017.3</a:t>
            </a:r>
          </a:p>
        </p:txBody>
      </p:sp>
      <p:cxnSp>
        <p:nvCxnSpPr>
          <p:cNvPr id="29" name="直接连接符 28"/>
          <p:cNvCxnSpPr/>
          <p:nvPr/>
        </p:nvCxnSpPr>
        <p:spPr>
          <a:xfrm>
            <a:off x="4419215" y="3722688"/>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206490" y="1063625"/>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1</a:t>
            </a:r>
            <a:endParaRPr lang="zh-CN" altLang="en-US" dirty="0"/>
          </a:p>
        </p:txBody>
      </p:sp>
      <p:sp>
        <p:nvSpPr>
          <p:cNvPr id="31" name="椭圆 30"/>
          <p:cNvSpPr/>
          <p:nvPr/>
        </p:nvSpPr>
        <p:spPr>
          <a:xfrm>
            <a:off x="3892550" y="3071813"/>
            <a:ext cx="168275" cy="168275"/>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2" name="椭圆 31"/>
          <p:cNvSpPr/>
          <p:nvPr/>
        </p:nvSpPr>
        <p:spPr>
          <a:xfrm>
            <a:off x="3687763" y="3190875"/>
            <a:ext cx="138112" cy="136525"/>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35" name="椭圆 34"/>
          <p:cNvSpPr/>
          <p:nvPr/>
        </p:nvSpPr>
        <p:spPr>
          <a:xfrm>
            <a:off x="4206490" y="1565275"/>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2</a:t>
            </a:r>
            <a:endParaRPr lang="zh-CN" altLang="en-US" dirty="0"/>
          </a:p>
        </p:txBody>
      </p:sp>
      <p:sp>
        <p:nvSpPr>
          <p:cNvPr id="36" name="椭圆 35"/>
          <p:cNvSpPr/>
          <p:nvPr/>
        </p:nvSpPr>
        <p:spPr>
          <a:xfrm>
            <a:off x="4206490" y="2074863"/>
            <a:ext cx="274638" cy="276225"/>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3</a:t>
            </a:r>
            <a:endParaRPr lang="zh-CN" altLang="en-US" dirty="0"/>
          </a:p>
        </p:txBody>
      </p:sp>
      <p:sp>
        <p:nvSpPr>
          <p:cNvPr id="37" name="椭圆 36"/>
          <p:cNvSpPr/>
          <p:nvPr/>
        </p:nvSpPr>
        <p:spPr>
          <a:xfrm>
            <a:off x="4204903" y="2578100"/>
            <a:ext cx="274637"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4</a:t>
            </a:r>
            <a:endParaRPr lang="zh-CN" altLang="en-US" dirty="0"/>
          </a:p>
        </p:txBody>
      </p:sp>
      <p:sp>
        <p:nvSpPr>
          <p:cNvPr id="38" name="椭圆 37"/>
          <p:cNvSpPr/>
          <p:nvPr/>
        </p:nvSpPr>
        <p:spPr>
          <a:xfrm>
            <a:off x="4206490" y="3079750"/>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5</a:t>
            </a:r>
            <a:endParaRPr lang="zh-CN" altLang="en-US" dirty="0"/>
          </a:p>
        </p:txBody>
      </p:sp>
      <p:sp>
        <p:nvSpPr>
          <p:cNvPr id="39" name="椭圆 38"/>
          <p:cNvSpPr/>
          <p:nvPr/>
        </p:nvSpPr>
        <p:spPr>
          <a:xfrm>
            <a:off x="4206490" y="3581400"/>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6</a:t>
            </a:r>
            <a:endParaRPr lang="zh-CN" altLang="en-US" dirty="0"/>
          </a:p>
        </p:txBody>
      </p:sp>
      <p:sp>
        <p:nvSpPr>
          <p:cNvPr id="42" name="TextBox 41"/>
          <p:cNvSpPr txBox="1">
            <a:spLocks noChangeArrowheads="1"/>
          </p:cNvSpPr>
          <p:nvPr/>
        </p:nvSpPr>
        <p:spPr bwMode="auto">
          <a:xfrm>
            <a:off x="2193925" y="2417763"/>
            <a:ext cx="1400175" cy="307975"/>
          </a:xfrm>
          <a:prstGeom prst="rect">
            <a:avLst/>
          </a:prstGeom>
          <a:noFill/>
          <a:ln w="9525">
            <a:noFill/>
            <a:miter lim="800000"/>
            <a:headEnd/>
            <a:tailEnd/>
          </a:ln>
        </p:spPr>
        <p:txBody>
          <a:bodyPr lIns="0" tIns="0" rIns="0" bIns="0">
            <a:spAutoFit/>
          </a:bodyPr>
          <a:lstStyle/>
          <a:p>
            <a:r>
              <a:rPr lang="zh-CN" altLang="en-US" sz="2000" b="1">
                <a:solidFill>
                  <a:srgbClr val="6BA42C"/>
                </a:solidFill>
                <a:latin typeface="微软雅黑" pitchFamily="34" charset="-122"/>
                <a:ea typeface="微软雅黑" pitchFamily="34" charset="-122"/>
              </a:rPr>
              <a:t>参考文献</a:t>
            </a:r>
            <a:endParaRPr lang="en-US" altLang="zh-CN" sz="2000" b="1">
              <a:solidFill>
                <a:srgbClr val="6BA42C"/>
              </a:solidFill>
              <a:latin typeface="微软雅黑" pitchFamily="34" charset="-122"/>
              <a:ea typeface="微软雅黑" pitchFamily="34" charset="-122"/>
            </a:endParaRPr>
          </a:p>
        </p:txBody>
      </p:sp>
      <p:sp>
        <p:nvSpPr>
          <p:cNvPr id="105502" name="TextBox 44"/>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pPr algn="l"/>
            <a:r>
              <a:rPr lang="zh-CN" altLang="en-US" sz="3600" b="1" dirty="0">
                <a:solidFill>
                  <a:schemeClr val="tx1"/>
                </a:solidFill>
                <a:latin typeface="方正兰亭黑简体"/>
                <a:ea typeface="方正兰亭黑简体"/>
                <a:cs typeface="方正兰亭黑简体"/>
              </a:rPr>
              <a:t>参考文献</a:t>
            </a:r>
          </a:p>
        </p:txBody>
      </p:sp>
      <p:cxnSp>
        <p:nvCxnSpPr>
          <p:cNvPr id="40" name="直接连接符 39">
            <a:extLst>
              <a:ext uri="{FF2B5EF4-FFF2-40B4-BE49-F238E27FC236}">
                <a16:creationId xmlns:a16="http://schemas.microsoft.com/office/drawing/2014/main" id="{E3166E43-66FD-4CCF-BF6D-FDF0338D7C49}"/>
              </a:ext>
            </a:extLst>
          </p:cNvPr>
          <p:cNvCxnSpPr>
            <a:cxnSpLocks/>
          </p:cNvCxnSpPr>
          <p:nvPr/>
        </p:nvCxnSpPr>
        <p:spPr>
          <a:xfrm>
            <a:off x="0" y="711200"/>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46" name="TextBox 26">
            <a:extLst>
              <a:ext uri="{FF2B5EF4-FFF2-40B4-BE49-F238E27FC236}">
                <a16:creationId xmlns:a16="http://schemas.microsoft.com/office/drawing/2014/main" id="{3A6FED2A-F950-4D46-92DF-4E5FB93EC5BE}"/>
              </a:ext>
            </a:extLst>
          </p:cNvPr>
          <p:cNvSpPr txBox="1">
            <a:spLocks noChangeArrowheads="1"/>
          </p:cNvSpPr>
          <p:nvPr/>
        </p:nvSpPr>
        <p:spPr bwMode="auto">
          <a:xfrm>
            <a:off x="5422516" y="3981969"/>
            <a:ext cx="3457575" cy="33337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涂丁云，我国企业在会计电算化应用工作中存在的问题及对策建议，现代国企研究</a:t>
            </a:r>
            <a:r>
              <a:rPr lang="en-US" altLang="zh-CN" sz="1000" dirty="0">
                <a:solidFill>
                  <a:srgbClr val="595959"/>
                </a:solidFill>
                <a:latin typeface="微软雅黑" pitchFamily="34" charset="-122"/>
                <a:ea typeface="微软雅黑" pitchFamily="34" charset="-122"/>
              </a:rPr>
              <a:t>,2018</a:t>
            </a:r>
            <a:r>
              <a:rPr lang="zh-CN" altLang="en-US" sz="1000" dirty="0">
                <a:solidFill>
                  <a:srgbClr val="595959"/>
                </a:solidFill>
                <a:latin typeface="微软雅黑" pitchFamily="34" charset="-122"/>
                <a:ea typeface="微软雅黑" pitchFamily="34" charset="-122"/>
              </a:rPr>
              <a:t>（</a:t>
            </a:r>
            <a:r>
              <a:rPr lang="en-US" altLang="zh-CN" sz="1000" dirty="0">
                <a:solidFill>
                  <a:srgbClr val="595959"/>
                </a:solidFill>
                <a:latin typeface="微软雅黑" pitchFamily="34" charset="-122"/>
                <a:ea typeface="微软雅黑" pitchFamily="34" charset="-122"/>
              </a:rPr>
              <a:t>4</a:t>
            </a:r>
            <a:r>
              <a:rPr lang="zh-CN" altLang="en-US" sz="1000" dirty="0">
                <a:solidFill>
                  <a:srgbClr val="595959"/>
                </a:solidFill>
                <a:latin typeface="微软雅黑" pitchFamily="34" charset="-122"/>
                <a:ea typeface="微软雅黑" pitchFamily="34" charset="-122"/>
              </a:rPr>
              <a:t>）</a:t>
            </a:r>
            <a:endParaRPr lang="en-US" altLang="zh-CN" sz="1000" dirty="0">
              <a:solidFill>
                <a:srgbClr val="595959"/>
              </a:solidFill>
              <a:latin typeface="微软雅黑" pitchFamily="34" charset="-122"/>
              <a:ea typeface="微软雅黑" pitchFamily="34" charset="-122"/>
            </a:endParaRPr>
          </a:p>
        </p:txBody>
      </p:sp>
      <p:cxnSp>
        <p:nvCxnSpPr>
          <p:cNvPr id="47" name="直接连接符 46">
            <a:extLst>
              <a:ext uri="{FF2B5EF4-FFF2-40B4-BE49-F238E27FC236}">
                <a16:creationId xmlns:a16="http://schemas.microsoft.com/office/drawing/2014/main" id="{E7136547-53CA-4E67-8591-66D6045DC9B6}"/>
              </a:ext>
            </a:extLst>
          </p:cNvPr>
          <p:cNvCxnSpPr/>
          <p:nvPr/>
        </p:nvCxnSpPr>
        <p:spPr>
          <a:xfrm>
            <a:off x="4417628" y="4148657"/>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F616C989-94EC-432E-AECF-BDAB7E910929}"/>
              </a:ext>
            </a:extLst>
          </p:cNvPr>
          <p:cNvSpPr/>
          <p:nvPr/>
        </p:nvSpPr>
        <p:spPr>
          <a:xfrm>
            <a:off x="4204903" y="4007369"/>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7</a:t>
            </a:r>
          </a:p>
        </p:txBody>
      </p:sp>
      <p:sp>
        <p:nvSpPr>
          <p:cNvPr id="49" name="TextBox 26">
            <a:extLst>
              <a:ext uri="{FF2B5EF4-FFF2-40B4-BE49-F238E27FC236}">
                <a16:creationId xmlns:a16="http://schemas.microsoft.com/office/drawing/2014/main" id="{28DFC39A-7F4C-49CA-A9F6-8FD4594FE50A}"/>
              </a:ext>
            </a:extLst>
          </p:cNvPr>
          <p:cNvSpPr txBox="1">
            <a:spLocks noChangeArrowheads="1"/>
          </p:cNvSpPr>
          <p:nvPr/>
        </p:nvSpPr>
        <p:spPr bwMode="auto">
          <a:xfrm>
            <a:off x="5422516" y="4462723"/>
            <a:ext cx="3457575" cy="333375"/>
          </a:xfrm>
          <a:prstGeom prst="rect">
            <a:avLst/>
          </a:prstGeom>
          <a:noFill/>
          <a:ln w="9525">
            <a:noFill/>
            <a:miter lim="800000"/>
            <a:headEnd/>
            <a:tailEnd/>
          </a:ln>
        </p:spPr>
        <p:txBody>
          <a:bodyPr lIns="0" tIns="0" rIns="0" bIns="0">
            <a:spAutoFit/>
          </a:bodyPr>
          <a:lstStyle/>
          <a:p>
            <a:pPr algn="just">
              <a:lnSpc>
                <a:spcPts val="1300"/>
              </a:lnSpc>
            </a:pPr>
            <a:r>
              <a:rPr lang="zh-CN" altLang="en-US" sz="1000" dirty="0">
                <a:solidFill>
                  <a:srgbClr val="595959"/>
                </a:solidFill>
                <a:latin typeface="微软雅黑" pitchFamily="34" charset="-122"/>
                <a:ea typeface="微软雅黑" pitchFamily="34" charset="-122"/>
              </a:rPr>
              <a:t>李峰，小型企业实施会计电算化系统的问题与对策，现代经济信息</a:t>
            </a:r>
            <a:r>
              <a:rPr lang="en-US" altLang="zh-CN" sz="1000" dirty="0">
                <a:solidFill>
                  <a:srgbClr val="595959"/>
                </a:solidFill>
                <a:latin typeface="微软雅黑" pitchFamily="34" charset="-122"/>
                <a:ea typeface="微软雅黑" pitchFamily="34" charset="-122"/>
              </a:rPr>
              <a:t>,2015</a:t>
            </a:r>
            <a:r>
              <a:rPr lang="zh-CN" altLang="en-US" sz="1000" dirty="0">
                <a:solidFill>
                  <a:srgbClr val="595959"/>
                </a:solidFill>
                <a:latin typeface="微软雅黑" pitchFamily="34" charset="-122"/>
                <a:ea typeface="微软雅黑" pitchFamily="34" charset="-122"/>
              </a:rPr>
              <a:t>（</a:t>
            </a:r>
            <a:r>
              <a:rPr lang="en-US" altLang="zh-CN" sz="1000" dirty="0">
                <a:solidFill>
                  <a:srgbClr val="595959"/>
                </a:solidFill>
                <a:latin typeface="微软雅黑" pitchFamily="34" charset="-122"/>
                <a:ea typeface="微软雅黑" pitchFamily="34" charset="-122"/>
              </a:rPr>
              <a:t>22</a:t>
            </a:r>
            <a:r>
              <a:rPr lang="zh-CN" altLang="en-US" sz="1000" dirty="0">
                <a:solidFill>
                  <a:srgbClr val="595959"/>
                </a:solidFill>
                <a:latin typeface="微软雅黑" pitchFamily="34" charset="-122"/>
                <a:ea typeface="微软雅黑" pitchFamily="34" charset="-122"/>
              </a:rPr>
              <a:t>）</a:t>
            </a:r>
            <a:endParaRPr lang="en-US" altLang="zh-CN" sz="1000" dirty="0">
              <a:solidFill>
                <a:srgbClr val="595959"/>
              </a:solidFill>
              <a:latin typeface="微软雅黑" pitchFamily="34" charset="-122"/>
              <a:ea typeface="微软雅黑" pitchFamily="34" charset="-122"/>
            </a:endParaRPr>
          </a:p>
        </p:txBody>
      </p:sp>
      <p:cxnSp>
        <p:nvCxnSpPr>
          <p:cNvPr id="50" name="直接连接符 49">
            <a:extLst>
              <a:ext uri="{FF2B5EF4-FFF2-40B4-BE49-F238E27FC236}">
                <a16:creationId xmlns:a16="http://schemas.microsoft.com/office/drawing/2014/main" id="{0CC681F1-FE9D-47AE-A348-310C5047836D}"/>
              </a:ext>
            </a:extLst>
          </p:cNvPr>
          <p:cNvCxnSpPr/>
          <p:nvPr/>
        </p:nvCxnSpPr>
        <p:spPr>
          <a:xfrm>
            <a:off x="4417628" y="4629411"/>
            <a:ext cx="792163"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033EE5C-6F48-45EF-8DCA-772560294469}"/>
              </a:ext>
            </a:extLst>
          </p:cNvPr>
          <p:cNvSpPr/>
          <p:nvPr/>
        </p:nvSpPr>
        <p:spPr>
          <a:xfrm>
            <a:off x="4204903" y="4488123"/>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8</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4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par>
                          <p:cTn id="45" fill="hold">
                            <p:stCondLst>
                              <p:cond delay="15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childTnLst>
                          </p:cTn>
                        </p:par>
                        <p:par>
                          <p:cTn id="51" fill="hold">
                            <p:stCondLst>
                              <p:cond delay="2000"/>
                            </p:stCondLst>
                            <p:childTnLst>
                              <p:par>
                                <p:cTn id="52" presetID="53" presetClass="entr" presetSubtype="16"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par>
                                <p:cTn id="57" presetID="53" presetClass="entr" presetSubtype="16" fill="hold" grpId="0" nodeType="withEffect">
                                  <p:stCondLst>
                                    <p:cond delay="10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Effect transition="in" filter="fade">
                                      <p:cBhvr>
                                        <p:cTn id="61" dur="500"/>
                                        <p:tgtEl>
                                          <p:spTgt spid="31"/>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Effect transition="in" filter="fade">
                                      <p:cBhvr>
                                        <p:cTn id="66" dur="500"/>
                                        <p:tgtEl>
                                          <p:spTgt spid="32"/>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fltVal val="0"/>
                                          </p:val>
                                        </p:tav>
                                        <p:tav tm="100000">
                                          <p:val>
                                            <p:strVal val="#ppt_w"/>
                                          </p:val>
                                        </p:tav>
                                      </p:tavLst>
                                    </p:anim>
                                    <p:anim calcmode="lin" valueType="num">
                                      <p:cBhvr>
                                        <p:cTn id="70" dur="500" fill="hold"/>
                                        <p:tgtEl>
                                          <p:spTgt spid="35"/>
                                        </p:tgtEl>
                                        <p:attrNameLst>
                                          <p:attrName>ppt_h</p:attrName>
                                        </p:attrNameLst>
                                      </p:cBhvr>
                                      <p:tavLst>
                                        <p:tav tm="0">
                                          <p:val>
                                            <p:fltVal val="0"/>
                                          </p:val>
                                        </p:tav>
                                        <p:tav tm="100000">
                                          <p:val>
                                            <p:strVal val="#ppt_h"/>
                                          </p:val>
                                        </p:tav>
                                      </p:tavLst>
                                    </p:anim>
                                    <p:animEffect transition="in" filter="fade">
                                      <p:cBhvr>
                                        <p:cTn id="71" dur="500"/>
                                        <p:tgtEl>
                                          <p:spTgt spid="35"/>
                                        </p:tgtEl>
                                      </p:cBhvr>
                                    </p:animEffect>
                                  </p:childTnLst>
                                </p:cTn>
                              </p:par>
                              <p:par>
                                <p:cTn id="72" presetID="53" presetClass="entr" presetSubtype="16" fill="hold" grpId="0" nodeType="withEffect">
                                  <p:stCondLst>
                                    <p:cond delay="400"/>
                                  </p:stCondLst>
                                  <p:childTnLst>
                                    <p:set>
                                      <p:cBhvr>
                                        <p:cTn id="73" dur="1" fill="hold">
                                          <p:stCondLst>
                                            <p:cond delay="0"/>
                                          </p:stCondLst>
                                        </p:cTn>
                                        <p:tgtEl>
                                          <p:spTgt spid="36"/>
                                        </p:tgtEl>
                                        <p:attrNameLst>
                                          <p:attrName>style.visibility</p:attrName>
                                        </p:attrNameLst>
                                      </p:cBhvr>
                                      <p:to>
                                        <p:strVal val="visible"/>
                                      </p:to>
                                    </p:set>
                                    <p:anim calcmode="lin" valueType="num">
                                      <p:cBhvr>
                                        <p:cTn id="74" dur="500" fill="hold"/>
                                        <p:tgtEl>
                                          <p:spTgt spid="36"/>
                                        </p:tgtEl>
                                        <p:attrNameLst>
                                          <p:attrName>ppt_w</p:attrName>
                                        </p:attrNameLst>
                                      </p:cBhvr>
                                      <p:tavLst>
                                        <p:tav tm="0">
                                          <p:val>
                                            <p:fltVal val="0"/>
                                          </p:val>
                                        </p:tav>
                                        <p:tav tm="100000">
                                          <p:val>
                                            <p:strVal val="#ppt_w"/>
                                          </p:val>
                                        </p:tav>
                                      </p:tavLst>
                                    </p:anim>
                                    <p:anim calcmode="lin" valueType="num">
                                      <p:cBhvr>
                                        <p:cTn id="75" dur="500" fill="hold"/>
                                        <p:tgtEl>
                                          <p:spTgt spid="36"/>
                                        </p:tgtEl>
                                        <p:attrNameLst>
                                          <p:attrName>ppt_h</p:attrName>
                                        </p:attrNameLst>
                                      </p:cBhvr>
                                      <p:tavLst>
                                        <p:tav tm="0">
                                          <p:val>
                                            <p:fltVal val="0"/>
                                          </p:val>
                                        </p:tav>
                                        <p:tav tm="100000">
                                          <p:val>
                                            <p:strVal val="#ppt_h"/>
                                          </p:val>
                                        </p:tav>
                                      </p:tavLst>
                                    </p:anim>
                                    <p:animEffect transition="in" filter="fade">
                                      <p:cBhvr>
                                        <p:cTn id="76" dur="500"/>
                                        <p:tgtEl>
                                          <p:spTgt spid="36"/>
                                        </p:tgtEl>
                                      </p:cBhvr>
                                    </p:animEffect>
                                  </p:childTnLst>
                                </p:cTn>
                              </p:par>
                              <p:par>
                                <p:cTn id="77" presetID="53" presetClass="entr" presetSubtype="16"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Effect transition="in" filter="fade">
                                      <p:cBhvr>
                                        <p:cTn id="81" dur="500"/>
                                        <p:tgtEl>
                                          <p:spTgt spid="37"/>
                                        </p:tgtEl>
                                      </p:cBhvr>
                                    </p:animEffect>
                                  </p:childTnLst>
                                </p:cTn>
                              </p:par>
                              <p:par>
                                <p:cTn id="82" presetID="53" presetClass="entr" presetSubtype="16" fill="hold" grpId="0" nodeType="withEffect">
                                  <p:stCondLst>
                                    <p:cond delay="600"/>
                                  </p:stCondLst>
                                  <p:childTnLst>
                                    <p:set>
                                      <p:cBhvr>
                                        <p:cTn id="83" dur="1" fill="hold">
                                          <p:stCondLst>
                                            <p:cond delay="0"/>
                                          </p:stCondLst>
                                        </p:cTn>
                                        <p:tgtEl>
                                          <p:spTgt spid="38"/>
                                        </p:tgtEl>
                                        <p:attrNameLst>
                                          <p:attrName>style.visibility</p:attrName>
                                        </p:attrNameLst>
                                      </p:cBhvr>
                                      <p:to>
                                        <p:strVal val="visible"/>
                                      </p:to>
                                    </p:set>
                                    <p:anim calcmode="lin" valueType="num">
                                      <p:cBhvr>
                                        <p:cTn id="84" dur="500" fill="hold"/>
                                        <p:tgtEl>
                                          <p:spTgt spid="38"/>
                                        </p:tgtEl>
                                        <p:attrNameLst>
                                          <p:attrName>ppt_w</p:attrName>
                                        </p:attrNameLst>
                                      </p:cBhvr>
                                      <p:tavLst>
                                        <p:tav tm="0">
                                          <p:val>
                                            <p:fltVal val="0"/>
                                          </p:val>
                                        </p:tav>
                                        <p:tav tm="100000">
                                          <p:val>
                                            <p:strVal val="#ppt_w"/>
                                          </p:val>
                                        </p:tav>
                                      </p:tavLst>
                                    </p:anim>
                                    <p:anim calcmode="lin" valueType="num">
                                      <p:cBhvr>
                                        <p:cTn id="85" dur="500" fill="hold"/>
                                        <p:tgtEl>
                                          <p:spTgt spid="38"/>
                                        </p:tgtEl>
                                        <p:attrNameLst>
                                          <p:attrName>ppt_h</p:attrName>
                                        </p:attrNameLst>
                                      </p:cBhvr>
                                      <p:tavLst>
                                        <p:tav tm="0">
                                          <p:val>
                                            <p:fltVal val="0"/>
                                          </p:val>
                                        </p:tav>
                                        <p:tav tm="100000">
                                          <p:val>
                                            <p:strVal val="#ppt_h"/>
                                          </p:val>
                                        </p:tav>
                                      </p:tavLst>
                                    </p:anim>
                                    <p:animEffect transition="in" filter="fade">
                                      <p:cBhvr>
                                        <p:cTn id="86" dur="500"/>
                                        <p:tgtEl>
                                          <p:spTgt spid="38"/>
                                        </p:tgtEl>
                                      </p:cBhvr>
                                    </p:animEffect>
                                  </p:childTnLst>
                                </p:cTn>
                              </p:par>
                              <p:par>
                                <p:cTn id="87" presetID="53" presetClass="entr" presetSubtype="16" fill="hold" grpId="0" nodeType="withEffect">
                                  <p:stCondLst>
                                    <p:cond delay="70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Effect transition="in" filter="fade">
                                      <p:cBhvr>
                                        <p:cTn id="91" dur="500"/>
                                        <p:tgtEl>
                                          <p:spTgt spid="39"/>
                                        </p:tgtEl>
                                      </p:cBhvr>
                                    </p:animEffect>
                                  </p:childTnLst>
                                </p:cTn>
                              </p:par>
                              <p:par>
                                <p:cTn id="92" presetID="22" presetClass="entr" presetSubtype="8" fill="hold" nodeType="withEffect">
                                  <p:stCondLst>
                                    <p:cond delay="800"/>
                                  </p:stCondLst>
                                  <p:childTnLst>
                                    <p:set>
                                      <p:cBhvr>
                                        <p:cTn id="93" dur="1" fill="hold">
                                          <p:stCondLst>
                                            <p:cond delay="0"/>
                                          </p:stCondLst>
                                        </p:cTn>
                                        <p:tgtEl>
                                          <p:spTgt spid="14"/>
                                        </p:tgtEl>
                                        <p:attrNameLst>
                                          <p:attrName>style.visibility</p:attrName>
                                        </p:attrNameLst>
                                      </p:cBhvr>
                                      <p:to>
                                        <p:strVal val="visible"/>
                                      </p:to>
                                    </p:set>
                                    <p:animEffect transition="in" filter="wipe(left)">
                                      <p:cBhvr>
                                        <p:cTn id="94" dur="500"/>
                                        <p:tgtEl>
                                          <p:spTgt spid="14"/>
                                        </p:tgtEl>
                                      </p:cBhvr>
                                    </p:animEffect>
                                  </p:childTnLst>
                                </p:cTn>
                              </p:par>
                              <p:par>
                                <p:cTn id="95" presetID="22" presetClass="entr" presetSubtype="8" fill="hold" nodeType="withEffect">
                                  <p:stCondLst>
                                    <p:cond delay="900"/>
                                  </p:stCondLst>
                                  <p:childTnLst>
                                    <p:set>
                                      <p:cBhvr>
                                        <p:cTn id="96" dur="1" fill="hold">
                                          <p:stCondLst>
                                            <p:cond delay="0"/>
                                          </p:stCondLst>
                                        </p:cTn>
                                        <p:tgtEl>
                                          <p:spTgt spid="17"/>
                                        </p:tgtEl>
                                        <p:attrNameLst>
                                          <p:attrName>style.visibility</p:attrName>
                                        </p:attrNameLst>
                                      </p:cBhvr>
                                      <p:to>
                                        <p:strVal val="visible"/>
                                      </p:to>
                                    </p:set>
                                    <p:animEffect transition="in" filter="wipe(left)">
                                      <p:cBhvr>
                                        <p:cTn id="97" dur="500"/>
                                        <p:tgtEl>
                                          <p:spTgt spid="17"/>
                                        </p:tgtEl>
                                      </p:cBhvr>
                                    </p:animEffect>
                                  </p:childTnLst>
                                </p:cTn>
                              </p:par>
                              <p:par>
                                <p:cTn id="98" presetID="22" presetClass="entr" presetSubtype="8" fill="hold" nodeType="withEffect">
                                  <p:stCondLst>
                                    <p:cond delay="100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par>
                                <p:cTn id="101" presetID="22" presetClass="entr" presetSubtype="8" fill="hold" nodeType="withEffect">
                                  <p:stCondLst>
                                    <p:cond delay="1100"/>
                                  </p:stCondLst>
                                  <p:childTnLst>
                                    <p:set>
                                      <p:cBhvr>
                                        <p:cTn id="102" dur="1" fill="hold">
                                          <p:stCondLst>
                                            <p:cond delay="0"/>
                                          </p:stCondLst>
                                        </p:cTn>
                                        <p:tgtEl>
                                          <p:spTgt spid="23"/>
                                        </p:tgtEl>
                                        <p:attrNameLst>
                                          <p:attrName>style.visibility</p:attrName>
                                        </p:attrNameLst>
                                      </p:cBhvr>
                                      <p:to>
                                        <p:strVal val="visible"/>
                                      </p:to>
                                    </p:set>
                                    <p:animEffect transition="in" filter="wipe(left)">
                                      <p:cBhvr>
                                        <p:cTn id="103" dur="500"/>
                                        <p:tgtEl>
                                          <p:spTgt spid="23"/>
                                        </p:tgtEl>
                                      </p:cBhvr>
                                    </p:animEffect>
                                  </p:childTnLst>
                                </p:cTn>
                              </p:par>
                              <p:par>
                                <p:cTn id="104" presetID="22" presetClass="entr" presetSubtype="8" fill="hold" nodeType="withEffect">
                                  <p:stCondLst>
                                    <p:cond delay="1200"/>
                                  </p:stCondLst>
                                  <p:childTnLst>
                                    <p:set>
                                      <p:cBhvr>
                                        <p:cTn id="105" dur="1" fill="hold">
                                          <p:stCondLst>
                                            <p:cond delay="0"/>
                                          </p:stCondLst>
                                        </p:cTn>
                                        <p:tgtEl>
                                          <p:spTgt spid="26"/>
                                        </p:tgtEl>
                                        <p:attrNameLst>
                                          <p:attrName>style.visibility</p:attrName>
                                        </p:attrNameLst>
                                      </p:cBhvr>
                                      <p:to>
                                        <p:strVal val="visible"/>
                                      </p:to>
                                    </p:set>
                                    <p:animEffect transition="in" filter="wipe(left)">
                                      <p:cBhvr>
                                        <p:cTn id="106" dur="500"/>
                                        <p:tgtEl>
                                          <p:spTgt spid="26"/>
                                        </p:tgtEl>
                                      </p:cBhvr>
                                    </p:animEffect>
                                  </p:childTnLst>
                                </p:cTn>
                              </p:par>
                              <p:par>
                                <p:cTn id="107" presetID="22" presetClass="entr" presetSubtype="8" fill="hold" nodeType="withEffect">
                                  <p:stCondLst>
                                    <p:cond delay="1300"/>
                                  </p:stCondLst>
                                  <p:childTnLst>
                                    <p:set>
                                      <p:cBhvr>
                                        <p:cTn id="108" dur="1" fill="hold">
                                          <p:stCondLst>
                                            <p:cond delay="0"/>
                                          </p:stCondLst>
                                        </p:cTn>
                                        <p:tgtEl>
                                          <p:spTgt spid="29"/>
                                        </p:tgtEl>
                                        <p:attrNameLst>
                                          <p:attrName>style.visibility</p:attrName>
                                        </p:attrNameLst>
                                      </p:cBhvr>
                                      <p:to>
                                        <p:strVal val="visible"/>
                                      </p:to>
                                    </p:set>
                                    <p:animEffect transition="in" filter="wipe(left)">
                                      <p:cBhvr>
                                        <p:cTn id="109" dur="500"/>
                                        <p:tgtEl>
                                          <p:spTgt spid="29"/>
                                        </p:tgtEl>
                                      </p:cBhvr>
                                    </p:animEffect>
                                  </p:childTnLst>
                                </p:cTn>
                              </p:par>
                              <p:par>
                                <p:cTn id="110" presetID="22" presetClass="entr" presetSubtype="8" fill="hold" grpId="0" nodeType="withEffect">
                                  <p:stCondLst>
                                    <p:cond delay="1400"/>
                                  </p:stCondLst>
                                  <p:childTnLst>
                                    <p:set>
                                      <p:cBhvr>
                                        <p:cTn id="111" dur="1" fill="hold">
                                          <p:stCondLst>
                                            <p:cond delay="0"/>
                                          </p:stCondLst>
                                        </p:cTn>
                                        <p:tgtEl>
                                          <p:spTgt spid="12"/>
                                        </p:tgtEl>
                                        <p:attrNameLst>
                                          <p:attrName>style.visibility</p:attrName>
                                        </p:attrNameLst>
                                      </p:cBhvr>
                                      <p:to>
                                        <p:strVal val="visible"/>
                                      </p:to>
                                    </p:set>
                                    <p:animEffect transition="in" filter="wipe(left)">
                                      <p:cBhvr>
                                        <p:cTn id="112" dur="500"/>
                                        <p:tgtEl>
                                          <p:spTgt spid="12"/>
                                        </p:tgtEl>
                                      </p:cBhvr>
                                    </p:animEffect>
                                  </p:childTnLst>
                                </p:cTn>
                              </p:par>
                              <p:par>
                                <p:cTn id="113" presetID="22" presetClass="entr" presetSubtype="8" fill="hold" grpId="0" nodeType="withEffect">
                                  <p:stCondLst>
                                    <p:cond delay="1500"/>
                                  </p:stCondLst>
                                  <p:childTnLst>
                                    <p:set>
                                      <p:cBhvr>
                                        <p:cTn id="114" dur="1" fill="hold">
                                          <p:stCondLst>
                                            <p:cond delay="0"/>
                                          </p:stCondLst>
                                        </p:cTn>
                                        <p:tgtEl>
                                          <p:spTgt spid="15"/>
                                        </p:tgtEl>
                                        <p:attrNameLst>
                                          <p:attrName>style.visibility</p:attrName>
                                        </p:attrNameLst>
                                      </p:cBhvr>
                                      <p:to>
                                        <p:strVal val="visible"/>
                                      </p:to>
                                    </p:set>
                                    <p:animEffect transition="in" filter="wipe(left)">
                                      <p:cBhvr>
                                        <p:cTn id="115" dur="500"/>
                                        <p:tgtEl>
                                          <p:spTgt spid="15"/>
                                        </p:tgtEl>
                                      </p:cBhvr>
                                    </p:animEffect>
                                  </p:childTnLst>
                                </p:cTn>
                              </p:par>
                              <p:par>
                                <p:cTn id="116" presetID="22" presetClass="entr" presetSubtype="8" fill="hold" grpId="0" nodeType="withEffect">
                                  <p:stCondLst>
                                    <p:cond delay="1600"/>
                                  </p:stCondLst>
                                  <p:childTnLst>
                                    <p:set>
                                      <p:cBhvr>
                                        <p:cTn id="117" dur="1" fill="hold">
                                          <p:stCondLst>
                                            <p:cond delay="0"/>
                                          </p:stCondLst>
                                        </p:cTn>
                                        <p:tgtEl>
                                          <p:spTgt spid="18"/>
                                        </p:tgtEl>
                                        <p:attrNameLst>
                                          <p:attrName>style.visibility</p:attrName>
                                        </p:attrNameLst>
                                      </p:cBhvr>
                                      <p:to>
                                        <p:strVal val="visible"/>
                                      </p:to>
                                    </p:set>
                                    <p:animEffect transition="in" filter="wipe(left)">
                                      <p:cBhvr>
                                        <p:cTn id="118" dur="500"/>
                                        <p:tgtEl>
                                          <p:spTgt spid="18"/>
                                        </p:tgtEl>
                                      </p:cBhvr>
                                    </p:animEffect>
                                  </p:childTnLst>
                                </p:cTn>
                              </p:par>
                              <p:par>
                                <p:cTn id="119" presetID="22" presetClass="entr" presetSubtype="8" fill="hold" grpId="0" nodeType="withEffect">
                                  <p:stCondLst>
                                    <p:cond delay="1700"/>
                                  </p:stCondLst>
                                  <p:childTnLst>
                                    <p:set>
                                      <p:cBhvr>
                                        <p:cTn id="120" dur="1" fill="hold">
                                          <p:stCondLst>
                                            <p:cond delay="0"/>
                                          </p:stCondLst>
                                        </p:cTn>
                                        <p:tgtEl>
                                          <p:spTgt spid="21"/>
                                        </p:tgtEl>
                                        <p:attrNameLst>
                                          <p:attrName>style.visibility</p:attrName>
                                        </p:attrNameLst>
                                      </p:cBhvr>
                                      <p:to>
                                        <p:strVal val="visible"/>
                                      </p:to>
                                    </p:set>
                                    <p:animEffect transition="in" filter="wipe(left)">
                                      <p:cBhvr>
                                        <p:cTn id="121" dur="500"/>
                                        <p:tgtEl>
                                          <p:spTgt spid="21"/>
                                        </p:tgtEl>
                                      </p:cBhvr>
                                    </p:animEffect>
                                  </p:childTnLst>
                                </p:cTn>
                              </p:par>
                              <p:par>
                                <p:cTn id="122" presetID="22" presetClass="entr" presetSubtype="8" fill="hold" grpId="0" nodeType="withEffect">
                                  <p:stCondLst>
                                    <p:cond delay="1800"/>
                                  </p:stCondLst>
                                  <p:childTnLst>
                                    <p:set>
                                      <p:cBhvr>
                                        <p:cTn id="123" dur="1" fill="hold">
                                          <p:stCondLst>
                                            <p:cond delay="0"/>
                                          </p:stCondLst>
                                        </p:cTn>
                                        <p:tgtEl>
                                          <p:spTgt spid="24"/>
                                        </p:tgtEl>
                                        <p:attrNameLst>
                                          <p:attrName>style.visibility</p:attrName>
                                        </p:attrNameLst>
                                      </p:cBhvr>
                                      <p:to>
                                        <p:strVal val="visible"/>
                                      </p:to>
                                    </p:set>
                                    <p:animEffect transition="in" filter="wipe(left)">
                                      <p:cBhvr>
                                        <p:cTn id="124" dur="500"/>
                                        <p:tgtEl>
                                          <p:spTgt spid="24"/>
                                        </p:tgtEl>
                                      </p:cBhvr>
                                    </p:animEffect>
                                  </p:childTnLst>
                                </p:cTn>
                              </p:par>
                              <p:par>
                                <p:cTn id="125" presetID="22" presetClass="entr" presetSubtype="8" fill="hold" grpId="0" nodeType="withEffect">
                                  <p:stCondLst>
                                    <p:cond delay="190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par>
                                <p:cTn id="128" presetID="22" presetClass="entr" presetSubtype="8" fill="hold"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left)">
                                      <p:cBhvr>
                                        <p:cTn id="130" dur="300"/>
                                        <p:tgtEl>
                                          <p:spTgt spid="40"/>
                                        </p:tgtEl>
                                      </p:cBhvr>
                                    </p:animEffect>
                                  </p:childTnLst>
                                </p:cTn>
                              </p:par>
                              <p:par>
                                <p:cTn id="131" presetID="53" presetClass="entr" presetSubtype="16" fill="hold" grpId="0" nodeType="withEffect">
                                  <p:stCondLst>
                                    <p:cond delay="70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childTnLst>
                                </p:cTn>
                              </p:par>
                              <p:par>
                                <p:cTn id="136" presetID="22" presetClass="entr" presetSubtype="8" fill="hold" nodeType="withEffect">
                                  <p:stCondLst>
                                    <p:cond delay="1300"/>
                                  </p:stCondLst>
                                  <p:childTnLst>
                                    <p:set>
                                      <p:cBhvr>
                                        <p:cTn id="137" dur="1" fill="hold">
                                          <p:stCondLst>
                                            <p:cond delay="0"/>
                                          </p:stCondLst>
                                        </p:cTn>
                                        <p:tgtEl>
                                          <p:spTgt spid="47"/>
                                        </p:tgtEl>
                                        <p:attrNameLst>
                                          <p:attrName>style.visibility</p:attrName>
                                        </p:attrNameLst>
                                      </p:cBhvr>
                                      <p:to>
                                        <p:strVal val="visible"/>
                                      </p:to>
                                    </p:set>
                                    <p:animEffect transition="in" filter="wipe(left)">
                                      <p:cBhvr>
                                        <p:cTn id="138" dur="500"/>
                                        <p:tgtEl>
                                          <p:spTgt spid="47"/>
                                        </p:tgtEl>
                                      </p:cBhvr>
                                    </p:animEffect>
                                  </p:childTnLst>
                                </p:cTn>
                              </p:par>
                              <p:par>
                                <p:cTn id="139" presetID="22" presetClass="entr" presetSubtype="8" fill="hold" grpId="0" nodeType="withEffect">
                                  <p:stCondLst>
                                    <p:cond delay="1900"/>
                                  </p:stCondLst>
                                  <p:childTnLst>
                                    <p:set>
                                      <p:cBhvr>
                                        <p:cTn id="140" dur="1" fill="hold">
                                          <p:stCondLst>
                                            <p:cond delay="0"/>
                                          </p:stCondLst>
                                        </p:cTn>
                                        <p:tgtEl>
                                          <p:spTgt spid="46"/>
                                        </p:tgtEl>
                                        <p:attrNameLst>
                                          <p:attrName>style.visibility</p:attrName>
                                        </p:attrNameLst>
                                      </p:cBhvr>
                                      <p:to>
                                        <p:strVal val="visible"/>
                                      </p:to>
                                    </p:set>
                                    <p:animEffect transition="in" filter="wipe(left)">
                                      <p:cBhvr>
                                        <p:cTn id="141" dur="500"/>
                                        <p:tgtEl>
                                          <p:spTgt spid="46"/>
                                        </p:tgtEl>
                                      </p:cBhvr>
                                    </p:animEffect>
                                  </p:childTnLst>
                                </p:cTn>
                              </p:par>
                              <p:par>
                                <p:cTn id="142" presetID="53" presetClass="entr" presetSubtype="16" fill="hold" grpId="0" nodeType="withEffect">
                                  <p:stCondLst>
                                    <p:cond delay="700"/>
                                  </p:stCondLst>
                                  <p:childTnLst>
                                    <p:set>
                                      <p:cBhvr>
                                        <p:cTn id="143" dur="1" fill="hold">
                                          <p:stCondLst>
                                            <p:cond delay="0"/>
                                          </p:stCondLst>
                                        </p:cTn>
                                        <p:tgtEl>
                                          <p:spTgt spid="51"/>
                                        </p:tgtEl>
                                        <p:attrNameLst>
                                          <p:attrName>style.visibility</p:attrName>
                                        </p:attrNameLst>
                                      </p:cBhvr>
                                      <p:to>
                                        <p:strVal val="visible"/>
                                      </p:to>
                                    </p:set>
                                    <p:anim calcmode="lin" valueType="num">
                                      <p:cBhvr>
                                        <p:cTn id="144" dur="500" fill="hold"/>
                                        <p:tgtEl>
                                          <p:spTgt spid="51"/>
                                        </p:tgtEl>
                                        <p:attrNameLst>
                                          <p:attrName>ppt_w</p:attrName>
                                        </p:attrNameLst>
                                      </p:cBhvr>
                                      <p:tavLst>
                                        <p:tav tm="0">
                                          <p:val>
                                            <p:fltVal val="0"/>
                                          </p:val>
                                        </p:tav>
                                        <p:tav tm="100000">
                                          <p:val>
                                            <p:strVal val="#ppt_w"/>
                                          </p:val>
                                        </p:tav>
                                      </p:tavLst>
                                    </p:anim>
                                    <p:anim calcmode="lin" valueType="num">
                                      <p:cBhvr>
                                        <p:cTn id="145" dur="500" fill="hold"/>
                                        <p:tgtEl>
                                          <p:spTgt spid="51"/>
                                        </p:tgtEl>
                                        <p:attrNameLst>
                                          <p:attrName>ppt_h</p:attrName>
                                        </p:attrNameLst>
                                      </p:cBhvr>
                                      <p:tavLst>
                                        <p:tav tm="0">
                                          <p:val>
                                            <p:fltVal val="0"/>
                                          </p:val>
                                        </p:tav>
                                        <p:tav tm="100000">
                                          <p:val>
                                            <p:strVal val="#ppt_h"/>
                                          </p:val>
                                        </p:tav>
                                      </p:tavLst>
                                    </p:anim>
                                    <p:animEffect transition="in" filter="fade">
                                      <p:cBhvr>
                                        <p:cTn id="146" dur="500"/>
                                        <p:tgtEl>
                                          <p:spTgt spid="51"/>
                                        </p:tgtEl>
                                      </p:cBhvr>
                                    </p:animEffect>
                                  </p:childTnLst>
                                </p:cTn>
                              </p:par>
                              <p:par>
                                <p:cTn id="147" presetID="22" presetClass="entr" presetSubtype="8" fill="hold" nodeType="withEffect">
                                  <p:stCondLst>
                                    <p:cond delay="1300"/>
                                  </p:stCondLst>
                                  <p:childTnLst>
                                    <p:set>
                                      <p:cBhvr>
                                        <p:cTn id="148" dur="1" fill="hold">
                                          <p:stCondLst>
                                            <p:cond delay="0"/>
                                          </p:stCondLst>
                                        </p:cTn>
                                        <p:tgtEl>
                                          <p:spTgt spid="50"/>
                                        </p:tgtEl>
                                        <p:attrNameLst>
                                          <p:attrName>style.visibility</p:attrName>
                                        </p:attrNameLst>
                                      </p:cBhvr>
                                      <p:to>
                                        <p:strVal val="visible"/>
                                      </p:to>
                                    </p:set>
                                    <p:animEffect transition="in" filter="wipe(left)">
                                      <p:cBhvr>
                                        <p:cTn id="149" dur="500"/>
                                        <p:tgtEl>
                                          <p:spTgt spid="50"/>
                                        </p:tgtEl>
                                      </p:cBhvr>
                                    </p:animEffect>
                                  </p:childTnLst>
                                </p:cTn>
                              </p:par>
                              <p:par>
                                <p:cTn id="150" presetID="22" presetClass="entr" presetSubtype="8" fill="hold" grpId="0" nodeType="withEffect">
                                  <p:stCondLst>
                                    <p:cond delay="1900"/>
                                  </p:stCondLst>
                                  <p:childTnLst>
                                    <p:set>
                                      <p:cBhvr>
                                        <p:cTn id="151" dur="1" fill="hold">
                                          <p:stCondLst>
                                            <p:cond delay="0"/>
                                          </p:stCondLst>
                                        </p:cTn>
                                        <p:tgtEl>
                                          <p:spTgt spid="49"/>
                                        </p:tgtEl>
                                        <p:attrNameLst>
                                          <p:attrName>style.visibility</p:attrName>
                                        </p:attrNameLst>
                                      </p:cBhvr>
                                      <p:to>
                                        <p:strVal val="visible"/>
                                      </p:to>
                                    </p:set>
                                    <p:animEffect transition="in" filter="wipe(left)">
                                      <p:cBhvr>
                                        <p:cTn id="15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5" grpId="0"/>
      <p:bldP spid="18" grpId="0"/>
      <p:bldP spid="21" grpId="0"/>
      <p:bldP spid="24" grpId="0"/>
      <p:bldP spid="27" grpId="0"/>
      <p:bldP spid="30" grpId="0" animBg="1"/>
      <p:bldP spid="31" grpId="0" animBg="1"/>
      <p:bldP spid="32" grpId="0" animBg="1"/>
      <p:bldP spid="35" grpId="0" animBg="1"/>
      <p:bldP spid="36" grpId="0" animBg="1"/>
      <p:bldP spid="37" grpId="0" animBg="1"/>
      <p:bldP spid="38" grpId="0" animBg="1"/>
      <p:bldP spid="39" grpId="0" animBg="1"/>
      <p:bldP spid="42" grpId="0"/>
      <p:bldP spid="46" grpId="0"/>
      <p:bldP spid="48" grpId="0" animBg="1"/>
      <p:bldP spid="49" grpId="0"/>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a:spLocks noChangeArrowheads="1"/>
          </p:cNvSpPr>
          <p:nvPr/>
        </p:nvSpPr>
        <p:spPr bwMode="auto">
          <a:xfrm>
            <a:off x="2499145" y="305594"/>
            <a:ext cx="3551237" cy="1409700"/>
          </a:xfrm>
          <a:prstGeom prst="rect">
            <a:avLst/>
          </a:prstGeom>
          <a:noFill/>
          <a:ln w="9525">
            <a:noFill/>
            <a:miter lim="800000"/>
            <a:headEnd/>
            <a:tailEnd/>
          </a:ln>
        </p:spPr>
        <p:txBody>
          <a:bodyPr>
            <a:spAutoFit/>
          </a:bodyPr>
          <a:lstStyle/>
          <a:p>
            <a:pPr>
              <a:lnSpc>
                <a:spcPct val="150000"/>
              </a:lnSpc>
            </a:pPr>
            <a:r>
              <a:rPr lang="en-US" altLang="zh-CN" sz="6600" dirty="0">
                <a:solidFill>
                  <a:srgbClr val="6BA42C"/>
                </a:solidFill>
                <a:latin typeface="Impact" pitchFamily="34" charset="0"/>
                <a:ea typeface="微软雅黑" pitchFamily="34" charset="-122"/>
              </a:rPr>
              <a:t>THANKS!</a:t>
            </a:r>
            <a:endParaRPr lang="zh-CN" altLang="en-US" sz="6600" dirty="0">
              <a:solidFill>
                <a:srgbClr val="6BA42C"/>
              </a:solidFill>
              <a:latin typeface="Impact" pitchFamily="34" charset="0"/>
              <a:ea typeface="微软雅黑" pitchFamily="34" charset="-122"/>
            </a:endParaRPr>
          </a:p>
        </p:txBody>
      </p:sp>
      <p:sp>
        <p:nvSpPr>
          <p:cNvPr id="25" name="矩形 24"/>
          <p:cNvSpPr/>
          <p:nvPr/>
        </p:nvSpPr>
        <p:spPr>
          <a:xfrm>
            <a:off x="1056900" y="1569160"/>
            <a:ext cx="7098055" cy="2639569"/>
          </a:xfrm>
          <a:prstGeom prst="rect">
            <a:avLst/>
          </a:prstGeom>
        </p:spPr>
        <p:txBody>
          <a:bodyPr wrap="square">
            <a:spAutoFit/>
          </a:bodyPr>
          <a:lstStyle/>
          <a:p>
            <a:pPr algn="l" fontAlgn="auto">
              <a:lnSpc>
                <a:spcPct val="150000"/>
              </a:lnSpc>
              <a:spcBef>
                <a:spcPts val="0"/>
              </a:spcBef>
              <a:spcAft>
                <a:spcPts val="0"/>
              </a:spcAft>
              <a:defRPr/>
            </a:pPr>
            <a:r>
              <a:rPr lang="en-US" altLang="zh-CN" sz="1400" kern="0" dirty="0">
                <a:solidFill>
                  <a:srgbClr val="414455"/>
                </a:solidFill>
                <a:latin typeface="微软雅黑" panose="020B0503020204020204" pitchFamily="34" charset="-122"/>
                <a:ea typeface="微软雅黑" panose="020B0503020204020204" pitchFamily="34" charset="-122"/>
              </a:rPr>
              <a:t>	</a:t>
            </a:r>
            <a:r>
              <a:rPr lang="zh-CN" altLang="en-US" sz="1400" kern="0" dirty="0">
                <a:solidFill>
                  <a:srgbClr val="414455"/>
                </a:solidFill>
                <a:latin typeface="微软雅黑" panose="020B0503020204020204" pitchFamily="34" charset="-122"/>
                <a:ea typeface="微软雅黑" panose="020B0503020204020204" pitchFamily="34" charset="-122"/>
              </a:rPr>
              <a:t>从接触到了解这门专业已经有快</a:t>
            </a:r>
            <a:r>
              <a:rPr lang="en-US" altLang="zh-CN" sz="1400" kern="0" dirty="0">
                <a:solidFill>
                  <a:srgbClr val="414455"/>
                </a:solidFill>
                <a:latin typeface="微软雅黑" panose="020B0503020204020204" pitchFamily="34" charset="-122"/>
                <a:ea typeface="微软雅黑" panose="020B0503020204020204" pitchFamily="34" charset="-122"/>
              </a:rPr>
              <a:t>3</a:t>
            </a:r>
            <a:r>
              <a:rPr lang="zh-CN" altLang="en-US" sz="1400" kern="0" dirty="0">
                <a:solidFill>
                  <a:srgbClr val="414455"/>
                </a:solidFill>
                <a:latin typeface="微软雅黑" panose="020B0503020204020204" pitchFamily="34" charset="-122"/>
                <a:ea typeface="微软雅黑" panose="020B0503020204020204" pitchFamily="34" charset="-122"/>
              </a:rPr>
              <a:t>年时间了，在此要衷心感谢我的导师，在百忙中对我的学习各方面所给予的悉心指导和严格要求。在学习的过程中，我很庆幸自己遇到这么多关心我帮助我的老师和同学，从他们身上我发现了自己的很多不足，感谢给予我无私帮助的朋友们。你们的关怀和支持，是我前进的动力。另外也感谢本论文所引用的各位学者的专著，没有他们的研究成果的启发和帮助，我将无法完成本篇论文的最终写作。</a:t>
            </a:r>
            <a:r>
              <a:rPr lang="en-US" altLang="zh-CN" sz="1400" dirty="0">
                <a:solidFill>
                  <a:srgbClr val="414455"/>
                </a:solidFill>
                <a:latin typeface="微软雅黑" panose="020B0503020204020204" pitchFamily="34" charset="-122"/>
                <a:ea typeface="微软雅黑" panose="020B0503020204020204" pitchFamily="34" charset="-122"/>
              </a:rPr>
              <a:t>       </a:t>
            </a:r>
          </a:p>
          <a:p>
            <a:pPr algn="l" fontAlgn="auto">
              <a:lnSpc>
                <a:spcPct val="150000"/>
              </a:lnSpc>
              <a:spcBef>
                <a:spcPts val="0"/>
              </a:spcBef>
              <a:spcAft>
                <a:spcPts val="0"/>
              </a:spcAft>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zh-CN" altLang="en-US" sz="1400" dirty="0">
                <a:solidFill>
                  <a:srgbClr val="414455"/>
                </a:solidFill>
                <a:latin typeface="微软雅黑" panose="020B0503020204020204" pitchFamily="34" charset="-122"/>
                <a:ea typeface="微软雅黑" panose="020B0503020204020204" pitchFamily="34" charset="-122"/>
              </a:rPr>
              <a:t>最后，我要向百忙之中抽时间对本文进行审阅，评议和参与本人论文答辩的各位老师表示感谢！</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2750763" y="4118808"/>
            <a:ext cx="3048000" cy="500062"/>
          </a:xfrm>
          <a:prstGeom prst="rect">
            <a:avLst/>
          </a:prstGeom>
        </p:spPr>
        <p:txBody>
          <a:bodyPr>
            <a:spAutoFit/>
          </a:bodyPr>
          <a:lstStyle/>
          <a:p>
            <a:pPr algn="l" fontAlgn="auto">
              <a:lnSpc>
                <a:spcPct val="150000"/>
              </a:lnSpc>
              <a:spcBef>
                <a:spcPts val="0"/>
              </a:spcBef>
              <a:spcAft>
                <a:spcPts val="0"/>
              </a:spcAft>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p>
        </p:txBody>
      </p:sp>
      <p:sp>
        <p:nvSpPr>
          <p:cNvPr id="107524" name="TextBox 9"/>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pPr algn="l"/>
            <a:r>
              <a:rPr lang="zh-CN" altLang="en-US" sz="3600" b="1" dirty="0">
                <a:solidFill>
                  <a:schemeClr val="tx1"/>
                </a:solidFill>
                <a:latin typeface="方正兰亭黑简体"/>
                <a:ea typeface="方正兰亭黑简体"/>
                <a:cs typeface="方正兰亭黑简体"/>
              </a:rPr>
              <a:t>感谢语</a:t>
            </a:r>
          </a:p>
        </p:txBody>
      </p:sp>
      <p:cxnSp>
        <p:nvCxnSpPr>
          <p:cNvPr id="7" name="直接连接符 6">
            <a:extLst>
              <a:ext uri="{FF2B5EF4-FFF2-40B4-BE49-F238E27FC236}">
                <a16:creationId xmlns:a16="http://schemas.microsoft.com/office/drawing/2014/main" id="{AA10422D-25E0-405B-B919-DD4142FC2DC5}"/>
              </a:ext>
            </a:extLst>
          </p:cNvPr>
          <p:cNvCxnSpPr>
            <a:cxnSpLocks/>
          </p:cNvCxnSpPr>
          <p:nvPr/>
        </p:nvCxnSpPr>
        <p:spPr>
          <a:xfrm>
            <a:off x="0" y="711200"/>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9" name="文本框 6">
            <a:extLst>
              <a:ext uri="{FF2B5EF4-FFF2-40B4-BE49-F238E27FC236}">
                <a16:creationId xmlns:a16="http://schemas.microsoft.com/office/drawing/2014/main" id="{72075642-082B-4A14-B9D8-45AC60600290}"/>
              </a:ext>
            </a:extLst>
          </p:cNvPr>
          <p:cNvSpPr txBox="1">
            <a:spLocks noChangeArrowheads="1"/>
          </p:cNvSpPr>
          <p:nvPr/>
        </p:nvSpPr>
        <p:spPr bwMode="auto">
          <a:xfrm>
            <a:off x="2160241" y="4728134"/>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25"/>
                                        </p:tgtEl>
                                        <p:attrNameLst>
                                          <p:attrName>style.visibility</p:attrName>
                                        </p:attrNameLst>
                                      </p:cBhvr>
                                      <p:to>
                                        <p:strVal val="visible"/>
                                      </p:to>
                                    </p:set>
                                    <p:animEffect transition="in" filter="wipe(left)">
                                      <p:cBhvr>
                                        <p:cTn id="14" dur="300"/>
                                        <p:tgtEl>
                                          <p:spTgt spid="2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25"/>
                                        </p:tgtEl>
                                      </p:cBhvr>
                                      <p:to x="80000" y="100000"/>
                                    </p:animScale>
                                    <p:anim by="(#ppt_w*0.10)" calcmode="lin" valueType="num">
                                      <p:cBhvr>
                                        <p:cTn id="17" dur="150" autoRev="1" fill="hold">
                                          <p:stCondLst>
                                            <p:cond delay="0"/>
                                          </p:stCondLst>
                                        </p:cTn>
                                        <p:tgtEl>
                                          <p:spTgt spid="25"/>
                                        </p:tgtEl>
                                        <p:attrNameLst>
                                          <p:attrName>ppt_x</p:attrName>
                                        </p:attrNameLst>
                                      </p:cBhvr>
                                    </p:anim>
                                    <p:anim by="(-#ppt_w*0.10)" calcmode="lin" valueType="num">
                                      <p:cBhvr>
                                        <p:cTn id="18" dur="150" autoRev="1" fill="hold">
                                          <p:stCondLst>
                                            <p:cond delay="0"/>
                                          </p:stCondLst>
                                        </p:cTn>
                                        <p:tgtEl>
                                          <p:spTgt spid="25"/>
                                        </p:tgtEl>
                                        <p:attrNameLst>
                                          <p:attrName>ppt_y</p:attrName>
                                        </p:attrNameLst>
                                      </p:cBhvr>
                                    </p:anim>
                                    <p:animRot by="-480000">
                                      <p:cBhvr>
                                        <p:cTn id="19" dur="150" autoRev="1" fill="hold">
                                          <p:stCondLst>
                                            <p:cond delay="0"/>
                                          </p:stCondLst>
                                        </p:cTn>
                                        <p:tgtEl>
                                          <p:spTgt spid="25"/>
                                        </p:tgtEl>
                                        <p:attrNameLst>
                                          <p:attrName>r</p:attrName>
                                        </p:attrNameLst>
                                      </p:cBhvr>
                                    </p:animRot>
                                  </p:childTnLst>
                                </p:cTn>
                              </p:par>
                            </p:childTnLst>
                          </p:cTn>
                        </p:par>
                        <p:par>
                          <p:cTn id="20" fill="hold">
                            <p:stCondLst>
                              <p:cond delay="21940"/>
                            </p:stCondLst>
                            <p:childTnLst>
                              <p:par>
                                <p:cTn id="21" presetID="42"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300"/>
                                        <p:tgtEl>
                                          <p:spTgt spid="7"/>
                                        </p:tgtEl>
                                      </p:cBhvr>
                                    </p:animEffect>
                                  </p:childTnLst>
                                </p:cTn>
                              </p:par>
                            </p:childTnLst>
                          </p:cTn>
                        </p:par>
                        <p:par>
                          <p:cTn id="29" fill="hold">
                            <p:stCondLst>
                              <p:cond delay="2294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838"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 name="TextBox 1"/>
          <p:cNvSpPr txBox="1">
            <a:spLocks noChangeArrowheads="1"/>
          </p:cNvSpPr>
          <p:nvPr/>
        </p:nvSpPr>
        <p:spPr bwMode="auto">
          <a:xfrm>
            <a:off x="3995738" y="1773238"/>
            <a:ext cx="1214437" cy="708025"/>
          </a:xfrm>
          <a:prstGeom prst="rect">
            <a:avLst/>
          </a:prstGeom>
          <a:noFill/>
          <a:ln w="9525">
            <a:noFill/>
            <a:miter lim="800000"/>
            <a:headEnd/>
            <a:tailEnd/>
          </a:ln>
        </p:spPr>
        <p:txBody>
          <a:bodyPr wrap="none">
            <a:spAutoFit/>
          </a:bodyPr>
          <a:lstStyle/>
          <a:p>
            <a:pPr algn="l"/>
            <a:r>
              <a:rPr lang="zh-CN" altLang="en-US" sz="4000" b="1">
                <a:solidFill>
                  <a:schemeClr val="tx1"/>
                </a:solidFill>
                <a:latin typeface="方正兰亭细黑_GBK"/>
                <a:ea typeface="方正兰亭细黑_GBK"/>
                <a:cs typeface="方正兰亭细黑_GBK"/>
              </a:rPr>
              <a:t>绪论</a:t>
            </a:r>
          </a:p>
        </p:txBody>
      </p:sp>
      <p:sp>
        <p:nvSpPr>
          <p:cNvPr id="3" name="TextBox 2"/>
          <p:cNvSpPr txBox="1">
            <a:spLocks noChangeArrowheads="1"/>
          </p:cNvSpPr>
          <p:nvPr/>
        </p:nvSpPr>
        <p:spPr bwMode="auto">
          <a:xfrm>
            <a:off x="2395538" y="2897188"/>
            <a:ext cx="1239837" cy="307975"/>
          </a:xfrm>
          <a:prstGeom prst="rect">
            <a:avLst/>
          </a:prstGeom>
          <a:noFill/>
          <a:ln w="9525">
            <a:noFill/>
            <a:miter lim="800000"/>
            <a:headEnd/>
            <a:tailEnd/>
          </a:ln>
        </p:spPr>
        <p:txBody>
          <a:bodyPr lIns="0" tIns="0" rIns="0" bIns="0">
            <a:spAutoFit/>
          </a:bodyPr>
          <a:lstStyle/>
          <a:p>
            <a:pPr algn="l"/>
            <a:r>
              <a:rPr lang="zh-CN" altLang="en-US" sz="2000">
                <a:solidFill>
                  <a:schemeClr val="bg1"/>
                </a:solidFill>
                <a:latin typeface="微软雅黑" pitchFamily="34" charset="-122"/>
                <a:ea typeface="微软雅黑" pitchFamily="34" charset="-122"/>
              </a:rPr>
              <a:t>第一部分</a:t>
            </a:r>
          </a:p>
        </p:txBody>
      </p:sp>
      <p:grpSp>
        <p:nvGrpSpPr>
          <p:cNvPr id="33" name="组合 32"/>
          <p:cNvGrpSpPr>
            <a:grpSpLocks/>
          </p:cNvGrpSpPr>
          <p:nvPr/>
        </p:nvGrpSpPr>
        <p:grpSpPr bwMode="auto">
          <a:xfrm>
            <a:off x="2262188" y="1446213"/>
            <a:ext cx="1301750" cy="1301750"/>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20" name="KSO_Shape"/>
            <p:cNvSpPr/>
            <p:nvPr/>
          </p:nvSpPr>
          <p:spPr bwMode="auto">
            <a:xfrm>
              <a:off x="2523003" y="1820865"/>
              <a:ext cx="836198" cy="57439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fontAlgn="auto">
                <a:spcBef>
                  <a:spcPts val="0"/>
                </a:spcBef>
                <a:spcAft>
                  <a:spcPts val="0"/>
                </a:spcAft>
                <a:defRPr/>
              </a:pPr>
              <a:endParaRPr lang="zh-CN" altLang="en-US" dirty="0">
                <a:latin typeface="+mn-lt"/>
                <a:ea typeface="微软雅黑" panose="020B0503020204020204" pitchFamily="34" charset="-122"/>
              </a:endParaRPr>
            </a:p>
          </p:txBody>
        </p:sp>
      </p:grpSp>
      <p:sp>
        <p:nvSpPr>
          <p:cNvPr id="15" name="TextBox 14"/>
          <p:cNvSpPr txBox="1">
            <a:spLocks noChangeArrowheads="1"/>
          </p:cNvSpPr>
          <p:nvPr/>
        </p:nvSpPr>
        <p:spPr bwMode="auto">
          <a:xfrm>
            <a:off x="4449763" y="2490788"/>
            <a:ext cx="2032000" cy="369887"/>
          </a:xfrm>
          <a:prstGeom prst="rect">
            <a:avLst/>
          </a:prstGeom>
          <a:noFill/>
          <a:ln w="9525">
            <a:noFill/>
            <a:miter lim="800000"/>
            <a:headEnd/>
            <a:tailEnd/>
          </a:ln>
        </p:spPr>
        <p:txBody>
          <a:bodyPr wrap="none">
            <a:spAutoFit/>
          </a:bodyPr>
          <a:lstStyle/>
          <a:p>
            <a:pPr algn="l"/>
            <a:r>
              <a:rPr lang="zh-CN" altLang="en-US" dirty="0">
                <a:solidFill>
                  <a:schemeClr val="tx1"/>
                </a:solidFill>
                <a:latin typeface="方正兰亭细黑_GBK"/>
                <a:ea typeface="方正兰亭细黑_GBK"/>
                <a:cs typeface="方正兰亭细黑_GBK"/>
              </a:rPr>
              <a:t>会计电算化的概述</a:t>
            </a:r>
          </a:p>
        </p:txBody>
      </p:sp>
      <p:sp>
        <p:nvSpPr>
          <p:cNvPr id="16" name="TextBox 15"/>
          <p:cNvSpPr txBox="1">
            <a:spLocks noChangeArrowheads="1"/>
          </p:cNvSpPr>
          <p:nvPr/>
        </p:nvSpPr>
        <p:spPr bwMode="auto">
          <a:xfrm>
            <a:off x="4449763" y="3287713"/>
            <a:ext cx="3648075" cy="369887"/>
          </a:xfrm>
          <a:prstGeom prst="rect">
            <a:avLst/>
          </a:prstGeom>
          <a:noFill/>
          <a:ln w="9525">
            <a:noFill/>
            <a:miter lim="800000"/>
            <a:headEnd/>
            <a:tailEnd/>
          </a:ln>
        </p:spPr>
        <p:txBody>
          <a:bodyPr wrap="none">
            <a:spAutoFit/>
          </a:bodyPr>
          <a:lstStyle/>
          <a:p>
            <a:pPr algn="l"/>
            <a:r>
              <a:rPr lang="zh-CN" altLang="zh-CN" dirty="0">
                <a:solidFill>
                  <a:schemeClr val="tx1"/>
                </a:solidFill>
                <a:ea typeface="方正兰亭细黑_GBK" panose="02000000000000000000"/>
              </a:rPr>
              <a:t>会计电算化与传统手工会计的区别</a:t>
            </a:r>
            <a:endParaRPr lang="zh-CN" altLang="en-US" dirty="0">
              <a:solidFill>
                <a:schemeClr val="tx1"/>
              </a:solidFill>
              <a:latin typeface="方正兰亭细黑_GBK"/>
              <a:ea typeface="方正兰亭细黑_GBK"/>
              <a:cs typeface="方正兰亭细黑_GBK"/>
            </a:endParaRPr>
          </a:p>
        </p:txBody>
      </p:sp>
      <p:sp>
        <p:nvSpPr>
          <p:cNvPr id="17" name="TextBox 16"/>
          <p:cNvSpPr txBox="1">
            <a:spLocks noChangeArrowheads="1"/>
          </p:cNvSpPr>
          <p:nvPr/>
        </p:nvSpPr>
        <p:spPr bwMode="auto">
          <a:xfrm>
            <a:off x="4449763" y="3743325"/>
            <a:ext cx="2032000" cy="368300"/>
          </a:xfrm>
          <a:prstGeom prst="rect">
            <a:avLst/>
          </a:prstGeom>
          <a:noFill/>
          <a:ln w="9525">
            <a:noFill/>
            <a:miter lim="800000"/>
            <a:headEnd/>
            <a:tailEnd/>
          </a:ln>
        </p:spPr>
        <p:txBody>
          <a:bodyPr wrap="none">
            <a:spAutoFit/>
          </a:bodyPr>
          <a:lstStyle/>
          <a:p>
            <a:pPr algn="l"/>
            <a:r>
              <a:rPr lang="zh-CN" altLang="zh-CN" dirty="0">
                <a:solidFill>
                  <a:schemeClr val="tx1"/>
                </a:solidFill>
                <a:latin typeface="方正兰亭细黑_GBK"/>
                <a:ea typeface="方正兰亭细黑_GBK"/>
                <a:cs typeface="方正兰亭细黑_GBK"/>
              </a:rPr>
              <a:t>会计电算化的作用</a:t>
            </a:r>
            <a:endParaRPr lang="zh-CN" altLang="en-US" dirty="0">
              <a:solidFill>
                <a:schemeClr val="tx1"/>
              </a:solidFill>
              <a:latin typeface="方正兰亭细黑_GBK"/>
              <a:ea typeface="方正兰亭细黑_GBK"/>
              <a:cs typeface="方正兰亭细黑_GBK"/>
            </a:endParaRPr>
          </a:p>
        </p:txBody>
      </p:sp>
      <p:sp>
        <p:nvSpPr>
          <p:cNvPr id="24" name="椭圆 23"/>
          <p:cNvSpPr/>
          <p:nvPr/>
        </p:nvSpPr>
        <p:spPr>
          <a:xfrm>
            <a:off x="4156075" y="2517775"/>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1A3F6C"/>
              </a:solidFill>
            </a:endParaRPr>
          </a:p>
        </p:txBody>
      </p:sp>
      <p:sp>
        <p:nvSpPr>
          <p:cNvPr id="25" name="椭圆 24"/>
          <p:cNvSpPr/>
          <p:nvPr/>
        </p:nvSpPr>
        <p:spPr>
          <a:xfrm>
            <a:off x="4156075" y="3306763"/>
            <a:ext cx="274638" cy="27463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1A3F6C"/>
              </a:solidFill>
            </a:endParaRPr>
          </a:p>
        </p:txBody>
      </p:sp>
      <p:sp>
        <p:nvSpPr>
          <p:cNvPr id="26" name="椭圆 25"/>
          <p:cNvSpPr/>
          <p:nvPr/>
        </p:nvSpPr>
        <p:spPr>
          <a:xfrm>
            <a:off x="4156075" y="3743325"/>
            <a:ext cx="274638" cy="276225"/>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1A3F6C"/>
              </a:solidFill>
            </a:endParaRPr>
          </a:p>
        </p:txBody>
      </p:sp>
      <p:sp>
        <p:nvSpPr>
          <p:cNvPr id="28" name="TextBox 27"/>
          <p:cNvSpPr txBox="1">
            <a:spLocks noChangeArrowheads="1"/>
          </p:cNvSpPr>
          <p:nvPr/>
        </p:nvSpPr>
        <p:spPr bwMode="auto">
          <a:xfrm>
            <a:off x="4449763" y="2906713"/>
            <a:ext cx="2493962" cy="369887"/>
          </a:xfrm>
          <a:prstGeom prst="rect">
            <a:avLst/>
          </a:prstGeom>
          <a:noFill/>
          <a:ln w="9525">
            <a:noFill/>
            <a:miter lim="800000"/>
            <a:headEnd/>
            <a:tailEnd/>
          </a:ln>
        </p:spPr>
        <p:txBody>
          <a:bodyPr wrap="none">
            <a:spAutoFit/>
          </a:bodyPr>
          <a:lstStyle/>
          <a:p>
            <a:pPr algn="l"/>
            <a:r>
              <a:rPr lang="zh-CN" altLang="en-US" dirty="0">
                <a:solidFill>
                  <a:schemeClr val="tx1"/>
                </a:solidFill>
                <a:latin typeface="方正兰亭细黑_GBK"/>
                <a:ea typeface="方正兰亭细黑_GBK"/>
                <a:cs typeface="方正兰亭细黑_GBK"/>
              </a:rPr>
              <a:t>会计电算化的基本构成</a:t>
            </a:r>
          </a:p>
        </p:txBody>
      </p:sp>
      <p:sp>
        <p:nvSpPr>
          <p:cNvPr id="30" name="椭圆 29"/>
          <p:cNvSpPr/>
          <p:nvPr/>
        </p:nvSpPr>
        <p:spPr>
          <a:xfrm>
            <a:off x="4156075" y="2933700"/>
            <a:ext cx="274638" cy="274638"/>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1A3F6C"/>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2073275" y="877888"/>
            <a:ext cx="6264275" cy="2692400"/>
          </a:xfrm>
          <a:prstGeom prst="rect">
            <a:avLst/>
          </a:prstGeom>
          <a:noFill/>
          <a:ln>
            <a:noFill/>
          </a:ln>
        </p:spPr>
        <p:txBody>
          <a:bodyPr lIns="0" tIns="0" rIns="0" bIns="0">
            <a:spAutoFit/>
          </a:bodyPr>
          <a:lstStyle/>
          <a:p>
            <a:pPr algn="l" fontAlgn="auto">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也叫计算机会计，是指以电子计算机为主体的信息技术在会计工作的应用。</a:t>
            </a:r>
            <a:r>
              <a:rPr lang="zh-CN" altLang="zh-CN" sz="1500" dirty="0">
                <a:solidFill>
                  <a:schemeClr val="tx1">
                    <a:lumMod val="85000"/>
                    <a:lumOff val="15000"/>
                  </a:schemeClr>
                </a:solidFill>
                <a:latin typeface="微软雅黑" panose="020B0503020204020204" pitchFamily="34" charset="-122"/>
                <a:ea typeface="微软雅黑" panose="020B0503020204020204" pitchFamily="34" charset="-122"/>
              </a:rPr>
              <a:t>具体而言，就是利用会计软件，指挥各种计算机设备替代手工完成或在手工下很难完成的会计工作过程</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fontAlgn="auto">
              <a:spcBef>
                <a:spcPts val="0"/>
              </a:spcBef>
              <a:spcAft>
                <a:spcPts val="0"/>
              </a:spcAft>
              <a:defRPr/>
            </a:pPr>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fontAlgn="auto">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广义上来讲就是指与会计工作电算化有关的所有工作，包括会计电算化软件的开发与应用、会计电算化人才的培训、会计电算化的宏观规划，会计电算化制度建设、会计电算化软件市场的培育与发展等</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fontAlgn="auto">
              <a:spcBef>
                <a:spcPts val="0"/>
              </a:spcBef>
              <a:spcAft>
                <a:spcPts val="0"/>
              </a:spcAft>
              <a:defRPr/>
            </a:pP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fontAlgn="auto">
              <a:spcBef>
                <a:spcPts val="0"/>
              </a:spcBef>
              <a:spcAft>
                <a:spcPts val="0"/>
              </a:spcAft>
              <a:defRPr/>
            </a:pPr>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会计电算化是一个人机相结合的系统，其基本构成包括会计人员、硬件资源、软件资源和信息资源等要素，其核心部分则是功能完善的会计软件资源。</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fontAlgn="auto">
              <a:spcBef>
                <a:spcPts val="0"/>
              </a:spcBef>
              <a:spcAft>
                <a:spcPts val="0"/>
              </a:spcAft>
              <a:defRPr/>
            </a:pPr>
            <a:endParaRPr lang="zh-CN" altLang="en-US" sz="1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8" name="组合 37"/>
          <p:cNvGrpSpPr/>
          <p:nvPr/>
        </p:nvGrpSpPr>
        <p:grpSpPr>
          <a:xfrm>
            <a:off x="6754789" y="3524926"/>
            <a:ext cx="2185594" cy="1224902"/>
            <a:chOff x="4304043" y="1286668"/>
            <a:chExt cx="3837944" cy="2757793"/>
          </a:xfrm>
          <a:effectLst>
            <a:outerShdw blurRad="381000" dist="254000" dir="8100000" algn="tr" rotWithShape="0">
              <a:prstClr val="black">
                <a:alpha val="40000"/>
              </a:prstClr>
            </a:outerShdw>
          </a:effectLst>
        </p:grpSpPr>
        <p:sp>
          <p:nvSpPr>
            <p:cNvPr id="39" name="圆角矩形 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40" name="圆角矩形 39"/>
            <p:cNvSpPr/>
            <p:nvPr/>
          </p:nvSpPr>
          <p:spPr>
            <a:xfrm>
              <a:off x="4351930" y="1330004"/>
              <a:ext cx="3742172" cy="2671122"/>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46" name="组合 45"/>
          <p:cNvGrpSpPr/>
          <p:nvPr/>
        </p:nvGrpSpPr>
        <p:grpSpPr>
          <a:xfrm>
            <a:off x="4355783" y="3524926"/>
            <a:ext cx="2185594" cy="122490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50" name="圆角矩形 4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51" name="圆角矩形 5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53" name="组合 52"/>
          <p:cNvGrpSpPr/>
          <p:nvPr/>
        </p:nvGrpSpPr>
        <p:grpSpPr>
          <a:xfrm>
            <a:off x="1916262" y="3524926"/>
            <a:ext cx="2185594" cy="1224902"/>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58" name="圆角矩形 57"/>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46085" name="TextBox 2"/>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会计电算化的概述</a:t>
            </a:r>
          </a:p>
        </p:txBody>
      </p:sp>
      <p:sp>
        <p:nvSpPr>
          <p:cNvPr id="4" name="矩形 3"/>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48130" name="TextBox 33"/>
          <p:cNvSpPr txBox="1">
            <a:spLocks noChangeArrowheads="1"/>
          </p:cNvSpPr>
          <p:nvPr/>
        </p:nvSpPr>
        <p:spPr bwMode="auto">
          <a:xfrm>
            <a:off x="3519488" y="65088"/>
            <a:ext cx="50276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会计电算化的基本构成</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nvGrpSpPr>
          <p:cNvPr id="65" name="组合 64"/>
          <p:cNvGrpSpPr/>
          <p:nvPr/>
        </p:nvGrpSpPr>
        <p:grpSpPr>
          <a:xfrm>
            <a:off x="1765732" y="915670"/>
            <a:ext cx="1637868" cy="85063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66" name="圆角矩形 6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67" name="圆角矩形 6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74" name="组合 73"/>
          <p:cNvGrpSpPr/>
          <p:nvPr/>
        </p:nvGrpSpPr>
        <p:grpSpPr>
          <a:xfrm>
            <a:off x="1786168" y="1943124"/>
            <a:ext cx="818934" cy="85063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76" name="圆角矩形 7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77" name="圆角矩形 7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78" name="组合 77"/>
          <p:cNvGrpSpPr/>
          <p:nvPr/>
        </p:nvGrpSpPr>
        <p:grpSpPr>
          <a:xfrm>
            <a:off x="3720431" y="929037"/>
            <a:ext cx="851379" cy="850634"/>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79" name="圆角矩形 78"/>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80" name="圆角矩形 79"/>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81" name="组合 80"/>
          <p:cNvGrpSpPr/>
          <p:nvPr/>
        </p:nvGrpSpPr>
        <p:grpSpPr>
          <a:xfrm>
            <a:off x="6733912" y="942404"/>
            <a:ext cx="1637868" cy="850634"/>
            <a:chOff x="4304043" y="1286668"/>
            <a:chExt cx="3837944" cy="2757793"/>
          </a:xfrm>
          <a:blipFill>
            <a:blip r:embed="rId7"/>
            <a:stretch>
              <a:fillRect/>
            </a:stretch>
          </a:blipFill>
          <a:effectLst>
            <a:outerShdw blurRad="381000" dist="254000" dir="8100000" algn="tr" rotWithShape="0">
              <a:prstClr val="black">
                <a:alpha val="40000"/>
              </a:prstClr>
            </a:outerShdw>
          </a:effectLst>
        </p:grpSpPr>
        <p:sp>
          <p:nvSpPr>
            <p:cNvPr id="82" name="圆角矩形 8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83" name="圆角矩形 82"/>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84" name="组合 83"/>
          <p:cNvGrpSpPr/>
          <p:nvPr/>
        </p:nvGrpSpPr>
        <p:grpSpPr>
          <a:xfrm>
            <a:off x="6754347" y="1919870"/>
            <a:ext cx="1637868" cy="850634"/>
            <a:chOff x="4304043" y="1286668"/>
            <a:chExt cx="3837944" cy="2757793"/>
          </a:xfrm>
          <a:blipFill>
            <a:blip r:embed="rId8"/>
            <a:stretch>
              <a:fillRect/>
            </a:stretch>
          </a:blipFill>
          <a:effectLst>
            <a:outerShdw blurRad="381000" dist="254000" dir="8100000" algn="tr" rotWithShape="0">
              <a:prstClr val="black">
                <a:alpha val="40000"/>
              </a:prstClr>
            </a:outerShdw>
          </a:effectLst>
        </p:grpSpPr>
        <p:sp>
          <p:nvSpPr>
            <p:cNvPr id="85" name="圆角矩形 84"/>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86" name="圆角矩形 85"/>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87" name="组合 86"/>
          <p:cNvGrpSpPr/>
          <p:nvPr/>
        </p:nvGrpSpPr>
        <p:grpSpPr>
          <a:xfrm>
            <a:off x="1857726" y="3771404"/>
            <a:ext cx="1637868" cy="850634"/>
            <a:chOff x="4304043" y="1286668"/>
            <a:chExt cx="3837944" cy="2757793"/>
          </a:xfrm>
          <a:blipFill>
            <a:blip r:embed="rId9"/>
            <a:stretch>
              <a:fillRect/>
            </a:stretch>
          </a:blipFill>
          <a:effectLst>
            <a:outerShdw blurRad="381000" dist="254000" dir="8100000" algn="tr" rotWithShape="0">
              <a:prstClr val="black">
                <a:alpha val="40000"/>
              </a:prstClr>
            </a:outerShdw>
          </a:effectLst>
        </p:grpSpPr>
        <p:sp>
          <p:nvSpPr>
            <p:cNvPr id="88" name="圆角矩形 87"/>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89" name="圆角矩形 88"/>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90" name="组合 89"/>
          <p:cNvGrpSpPr/>
          <p:nvPr/>
        </p:nvGrpSpPr>
        <p:grpSpPr>
          <a:xfrm>
            <a:off x="6825787" y="3758038"/>
            <a:ext cx="1637868" cy="850634"/>
            <a:chOff x="4304043" y="1286668"/>
            <a:chExt cx="3837944" cy="2757793"/>
          </a:xfrm>
          <a:blipFill>
            <a:blip r:embed="rId10"/>
            <a:stretch>
              <a:fillRect/>
            </a:stretch>
          </a:blipFill>
          <a:effectLst>
            <a:outerShdw blurRad="381000" dist="254000" dir="8100000" algn="tr" rotWithShape="0">
              <a:prstClr val="black">
                <a:alpha val="40000"/>
              </a:prstClr>
            </a:outerShdw>
          </a:effectLst>
        </p:grpSpPr>
        <p:sp>
          <p:nvSpPr>
            <p:cNvPr id="91" name="圆角矩形 9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92" name="圆角矩形 9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93" name="组合 92"/>
          <p:cNvGrpSpPr/>
          <p:nvPr/>
        </p:nvGrpSpPr>
        <p:grpSpPr>
          <a:xfrm>
            <a:off x="3518974" y="4127968"/>
            <a:ext cx="1637868" cy="850634"/>
            <a:chOff x="4304043" y="1286668"/>
            <a:chExt cx="3837944" cy="2757793"/>
          </a:xfrm>
          <a:blipFill>
            <a:blip r:embed="rId11"/>
            <a:stretch>
              <a:fillRect/>
            </a:stretch>
          </a:blipFill>
          <a:effectLst>
            <a:outerShdw blurRad="381000" dist="254000" dir="8100000" algn="tr" rotWithShape="0">
              <a:prstClr val="black">
                <a:alpha val="40000"/>
              </a:prstClr>
            </a:outerShdw>
          </a:effectLst>
        </p:grpSpPr>
        <p:sp>
          <p:nvSpPr>
            <p:cNvPr id="94" name="圆角矩形 93"/>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95" name="圆角矩形 94"/>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96" name="组合 95"/>
          <p:cNvGrpSpPr/>
          <p:nvPr/>
        </p:nvGrpSpPr>
        <p:grpSpPr>
          <a:xfrm>
            <a:off x="2708262" y="1949741"/>
            <a:ext cx="840757" cy="844017"/>
            <a:chOff x="4304043" y="1286668"/>
            <a:chExt cx="3837944" cy="2757793"/>
          </a:xfrm>
          <a:blipFill>
            <a:blip r:embed="rId12"/>
            <a:stretch>
              <a:fillRect/>
            </a:stretch>
          </a:blipFill>
          <a:effectLst>
            <a:outerShdw blurRad="381000" dist="254000" dir="8100000" algn="tr" rotWithShape="0">
              <a:prstClr val="black">
                <a:alpha val="40000"/>
              </a:prstClr>
            </a:outerShdw>
          </a:effectLst>
        </p:grpSpPr>
        <p:sp>
          <p:nvSpPr>
            <p:cNvPr id="97" name="圆角矩形 9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98" name="圆角矩形 97"/>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100" name="泪滴形 99"/>
          <p:cNvSpPr/>
          <p:nvPr/>
        </p:nvSpPr>
        <p:spPr>
          <a:xfrm flipH="1">
            <a:off x="4070350" y="1946275"/>
            <a:ext cx="909638" cy="847725"/>
          </a:xfrm>
          <a:prstGeom prst="teardrop">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fontAlgn="auto">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04" name="泪滴形 103"/>
          <p:cNvSpPr/>
          <p:nvPr/>
        </p:nvSpPr>
        <p:spPr>
          <a:xfrm>
            <a:off x="5348288" y="1949450"/>
            <a:ext cx="919162" cy="854075"/>
          </a:xfrm>
          <a:prstGeom prst="teardrop">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fontAlgn="auto">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107" name="组合 106"/>
          <p:cNvGrpSpPr>
            <a:grpSpLocks/>
          </p:cNvGrpSpPr>
          <p:nvPr/>
        </p:nvGrpSpPr>
        <p:grpSpPr bwMode="auto">
          <a:xfrm>
            <a:off x="4121150" y="2955925"/>
            <a:ext cx="858838" cy="801688"/>
            <a:chOff x="4237790" y="4017366"/>
            <a:chExt cx="1757290" cy="1757290"/>
          </a:xfrm>
        </p:grpSpPr>
        <p:sp>
          <p:nvSpPr>
            <p:cNvPr id="108" name="泪滴形 107"/>
            <p:cNvSpPr/>
            <p:nvPr/>
          </p:nvSpPr>
          <p:spPr>
            <a:xfrm flipH="1" flipV="1">
              <a:off x="4237790" y="4017366"/>
              <a:ext cx="1757290" cy="1757290"/>
            </a:xfrm>
            <a:prstGeom prst="teardrop">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fontAlgn="auto">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48149" name="文本框 22"/>
            <p:cNvSpPr txBox="1">
              <a:spLocks noChangeArrowheads="1"/>
            </p:cNvSpPr>
            <p:nvPr/>
          </p:nvSpPr>
          <p:spPr bwMode="auto">
            <a:xfrm>
              <a:off x="4476587" y="4491620"/>
              <a:ext cx="1322871" cy="808782"/>
            </a:xfrm>
            <a:prstGeom prst="rect">
              <a:avLst/>
            </a:prstGeom>
            <a:noFill/>
            <a:ln w="9525">
              <a:noFill/>
              <a:miter lim="800000"/>
              <a:headEnd/>
              <a:tailEnd/>
            </a:ln>
          </p:spPr>
          <p:txBody>
            <a:bodyPr wrap="none">
              <a:spAutoFit/>
            </a:bodyPr>
            <a:lstStyle/>
            <a:p>
              <a:pPr algn="l"/>
              <a:r>
                <a:rPr lang="zh-CN" altLang="en-US">
                  <a:solidFill>
                    <a:schemeClr val="bg1"/>
                  </a:solidFill>
                  <a:latin typeface="微软雅黑" pitchFamily="34" charset="-122"/>
                  <a:ea typeface="微软雅黑" pitchFamily="34" charset="-122"/>
                </a:rPr>
                <a:t>信息</a:t>
              </a:r>
            </a:p>
          </p:txBody>
        </p:sp>
      </p:grpSp>
      <p:sp>
        <p:nvSpPr>
          <p:cNvPr id="112" name="泪滴形 111"/>
          <p:cNvSpPr/>
          <p:nvPr/>
        </p:nvSpPr>
        <p:spPr>
          <a:xfrm flipV="1">
            <a:off x="5376863" y="2955925"/>
            <a:ext cx="890587" cy="771525"/>
          </a:xfrm>
          <a:prstGeom prst="teardrop">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a:lstStyle/>
          <a:p>
            <a:pPr fontAlgn="auto">
              <a:lnSpc>
                <a:spcPct val="200000"/>
              </a:lnSpc>
              <a:spcBef>
                <a:spcPct val="20000"/>
              </a:spcBef>
              <a:spcAft>
                <a:spcPts val="0"/>
              </a:spcAft>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48145" name="文本框 22"/>
          <p:cNvSpPr txBox="1">
            <a:spLocks noChangeArrowheads="1"/>
          </p:cNvSpPr>
          <p:nvPr/>
        </p:nvSpPr>
        <p:spPr bwMode="auto">
          <a:xfrm>
            <a:off x="4238625" y="2160588"/>
            <a:ext cx="646113" cy="369887"/>
          </a:xfrm>
          <a:prstGeom prst="rect">
            <a:avLst/>
          </a:prstGeom>
          <a:noFill/>
          <a:ln w="9525">
            <a:noFill/>
            <a:miter lim="800000"/>
            <a:headEnd/>
            <a:tailEnd/>
          </a:ln>
        </p:spPr>
        <p:txBody>
          <a:bodyPr wrap="none">
            <a:spAutoFit/>
          </a:bodyPr>
          <a:lstStyle/>
          <a:p>
            <a:pPr algn="l"/>
            <a:r>
              <a:rPr lang="zh-CN" altLang="en-US">
                <a:solidFill>
                  <a:schemeClr val="bg1"/>
                </a:solidFill>
                <a:latin typeface="微软雅黑" pitchFamily="34" charset="-122"/>
                <a:ea typeface="微软雅黑" pitchFamily="34" charset="-122"/>
              </a:rPr>
              <a:t>硬件</a:t>
            </a:r>
          </a:p>
        </p:txBody>
      </p:sp>
      <p:sp>
        <p:nvSpPr>
          <p:cNvPr id="48146" name="文本框 22"/>
          <p:cNvSpPr txBox="1">
            <a:spLocks noChangeArrowheads="1"/>
          </p:cNvSpPr>
          <p:nvPr/>
        </p:nvSpPr>
        <p:spPr bwMode="auto">
          <a:xfrm>
            <a:off x="5499100" y="2160588"/>
            <a:ext cx="646113" cy="369887"/>
          </a:xfrm>
          <a:prstGeom prst="rect">
            <a:avLst/>
          </a:prstGeom>
          <a:noFill/>
          <a:ln w="9525">
            <a:noFill/>
            <a:miter lim="800000"/>
            <a:headEnd/>
            <a:tailEnd/>
          </a:ln>
        </p:spPr>
        <p:txBody>
          <a:bodyPr wrap="none">
            <a:spAutoFit/>
          </a:bodyPr>
          <a:lstStyle/>
          <a:p>
            <a:pPr algn="l"/>
            <a:r>
              <a:rPr lang="zh-CN" altLang="en-US">
                <a:solidFill>
                  <a:schemeClr val="bg1"/>
                </a:solidFill>
                <a:latin typeface="微软雅黑" pitchFamily="34" charset="-122"/>
                <a:ea typeface="微软雅黑" pitchFamily="34" charset="-122"/>
              </a:rPr>
              <a:t>软件</a:t>
            </a:r>
          </a:p>
        </p:txBody>
      </p:sp>
      <p:sp>
        <p:nvSpPr>
          <p:cNvPr id="48147" name="文本框 22"/>
          <p:cNvSpPr txBox="1">
            <a:spLocks noChangeArrowheads="1"/>
          </p:cNvSpPr>
          <p:nvPr/>
        </p:nvSpPr>
        <p:spPr bwMode="auto">
          <a:xfrm>
            <a:off x="5484813" y="3171825"/>
            <a:ext cx="646112" cy="369888"/>
          </a:xfrm>
          <a:prstGeom prst="rect">
            <a:avLst/>
          </a:prstGeom>
          <a:noFill/>
          <a:ln w="9525">
            <a:noFill/>
            <a:miter lim="800000"/>
            <a:headEnd/>
            <a:tailEnd/>
          </a:ln>
        </p:spPr>
        <p:txBody>
          <a:bodyPr wrap="none">
            <a:spAutoFit/>
          </a:bodyPr>
          <a:lstStyle/>
          <a:p>
            <a:pPr algn="l"/>
            <a:r>
              <a:rPr lang="zh-CN" altLang="en-US">
                <a:solidFill>
                  <a:schemeClr val="bg1"/>
                </a:solidFill>
                <a:latin typeface="微软雅黑" pitchFamily="34" charset="-122"/>
                <a:ea typeface="微软雅黑" pitchFamily="34" charset="-122"/>
              </a:rPr>
              <a:t>人员</a:t>
            </a: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par>
                                <p:cTn id="8" presetID="2" presetClass="entr" presetSubtype="12"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 calcmode="lin" valueType="num">
                                      <p:cBhvr additive="base">
                                        <p:cTn id="10" dur="750" fill="hold"/>
                                        <p:tgtEl>
                                          <p:spTgt spid="107"/>
                                        </p:tgtEl>
                                        <p:attrNameLst>
                                          <p:attrName>ppt_x</p:attrName>
                                        </p:attrNameLst>
                                      </p:cBhvr>
                                      <p:tavLst>
                                        <p:tav tm="0">
                                          <p:val>
                                            <p:strVal val="0-#ppt_w/2"/>
                                          </p:val>
                                        </p:tav>
                                        <p:tav tm="100000">
                                          <p:val>
                                            <p:strVal val="#ppt_x"/>
                                          </p:val>
                                        </p:tav>
                                      </p:tavLst>
                                    </p:anim>
                                    <p:anim calcmode="lin" valueType="num">
                                      <p:cBhvr additive="base">
                                        <p:cTn id="11" dur="75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50178" name="TextBox 19"/>
          <p:cNvSpPr txBox="1">
            <a:spLocks noChangeArrowheads="1"/>
          </p:cNvSpPr>
          <p:nvPr/>
        </p:nvSpPr>
        <p:spPr bwMode="auto">
          <a:xfrm>
            <a:off x="1838325" y="65088"/>
            <a:ext cx="7154863"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会计电算化与传统手工会计的区别</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aphicFrame>
        <p:nvGraphicFramePr>
          <p:cNvPr id="17" name="表格 16"/>
          <p:cNvGraphicFramePr>
            <a:graphicFrameLocks noGrp="1"/>
          </p:cNvGraphicFramePr>
          <p:nvPr/>
        </p:nvGraphicFramePr>
        <p:xfrm>
          <a:off x="1838325" y="947738"/>
          <a:ext cx="6962143" cy="3980479"/>
        </p:xfrm>
        <a:graphic>
          <a:graphicData uri="http://schemas.openxmlformats.org/drawingml/2006/table">
            <a:tbl>
              <a:tblPr/>
              <a:tblGrid>
                <a:gridCol w="1559148">
                  <a:extLst>
                    <a:ext uri="{9D8B030D-6E8A-4147-A177-3AD203B41FA5}">
                      <a16:colId xmlns:a16="http://schemas.microsoft.com/office/drawing/2014/main" val="20000"/>
                    </a:ext>
                  </a:extLst>
                </a:gridCol>
                <a:gridCol w="2883798">
                  <a:extLst>
                    <a:ext uri="{9D8B030D-6E8A-4147-A177-3AD203B41FA5}">
                      <a16:colId xmlns:a16="http://schemas.microsoft.com/office/drawing/2014/main" val="20001"/>
                    </a:ext>
                  </a:extLst>
                </a:gridCol>
                <a:gridCol w="2519197">
                  <a:extLst>
                    <a:ext uri="{9D8B030D-6E8A-4147-A177-3AD203B41FA5}">
                      <a16:colId xmlns:a16="http://schemas.microsoft.com/office/drawing/2014/main" val="20002"/>
                    </a:ext>
                  </a:extLst>
                </a:gridCol>
              </a:tblGrid>
              <a:tr h="267210">
                <a:tc>
                  <a:txBody>
                    <a:bodyPr/>
                    <a:lstStyle/>
                    <a:p>
                      <a:pPr algn="ctr" fontAlgn="ctr"/>
                      <a:r>
                        <a:rPr lang="zh-CN" altLang="en-US" sz="12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分类</a:t>
                      </a: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传统手工</a:t>
                      </a: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电算化</a:t>
                      </a: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693693">
                <a:tc>
                  <a:txBody>
                    <a:bodyPr/>
                    <a:lstStyle/>
                    <a:p>
                      <a:pPr algn="ctr" fontAlgn="ctr"/>
                      <a:r>
                        <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1 </a:t>
                      </a:r>
                      <a:r>
                        <a:rPr lang="zh-CN" altLang="en-US"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运算工具不同</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a:solidFill>
                            <a:schemeClr val="tx1"/>
                          </a:solidFill>
                          <a:effectLst/>
                          <a:latin typeface="+mn-lt"/>
                          <a:ea typeface="+mn-ea"/>
                          <a:cs typeface="+mn-cs"/>
                        </a:rPr>
                        <a:t>纸、笔、算盘、计算器</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r>
                        <a:rPr lang="zh-CN" altLang="en-US" sz="1800" kern="1200" dirty="0">
                          <a:solidFill>
                            <a:schemeClr val="tx1"/>
                          </a:solidFill>
                          <a:effectLst/>
                          <a:latin typeface="+mn-lt"/>
                          <a:ea typeface="+mn-ea"/>
                          <a:cs typeface="+mn-cs"/>
                          <a:sym typeface="微软雅黑 Light" panose="020B0502040204020203" pitchFamily="34" charset="-122"/>
                        </a:rPr>
                        <a:t>计算机</a:t>
                      </a: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48358">
                <a:tc>
                  <a:txBody>
                    <a:bodyPr/>
                    <a:lstStyle/>
                    <a:p>
                      <a:pPr algn="ctr" fontAlgn="ctr"/>
                      <a:r>
                        <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2 </a:t>
                      </a:r>
                      <a:r>
                        <a:rPr lang="zh-CN" altLang="en-US"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信息载体不同</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a:solidFill>
                            <a:schemeClr val="tx1"/>
                          </a:solidFill>
                          <a:effectLst/>
                          <a:latin typeface="+mn-lt"/>
                          <a:ea typeface="+mn-ea"/>
                          <a:cs typeface="+mn-cs"/>
                        </a:rPr>
                        <a:t>纸张</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a:solidFill>
                            <a:schemeClr val="tx1"/>
                          </a:solidFill>
                          <a:effectLst/>
                          <a:latin typeface="+mn-lt"/>
                          <a:ea typeface="+mn-ea"/>
                          <a:cs typeface="+mn-cs"/>
                        </a:rPr>
                        <a:t>磁盘、光盘</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897918">
                <a:tc>
                  <a:txBody>
                    <a:bodyPr/>
                    <a:lstStyle/>
                    <a:p>
                      <a:pPr algn="ctr" fontAlgn="ctr"/>
                      <a:r>
                        <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3 </a:t>
                      </a:r>
                      <a:r>
                        <a:rPr lang="zh-CN" altLang="en-US"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账务处理的程序不同</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a:solidFill>
                            <a:schemeClr val="tx1"/>
                          </a:solidFill>
                          <a:effectLst/>
                          <a:latin typeface="+mn-lt"/>
                          <a:ea typeface="+mn-ea"/>
                          <a:cs typeface="+mn-cs"/>
                        </a:rPr>
                        <a:t>手工分类、计算、过账和登记</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a:solidFill>
                            <a:schemeClr val="tx1"/>
                          </a:solidFill>
                          <a:effectLst/>
                          <a:latin typeface="+mn-lt"/>
                          <a:ea typeface="+mn-ea"/>
                          <a:cs typeface="+mn-cs"/>
                        </a:rPr>
                        <a:t>软件系统自动</a:t>
                      </a:r>
                      <a:r>
                        <a:rPr lang="zh-CN" altLang="en-US" sz="1800" kern="1200" dirty="0">
                          <a:solidFill>
                            <a:schemeClr val="tx1"/>
                          </a:solidFill>
                          <a:effectLst/>
                          <a:latin typeface="+mn-lt"/>
                          <a:ea typeface="+mn-ea"/>
                          <a:cs typeface="+mn-cs"/>
                        </a:rPr>
                        <a:t>运算</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273300">
                <a:tc>
                  <a:txBody>
                    <a:bodyPr/>
                    <a:lstStyle/>
                    <a:p>
                      <a:pPr algn="ctr" fontAlgn="ctr"/>
                      <a:r>
                        <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4 </a:t>
                      </a:r>
                      <a:r>
                        <a:rPr lang="zh-CN" altLang="en-US"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数据查找方式和能力</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800" kern="1200" dirty="0">
                          <a:solidFill>
                            <a:schemeClr val="tx1"/>
                          </a:solidFill>
                          <a:effectLst/>
                          <a:latin typeface="+mn-lt"/>
                          <a:ea typeface="+mn-ea"/>
                          <a:cs typeface="+mn-cs"/>
                        </a:rPr>
                        <a:t>手工</a:t>
                      </a:r>
                      <a:r>
                        <a:rPr lang="zh-CN" altLang="zh-CN" sz="1800" kern="1200" dirty="0">
                          <a:solidFill>
                            <a:schemeClr val="tx1"/>
                          </a:solidFill>
                          <a:effectLst/>
                          <a:latin typeface="+mn-lt"/>
                          <a:ea typeface="+mn-ea"/>
                          <a:cs typeface="+mn-cs"/>
                        </a:rPr>
                        <a:t>翻阅各种凭证、账簿、报表，查找速度慢</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a:solidFill>
                            <a:schemeClr val="tx1"/>
                          </a:solidFill>
                          <a:effectLst/>
                          <a:latin typeface="+mn-lt"/>
                          <a:ea typeface="+mn-ea"/>
                          <a:cs typeface="+mn-cs"/>
                        </a:rPr>
                        <a:t>利用计算机的超级处理能力，查找方便、迅速</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750"/>
                                        <p:tgtEl>
                                          <p:spTgt spid="17"/>
                                        </p:tgtEl>
                                      </p:cBhvr>
                                    </p:animEffect>
                                    <p:anim calcmode="lin" valueType="num">
                                      <p:cBhvr>
                                        <p:cTn id="13" dur="750" fill="hold"/>
                                        <p:tgtEl>
                                          <p:spTgt spid="17"/>
                                        </p:tgtEl>
                                        <p:attrNameLst>
                                          <p:attrName>ppt_x</p:attrName>
                                        </p:attrNameLst>
                                      </p:cBhvr>
                                      <p:tavLst>
                                        <p:tav tm="0">
                                          <p:val>
                                            <p:strVal val="#ppt_x"/>
                                          </p:val>
                                        </p:tav>
                                        <p:tav tm="100000">
                                          <p:val>
                                            <p:strVal val="#ppt_x"/>
                                          </p:val>
                                        </p:tav>
                                      </p:tavLst>
                                    </p:anim>
                                    <p:anim calcmode="lin" valueType="num">
                                      <p:cBhvr>
                                        <p:cTn id="14"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31"/>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会计电算化的作用</a:t>
            </a:r>
          </a:p>
        </p:txBody>
      </p:sp>
      <p:sp>
        <p:nvSpPr>
          <p:cNvPr id="26" name="矩形 25"/>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
        <p:nvSpPr>
          <p:cNvPr id="78" name="任意多边形 5"/>
          <p:cNvSpPr/>
          <p:nvPr/>
        </p:nvSpPr>
        <p:spPr>
          <a:xfrm>
            <a:off x="1885950" y="3522663"/>
            <a:ext cx="3702050" cy="190500"/>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79" name="任意多边形 6"/>
          <p:cNvSpPr/>
          <p:nvPr/>
        </p:nvSpPr>
        <p:spPr>
          <a:xfrm>
            <a:off x="2324100" y="2846388"/>
            <a:ext cx="2806700" cy="198437"/>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80" name="任意多边形 9"/>
          <p:cNvSpPr/>
          <p:nvPr/>
        </p:nvSpPr>
        <p:spPr>
          <a:xfrm>
            <a:off x="2765425" y="2184400"/>
            <a:ext cx="1895475" cy="198438"/>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grpSp>
        <p:nvGrpSpPr>
          <p:cNvPr id="52230" name="组合 80"/>
          <p:cNvGrpSpPr>
            <a:grpSpLocks/>
          </p:cNvGrpSpPr>
          <p:nvPr/>
        </p:nvGrpSpPr>
        <p:grpSpPr bwMode="auto">
          <a:xfrm>
            <a:off x="2784475" y="863600"/>
            <a:ext cx="1870075" cy="1333500"/>
            <a:chOff x="2100192" y="1426539"/>
            <a:chExt cx="2808288" cy="2398713"/>
          </a:xfrm>
        </p:grpSpPr>
        <p:sp>
          <p:nvSpPr>
            <p:cNvPr id="82" name="右箭头 8"/>
            <p:cNvSpPr/>
            <p:nvPr/>
          </p:nvSpPr>
          <p:spPr>
            <a:xfrm rot="16200000">
              <a:off x="2304980" y="1221751"/>
              <a:ext cx="2398713" cy="2808288"/>
            </a:xfrm>
            <a:prstGeom prst="rightArrow">
              <a:avLst>
                <a:gd name="adj1" fmla="val 71174"/>
                <a:gd name="adj2" fmla="val 66350"/>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83" name="文本框 20"/>
            <p:cNvSpPr txBox="1"/>
            <p:nvPr/>
          </p:nvSpPr>
          <p:spPr>
            <a:xfrm flipH="1">
              <a:off x="2703331" y="2308924"/>
              <a:ext cx="1582940" cy="1413526"/>
            </a:xfrm>
            <a:prstGeom prst="rect">
              <a:avLst/>
            </a:prstGeom>
            <a:noFill/>
            <a:ln w="9525">
              <a:noFill/>
            </a:ln>
            <a:effectLst>
              <a:outerShdw sx="999" sy="999" algn="ctr" rotWithShape="0">
                <a:srgbClr val="000000"/>
              </a:outerShdw>
            </a:effectLst>
          </p:spPr>
          <p:txBody>
            <a:bodyPr>
              <a:spAutoFit/>
            </a:bodyPr>
            <a:lstStyle/>
            <a:p>
              <a:pPr fontAlgn="auto">
                <a:spcBef>
                  <a:spcPts val="0"/>
                </a:spcBef>
                <a:spcAft>
                  <a:spcPts val="0"/>
                </a:spcAft>
                <a:defRPr/>
              </a:pPr>
              <a:r>
                <a:rPr lang="zh-CN" altLang="en-US" sz="15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促进管理工作的现代化</a:t>
              </a:r>
            </a:p>
          </p:txBody>
        </p:sp>
      </p:grpSp>
      <p:grpSp>
        <p:nvGrpSpPr>
          <p:cNvPr id="52231" name="组合 83"/>
          <p:cNvGrpSpPr>
            <a:grpSpLocks/>
          </p:cNvGrpSpPr>
          <p:nvPr/>
        </p:nvGrpSpPr>
        <p:grpSpPr bwMode="auto">
          <a:xfrm>
            <a:off x="2765425" y="2382838"/>
            <a:ext cx="1919288" cy="477837"/>
            <a:chOff x="2073204" y="4063377"/>
            <a:chExt cx="2879725" cy="612775"/>
          </a:xfrm>
        </p:grpSpPr>
        <p:sp>
          <p:nvSpPr>
            <p:cNvPr id="85" name="矩形 84"/>
            <p:cNvSpPr/>
            <p:nvPr/>
          </p:nvSpPr>
          <p:spPr>
            <a:xfrm>
              <a:off x="2073204" y="4063377"/>
              <a:ext cx="2879725" cy="612775"/>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86" name="文本框 20"/>
            <p:cNvSpPr txBox="1"/>
            <p:nvPr/>
          </p:nvSpPr>
          <p:spPr>
            <a:xfrm flipH="1">
              <a:off x="2099406" y="4150916"/>
              <a:ext cx="2853523" cy="354229"/>
            </a:xfrm>
            <a:prstGeom prst="rect">
              <a:avLst/>
            </a:prstGeom>
            <a:noFill/>
            <a:ln w="9525">
              <a:noFill/>
            </a:ln>
            <a:effectLst>
              <a:outerShdw sx="999" sy="999" algn="ctr" rotWithShape="0">
                <a:srgbClr val="000000"/>
              </a:outerShdw>
            </a:effectLst>
          </p:spPr>
          <p:txBody>
            <a:bodyPr>
              <a:spAutoFit/>
            </a:bodyPr>
            <a:lstStyle/>
            <a:p>
              <a:pPr fontAlgn="auto">
                <a:spcBef>
                  <a:spcPts val="0"/>
                </a:spcBef>
                <a:spcAft>
                  <a:spcPts val="0"/>
                </a:spcAft>
                <a:defRPr/>
              </a:pPr>
              <a:r>
                <a:rPr lang="zh-CN" altLang="en-US" sz="12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使会计信息全面及时准确</a:t>
              </a:r>
            </a:p>
          </p:txBody>
        </p:sp>
      </p:grpSp>
      <p:grpSp>
        <p:nvGrpSpPr>
          <p:cNvPr id="52232" name="组合 86"/>
          <p:cNvGrpSpPr>
            <a:grpSpLocks/>
          </p:cNvGrpSpPr>
          <p:nvPr/>
        </p:nvGrpSpPr>
        <p:grpSpPr bwMode="auto">
          <a:xfrm>
            <a:off x="2333625" y="3044825"/>
            <a:ext cx="2844800" cy="477838"/>
            <a:chOff x="1425504" y="4912690"/>
            <a:chExt cx="4268070" cy="612775"/>
          </a:xfrm>
        </p:grpSpPr>
        <p:sp>
          <p:nvSpPr>
            <p:cNvPr id="88" name="矩形 87"/>
            <p:cNvSpPr/>
            <p:nvPr/>
          </p:nvSpPr>
          <p:spPr>
            <a:xfrm>
              <a:off x="1425504" y="4912690"/>
              <a:ext cx="4175183" cy="612775"/>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89" name="文本框 20"/>
            <p:cNvSpPr txBox="1"/>
            <p:nvPr/>
          </p:nvSpPr>
          <p:spPr>
            <a:xfrm flipH="1">
              <a:off x="1499339" y="4971729"/>
              <a:ext cx="4194235" cy="374586"/>
            </a:xfrm>
            <a:prstGeom prst="rect">
              <a:avLst/>
            </a:prstGeom>
            <a:noFill/>
            <a:ln w="9525">
              <a:noFill/>
            </a:ln>
            <a:effectLst>
              <a:outerShdw sx="999" sy="999" algn="ctr" rotWithShape="0">
                <a:srgbClr val="000000"/>
              </a:outerShdw>
            </a:effectLst>
          </p:spPr>
          <p:txBody>
            <a:bodyPr>
              <a:spAutoFit/>
            </a:bodyPr>
            <a:lstStyle/>
            <a:p>
              <a:pPr fontAlgn="auto">
                <a:spcBef>
                  <a:spcPts val="0"/>
                </a:spcBef>
                <a:spcAft>
                  <a:spcPts val="0"/>
                </a:spcAft>
                <a:defRPr/>
              </a:pPr>
              <a:r>
                <a:rPr lang="zh-CN" altLang="en-US" sz="13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提高会计人员素质，促进职能转变</a:t>
              </a:r>
            </a:p>
          </p:txBody>
        </p:sp>
      </p:grpSp>
      <p:grpSp>
        <p:nvGrpSpPr>
          <p:cNvPr id="52233" name="组合 89"/>
          <p:cNvGrpSpPr>
            <a:grpSpLocks/>
          </p:cNvGrpSpPr>
          <p:nvPr/>
        </p:nvGrpSpPr>
        <p:grpSpPr bwMode="auto">
          <a:xfrm>
            <a:off x="1885950" y="3714750"/>
            <a:ext cx="3695700" cy="476250"/>
            <a:chOff x="709542" y="5773115"/>
            <a:chExt cx="5588000" cy="611188"/>
          </a:xfrm>
        </p:grpSpPr>
        <p:sp>
          <p:nvSpPr>
            <p:cNvPr id="91" name="矩形 90"/>
            <p:cNvSpPr/>
            <p:nvPr/>
          </p:nvSpPr>
          <p:spPr>
            <a:xfrm>
              <a:off x="709542" y="5773115"/>
              <a:ext cx="5588000" cy="611188"/>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92" name="文本框 20"/>
            <p:cNvSpPr txBox="1"/>
            <p:nvPr/>
          </p:nvSpPr>
          <p:spPr>
            <a:xfrm flipH="1">
              <a:off x="951977" y="5813861"/>
              <a:ext cx="5235149" cy="513398"/>
            </a:xfrm>
            <a:prstGeom prst="rect">
              <a:avLst/>
            </a:prstGeom>
            <a:noFill/>
            <a:ln w="9525">
              <a:noFill/>
            </a:ln>
            <a:effectLst>
              <a:outerShdw sx="999" sy="999" algn="ctr" rotWithShape="0">
                <a:srgbClr val="000000"/>
              </a:outerShdw>
            </a:effectLst>
          </p:spPr>
          <p:txBody>
            <a:bodyPr>
              <a:spAutoFit/>
            </a:bodyPr>
            <a:lstStyle/>
            <a:p>
              <a:pPr fontAlgn="auto">
                <a:spcBef>
                  <a:spcPts val="0"/>
                </a:spcBef>
                <a:spcAft>
                  <a:spcPts val="0"/>
                </a:spcAft>
                <a:defRPr/>
              </a:pP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促进会计工作规范化</a:t>
              </a:r>
            </a:p>
          </p:txBody>
        </p:sp>
      </p:grpSp>
      <p:cxnSp>
        <p:nvCxnSpPr>
          <p:cNvPr id="93" name="直接连接符 92"/>
          <p:cNvCxnSpPr/>
          <p:nvPr/>
        </p:nvCxnSpPr>
        <p:spPr bwMode="auto">
          <a:xfrm flipV="1">
            <a:off x="5591175" y="3946525"/>
            <a:ext cx="455613" cy="635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cxnSp>
        <p:nvCxnSpPr>
          <p:cNvPr id="94" name="直接连接符 93"/>
          <p:cNvCxnSpPr/>
          <p:nvPr/>
        </p:nvCxnSpPr>
        <p:spPr bwMode="auto">
          <a:xfrm flipV="1">
            <a:off x="5130800" y="3236913"/>
            <a:ext cx="915988" cy="3175"/>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cxnSp>
        <p:nvCxnSpPr>
          <p:cNvPr id="95" name="直接连接符 94"/>
          <p:cNvCxnSpPr/>
          <p:nvPr/>
        </p:nvCxnSpPr>
        <p:spPr bwMode="auto">
          <a:xfrm>
            <a:off x="4751388" y="2584450"/>
            <a:ext cx="129540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cxnSp>
        <p:nvCxnSpPr>
          <p:cNvPr id="96" name="直接连接符 95"/>
          <p:cNvCxnSpPr/>
          <p:nvPr/>
        </p:nvCxnSpPr>
        <p:spPr bwMode="auto">
          <a:xfrm>
            <a:off x="4511675" y="1816100"/>
            <a:ext cx="1535113"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sp>
        <p:nvSpPr>
          <p:cNvPr id="97" name="文本框 28"/>
          <p:cNvSpPr txBox="1"/>
          <p:nvPr/>
        </p:nvSpPr>
        <p:spPr>
          <a:xfrm>
            <a:off x="6213475" y="4383088"/>
            <a:ext cx="2765425" cy="784225"/>
          </a:xfrm>
          <a:prstGeom prst="rect">
            <a:avLst/>
          </a:prstGeom>
          <a:noFill/>
        </p:spPr>
        <p:txBody>
          <a:bodyPr>
            <a:spAutoFit/>
          </a:bodyPr>
          <a:lstStyle/>
          <a:p>
            <a:pPr algn="just" fontAlgn="auto">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计算机的数据处理速度大大快于手工，大大提高了会计工作的效率</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8" name="文本框 29"/>
          <p:cNvSpPr txBox="1"/>
          <p:nvPr/>
        </p:nvSpPr>
        <p:spPr>
          <a:xfrm>
            <a:off x="6213475" y="3597275"/>
            <a:ext cx="2676525" cy="785813"/>
          </a:xfrm>
          <a:prstGeom prst="rect">
            <a:avLst/>
          </a:prstGeom>
          <a:noFill/>
        </p:spPr>
        <p:txBody>
          <a:bodyPr>
            <a:spAutoFit/>
          </a:bodyPr>
          <a:lstStyle/>
          <a:p>
            <a:pPr algn="just" fontAlgn="auto">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进行标准化、规范化的操作，从客观上促进了手动操作中不规范，易疏漏等问题的解决</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9" name="文本框 30"/>
          <p:cNvSpPr txBox="1"/>
          <p:nvPr/>
        </p:nvSpPr>
        <p:spPr>
          <a:xfrm>
            <a:off x="6213475" y="2827338"/>
            <a:ext cx="2676525" cy="785812"/>
          </a:xfrm>
          <a:prstGeom prst="rect">
            <a:avLst/>
          </a:prstGeom>
          <a:noFill/>
        </p:spPr>
        <p:txBody>
          <a:bodyPr>
            <a:spAutoFit/>
          </a:bodyPr>
          <a:lstStyle/>
          <a:p>
            <a:pPr algn="just" fontAlgn="auto">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减轻了工作强度，使会计人员有更多时间和精力参与经营管理</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00" name="文本框 31"/>
          <p:cNvSpPr txBox="1"/>
          <p:nvPr/>
        </p:nvSpPr>
        <p:spPr>
          <a:xfrm>
            <a:off x="6213475" y="2028825"/>
            <a:ext cx="2676525" cy="784225"/>
          </a:xfrm>
          <a:prstGeom prst="rect">
            <a:avLst/>
          </a:prstGeom>
          <a:noFill/>
        </p:spPr>
        <p:txBody>
          <a:bodyPr>
            <a:spAutoFit/>
          </a:bodyPr>
          <a:lstStyle/>
          <a:p>
            <a:pPr algn="just" fontAlgn="auto">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大量的会计信息可以得到及时、准确的输出，可以迅速传递到企业相关管理部门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1676527" y="4418790"/>
            <a:ext cx="4139848" cy="476443"/>
            <a:chOff x="709542" y="5773115"/>
            <a:chExt cx="5588000" cy="611188"/>
          </a:xfrm>
          <a:solidFill>
            <a:schemeClr val="accent6"/>
          </a:solidFill>
        </p:grpSpPr>
        <p:sp>
          <p:nvSpPr>
            <p:cNvPr id="108" name="矩形 107"/>
            <p:cNvSpPr/>
            <p:nvPr/>
          </p:nvSpPr>
          <p:spPr>
            <a:xfrm>
              <a:off x="709542" y="5773115"/>
              <a:ext cx="5588000" cy="6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noProof="1">
                <a:solidFill>
                  <a:schemeClr val="accent2"/>
                </a:solidFill>
                <a:latin typeface="微软雅黑" panose="020B0503020204020204" pitchFamily="34" charset="-122"/>
                <a:ea typeface="微软雅黑" panose="020B0503020204020204" pitchFamily="34" charset="-122"/>
              </a:endParaRPr>
            </a:p>
          </p:txBody>
        </p:sp>
        <p:sp>
          <p:nvSpPr>
            <p:cNvPr id="109" name="文本框 20"/>
            <p:cNvSpPr txBox="1"/>
            <p:nvPr/>
          </p:nvSpPr>
          <p:spPr>
            <a:xfrm flipH="1">
              <a:off x="952296" y="5813114"/>
              <a:ext cx="5234213" cy="513267"/>
            </a:xfrm>
            <a:prstGeom prst="rect">
              <a:avLst/>
            </a:prstGeom>
            <a:grpFill/>
            <a:ln w="9525">
              <a:noFill/>
            </a:ln>
            <a:effectLst>
              <a:outerShdw sx="999" sy="999" algn="ctr" rotWithShape="0">
                <a:srgbClr val="000000"/>
              </a:outerShdw>
            </a:effectLst>
          </p:spPr>
          <p:txBody>
            <a:bodyPr>
              <a:spAutoFit/>
            </a:bodyPr>
            <a:lstStyle/>
            <a:p>
              <a:pPr fontAlgn="auto">
                <a:spcBef>
                  <a:spcPts val="0"/>
                </a:spcBef>
                <a:spcAft>
                  <a:spcPts val="0"/>
                </a:spcAft>
                <a:defRPr/>
              </a:pP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提供工作效率，减轻劳动强度</a:t>
              </a:r>
            </a:p>
          </p:txBody>
        </p:sp>
      </p:grpSp>
      <p:sp>
        <p:nvSpPr>
          <p:cNvPr id="112" name="梯形 111"/>
          <p:cNvSpPr/>
          <p:nvPr/>
        </p:nvSpPr>
        <p:spPr>
          <a:xfrm>
            <a:off x="1676400" y="4186238"/>
            <a:ext cx="4121150" cy="233362"/>
          </a:xfrm>
          <a:prstGeom prst="trapezoid">
            <a:avLst>
              <a:gd name="adj" fmla="val 92747"/>
            </a:avLst>
          </a:pr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cxnSp>
        <p:nvCxnSpPr>
          <p:cNvPr id="116" name="直接连接符 115"/>
          <p:cNvCxnSpPr/>
          <p:nvPr/>
        </p:nvCxnSpPr>
        <p:spPr bwMode="auto">
          <a:xfrm>
            <a:off x="5816600" y="4649788"/>
            <a:ext cx="230188" cy="7937"/>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p:spPr>
      </p:cxnSp>
      <p:sp>
        <p:nvSpPr>
          <p:cNvPr id="125" name="文本框 31"/>
          <p:cNvSpPr txBox="1"/>
          <p:nvPr/>
        </p:nvSpPr>
        <p:spPr>
          <a:xfrm>
            <a:off x="6213475" y="1357313"/>
            <a:ext cx="2765425" cy="554037"/>
          </a:xfrm>
          <a:prstGeom prst="rect">
            <a:avLst/>
          </a:prstGeom>
          <a:noFill/>
        </p:spPr>
        <p:txBody>
          <a:bodyPr>
            <a:spAutoFit/>
          </a:bodyPr>
          <a:lstStyle/>
          <a:p>
            <a:pPr algn="just" fontAlgn="auto">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rPr>
              <a:t>企业不仅要提高生产技术水平，还要实现企业管理的现代化</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37" name="空心弧 36"/>
          <p:cNvSpPr/>
          <p:nvPr/>
        </p:nvSpPr>
        <p:spPr>
          <a:xfrm rot="5400000">
            <a:off x="1386682" y="1405731"/>
            <a:ext cx="3143250" cy="2925763"/>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8" name="直接连接符 37"/>
          <p:cNvCxnSpPr/>
          <p:nvPr/>
        </p:nvCxnSpPr>
        <p:spPr bwMode="auto">
          <a:xfrm>
            <a:off x="3567113" y="1492250"/>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3617913" y="4283075"/>
            <a:ext cx="1439862"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4438650" y="2438400"/>
            <a:ext cx="1335088"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67" idx="2"/>
          </p:cNvCxnSpPr>
          <p:nvPr/>
        </p:nvCxnSpPr>
        <p:spPr bwMode="auto">
          <a:xfrm>
            <a:off x="3822700" y="3422650"/>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2" name="矩形 41"/>
          <p:cNvSpPr>
            <a:spLocks noChangeArrowheads="1"/>
          </p:cNvSpPr>
          <p:nvPr/>
        </p:nvSpPr>
        <p:spPr bwMode="auto">
          <a:xfrm>
            <a:off x="5489575" y="1136650"/>
            <a:ext cx="1146175" cy="323850"/>
          </a:xfrm>
          <a:prstGeom prst="rect">
            <a:avLst/>
          </a:prstGeom>
          <a:noFill/>
          <a:ln w="9525">
            <a:noFill/>
            <a:miter lim="800000"/>
            <a:headEnd/>
            <a:tailEnd/>
          </a:ln>
        </p:spPr>
        <p:txBody>
          <a:bodyPr wrap="none" lIns="91431" tIns="45716" rIns="91431" bIns="45716">
            <a:spAutoFit/>
          </a:bodyPr>
          <a:lstStyle/>
          <a:p>
            <a:pPr algn="l"/>
            <a:r>
              <a:rPr lang="zh-CN" altLang="en-US" sz="1500" b="1">
                <a:solidFill>
                  <a:srgbClr val="6BA42C"/>
                </a:solidFill>
                <a:latin typeface="微软雅黑" pitchFamily="34" charset="-122"/>
                <a:ea typeface="微软雅黑" pitchFamily="34" charset="-122"/>
              </a:rPr>
              <a:t>综述一内容</a:t>
            </a:r>
          </a:p>
        </p:txBody>
      </p:sp>
      <p:sp>
        <p:nvSpPr>
          <p:cNvPr id="43" name="矩形 47"/>
          <p:cNvSpPr>
            <a:spLocks noChangeArrowheads="1"/>
          </p:cNvSpPr>
          <p:nvPr/>
        </p:nvSpPr>
        <p:spPr bwMode="auto">
          <a:xfrm>
            <a:off x="5461000" y="1370013"/>
            <a:ext cx="3043238" cy="525462"/>
          </a:xfrm>
          <a:prstGeom prst="rect">
            <a:avLst/>
          </a:prstGeom>
          <a:noFill/>
          <a:ln w="9525">
            <a:noFill/>
            <a:miter lim="800000"/>
            <a:headEnd/>
            <a:tailEnd/>
          </a:ln>
        </p:spPr>
        <p:txBody>
          <a:bodyPr lIns="91431" tIns="45716" rIns="91431" bIns="45716">
            <a:spAutoFit/>
          </a:bodyPr>
          <a:lstStyle/>
          <a:p>
            <a:pPr algn="l">
              <a:lnSpc>
                <a:spcPct val="150000"/>
              </a:lnSpc>
              <a:spcBef>
                <a:spcPct val="20000"/>
              </a:spcBef>
              <a:buFont typeface="Arial" charset="0"/>
              <a:buNone/>
            </a:pPr>
            <a:r>
              <a:rPr lang="zh-CN" altLang="en-US" sz="1000">
                <a:solidFill>
                  <a:schemeClr val="tx1"/>
                </a:solidFill>
                <a:latin typeface="微软雅黑" pitchFamily="34" charset="-122"/>
                <a:ea typeface="微软雅黑" pitchFamily="34" charset="-122"/>
                <a:sym typeface="Calibri" pitchFamily="34" charset="0"/>
              </a:rPr>
              <a:t>点击输入简要文字内容，文字内容需概括精炼，不用多余的文字修饰，言简意赅的说明该项内容。</a:t>
            </a:r>
            <a:endParaRPr lang="en-US" altLang="zh-CN" sz="1000">
              <a:solidFill>
                <a:schemeClr val="tx1"/>
              </a:solidFill>
              <a:latin typeface="微软雅黑" pitchFamily="34" charset="-122"/>
              <a:ea typeface="微软雅黑" pitchFamily="34" charset="-122"/>
              <a:sym typeface="Calibri" pitchFamily="34" charset="0"/>
            </a:endParaRPr>
          </a:p>
        </p:txBody>
      </p:sp>
      <p:grpSp>
        <p:nvGrpSpPr>
          <p:cNvPr id="44" name="组合 43"/>
          <p:cNvGrpSpPr>
            <a:grpSpLocks/>
          </p:cNvGrpSpPr>
          <p:nvPr/>
        </p:nvGrpSpPr>
        <p:grpSpPr bwMode="auto">
          <a:xfrm>
            <a:off x="1770063" y="1736725"/>
            <a:ext cx="2259012" cy="2260600"/>
            <a:chOff x="1103084" y="2155824"/>
            <a:chExt cx="3176815" cy="3176815"/>
          </a:xfrm>
        </p:grpSpPr>
        <p:sp>
          <p:nvSpPr>
            <p:cNvPr id="45" name="椭圆 44"/>
            <p:cNvSpPr/>
            <p:nvPr/>
          </p:nvSpPr>
          <p:spPr>
            <a:xfrm>
              <a:off x="1103084" y="2155824"/>
              <a:ext cx="3176815" cy="3176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765"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46" name="椭圆 45"/>
            <p:cNvSpPr/>
            <p:nvPr/>
          </p:nvSpPr>
          <p:spPr>
            <a:xfrm>
              <a:off x="1281682" y="2334297"/>
              <a:ext cx="2819619" cy="2819869"/>
            </a:xfrm>
            <a:prstGeom prst="ellipse">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3765"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47" name="椭圆 46"/>
          <p:cNvSpPr/>
          <p:nvPr/>
        </p:nvSpPr>
        <p:spPr>
          <a:xfrm>
            <a:off x="3340100" y="1276350"/>
            <a:ext cx="373063" cy="373063"/>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1</a:t>
            </a:r>
            <a:endParaRPr lang="zh-CN" altLang="en-US" dirty="0"/>
          </a:p>
        </p:txBody>
      </p:sp>
      <p:sp>
        <p:nvSpPr>
          <p:cNvPr id="48" name="椭圆 47"/>
          <p:cNvSpPr/>
          <p:nvPr/>
        </p:nvSpPr>
        <p:spPr>
          <a:xfrm>
            <a:off x="4132263" y="2236788"/>
            <a:ext cx="373062" cy="373062"/>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2</a:t>
            </a:r>
            <a:endParaRPr lang="zh-CN" altLang="en-US" dirty="0"/>
          </a:p>
        </p:txBody>
      </p:sp>
      <p:sp>
        <p:nvSpPr>
          <p:cNvPr id="49" name="椭圆 48"/>
          <p:cNvSpPr/>
          <p:nvPr/>
        </p:nvSpPr>
        <p:spPr>
          <a:xfrm>
            <a:off x="4111625" y="3219450"/>
            <a:ext cx="373063" cy="373063"/>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3</a:t>
            </a:r>
            <a:endParaRPr lang="zh-CN" altLang="en-US" dirty="0"/>
          </a:p>
        </p:txBody>
      </p:sp>
      <p:sp>
        <p:nvSpPr>
          <p:cNvPr id="50" name="椭圆 49"/>
          <p:cNvSpPr/>
          <p:nvPr/>
        </p:nvSpPr>
        <p:spPr>
          <a:xfrm>
            <a:off x="3340100" y="4068763"/>
            <a:ext cx="373063" cy="373062"/>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dirty="0"/>
              <a:t>4</a:t>
            </a:r>
            <a:endParaRPr lang="zh-CN" altLang="en-US" dirty="0"/>
          </a:p>
        </p:txBody>
      </p:sp>
      <p:grpSp>
        <p:nvGrpSpPr>
          <p:cNvPr id="51" name="组合 50"/>
          <p:cNvGrpSpPr>
            <a:grpSpLocks/>
          </p:cNvGrpSpPr>
          <p:nvPr/>
        </p:nvGrpSpPr>
        <p:grpSpPr bwMode="auto">
          <a:xfrm>
            <a:off x="4518025" y="1065213"/>
            <a:ext cx="858838" cy="858837"/>
            <a:chOff x="3989630" y="984316"/>
            <a:chExt cx="858956" cy="858956"/>
          </a:xfrm>
        </p:grpSpPr>
        <p:grpSp>
          <p:nvGrpSpPr>
            <p:cNvPr id="52" name="组合 51"/>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solidFill>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grpSp>
          <p:nvGrpSpPr>
            <p:cNvPr id="54305" name="组合 54"/>
            <p:cNvGrpSpPr>
              <a:grpSpLocks noChangeAspect="1"/>
            </p:cNvGrpSpPr>
            <p:nvPr/>
          </p:nvGrpSpPr>
          <p:grpSpPr bwMode="auto">
            <a:xfrm>
              <a:off x="4230408" y="1145668"/>
              <a:ext cx="389996" cy="469766"/>
              <a:chOff x="3452849" y="2667439"/>
              <a:chExt cx="239345" cy="288607"/>
            </a:xfrm>
          </p:grpSpPr>
          <p:sp>
            <p:nvSpPr>
              <p:cNvPr id="54" name="Freeform 846"/>
              <p:cNvSpPr/>
              <p:nvPr/>
            </p:nvSpPr>
            <p:spPr bwMode="auto">
              <a:xfrm>
                <a:off x="3453190" y="2722429"/>
                <a:ext cx="238729" cy="233129"/>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6BA42C"/>
              </a:solidFill>
              <a:ln>
                <a:noFill/>
              </a:ln>
            </p:spPr>
            <p:txBody>
              <a:bodyPr lIns="121920" tIns="60960" rIns="121920" bIns="60960"/>
              <a:lstStyle/>
              <a:p>
                <a:pPr algn="l"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847"/>
              <p:cNvSpPr/>
              <p:nvPr/>
            </p:nvSpPr>
            <p:spPr bwMode="auto">
              <a:xfrm>
                <a:off x="3547707" y="2667805"/>
                <a:ext cx="43848" cy="138512"/>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6BA42C"/>
              </a:solidFill>
              <a:ln>
                <a:noFill/>
              </a:ln>
            </p:spPr>
            <p:txBody>
              <a:bodyPr lIns="121920" tIns="60960" rIns="121920" bIns="60960"/>
              <a:lstStyle/>
              <a:p>
                <a:pPr algn="l"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8" name="组合 57"/>
          <p:cNvGrpSpPr>
            <a:grpSpLocks/>
          </p:cNvGrpSpPr>
          <p:nvPr/>
        </p:nvGrpSpPr>
        <p:grpSpPr bwMode="auto">
          <a:xfrm>
            <a:off x="5213350" y="1947863"/>
            <a:ext cx="858838" cy="858837"/>
            <a:chOff x="4684712" y="1948340"/>
            <a:chExt cx="858956" cy="858956"/>
          </a:xfrm>
        </p:grpSpPr>
        <p:grpSp>
          <p:nvGrpSpPr>
            <p:cNvPr id="59" name="组合 58"/>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solidFill>
                </a:endParaRPr>
              </a:p>
            </p:txBody>
          </p:sp>
          <p:sp>
            <p:nvSpPr>
              <p:cNvPr id="62" name="椭圆 6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60" name="Freeform 168"/>
            <p:cNvSpPr>
              <a:spLocks noChangeAspect="1" noEditPoints="1"/>
            </p:cNvSpPr>
            <p:nvPr/>
          </p:nvSpPr>
          <p:spPr bwMode="auto">
            <a:xfrm>
              <a:off x="4918107" y="2223015"/>
              <a:ext cx="425508" cy="363588"/>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6BA42C"/>
            </a:solidFill>
            <a:ln>
              <a:noFill/>
            </a:ln>
          </p:spPr>
          <p:txBody>
            <a:bodyPr lIns="121920" tIns="60960" rIns="121920" bIns="60960"/>
            <a:lstStyle/>
            <a:p>
              <a:pPr algn="l"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a:grpSpLocks/>
          </p:cNvGrpSpPr>
          <p:nvPr/>
        </p:nvGrpSpPr>
        <p:grpSpPr bwMode="auto">
          <a:xfrm>
            <a:off x="5243513" y="2994025"/>
            <a:ext cx="860425" cy="858838"/>
            <a:chOff x="4716016" y="2993953"/>
            <a:chExt cx="858956" cy="858956"/>
          </a:xfrm>
        </p:grpSpPr>
        <p:grpSp>
          <p:nvGrpSpPr>
            <p:cNvPr id="64" name="组合 63"/>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solidFill>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65" name="Freeform 203"/>
            <p:cNvSpPr>
              <a:spLocks noChangeAspect="1" noEditPoints="1"/>
            </p:cNvSpPr>
            <p:nvPr/>
          </p:nvSpPr>
          <p:spPr bwMode="auto">
            <a:xfrm>
              <a:off x="4972752" y="3241637"/>
              <a:ext cx="370841" cy="357237"/>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rgbClr val="6BA42C"/>
            </a:solidFill>
            <a:ln>
              <a:noFill/>
            </a:ln>
          </p:spPr>
          <p:txBody>
            <a:bodyPr lIns="121920" tIns="60960" rIns="121920" bIns="60960"/>
            <a:lstStyle/>
            <a:p>
              <a:pPr algn="l"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8" name="组合 67"/>
          <p:cNvGrpSpPr>
            <a:grpSpLocks/>
          </p:cNvGrpSpPr>
          <p:nvPr/>
        </p:nvGrpSpPr>
        <p:grpSpPr bwMode="auto">
          <a:xfrm>
            <a:off x="4524375" y="3863975"/>
            <a:ext cx="858838" cy="858838"/>
            <a:chOff x="3996846" y="3864636"/>
            <a:chExt cx="858956" cy="858956"/>
          </a:xfrm>
        </p:grpSpPr>
        <p:grpSp>
          <p:nvGrpSpPr>
            <p:cNvPr id="69" name="组合 68"/>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grpSp>
        <p:sp>
          <p:nvSpPr>
            <p:cNvPr id="70" name="Freeform 110"/>
            <p:cNvSpPr>
              <a:spLocks noChangeAspect="1" noEditPoints="1"/>
            </p:cNvSpPr>
            <p:nvPr/>
          </p:nvSpPr>
          <p:spPr bwMode="auto">
            <a:xfrm>
              <a:off x="4211188" y="4064688"/>
              <a:ext cx="425508" cy="376290"/>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6BA42C"/>
            </a:solidFill>
            <a:ln>
              <a:noFill/>
            </a:ln>
          </p:spPr>
          <p:txBody>
            <a:bodyPr lIns="121920" tIns="60960" rIns="121920" bIns="60960"/>
            <a:lstStyle/>
            <a:p>
              <a:pPr algn="l"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3" name="矩形 72"/>
          <p:cNvSpPr>
            <a:spLocks noChangeArrowheads="1"/>
          </p:cNvSpPr>
          <p:nvPr/>
        </p:nvSpPr>
        <p:spPr bwMode="auto">
          <a:xfrm>
            <a:off x="6137275" y="1997075"/>
            <a:ext cx="1146175" cy="323850"/>
          </a:xfrm>
          <a:prstGeom prst="rect">
            <a:avLst/>
          </a:prstGeom>
          <a:noFill/>
          <a:ln w="9525">
            <a:noFill/>
            <a:miter lim="800000"/>
            <a:headEnd/>
            <a:tailEnd/>
          </a:ln>
        </p:spPr>
        <p:txBody>
          <a:bodyPr wrap="none" lIns="91431" tIns="45716" rIns="91431" bIns="45716">
            <a:spAutoFit/>
          </a:bodyPr>
          <a:lstStyle/>
          <a:p>
            <a:pPr algn="l"/>
            <a:r>
              <a:rPr lang="zh-CN" altLang="en-US" sz="1500" b="1">
                <a:solidFill>
                  <a:srgbClr val="6BA42C"/>
                </a:solidFill>
                <a:latin typeface="微软雅黑" pitchFamily="34" charset="-122"/>
                <a:ea typeface="微软雅黑" pitchFamily="34" charset="-122"/>
              </a:rPr>
              <a:t>综述一内容</a:t>
            </a:r>
          </a:p>
        </p:txBody>
      </p:sp>
      <p:sp>
        <p:nvSpPr>
          <p:cNvPr id="74" name="矩形 47"/>
          <p:cNvSpPr>
            <a:spLocks noChangeArrowheads="1"/>
          </p:cNvSpPr>
          <p:nvPr/>
        </p:nvSpPr>
        <p:spPr bwMode="auto">
          <a:xfrm>
            <a:off x="6108700" y="2230438"/>
            <a:ext cx="3043238" cy="525462"/>
          </a:xfrm>
          <a:prstGeom prst="rect">
            <a:avLst/>
          </a:prstGeom>
          <a:noFill/>
          <a:ln w="9525">
            <a:noFill/>
            <a:miter lim="800000"/>
            <a:headEnd/>
            <a:tailEnd/>
          </a:ln>
        </p:spPr>
        <p:txBody>
          <a:bodyPr lIns="91431" tIns="45716" rIns="91431" bIns="45716">
            <a:spAutoFit/>
          </a:bodyPr>
          <a:lstStyle/>
          <a:p>
            <a:pPr algn="l">
              <a:lnSpc>
                <a:spcPct val="150000"/>
              </a:lnSpc>
              <a:spcBef>
                <a:spcPct val="20000"/>
              </a:spcBef>
              <a:buFont typeface="Arial" charset="0"/>
              <a:buNone/>
            </a:pPr>
            <a:r>
              <a:rPr lang="zh-CN" altLang="en-US" sz="1000">
                <a:solidFill>
                  <a:schemeClr val="tx1"/>
                </a:solidFill>
                <a:latin typeface="微软雅黑" pitchFamily="34" charset="-122"/>
                <a:ea typeface="微软雅黑" pitchFamily="34" charset="-122"/>
                <a:sym typeface="Calibri" pitchFamily="34" charset="0"/>
              </a:rPr>
              <a:t>点击输入简要文字内容，文字内容需概括精炼，不用多余的文字修饰，言简意赅的说明该项内容。</a:t>
            </a:r>
            <a:endParaRPr lang="en-US" altLang="zh-CN" sz="1000">
              <a:solidFill>
                <a:schemeClr val="tx1"/>
              </a:solidFill>
              <a:latin typeface="微软雅黑" pitchFamily="34" charset="-122"/>
              <a:ea typeface="微软雅黑" pitchFamily="34" charset="-122"/>
              <a:sym typeface="Calibri" pitchFamily="34" charset="0"/>
            </a:endParaRPr>
          </a:p>
        </p:txBody>
      </p:sp>
      <p:sp>
        <p:nvSpPr>
          <p:cNvPr id="75" name="矩形 74"/>
          <p:cNvSpPr>
            <a:spLocks noChangeArrowheads="1"/>
          </p:cNvSpPr>
          <p:nvPr/>
        </p:nvSpPr>
        <p:spPr bwMode="auto">
          <a:xfrm>
            <a:off x="6211888" y="3027363"/>
            <a:ext cx="1146175" cy="323850"/>
          </a:xfrm>
          <a:prstGeom prst="rect">
            <a:avLst/>
          </a:prstGeom>
          <a:noFill/>
          <a:ln w="9525">
            <a:noFill/>
            <a:miter lim="800000"/>
            <a:headEnd/>
            <a:tailEnd/>
          </a:ln>
        </p:spPr>
        <p:txBody>
          <a:bodyPr wrap="none" lIns="91431" tIns="45716" rIns="91431" bIns="45716">
            <a:spAutoFit/>
          </a:bodyPr>
          <a:lstStyle/>
          <a:p>
            <a:pPr algn="l"/>
            <a:r>
              <a:rPr lang="zh-CN" altLang="en-US" sz="1500" b="1">
                <a:solidFill>
                  <a:srgbClr val="6BA42C"/>
                </a:solidFill>
                <a:latin typeface="微软雅黑" pitchFamily="34" charset="-122"/>
                <a:ea typeface="微软雅黑" pitchFamily="34" charset="-122"/>
              </a:rPr>
              <a:t>综述三内容</a:t>
            </a:r>
          </a:p>
        </p:txBody>
      </p:sp>
      <p:sp>
        <p:nvSpPr>
          <p:cNvPr id="80" name="矩形 47"/>
          <p:cNvSpPr>
            <a:spLocks noChangeArrowheads="1"/>
          </p:cNvSpPr>
          <p:nvPr/>
        </p:nvSpPr>
        <p:spPr bwMode="auto">
          <a:xfrm>
            <a:off x="6183313" y="3260725"/>
            <a:ext cx="3043237" cy="527050"/>
          </a:xfrm>
          <a:prstGeom prst="rect">
            <a:avLst/>
          </a:prstGeom>
          <a:noFill/>
          <a:ln w="9525">
            <a:noFill/>
            <a:miter lim="800000"/>
            <a:headEnd/>
            <a:tailEnd/>
          </a:ln>
        </p:spPr>
        <p:txBody>
          <a:bodyPr lIns="91431" tIns="45716" rIns="91431" bIns="45716">
            <a:spAutoFit/>
          </a:bodyPr>
          <a:lstStyle/>
          <a:p>
            <a:pPr algn="l">
              <a:lnSpc>
                <a:spcPct val="150000"/>
              </a:lnSpc>
              <a:spcBef>
                <a:spcPct val="20000"/>
              </a:spcBef>
              <a:buFont typeface="Arial" charset="0"/>
              <a:buNone/>
            </a:pPr>
            <a:r>
              <a:rPr lang="zh-CN" altLang="en-US" sz="1000">
                <a:solidFill>
                  <a:schemeClr val="tx1"/>
                </a:solidFill>
                <a:latin typeface="微软雅黑" pitchFamily="34" charset="-122"/>
                <a:ea typeface="微软雅黑" pitchFamily="34" charset="-122"/>
                <a:sym typeface="Calibri" pitchFamily="34" charset="0"/>
              </a:rPr>
              <a:t>点击输入简要文字内容，文字内容需概括精炼，不用多余的文字修饰，言简意赅的说明该项内容。</a:t>
            </a:r>
            <a:endParaRPr lang="en-US" altLang="zh-CN" sz="1000">
              <a:solidFill>
                <a:schemeClr val="tx1"/>
              </a:solidFill>
              <a:latin typeface="微软雅黑" pitchFamily="34" charset="-122"/>
              <a:ea typeface="微软雅黑" pitchFamily="34" charset="-122"/>
              <a:sym typeface="Calibri" pitchFamily="34" charset="0"/>
            </a:endParaRPr>
          </a:p>
        </p:txBody>
      </p:sp>
      <p:sp>
        <p:nvSpPr>
          <p:cNvPr id="84" name="矩形 83"/>
          <p:cNvSpPr>
            <a:spLocks noChangeArrowheads="1"/>
          </p:cNvSpPr>
          <p:nvPr/>
        </p:nvSpPr>
        <p:spPr bwMode="auto">
          <a:xfrm>
            <a:off x="5537200" y="3971925"/>
            <a:ext cx="1146175" cy="323850"/>
          </a:xfrm>
          <a:prstGeom prst="rect">
            <a:avLst/>
          </a:prstGeom>
          <a:noFill/>
          <a:ln w="9525">
            <a:noFill/>
            <a:miter lim="800000"/>
            <a:headEnd/>
            <a:tailEnd/>
          </a:ln>
        </p:spPr>
        <p:txBody>
          <a:bodyPr wrap="none" lIns="91431" tIns="45716" rIns="91431" bIns="45716">
            <a:spAutoFit/>
          </a:bodyPr>
          <a:lstStyle/>
          <a:p>
            <a:pPr algn="l"/>
            <a:r>
              <a:rPr lang="zh-CN" altLang="en-US" sz="1500" b="1">
                <a:solidFill>
                  <a:srgbClr val="6BA42C"/>
                </a:solidFill>
                <a:latin typeface="微软雅黑" pitchFamily="34" charset="-122"/>
                <a:ea typeface="微软雅黑" pitchFamily="34" charset="-122"/>
              </a:rPr>
              <a:t>综述四内容</a:t>
            </a:r>
          </a:p>
        </p:txBody>
      </p:sp>
      <p:sp>
        <p:nvSpPr>
          <p:cNvPr id="85" name="矩形 47"/>
          <p:cNvSpPr>
            <a:spLocks noChangeArrowheads="1"/>
          </p:cNvSpPr>
          <p:nvPr/>
        </p:nvSpPr>
        <p:spPr bwMode="auto">
          <a:xfrm>
            <a:off x="5508625" y="4205288"/>
            <a:ext cx="3043238" cy="527050"/>
          </a:xfrm>
          <a:prstGeom prst="rect">
            <a:avLst/>
          </a:prstGeom>
          <a:noFill/>
          <a:ln w="9525">
            <a:noFill/>
            <a:miter lim="800000"/>
            <a:headEnd/>
            <a:tailEnd/>
          </a:ln>
        </p:spPr>
        <p:txBody>
          <a:bodyPr lIns="91431" tIns="45716" rIns="91431" bIns="45716">
            <a:spAutoFit/>
          </a:bodyPr>
          <a:lstStyle/>
          <a:p>
            <a:pPr algn="l">
              <a:lnSpc>
                <a:spcPct val="150000"/>
              </a:lnSpc>
              <a:spcBef>
                <a:spcPct val="20000"/>
              </a:spcBef>
              <a:buFont typeface="Arial" charset="0"/>
              <a:buNone/>
            </a:pPr>
            <a:r>
              <a:rPr lang="zh-CN" altLang="en-US" sz="1000">
                <a:solidFill>
                  <a:schemeClr val="tx1"/>
                </a:solidFill>
                <a:latin typeface="微软雅黑" pitchFamily="34" charset="-122"/>
                <a:ea typeface="微软雅黑" pitchFamily="34" charset="-122"/>
                <a:sym typeface="Calibri" pitchFamily="34" charset="0"/>
              </a:rPr>
              <a:t>点击输入简要文字内容，文字内容需概括精炼，不用多余的文字修饰，言简意赅的说明该项内容。</a:t>
            </a:r>
            <a:endParaRPr lang="en-US" altLang="zh-CN" sz="1000">
              <a:solidFill>
                <a:schemeClr val="tx1"/>
              </a:solidFill>
              <a:latin typeface="微软雅黑" pitchFamily="34" charset="-122"/>
              <a:ea typeface="微软雅黑" pitchFamily="34" charset="-122"/>
              <a:sym typeface="Calibri" pitchFamily="34" charset="0"/>
            </a:endParaRPr>
          </a:p>
        </p:txBody>
      </p:sp>
      <p:sp>
        <p:nvSpPr>
          <p:cNvPr id="54296" name="TextBox 75"/>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研究综述</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400" fill="hold"/>
                                        <p:tgtEl>
                                          <p:spTgt spid="44"/>
                                        </p:tgtEl>
                                        <p:attrNameLst>
                                          <p:attrName>ppt_w</p:attrName>
                                        </p:attrNameLst>
                                      </p:cBhvr>
                                      <p:tavLst>
                                        <p:tav tm="0">
                                          <p:val>
                                            <p:fltVal val="0"/>
                                          </p:val>
                                        </p:tav>
                                        <p:tav tm="100000">
                                          <p:val>
                                            <p:strVal val="#ppt_w"/>
                                          </p:val>
                                        </p:tav>
                                      </p:tavLst>
                                    </p:anim>
                                    <p:anim calcmode="lin" valueType="num">
                                      <p:cBhvr>
                                        <p:cTn id="8" dur="400" fill="hold"/>
                                        <p:tgtEl>
                                          <p:spTgt spid="44"/>
                                        </p:tgtEl>
                                        <p:attrNameLst>
                                          <p:attrName>ppt_h</p:attrName>
                                        </p:attrNameLst>
                                      </p:cBhvr>
                                      <p:tavLst>
                                        <p:tav tm="0">
                                          <p:val>
                                            <p:fltVal val="0"/>
                                          </p:val>
                                        </p:tav>
                                        <p:tav tm="100000">
                                          <p:val>
                                            <p:strVal val="#ppt_h"/>
                                          </p:val>
                                        </p:tav>
                                      </p:tavLst>
                                    </p:anim>
                                    <p:animEffect transition="in" filter="fade">
                                      <p:cBhvr>
                                        <p:cTn id="9" dur="400"/>
                                        <p:tgtEl>
                                          <p:spTgt spid="4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350"/>
                                        <p:tgtEl>
                                          <p:spTgt spid="3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1+#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500" fill="hold"/>
                                        <p:tgtEl>
                                          <p:spTgt spid="58"/>
                                        </p:tgtEl>
                                        <p:attrNameLst>
                                          <p:attrName>ppt_x</p:attrName>
                                        </p:attrNameLst>
                                      </p:cBhvr>
                                      <p:tavLst>
                                        <p:tav tm="0">
                                          <p:val>
                                            <p:strVal val="1+#ppt_w/2"/>
                                          </p:val>
                                        </p:tav>
                                        <p:tav tm="100000">
                                          <p:val>
                                            <p:strVal val="#ppt_x"/>
                                          </p:val>
                                        </p:tav>
                                      </p:tavLst>
                                    </p:anim>
                                    <p:anim calcmode="lin" valueType="num">
                                      <p:cBhvr additive="base">
                                        <p:cTn id="49" dur="500" fill="hold"/>
                                        <p:tgtEl>
                                          <p:spTgt spid="5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left)">
                                      <p:cBhvr>
                                        <p:cTn id="53" dur="500"/>
                                        <p:tgtEl>
                                          <p:spTgt spid="7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left)">
                                      <p:cBhvr>
                                        <p:cTn id="56" dur="500"/>
                                        <p:tgtEl>
                                          <p:spTgt spid="74"/>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par>
                          <p:cTn id="62" fill="hold">
                            <p:stCondLst>
                              <p:cond delay="4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par>
                          <p:cTn id="66" fill="hold">
                            <p:stCondLst>
                              <p:cond delay="5000"/>
                            </p:stCondLst>
                            <p:childTnLst>
                              <p:par>
                                <p:cTn id="67" presetID="2" presetClass="entr" presetSubtype="2" fill="hold"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1+#ppt_w/2"/>
                                          </p:val>
                                        </p:tav>
                                        <p:tav tm="100000">
                                          <p:val>
                                            <p:strVal val="#ppt_x"/>
                                          </p:val>
                                        </p:tav>
                                      </p:tavLst>
                                    </p:anim>
                                    <p:anim calcmode="lin" valueType="num">
                                      <p:cBhvr additive="base">
                                        <p:cTn id="70" dur="500" fill="hold"/>
                                        <p:tgtEl>
                                          <p:spTgt spid="63"/>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Effect transition="in" filter="fade">
                                      <p:cBhvr>
                                        <p:cTn id="82" dur="500"/>
                                        <p:tgtEl>
                                          <p:spTgt spid="50"/>
                                        </p:tgtEl>
                                      </p:cBhvr>
                                    </p:animEffect>
                                  </p:childTnLst>
                                </p:cTn>
                              </p:par>
                            </p:childTnLst>
                          </p:cTn>
                        </p:par>
                        <p:par>
                          <p:cTn id="83" fill="hold">
                            <p:stCondLst>
                              <p:cond delay="6000"/>
                            </p:stCondLst>
                            <p:childTnLst>
                              <p:par>
                                <p:cTn id="84" presetID="22" presetClass="entr" presetSubtype="8"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par>
                          <p:cTn id="87" fill="hold">
                            <p:stCondLst>
                              <p:cond delay="6500"/>
                            </p:stCondLst>
                            <p:childTnLst>
                              <p:par>
                                <p:cTn id="88" presetID="2" presetClass="entr" presetSubtype="2" fill="hold" nodeType="afterEffect">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cBhvr additive="base">
                                        <p:cTn id="90" dur="500" fill="hold"/>
                                        <p:tgtEl>
                                          <p:spTgt spid="68"/>
                                        </p:tgtEl>
                                        <p:attrNameLst>
                                          <p:attrName>ppt_x</p:attrName>
                                        </p:attrNameLst>
                                      </p:cBhvr>
                                      <p:tavLst>
                                        <p:tav tm="0">
                                          <p:val>
                                            <p:strVal val="1+#ppt_w/2"/>
                                          </p:val>
                                        </p:tav>
                                        <p:tav tm="100000">
                                          <p:val>
                                            <p:strVal val="#ppt_x"/>
                                          </p:val>
                                        </p:tav>
                                      </p:tavLst>
                                    </p:anim>
                                    <p:anim calcmode="lin" valueType="num">
                                      <p:cBhvr additive="base">
                                        <p:cTn id="91" dur="500" fill="hold"/>
                                        <p:tgtEl>
                                          <p:spTgt spid="68"/>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2" presetClass="entr" presetSubtype="8"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wipe(left)">
                                      <p:cBhvr>
                                        <p:cTn id="95" dur="500"/>
                                        <p:tgtEl>
                                          <p:spTgt spid="8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par>
                          <p:cTn id="99" fill="hold">
                            <p:stCondLst>
                              <p:cond delay="7500"/>
                            </p:stCondLst>
                            <p:childTnLst>
                              <p:par>
                                <p:cTn id="100" presetID="10" presetClass="entr" presetSubtype="0" fill="hold" grpId="0" nodeType="afterEffect">
                                  <p:stCondLst>
                                    <p:cond delay="0"/>
                                  </p:stCondLst>
                                  <p:childTnLst>
                                    <p:set>
                                      <p:cBhvr>
                                        <p:cTn id="101" dur="1" fill="hold">
                                          <p:stCondLst>
                                            <p:cond delay="0"/>
                                          </p:stCondLst>
                                        </p:cTn>
                                        <p:tgtEl>
                                          <p:spTgt spid="110"/>
                                        </p:tgtEl>
                                        <p:attrNameLst>
                                          <p:attrName>style.visibility</p:attrName>
                                        </p:attrNameLst>
                                      </p:cBhvr>
                                      <p:to>
                                        <p:strVal val="visible"/>
                                      </p:to>
                                    </p:set>
                                    <p:animEffect transition="in" filter="fade">
                                      <p:cBhvr>
                                        <p:cTn id="102"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42" grpId="0"/>
      <p:bldP spid="43" grpId="0"/>
      <p:bldP spid="47" grpId="0" animBg="1"/>
      <p:bldP spid="48" grpId="0" animBg="1"/>
      <p:bldP spid="49" grpId="0" animBg="1"/>
      <p:bldP spid="50" grpId="0" animBg="1"/>
      <p:bldP spid="73" grpId="0"/>
      <p:bldP spid="74" grpId="0"/>
      <p:bldP spid="75" grpId="0"/>
      <p:bldP spid="80" grpId="0"/>
      <p:bldP spid="84" grpId="0"/>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a:spLocks noChangeArrowheads="1"/>
          </p:cNvSpPr>
          <p:nvPr/>
        </p:nvSpPr>
        <p:spPr bwMode="auto">
          <a:xfrm>
            <a:off x="1651000" y="2008188"/>
            <a:ext cx="954088"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1" name="TextBox 50"/>
          <p:cNvSpPr txBox="1">
            <a:spLocks noChangeArrowheads="1"/>
          </p:cNvSpPr>
          <p:nvPr/>
        </p:nvSpPr>
        <p:spPr bwMode="auto">
          <a:xfrm>
            <a:off x="1992313" y="2678113"/>
            <a:ext cx="954087"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2" name="TextBox 51"/>
          <p:cNvSpPr txBox="1">
            <a:spLocks noChangeArrowheads="1"/>
          </p:cNvSpPr>
          <p:nvPr/>
        </p:nvSpPr>
        <p:spPr bwMode="auto">
          <a:xfrm>
            <a:off x="2557463" y="3059113"/>
            <a:ext cx="954087"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3" name="TextBox 52"/>
          <p:cNvSpPr txBox="1">
            <a:spLocks noChangeArrowheads="1"/>
          </p:cNvSpPr>
          <p:nvPr/>
        </p:nvSpPr>
        <p:spPr bwMode="auto">
          <a:xfrm>
            <a:off x="3797300" y="3335338"/>
            <a:ext cx="954088"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4" name="TextBox 53"/>
          <p:cNvSpPr txBox="1">
            <a:spLocks noChangeArrowheads="1"/>
          </p:cNvSpPr>
          <p:nvPr/>
        </p:nvSpPr>
        <p:spPr bwMode="auto">
          <a:xfrm>
            <a:off x="8072438" y="2735263"/>
            <a:ext cx="954087"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5" name="TextBox 54"/>
          <p:cNvSpPr txBox="1">
            <a:spLocks noChangeArrowheads="1"/>
          </p:cNvSpPr>
          <p:nvPr/>
        </p:nvSpPr>
        <p:spPr bwMode="auto">
          <a:xfrm>
            <a:off x="7754938" y="2127250"/>
            <a:ext cx="954087" cy="246063"/>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6" name="TextBox 55"/>
          <p:cNvSpPr txBox="1">
            <a:spLocks noChangeArrowheads="1"/>
          </p:cNvSpPr>
          <p:nvPr/>
        </p:nvSpPr>
        <p:spPr bwMode="auto">
          <a:xfrm>
            <a:off x="7231063" y="1719263"/>
            <a:ext cx="954087"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7" name="TextBox 56"/>
          <p:cNvSpPr txBox="1">
            <a:spLocks noChangeArrowheads="1"/>
          </p:cNvSpPr>
          <p:nvPr/>
        </p:nvSpPr>
        <p:spPr bwMode="auto">
          <a:xfrm>
            <a:off x="5989638" y="1428750"/>
            <a:ext cx="954087" cy="246063"/>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8" name="TextBox 57"/>
          <p:cNvSpPr txBox="1">
            <a:spLocks noChangeArrowheads="1"/>
          </p:cNvSpPr>
          <p:nvPr/>
        </p:nvSpPr>
        <p:spPr bwMode="auto">
          <a:xfrm>
            <a:off x="4887913" y="1797050"/>
            <a:ext cx="954087" cy="246063"/>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59" name="TextBox 58"/>
          <p:cNvSpPr txBox="1">
            <a:spLocks noChangeArrowheads="1"/>
          </p:cNvSpPr>
          <p:nvPr/>
        </p:nvSpPr>
        <p:spPr bwMode="auto">
          <a:xfrm>
            <a:off x="4589463" y="2052638"/>
            <a:ext cx="954087"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60" name="TextBox 59"/>
          <p:cNvSpPr txBox="1">
            <a:spLocks noChangeArrowheads="1"/>
          </p:cNvSpPr>
          <p:nvPr/>
        </p:nvSpPr>
        <p:spPr bwMode="auto">
          <a:xfrm>
            <a:off x="4405313" y="2284413"/>
            <a:ext cx="954087" cy="246062"/>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61" name="TextBox 60"/>
          <p:cNvSpPr txBox="1">
            <a:spLocks noChangeArrowheads="1"/>
          </p:cNvSpPr>
          <p:nvPr/>
        </p:nvSpPr>
        <p:spPr bwMode="auto">
          <a:xfrm>
            <a:off x="5337175" y="2533650"/>
            <a:ext cx="954088" cy="246063"/>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62" name="TextBox 61"/>
          <p:cNvSpPr txBox="1">
            <a:spLocks noChangeArrowheads="1"/>
          </p:cNvSpPr>
          <p:nvPr/>
        </p:nvSpPr>
        <p:spPr bwMode="auto">
          <a:xfrm>
            <a:off x="5159375" y="2787650"/>
            <a:ext cx="954088" cy="246063"/>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63" name="TextBox 62"/>
          <p:cNvSpPr txBox="1">
            <a:spLocks noChangeArrowheads="1"/>
          </p:cNvSpPr>
          <p:nvPr/>
        </p:nvSpPr>
        <p:spPr bwMode="auto">
          <a:xfrm>
            <a:off x="4854575" y="3019425"/>
            <a:ext cx="954088" cy="246063"/>
          </a:xfrm>
          <a:prstGeom prst="rect">
            <a:avLst/>
          </a:prstGeom>
          <a:noFill/>
          <a:ln w="9525">
            <a:noFill/>
            <a:miter lim="800000"/>
            <a:headEnd/>
            <a:tailEnd/>
          </a:ln>
        </p:spPr>
        <p:txBody>
          <a:bodyPr wrap="none">
            <a:spAutoFit/>
          </a:bodyPr>
          <a:lstStyle/>
          <a:p>
            <a:pPr algn="l"/>
            <a:r>
              <a:rPr lang="zh-CN" altLang="en-US" sz="1000">
                <a:solidFill>
                  <a:srgbClr val="6BA42C"/>
                </a:solidFill>
                <a:latin typeface="方正兰亭细黑_GBK"/>
                <a:ea typeface="方正兰亭细黑_GBK"/>
                <a:cs typeface="方正兰亭细黑_GBK"/>
              </a:rPr>
              <a:t>添加文字标题</a:t>
            </a:r>
          </a:p>
        </p:txBody>
      </p:sp>
      <p:sp>
        <p:nvSpPr>
          <p:cNvPr id="135" name="TextBox 134"/>
          <p:cNvSpPr txBox="1">
            <a:spLocks noChangeArrowheads="1"/>
          </p:cNvSpPr>
          <p:nvPr/>
        </p:nvSpPr>
        <p:spPr bwMode="auto">
          <a:xfrm>
            <a:off x="1722438" y="3989388"/>
            <a:ext cx="7154862" cy="1014412"/>
          </a:xfrm>
          <a:prstGeom prst="rect">
            <a:avLst/>
          </a:prstGeom>
          <a:noFill/>
          <a:ln w="9525">
            <a:noFill/>
            <a:miter lim="800000"/>
            <a:headEnd/>
            <a:tailEnd/>
          </a:ln>
        </p:spPr>
        <p:txBody>
          <a:bodyPr>
            <a:spAutoFit/>
          </a:bodyPr>
          <a:lstStyle/>
          <a:p>
            <a:pPr algn="l"/>
            <a:r>
              <a:rPr lang="zh-CN" altLang="en-US" sz="1200">
                <a:solidFill>
                  <a:schemeClr val="tx1"/>
                </a:solidFill>
                <a:latin typeface="方正兰亭细黑_GBK_M"/>
                <a:ea typeface="方正兰亭细黑_GBK_M"/>
                <a:cs typeface="方正兰亭细黑_GBK_M"/>
              </a:rPr>
              <a:t>请您添加文字内容，内容详尽简要清晰足够表达标题，准确无误。添加文字内容，内容详尽简要清晰。请您添加</a:t>
            </a:r>
            <a:endParaRPr lang="en-US" altLang="zh-CN" sz="1200">
              <a:solidFill>
                <a:schemeClr val="tx1"/>
              </a:solidFill>
              <a:latin typeface="方正兰亭细黑_GBK_M"/>
              <a:ea typeface="方正兰亭细黑_GBK_M"/>
              <a:cs typeface="方正兰亭细黑_GBK_M"/>
            </a:endParaRPr>
          </a:p>
          <a:p>
            <a:pPr algn="l"/>
            <a:r>
              <a:rPr lang="zh-CN" altLang="en-US" sz="1200">
                <a:solidFill>
                  <a:schemeClr val="tx1"/>
                </a:solidFill>
                <a:latin typeface="方正兰亭细黑_GBK_M"/>
                <a:ea typeface="方正兰亭细黑_GBK_M"/>
                <a:cs typeface="方正兰亭细黑_GBK_M"/>
              </a:rPr>
              <a:t>文字内容，内容详尽简要清晰足够表达标题，准确无误。添加文字内容，内容详尽简要清晰。请您添加文字内容</a:t>
            </a:r>
            <a:endParaRPr lang="en-US" altLang="zh-CN" sz="1200">
              <a:solidFill>
                <a:schemeClr val="tx1"/>
              </a:solidFill>
              <a:latin typeface="方正兰亭细黑_GBK_M"/>
              <a:ea typeface="方正兰亭细黑_GBK_M"/>
              <a:cs typeface="方正兰亭细黑_GBK_M"/>
            </a:endParaRPr>
          </a:p>
          <a:p>
            <a:pPr algn="l"/>
            <a:r>
              <a:rPr lang="zh-CN" altLang="en-US" sz="1200">
                <a:solidFill>
                  <a:schemeClr val="tx1"/>
                </a:solidFill>
                <a:latin typeface="方正兰亭细黑_GBK_M"/>
                <a:ea typeface="方正兰亭细黑_GBK_M"/>
                <a:cs typeface="方正兰亭细黑_GBK_M"/>
              </a:rPr>
              <a:t>，内容详尽简要清晰足够表达标题，准确无误。添加文字内容，内容详尽简要清晰。</a:t>
            </a:r>
            <a:endParaRPr lang="en-US" altLang="zh-CN" sz="1200">
              <a:solidFill>
                <a:schemeClr val="tx1"/>
              </a:solidFill>
              <a:latin typeface="方正兰亭细黑_GBK_M"/>
              <a:ea typeface="方正兰亭细黑_GBK_M"/>
              <a:cs typeface="方正兰亭细黑_GBK_M"/>
            </a:endParaRPr>
          </a:p>
        </p:txBody>
      </p:sp>
      <p:sp>
        <p:nvSpPr>
          <p:cNvPr id="36" name="椭圆 35"/>
          <p:cNvSpPr/>
          <p:nvPr/>
        </p:nvSpPr>
        <p:spPr>
          <a:xfrm>
            <a:off x="2681288" y="1838325"/>
            <a:ext cx="584200" cy="584200"/>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39" name="椭圆 38"/>
          <p:cNvSpPr/>
          <p:nvPr/>
        </p:nvSpPr>
        <p:spPr>
          <a:xfrm>
            <a:off x="7251700" y="2011363"/>
            <a:ext cx="525463" cy="525462"/>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nvGrpSpPr>
          <p:cNvPr id="85" name="组合 84"/>
          <p:cNvGrpSpPr/>
          <p:nvPr/>
        </p:nvGrpSpPr>
        <p:grpSpPr>
          <a:xfrm>
            <a:off x="2969978" y="2476496"/>
            <a:ext cx="518643" cy="518643"/>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6BA42C"/>
                </a:solidFill>
              </a:endParaRPr>
            </a:p>
          </p:txBody>
        </p:sp>
      </p:grpSp>
      <p:sp>
        <p:nvSpPr>
          <p:cNvPr id="40" name="椭圆 39"/>
          <p:cNvSpPr>
            <a:spLocks noChangeAspect="1"/>
          </p:cNvSpPr>
          <p:nvPr/>
        </p:nvSpPr>
        <p:spPr>
          <a:xfrm>
            <a:off x="3502025" y="2833688"/>
            <a:ext cx="468313" cy="468312"/>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43" name="椭圆 42"/>
          <p:cNvSpPr>
            <a:spLocks noChangeAspect="1"/>
          </p:cNvSpPr>
          <p:nvPr/>
        </p:nvSpPr>
        <p:spPr>
          <a:xfrm>
            <a:off x="6280150" y="1687513"/>
            <a:ext cx="396875" cy="395287"/>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44" name="椭圆 43"/>
          <p:cNvSpPr>
            <a:spLocks noChangeAspect="1"/>
          </p:cNvSpPr>
          <p:nvPr/>
        </p:nvSpPr>
        <p:spPr>
          <a:xfrm>
            <a:off x="4552950" y="2867025"/>
            <a:ext cx="342900" cy="341313"/>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47" name="椭圆 46"/>
          <p:cNvSpPr>
            <a:spLocks noChangeAspect="1"/>
          </p:cNvSpPr>
          <p:nvPr/>
        </p:nvSpPr>
        <p:spPr>
          <a:xfrm>
            <a:off x="5562600" y="2035175"/>
            <a:ext cx="277813" cy="277813"/>
          </a:xfrm>
          <a:prstGeom prst="ellipse">
            <a:avLst/>
          </a:prstGeom>
          <a:solidFill>
            <a:srgbClr val="6BA42C"/>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48" name="椭圆 47"/>
          <p:cNvSpPr>
            <a:spLocks noChangeAspect="1"/>
          </p:cNvSpPr>
          <p:nvPr/>
        </p:nvSpPr>
        <p:spPr>
          <a:xfrm>
            <a:off x="5170488" y="2500313"/>
            <a:ext cx="215900" cy="215900"/>
          </a:xfrm>
          <a:prstGeom prst="ellipse">
            <a:avLst/>
          </a:prstGeom>
          <a:solidFill>
            <a:srgbClr val="6BA42C"/>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nvGrpSpPr>
          <p:cNvPr id="117" name="组合 116"/>
          <p:cNvGrpSpPr/>
          <p:nvPr/>
        </p:nvGrpSpPr>
        <p:grpSpPr>
          <a:xfrm>
            <a:off x="7523004" y="2554436"/>
            <a:ext cx="583583" cy="583583"/>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119" name="椭圆 1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grpSp>
        <p:nvGrpSpPr>
          <p:cNvPr id="120" name="组合 119"/>
          <p:cNvGrpSpPr/>
          <p:nvPr/>
        </p:nvGrpSpPr>
        <p:grpSpPr>
          <a:xfrm>
            <a:off x="6768691" y="1688018"/>
            <a:ext cx="484598" cy="484598"/>
            <a:chOff x="304800" y="673100"/>
            <a:chExt cx="4000500" cy="4000500"/>
          </a:xfrm>
          <a:effectLst>
            <a:outerShdw blurRad="444500" dist="254000" dir="8100000" algn="tr" rotWithShape="0">
              <a:prstClr val="black">
                <a:alpha val="50000"/>
              </a:prstClr>
            </a:outerShdw>
          </a:effectLst>
        </p:grpSpPr>
        <p:sp>
          <p:nvSpPr>
            <p:cNvPr id="121" name="同心圆 1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122" name="椭圆 1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grpSp>
        <p:nvGrpSpPr>
          <p:cNvPr id="123" name="组合 122"/>
          <p:cNvGrpSpPr/>
          <p:nvPr/>
        </p:nvGrpSpPr>
        <p:grpSpPr>
          <a:xfrm>
            <a:off x="4061832" y="2924185"/>
            <a:ext cx="399491" cy="399491"/>
            <a:chOff x="304800" y="673100"/>
            <a:chExt cx="4000500" cy="4000500"/>
          </a:xfrm>
          <a:effectLst>
            <a:outerShdw blurRad="444500" dist="254000" dir="8100000" algn="tr" rotWithShape="0">
              <a:prstClr val="black">
                <a:alpha val="50000"/>
              </a:prstClr>
            </a:outerShdw>
          </a:effectLst>
        </p:grpSpPr>
        <p:sp>
          <p:nvSpPr>
            <p:cNvPr id="124" name="同心圆 1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125" name="椭圆 1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grpSp>
        <p:nvGrpSpPr>
          <p:cNvPr id="126" name="组合 125"/>
          <p:cNvGrpSpPr/>
          <p:nvPr/>
        </p:nvGrpSpPr>
        <p:grpSpPr>
          <a:xfrm>
            <a:off x="5865597" y="1834061"/>
            <a:ext cx="339856" cy="339856"/>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128" name="椭圆 1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grpSp>
        <p:nvGrpSpPr>
          <p:cNvPr id="129" name="组合 128"/>
          <p:cNvGrpSpPr/>
          <p:nvPr/>
        </p:nvGrpSpPr>
        <p:grpSpPr>
          <a:xfrm>
            <a:off x="4896224" y="2680345"/>
            <a:ext cx="274133" cy="274133"/>
            <a:chOff x="304800" y="673100"/>
            <a:chExt cx="4000500" cy="4000500"/>
          </a:xfrm>
          <a:effectLst>
            <a:outerShdw blurRad="127000" dist="127000" dir="8100000" algn="tr" rotWithShape="0">
              <a:prstClr val="black">
                <a:alpha val="4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131" name="椭圆 1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grpSp>
        <p:nvGrpSpPr>
          <p:cNvPr id="132" name="组合 131"/>
          <p:cNvGrpSpPr/>
          <p:nvPr/>
        </p:nvGrpSpPr>
        <p:grpSpPr>
          <a:xfrm>
            <a:off x="5358176" y="2286548"/>
            <a:ext cx="226575" cy="226575"/>
            <a:chOff x="304800" y="673100"/>
            <a:chExt cx="4000500" cy="4000500"/>
          </a:xfrm>
          <a:effectLst>
            <a:outerShdw blurRad="127000" dist="127000" dir="8100000" algn="tr" rotWithShape="0">
              <a:prstClr val="black">
                <a:alpha val="4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sp>
          <p:nvSpPr>
            <p:cNvPr id="134" name="椭圆 1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solidFill>
                  <a:srgbClr val="C00000"/>
                </a:solidFill>
              </a:endParaRPr>
            </a:p>
          </p:txBody>
        </p:sp>
      </p:grpSp>
      <p:sp>
        <p:nvSpPr>
          <p:cNvPr id="136" name="TextBox 135"/>
          <p:cNvSpPr txBox="1">
            <a:spLocks noChangeArrowheads="1"/>
          </p:cNvSpPr>
          <p:nvPr/>
        </p:nvSpPr>
        <p:spPr bwMode="auto">
          <a:xfrm>
            <a:off x="10609263" y="6383338"/>
            <a:ext cx="877887" cy="368300"/>
          </a:xfrm>
          <a:prstGeom prst="rect">
            <a:avLst/>
          </a:prstGeom>
          <a:noFill/>
          <a:ln w="9525">
            <a:noFill/>
            <a:miter lim="800000"/>
            <a:headEnd/>
            <a:tailEnd/>
          </a:ln>
        </p:spPr>
        <p:txBody>
          <a:bodyPr wrap="none">
            <a:spAutoFit/>
          </a:bodyPr>
          <a:lstStyle/>
          <a:p>
            <a:pPr algn="l"/>
            <a:r>
              <a:rPr lang="zh-CN" altLang="en-US">
                <a:solidFill>
                  <a:schemeClr val="tx1"/>
                </a:solidFill>
              </a:rPr>
              <a:t>延时符</a:t>
            </a:r>
          </a:p>
        </p:txBody>
      </p:sp>
      <p:sp>
        <p:nvSpPr>
          <p:cNvPr id="56351" name="TextBox 63"/>
          <p:cNvSpPr txBox="1">
            <a:spLocks noChangeArrowheads="1"/>
          </p:cNvSpPr>
          <p:nvPr/>
        </p:nvSpPr>
        <p:spPr bwMode="auto">
          <a:xfrm>
            <a:off x="3519488" y="65088"/>
            <a:ext cx="3859212" cy="646112"/>
          </a:xfrm>
          <a:prstGeom prst="rect">
            <a:avLst/>
          </a:prstGeom>
          <a:noFill/>
          <a:ln w="9525">
            <a:noFill/>
            <a:miter lim="800000"/>
            <a:headEnd/>
            <a:tailEnd/>
          </a:ln>
        </p:spPr>
        <p:txBody>
          <a:bodyPr>
            <a:spAutoFit/>
          </a:bodyPr>
          <a:lstStyle/>
          <a:p>
            <a:r>
              <a:rPr lang="zh-CN" altLang="en-US" sz="3600" b="1">
                <a:solidFill>
                  <a:schemeClr val="tx1"/>
                </a:solidFill>
                <a:latin typeface="方正兰亭黑简体"/>
                <a:ea typeface="方正兰亭黑简体"/>
                <a:cs typeface="方正兰亭黑简体"/>
              </a:rPr>
              <a:t>理论基础</a:t>
            </a:r>
          </a:p>
        </p:txBody>
      </p:sp>
      <p:sp>
        <p:nvSpPr>
          <p:cNvPr id="2" name="矩形 1"/>
          <p:cNvSpPr/>
          <p:nvPr/>
        </p:nvSpPr>
        <p:spPr>
          <a:xfrm>
            <a:off x="93663" y="0"/>
            <a:ext cx="1527175"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anim calcmode="lin" valueType="num">
                                      <p:cBhvr>
                                        <p:cTn id="9" dur="1000" fill="hold"/>
                                        <p:tgtEl>
                                          <p:spTgt spid="132"/>
                                        </p:tgtEl>
                                        <p:attrNameLst>
                                          <p:attrName>ppt_w</p:attrName>
                                        </p:attrNameLst>
                                      </p:cBhvr>
                                      <p:tavLst>
                                        <p:tav tm="0">
                                          <p:val>
                                            <p:fltVal val="0"/>
                                          </p:val>
                                        </p:tav>
                                        <p:tav tm="100000">
                                          <p:val>
                                            <p:strVal val="#ppt_w"/>
                                          </p:val>
                                        </p:tav>
                                      </p:tavLst>
                                    </p:anim>
                                    <p:anim calcmode="lin" valueType="num">
                                      <p:cBhvr>
                                        <p:cTn id="10" dur="1000" fill="hold"/>
                                        <p:tgtEl>
                                          <p:spTgt spid="132"/>
                                        </p:tgtEl>
                                        <p:attrNameLst>
                                          <p:attrName>ppt_h</p:attrName>
                                        </p:attrNameLst>
                                      </p:cBhvr>
                                      <p:tavLst>
                                        <p:tav tm="0">
                                          <p:val>
                                            <p:fltVal val="0"/>
                                          </p:val>
                                        </p:tav>
                                        <p:tav tm="100000">
                                          <p:val>
                                            <p:strVal val="#ppt_h"/>
                                          </p:val>
                                        </p:tav>
                                      </p:tavLst>
                                    </p:anim>
                                    <p:animEffect transition="in" filter="fade">
                                      <p:cBhvr>
                                        <p:cTn id="11" dur="1000"/>
                                        <p:tgtEl>
                                          <p:spTgt spid="132"/>
                                        </p:tgtEl>
                                      </p:cBhvr>
                                    </p:animEffect>
                                  </p:childTnLst>
                                </p:cTn>
                              </p:par>
                              <p:par>
                                <p:cTn id="12" presetID="42" presetClass="path" presetSubtype="0" accel="50000" decel="50000" fill="hold" nodeType="withEffect">
                                  <p:stCondLst>
                                    <p:cond delay="0"/>
                                  </p:stCondLst>
                                  <p:childTnLst>
                                    <p:animMotion origin="layout" path="M 2.77778E-6 1.97531E-6 L 0.55781 1.97531E-6 " pathEditMode="relative" rAng="0" ptsTypes="AA">
                                      <p:cBhvr>
                                        <p:cTn id="13" dur="1000" spd="-100000" fill="hold"/>
                                        <p:tgtEl>
                                          <p:spTgt spid="132"/>
                                        </p:tgtEl>
                                        <p:attrNameLst>
                                          <p:attrName>ppt_x</p:attrName>
                                          <p:attrName>ppt_y</p:attrName>
                                        </p:attrNameLst>
                                      </p:cBhvr>
                                      <p:rCtr x="27882" y="0"/>
                                    </p:animMotion>
                                  </p:childTnLst>
                                </p:cTn>
                              </p:par>
                              <p:par>
                                <p:cTn id="14" presetID="1"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42" presetClass="path" presetSubtype="0" accel="50000" decel="50000" fill="hold" grpId="2" nodeType="withEffect">
                                  <p:stCondLst>
                                    <p:cond delay="0"/>
                                  </p:stCondLst>
                                  <p:childTnLst>
                                    <p:animMotion origin="layout" path="M -2.77778E-7 1.23457E-6 L -0.56719 0.00278 " pathEditMode="relative" rAng="0" ptsTypes="AA">
                                      <p:cBhvr>
                                        <p:cTn id="17" dur="1000" spd="-100000" fill="hold"/>
                                        <p:tgtEl>
                                          <p:spTgt spid="48"/>
                                        </p:tgtEl>
                                        <p:attrNameLst>
                                          <p:attrName>ppt_x</p:attrName>
                                          <p:attrName>ppt_y</p:attrName>
                                        </p:attrNameLst>
                                      </p:cBhvr>
                                      <p:rCtr x="-28368" y="123"/>
                                    </p:animMotion>
                                  </p:childTnLst>
                                </p:cTn>
                              </p:par>
                              <p:par>
                                <p:cTn id="18" presetID="53" presetClass="entr" presetSubtype="16" fill="hold" grpId="1"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Effect transition="in" filter="fade">
                                      <p:cBhvr>
                                        <p:cTn id="22" dur="1000"/>
                                        <p:tgtEl>
                                          <p:spTgt spid="48"/>
                                        </p:tgtEl>
                                      </p:cBhvr>
                                    </p:animEffect>
                                  </p:childTnLst>
                                </p:cTn>
                              </p:par>
                              <p:par>
                                <p:cTn id="23" presetID="1" presetClass="entr" presetSubtype="0" fill="hold" grpId="0" nodeType="withEffect">
                                  <p:stCondLst>
                                    <p:cond delay="300"/>
                                  </p:stCondLst>
                                  <p:childTnLst>
                                    <p:set>
                                      <p:cBhvr>
                                        <p:cTn id="24" dur="1" fill="hold">
                                          <p:stCondLst>
                                            <p:cond delay="0"/>
                                          </p:stCondLst>
                                        </p:cTn>
                                        <p:tgtEl>
                                          <p:spTgt spid="47"/>
                                        </p:tgtEl>
                                        <p:attrNameLst>
                                          <p:attrName>style.visibility</p:attrName>
                                        </p:attrNameLst>
                                      </p:cBhvr>
                                      <p:to>
                                        <p:strVal val="visible"/>
                                      </p:to>
                                    </p:set>
                                  </p:childTnLst>
                                </p:cTn>
                              </p:par>
                              <p:par>
                                <p:cTn id="25" presetID="42" presetClass="path" presetSubtype="0" accel="50000" decel="50000" fill="hold" grpId="2" nodeType="withEffect">
                                  <p:stCondLst>
                                    <p:cond delay="300"/>
                                  </p:stCondLst>
                                  <p:childTnLst>
                                    <p:animMotion origin="layout" path="M -8.33333E-7 -8.64198E-7 L 0.225 0.76111 " pathEditMode="relative" rAng="0" ptsTypes="AA">
                                      <p:cBhvr>
                                        <p:cTn id="26" dur="1000" spd="-100000" fill="hold"/>
                                        <p:tgtEl>
                                          <p:spTgt spid="47"/>
                                        </p:tgtEl>
                                        <p:attrNameLst>
                                          <p:attrName>ppt_x</p:attrName>
                                          <p:attrName>ppt_y</p:attrName>
                                        </p:attrNameLst>
                                      </p:cBhvr>
                                      <p:rCtr x="11250" y="38056"/>
                                    </p:animMotion>
                                  </p:childTnLst>
                                </p:cTn>
                              </p:par>
                              <p:par>
                                <p:cTn id="27" presetID="53" presetClass="entr" presetSubtype="16" fill="hold" grpId="1" nodeType="withEffect">
                                  <p:stCondLst>
                                    <p:cond delay="30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Effect transition="in" filter="fade">
                                      <p:cBhvr>
                                        <p:cTn id="31" dur="1000"/>
                                        <p:tgtEl>
                                          <p:spTgt spid="47"/>
                                        </p:tgtEl>
                                      </p:cBhvr>
                                    </p:animEffect>
                                  </p:childTnLst>
                                </p:cTn>
                              </p:par>
                              <p:par>
                                <p:cTn id="32" presetID="1" presetClass="entr" presetSubtype="0" fill="hold" nodeType="withEffect">
                                  <p:stCondLst>
                                    <p:cond delay="300"/>
                                  </p:stCondLst>
                                  <p:childTnLst>
                                    <p:set>
                                      <p:cBhvr>
                                        <p:cTn id="33" dur="1" fill="hold">
                                          <p:stCondLst>
                                            <p:cond delay="0"/>
                                          </p:stCondLst>
                                        </p:cTn>
                                        <p:tgtEl>
                                          <p:spTgt spid="129"/>
                                        </p:tgtEl>
                                        <p:attrNameLst>
                                          <p:attrName>style.visibility</p:attrName>
                                        </p:attrNameLst>
                                      </p:cBhvr>
                                      <p:to>
                                        <p:strVal val="visible"/>
                                      </p:to>
                                    </p:set>
                                  </p:childTnLst>
                                </p:cTn>
                              </p:par>
                              <p:par>
                                <p:cTn id="34" presetID="42" presetClass="path" presetSubtype="0" accel="50000" decel="50000" fill="hold" nodeType="withEffect">
                                  <p:stCondLst>
                                    <p:cond delay="300"/>
                                  </p:stCondLst>
                                  <p:childTnLst>
                                    <p:animMotion origin="layout" path="M -5.55556E-7 -8.64198E-7 L -0.25 -0.67778 " pathEditMode="relative" rAng="0" ptsTypes="AA">
                                      <p:cBhvr>
                                        <p:cTn id="35" dur="1000" spd="-100000" fill="hold"/>
                                        <p:tgtEl>
                                          <p:spTgt spid="129"/>
                                        </p:tgtEl>
                                        <p:attrNameLst>
                                          <p:attrName>ppt_x</p:attrName>
                                          <p:attrName>ppt_y</p:attrName>
                                        </p:attrNameLst>
                                      </p:cBhvr>
                                      <p:rCtr x="-12500" y="-33889"/>
                                    </p:animMotion>
                                  </p:childTnLst>
                                </p:cTn>
                              </p:par>
                              <p:par>
                                <p:cTn id="36" presetID="53" presetClass="entr" presetSubtype="16" fill="hold" nodeType="withEffect">
                                  <p:stCondLst>
                                    <p:cond delay="300"/>
                                  </p:stCondLst>
                                  <p:childTnLst>
                                    <p:set>
                                      <p:cBhvr>
                                        <p:cTn id="37" dur="1" fill="hold">
                                          <p:stCondLst>
                                            <p:cond delay="0"/>
                                          </p:stCondLst>
                                        </p:cTn>
                                        <p:tgtEl>
                                          <p:spTgt spid="129"/>
                                        </p:tgtEl>
                                        <p:attrNameLst>
                                          <p:attrName>style.visibility</p:attrName>
                                        </p:attrNameLst>
                                      </p:cBhvr>
                                      <p:to>
                                        <p:strVal val="visible"/>
                                      </p:to>
                                    </p:set>
                                    <p:anim calcmode="lin" valueType="num">
                                      <p:cBhvr>
                                        <p:cTn id="38" dur="1000" fill="hold"/>
                                        <p:tgtEl>
                                          <p:spTgt spid="129"/>
                                        </p:tgtEl>
                                        <p:attrNameLst>
                                          <p:attrName>ppt_w</p:attrName>
                                        </p:attrNameLst>
                                      </p:cBhvr>
                                      <p:tavLst>
                                        <p:tav tm="0">
                                          <p:val>
                                            <p:fltVal val="0"/>
                                          </p:val>
                                        </p:tav>
                                        <p:tav tm="100000">
                                          <p:val>
                                            <p:strVal val="#ppt_w"/>
                                          </p:val>
                                        </p:tav>
                                      </p:tavLst>
                                    </p:anim>
                                    <p:anim calcmode="lin" valueType="num">
                                      <p:cBhvr>
                                        <p:cTn id="39" dur="1000" fill="hold"/>
                                        <p:tgtEl>
                                          <p:spTgt spid="129"/>
                                        </p:tgtEl>
                                        <p:attrNameLst>
                                          <p:attrName>ppt_h</p:attrName>
                                        </p:attrNameLst>
                                      </p:cBhvr>
                                      <p:tavLst>
                                        <p:tav tm="0">
                                          <p:val>
                                            <p:fltVal val="0"/>
                                          </p:val>
                                        </p:tav>
                                        <p:tav tm="100000">
                                          <p:val>
                                            <p:strVal val="#ppt_h"/>
                                          </p:val>
                                        </p:tav>
                                      </p:tavLst>
                                    </p:anim>
                                    <p:animEffect transition="in" filter="fade">
                                      <p:cBhvr>
                                        <p:cTn id="40" dur="1000"/>
                                        <p:tgtEl>
                                          <p:spTgt spid="129"/>
                                        </p:tgtEl>
                                      </p:cBhvr>
                                    </p:animEffect>
                                  </p:childTnLst>
                                </p:cTn>
                              </p:par>
                              <p:par>
                                <p:cTn id="41" presetID="1" presetClass="entr" presetSubtype="0" fill="hold" grpId="0" nodeType="withEffect">
                                  <p:stCondLst>
                                    <p:cond delay="600"/>
                                  </p:stCondLst>
                                  <p:childTnLst>
                                    <p:set>
                                      <p:cBhvr>
                                        <p:cTn id="42" dur="1" fill="hold">
                                          <p:stCondLst>
                                            <p:cond delay="0"/>
                                          </p:stCondLst>
                                        </p:cTn>
                                        <p:tgtEl>
                                          <p:spTgt spid="44"/>
                                        </p:tgtEl>
                                        <p:attrNameLst>
                                          <p:attrName>style.visibility</p:attrName>
                                        </p:attrNameLst>
                                      </p:cBhvr>
                                      <p:to>
                                        <p:strVal val="visible"/>
                                      </p:to>
                                    </p:set>
                                  </p:childTnLst>
                                </p:cTn>
                              </p:par>
                              <p:par>
                                <p:cTn id="43" presetID="42" presetClass="path" presetSubtype="0" accel="50000" decel="50000" fill="hold" grpId="2" nodeType="withEffect">
                                  <p:stCondLst>
                                    <p:cond delay="600"/>
                                  </p:stCondLst>
                                  <p:childTnLst>
                                    <p:animMotion origin="layout" path="M 0 -2.09877E-6 L -0.00937 0.58056 " pathEditMode="relative" rAng="0" ptsTypes="AA">
                                      <p:cBhvr>
                                        <p:cTn id="44" dur="1000" spd="-100000" fill="hold"/>
                                        <p:tgtEl>
                                          <p:spTgt spid="44"/>
                                        </p:tgtEl>
                                        <p:attrNameLst>
                                          <p:attrName>ppt_x</p:attrName>
                                          <p:attrName>ppt_y</p:attrName>
                                        </p:attrNameLst>
                                      </p:cBhvr>
                                      <p:rCtr x="-469" y="29012"/>
                                    </p:animMotion>
                                  </p:childTnLst>
                                </p:cTn>
                              </p:par>
                              <p:par>
                                <p:cTn id="45" presetID="53" presetClass="entr" presetSubtype="16" fill="hold" grpId="1" nodeType="withEffect">
                                  <p:stCondLst>
                                    <p:cond delay="600"/>
                                  </p:stCondLst>
                                  <p:childTnLst>
                                    <p:set>
                                      <p:cBhvr>
                                        <p:cTn id="46" dur="1" fill="hold">
                                          <p:stCondLst>
                                            <p:cond delay="0"/>
                                          </p:stCondLst>
                                        </p:cTn>
                                        <p:tgtEl>
                                          <p:spTgt spid="44"/>
                                        </p:tgtEl>
                                        <p:attrNameLst>
                                          <p:attrName>style.visibility</p:attrName>
                                        </p:attrNameLst>
                                      </p:cBhvr>
                                      <p:to>
                                        <p:strVal val="visible"/>
                                      </p:to>
                                    </p:set>
                                    <p:anim calcmode="lin" valueType="num">
                                      <p:cBhvr>
                                        <p:cTn id="47" dur="1000" fill="hold"/>
                                        <p:tgtEl>
                                          <p:spTgt spid="44"/>
                                        </p:tgtEl>
                                        <p:attrNameLst>
                                          <p:attrName>ppt_w</p:attrName>
                                        </p:attrNameLst>
                                      </p:cBhvr>
                                      <p:tavLst>
                                        <p:tav tm="0">
                                          <p:val>
                                            <p:fltVal val="0"/>
                                          </p:val>
                                        </p:tav>
                                        <p:tav tm="100000">
                                          <p:val>
                                            <p:strVal val="#ppt_w"/>
                                          </p:val>
                                        </p:tav>
                                      </p:tavLst>
                                    </p:anim>
                                    <p:anim calcmode="lin" valueType="num">
                                      <p:cBhvr>
                                        <p:cTn id="48" dur="1000" fill="hold"/>
                                        <p:tgtEl>
                                          <p:spTgt spid="44"/>
                                        </p:tgtEl>
                                        <p:attrNameLst>
                                          <p:attrName>ppt_h</p:attrName>
                                        </p:attrNameLst>
                                      </p:cBhvr>
                                      <p:tavLst>
                                        <p:tav tm="0">
                                          <p:val>
                                            <p:fltVal val="0"/>
                                          </p:val>
                                        </p:tav>
                                        <p:tav tm="100000">
                                          <p:val>
                                            <p:strVal val="#ppt_h"/>
                                          </p:val>
                                        </p:tav>
                                      </p:tavLst>
                                    </p:anim>
                                    <p:animEffect transition="in" filter="fade">
                                      <p:cBhvr>
                                        <p:cTn id="49" dur="1000"/>
                                        <p:tgtEl>
                                          <p:spTgt spid="44"/>
                                        </p:tgtEl>
                                      </p:cBhvr>
                                    </p:animEffect>
                                  </p:childTnLst>
                                </p:cTn>
                              </p:par>
                              <p:par>
                                <p:cTn id="50" presetID="1" presetClass="entr" presetSubtype="0" fill="hold" nodeType="withEffect">
                                  <p:stCondLst>
                                    <p:cond delay="600"/>
                                  </p:stCondLst>
                                  <p:childTnLst>
                                    <p:set>
                                      <p:cBhvr>
                                        <p:cTn id="51" dur="1" fill="hold">
                                          <p:stCondLst>
                                            <p:cond delay="0"/>
                                          </p:stCondLst>
                                        </p:cTn>
                                        <p:tgtEl>
                                          <p:spTgt spid="126"/>
                                        </p:tgtEl>
                                        <p:attrNameLst>
                                          <p:attrName>style.visibility</p:attrName>
                                        </p:attrNameLst>
                                      </p:cBhvr>
                                      <p:to>
                                        <p:strVal val="visible"/>
                                      </p:to>
                                    </p:set>
                                  </p:childTnLst>
                                </p:cTn>
                              </p:par>
                              <p:par>
                                <p:cTn id="52" presetID="53" presetClass="entr" presetSubtype="16" fill="hold" nodeType="withEffect">
                                  <p:stCondLst>
                                    <p:cond delay="600"/>
                                  </p:stCondLst>
                                  <p:childTnLst>
                                    <p:set>
                                      <p:cBhvr>
                                        <p:cTn id="53" dur="1" fill="hold">
                                          <p:stCondLst>
                                            <p:cond delay="0"/>
                                          </p:stCondLst>
                                        </p:cTn>
                                        <p:tgtEl>
                                          <p:spTgt spid="126"/>
                                        </p:tgtEl>
                                        <p:attrNameLst>
                                          <p:attrName>style.visibility</p:attrName>
                                        </p:attrNameLst>
                                      </p:cBhvr>
                                      <p:to>
                                        <p:strVal val="visible"/>
                                      </p:to>
                                    </p:set>
                                    <p:anim calcmode="lin" valueType="num">
                                      <p:cBhvr>
                                        <p:cTn id="54" dur="1000" fill="hold"/>
                                        <p:tgtEl>
                                          <p:spTgt spid="126"/>
                                        </p:tgtEl>
                                        <p:attrNameLst>
                                          <p:attrName>ppt_w</p:attrName>
                                        </p:attrNameLst>
                                      </p:cBhvr>
                                      <p:tavLst>
                                        <p:tav tm="0">
                                          <p:val>
                                            <p:fltVal val="0"/>
                                          </p:val>
                                        </p:tav>
                                        <p:tav tm="100000">
                                          <p:val>
                                            <p:strVal val="#ppt_w"/>
                                          </p:val>
                                        </p:tav>
                                      </p:tavLst>
                                    </p:anim>
                                    <p:anim calcmode="lin" valueType="num">
                                      <p:cBhvr>
                                        <p:cTn id="55" dur="1000" fill="hold"/>
                                        <p:tgtEl>
                                          <p:spTgt spid="126"/>
                                        </p:tgtEl>
                                        <p:attrNameLst>
                                          <p:attrName>ppt_h</p:attrName>
                                        </p:attrNameLst>
                                      </p:cBhvr>
                                      <p:tavLst>
                                        <p:tav tm="0">
                                          <p:val>
                                            <p:fltVal val="0"/>
                                          </p:val>
                                        </p:tav>
                                        <p:tav tm="100000">
                                          <p:val>
                                            <p:strVal val="#ppt_h"/>
                                          </p:val>
                                        </p:tav>
                                      </p:tavLst>
                                    </p:anim>
                                    <p:animEffect transition="in" filter="fade">
                                      <p:cBhvr>
                                        <p:cTn id="56" dur="1000"/>
                                        <p:tgtEl>
                                          <p:spTgt spid="126"/>
                                        </p:tgtEl>
                                      </p:cBhvr>
                                    </p:animEffect>
                                  </p:childTnLst>
                                </p:cTn>
                              </p:par>
                              <p:par>
                                <p:cTn id="57" presetID="42" presetClass="path" presetSubtype="0" accel="50000" decel="50000" fill="hold" nodeType="withEffect">
                                  <p:stCondLst>
                                    <p:cond delay="600"/>
                                  </p:stCondLst>
                                  <p:childTnLst>
                                    <p:animMotion origin="layout" path="M -2.77778E-6 3.82716E-6 L 0.00157 -0.53056 " pathEditMode="relative" rAng="0" ptsTypes="AA">
                                      <p:cBhvr>
                                        <p:cTn id="58" dur="1000" spd="-100000" fill="hold"/>
                                        <p:tgtEl>
                                          <p:spTgt spid="126"/>
                                        </p:tgtEl>
                                        <p:attrNameLst>
                                          <p:attrName>ppt_x</p:attrName>
                                          <p:attrName>ppt_y</p:attrName>
                                        </p:attrNameLst>
                                      </p:cBhvr>
                                      <p:rCtr x="69" y="-26543"/>
                                    </p:animMotion>
                                  </p:childTnLst>
                                </p:cTn>
                              </p:par>
                              <p:par>
                                <p:cTn id="59" presetID="1" presetClass="entr" presetSubtype="0" fill="hold" nodeType="withEffect">
                                  <p:stCondLst>
                                    <p:cond delay="900"/>
                                  </p:stCondLst>
                                  <p:childTnLst>
                                    <p:set>
                                      <p:cBhvr>
                                        <p:cTn id="60" dur="1" fill="hold">
                                          <p:stCondLst>
                                            <p:cond delay="0"/>
                                          </p:stCondLst>
                                        </p:cTn>
                                        <p:tgtEl>
                                          <p:spTgt spid="123"/>
                                        </p:tgtEl>
                                        <p:attrNameLst>
                                          <p:attrName>style.visibility</p:attrName>
                                        </p:attrNameLst>
                                      </p:cBhvr>
                                      <p:to>
                                        <p:strVal val="visible"/>
                                      </p:to>
                                    </p:set>
                                  </p:childTnLst>
                                </p:cTn>
                              </p:par>
                              <p:par>
                                <p:cTn id="61" presetID="42" presetClass="path" presetSubtype="0" accel="50000" decel="50000" fill="hold" nodeType="withEffect">
                                  <p:stCondLst>
                                    <p:cond delay="900"/>
                                  </p:stCondLst>
                                  <p:childTnLst>
                                    <p:animMotion origin="layout" path="M 4.44444E-6 2.59259E-6 L -0.29844 0.54166 " pathEditMode="relative" rAng="0" ptsTypes="AA">
                                      <p:cBhvr>
                                        <p:cTn id="62" dur="1000" spd="-100000" fill="hold"/>
                                        <p:tgtEl>
                                          <p:spTgt spid="123"/>
                                        </p:tgtEl>
                                        <p:attrNameLst>
                                          <p:attrName>ppt_x</p:attrName>
                                          <p:attrName>ppt_y</p:attrName>
                                        </p:attrNameLst>
                                      </p:cBhvr>
                                      <p:rCtr x="-14931" y="27068"/>
                                    </p:animMotion>
                                  </p:childTnLst>
                                </p:cTn>
                              </p:par>
                              <p:par>
                                <p:cTn id="63" presetID="53" presetClass="entr" presetSubtype="16" fill="hold" nodeType="withEffect">
                                  <p:stCondLst>
                                    <p:cond delay="900"/>
                                  </p:stCondLst>
                                  <p:childTnLst>
                                    <p:set>
                                      <p:cBhvr>
                                        <p:cTn id="64" dur="1" fill="hold">
                                          <p:stCondLst>
                                            <p:cond delay="0"/>
                                          </p:stCondLst>
                                        </p:cTn>
                                        <p:tgtEl>
                                          <p:spTgt spid="123"/>
                                        </p:tgtEl>
                                        <p:attrNameLst>
                                          <p:attrName>style.visibility</p:attrName>
                                        </p:attrNameLst>
                                      </p:cBhvr>
                                      <p:to>
                                        <p:strVal val="visible"/>
                                      </p:to>
                                    </p:set>
                                    <p:anim calcmode="lin" valueType="num">
                                      <p:cBhvr>
                                        <p:cTn id="65" dur="1000" fill="hold"/>
                                        <p:tgtEl>
                                          <p:spTgt spid="123"/>
                                        </p:tgtEl>
                                        <p:attrNameLst>
                                          <p:attrName>ppt_w</p:attrName>
                                        </p:attrNameLst>
                                      </p:cBhvr>
                                      <p:tavLst>
                                        <p:tav tm="0">
                                          <p:val>
                                            <p:fltVal val="0"/>
                                          </p:val>
                                        </p:tav>
                                        <p:tav tm="100000">
                                          <p:val>
                                            <p:strVal val="#ppt_w"/>
                                          </p:val>
                                        </p:tav>
                                      </p:tavLst>
                                    </p:anim>
                                    <p:anim calcmode="lin" valueType="num">
                                      <p:cBhvr>
                                        <p:cTn id="66" dur="1000" fill="hold"/>
                                        <p:tgtEl>
                                          <p:spTgt spid="123"/>
                                        </p:tgtEl>
                                        <p:attrNameLst>
                                          <p:attrName>ppt_h</p:attrName>
                                        </p:attrNameLst>
                                      </p:cBhvr>
                                      <p:tavLst>
                                        <p:tav tm="0">
                                          <p:val>
                                            <p:fltVal val="0"/>
                                          </p:val>
                                        </p:tav>
                                        <p:tav tm="100000">
                                          <p:val>
                                            <p:strVal val="#ppt_h"/>
                                          </p:val>
                                        </p:tav>
                                      </p:tavLst>
                                    </p:anim>
                                    <p:animEffect transition="in" filter="fade">
                                      <p:cBhvr>
                                        <p:cTn id="67" dur="1000"/>
                                        <p:tgtEl>
                                          <p:spTgt spid="123"/>
                                        </p:tgtEl>
                                      </p:cBhvr>
                                    </p:animEffect>
                                  </p:childTnLst>
                                </p:cTn>
                              </p:par>
                              <p:par>
                                <p:cTn id="68" presetID="1" presetClass="entr" presetSubtype="0" fill="hold" grpId="0" nodeType="withEffect">
                                  <p:stCondLst>
                                    <p:cond delay="900"/>
                                  </p:stCondLst>
                                  <p:childTnLst>
                                    <p:set>
                                      <p:cBhvr>
                                        <p:cTn id="69" dur="1" fill="hold">
                                          <p:stCondLst>
                                            <p:cond delay="0"/>
                                          </p:stCondLst>
                                        </p:cTn>
                                        <p:tgtEl>
                                          <p:spTgt spid="43"/>
                                        </p:tgtEl>
                                        <p:attrNameLst>
                                          <p:attrName>style.visibility</p:attrName>
                                        </p:attrNameLst>
                                      </p:cBhvr>
                                      <p:to>
                                        <p:strVal val="visible"/>
                                      </p:to>
                                    </p:set>
                                  </p:childTnLst>
                                </p:cTn>
                              </p:par>
                              <p:par>
                                <p:cTn id="70" presetID="42" presetClass="path" presetSubtype="0" accel="50000" decel="50000" fill="hold" grpId="2" nodeType="withEffect">
                                  <p:stCondLst>
                                    <p:cond delay="900"/>
                                  </p:stCondLst>
                                  <p:childTnLst>
                                    <p:animMotion origin="layout" path="M -2.77778E-7 1.97531E-6 L 0.32656 -0.51111 " pathEditMode="relative" rAng="0" ptsTypes="AA">
                                      <p:cBhvr>
                                        <p:cTn id="71" dur="1000" spd="-100000" fill="hold"/>
                                        <p:tgtEl>
                                          <p:spTgt spid="43"/>
                                        </p:tgtEl>
                                        <p:attrNameLst>
                                          <p:attrName>ppt_x</p:attrName>
                                          <p:attrName>ppt_y</p:attrName>
                                        </p:attrNameLst>
                                      </p:cBhvr>
                                      <p:rCtr x="16319" y="-25556"/>
                                    </p:animMotion>
                                  </p:childTnLst>
                                </p:cTn>
                              </p:par>
                              <p:par>
                                <p:cTn id="72" presetID="53" presetClass="entr" presetSubtype="16" fill="hold" grpId="1" nodeType="withEffect">
                                  <p:stCondLst>
                                    <p:cond delay="900"/>
                                  </p:stCondLst>
                                  <p:childTnLst>
                                    <p:set>
                                      <p:cBhvr>
                                        <p:cTn id="73" dur="1" fill="hold">
                                          <p:stCondLst>
                                            <p:cond delay="0"/>
                                          </p:stCondLst>
                                        </p:cTn>
                                        <p:tgtEl>
                                          <p:spTgt spid="43"/>
                                        </p:tgtEl>
                                        <p:attrNameLst>
                                          <p:attrName>style.visibility</p:attrName>
                                        </p:attrNameLst>
                                      </p:cBhvr>
                                      <p:to>
                                        <p:strVal val="visible"/>
                                      </p:to>
                                    </p:set>
                                    <p:anim calcmode="lin" valueType="num">
                                      <p:cBhvr>
                                        <p:cTn id="74" dur="1000" fill="hold"/>
                                        <p:tgtEl>
                                          <p:spTgt spid="43"/>
                                        </p:tgtEl>
                                        <p:attrNameLst>
                                          <p:attrName>ppt_w</p:attrName>
                                        </p:attrNameLst>
                                      </p:cBhvr>
                                      <p:tavLst>
                                        <p:tav tm="0">
                                          <p:val>
                                            <p:fltVal val="0"/>
                                          </p:val>
                                        </p:tav>
                                        <p:tav tm="100000">
                                          <p:val>
                                            <p:strVal val="#ppt_w"/>
                                          </p:val>
                                        </p:tav>
                                      </p:tavLst>
                                    </p:anim>
                                    <p:anim calcmode="lin" valueType="num">
                                      <p:cBhvr>
                                        <p:cTn id="75" dur="1000" fill="hold"/>
                                        <p:tgtEl>
                                          <p:spTgt spid="43"/>
                                        </p:tgtEl>
                                        <p:attrNameLst>
                                          <p:attrName>ppt_h</p:attrName>
                                        </p:attrNameLst>
                                      </p:cBhvr>
                                      <p:tavLst>
                                        <p:tav tm="0">
                                          <p:val>
                                            <p:fltVal val="0"/>
                                          </p:val>
                                        </p:tav>
                                        <p:tav tm="100000">
                                          <p:val>
                                            <p:strVal val="#ppt_h"/>
                                          </p:val>
                                        </p:tav>
                                      </p:tavLst>
                                    </p:anim>
                                    <p:animEffect transition="in" filter="fade">
                                      <p:cBhvr>
                                        <p:cTn id="76" dur="1000"/>
                                        <p:tgtEl>
                                          <p:spTgt spid="43"/>
                                        </p:tgtEl>
                                      </p:cBhvr>
                                    </p:animEffect>
                                  </p:childTnLst>
                                </p:cTn>
                              </p:par>
                              <p:par>
                                <p:cTn id="77" presetID="1" presetClass="entr" presetSubtype="0" fill="hold" nodeType="withEffect">
                                  <p:stCondLst>
                                    <p:cond delay="1200"/>
                                  </p:stCondLst>
                                  <p:childTnLst>
                                    <p:set>
                                      <p:cBhvr>
                                        <p:cTn id="78" dur="1" fill="hold">
                                          <p:stCondLst>
                                            <p:cond delay="0"/>
                                          </p:stCondLst>
                                        </p:cTn>
                                        <p:tgtEl>
                                          <p:spTgt spid="120"/>
                                        </p:tgtEl>
                                        <p:attrNameLst>
                                          <p:attrName>style.visibility</p:attrName>
                                        </p:attrNameLst>
                                      </p:cBhvr>
                                      <p:to>
                                        <p:strVal val="visible"/>
                                      </p:to>
                                    </p:set>
                                  </p:childTnLst>
                                </p:cTn>
                              </p:par>
                              <p:par>
                                <p:cTn id="79" presetID="42" presetClass="path" presetSubtype="0" accel="50000" decel="50000" fill="hold" nodeType="withEffect">
                                  <p:stCondLst>
                                    <p:cond delay="1200"/>
                                  </p:stCondLst>
                                  <p:childTnLst>
                                    <p:animMotion origin="layout" path="M 1.11022E-16 1.35802E-6 L 0.1125 0.80278 " pathEditMode="relative" rAng="0" ptsTypes="AA">
                                      <p:cBhvr>
                                        <p:cTn id="80" dur="1000" spd="-100000" fill="hold"/>
                                        <p:tgtEl>
                                          <p:spTgt spid="120"/>
                                        </p:tgtEl>
                                        <p:attrNameLst>
                                          <p:attrName>ppt_x</p:attrName>
                                          <p:attrName>ppt_y</p:attrName>
                                        </p:attrNameLst>
                                      </p:cBhvr>
                                      <p:rCtr x="5625" y="40123"/>
                                    </p:animMotion>
                                  </p:childTnLst>
                                </p:cTn>
                              </p:par>
                              <p:par>
                                <p:cTn id="81" presetID="53" presetClass="entr" presetSubtype="16" fill="hold" nodeType="withEffect">
                                  <p:stCondLst>
                                    <p:cond delay="1200"/>
                                  </p:stCondLst>
                                  <p:childTnLst>
                                    <p:set>
                                      <p:cBhvr>
                                        <p:cTn id="82" dur="1" fill="hold">
                                          <p:stCondLst>
                                            <p:cond delay="0"/>
                                          </p:stCondLst>
                                        </p:cTn>
                                        <p:tgtEl>
                                          <p:spTgt spid="120"/>
                                        </p:tgtEl>
                                        <p:attrNameLst>
                                          <p:attrName>style.visibility</p:attrName>
                                        </p:attrNameLst>
                                      </p:cBhvr>
                                      <p:to>
                                        <p:strVal val="visible"/>
                                      </p:to>
                                    </p:set>
                                    <p:anim calcmode="lin" valueType="num">
                                      <p:cBhvr>
                                        <p:cTn id="83" dur="1000" fill="hold"/>
                                        <p:tgtEl>
                                          <p:spTgt spid="120"/>
                                        </p:tgtEl>
                                        <p:attrNameLst>
                                          <p:attrName>ppt_w</p:attrName>
                                        </p:attrNameLst>
                                      </p:cBhvr>
                                      <p:tavLst>
                                        <p:tav tm="0">
                                          <p:val>
                                            <p:fltVal val="0"/>
                                          </p:val>
                                        </p:tav>
                                        <p:tav tm="100000">
                                          <p:val>
                                            <p:strVal val="#ppt_w"/>
                                          </p:val>
                                        </p:tav>
                                      </p:tavLst>
                                    </p:anim>
                                    <p:anim calcmode="lin" valueType="num">
                                      <p:cBhvr>
                                        <p:cTn id="84" dur="1000" fill="hold"/>
                                        <p:tgtEl>
                                          <p:spTgt spid="120"/>
                                        </p:tgtEl>
                                        <p:attrNameLst>
                                          <p:attrName>ppt_h</p:attrName>
                                        </p:attrNameLst>
                                      </p:cBhvr>
                                      <p:tavLst>
                                        <p:tav tm="0">
                                          <p:val>
                                            <p:fltVal val="0"/>
                                          </p:val>
                                        </p:tav>
                                        <p:tav tm="100000">
                                          <p:val>
                                            <p:strVal val="#ppt_h"/>
                                          </p:val>
                                        </p:tav>
                                      </p:tavLst>
                                    </p:anim>
                                    <p:animEffect transition="in" filter="fade">
                                      <p:cBhvr>
                                        <p:cTn id="85" dur="1000"/>
                                        <p:tgtEl>
                                          <p:spTgt spid="120"/>
                                        </p:tgtEl>
                                      </p:cBhvr>
                                    </p:animEffect>
                                  </p:childTnLst>
                                </p:cTn>
                              </p:par>
                              <p:par>
                                <p:cTn id="86" presetID="1" presetClass="entr" presetSubtype="0" fill="hold" grpId="0" nodeType="withEffect">
                                  <p:stCondLst>
                                    <p:cond delay="1200"/>
                                  </p:stCondLst>
                                  <p:childTnLst>
                                    <p:set>
                                      <p:cBhvr>
                                        <p:cTn id="87" dur="1" fill="hold">
                                          <p:stCondLst>
                                            <p:cond delay="0"/>
                                          </p:stCondLst>
                                        </p:cTn>
                                        <p:tgtEl>
                                          <p:spTgt spid="40"/>
                                        </p:tgtEl>
                                        <p:attrNameLst>
                                          <p:attrName>style.visibility</p:attrName>
                                        </p:attrNameLst>
                                      </p:cBhvr>
                                      <p:to>
                                        <p:strVal val="visible"/>
                                      </p:to>
                                    </p:set>
                                  </p:childTnLst>
                                </p:cTn>
                              </p:par>
                              <p:par>
                                <p:cTn id="88" presetID="53" presetClass="entr" presetSubtype="16" fill="hold" grpId="1" nodeType="withEffect">
                                  <p:stCondLst>
                                    <p:cond delay="1200"/>
                                  </p:stCondLst>
                                  <p:childTnLst>
                                    <p:set>
                                      <p:cBhvr>
                                        <p:cTn id="89" dur="1" fill="hold">
                                          <p:stCondLst>
                                            <p:cond delay="0"/>
                                          </p:stCondLst>
                                        </p:cTn>
                                        <p:tgtEl>
                                          <p:spTgt spid="40"/>
                                        </p:tgtEl>
                                        <p:attrNameLst>
                                          <p:attrName>style.visibility</p:attrName>
                                        </p:attrNameLst>
                                      </p:cBhvr>
                                      <p:to>
                                        <p:strVal val="visible"/>
                                      </p:to>
                                    </p:set>
                                    <p:anim calcmode="lin" valueType="num">
                                      <p:cBhvr>
                                        <p:cTn id="90" dur="1000" fill="hold"/>
                                        <p:tgtEl>
                                          <p:spTgt spid="40"/>
                                        </p:tgtEl>
                                        <p:attrNameLst>
                                          <p:attrName>ppt_w</p:attrName>
                                        </p:attrNameLst>
                                      </p:cBhvr>
                                      <p:tavLst>
                                        <p:tav tm="0">
                                          <p:val>
                                            <p:fltVal val="0"/>
                                          </p:val>
                                        </p:tav>
                                        <p:tav tm="100000">
                                          <p:val>
                                            <p:strVal val="#ppt_w"/>
                                          </p:val>
                                        </p:tav>
                                      </p:tavLst>
                                    </p:anim>
                                    <p:anim calcmode="lin" valueType="num">
                                      <p:cBhvr>
                                        <p:cTn id="91" dur="1000" fill="hold"/>
                                        <p:tgtEl>
                                          <p:spTgt spid="40"/>
                                        </p:tgtEl>
                                        <p:attrNameLst>
                                          <p:attrName>ppt_h</p:attrName>
                                        </p:attrNameLst>
                                      </p:cBhvr>
                                      <p:tavLst>
                                        <p:tav tm="0">
                                          <p:val>
                                            <p:fltVal val="0"/>
                                          </p:val>
                                        </p:tav>
                                        <p:tav tm="100000">
                                          <p:val>
                                            <p:strVal val="#ppt_h"/>
                                          </p:val>
                                        </p:tav>
                                      </p:tavLst>
                                    </p:anim>
                                    <p:animEffect transition="in" filter="fade">
                                      <p:cBhvr>
                                        <p:cTn id="92" dur="1000"/>
                                        <p:tgtEl>
                                          <p:spTgt spid="40"/>
                                        </p:tgtEl>
                                      </p:cBhvr>
                                    </p:animEffect>
                                  </p:childTnLst>
                                </p:cTn>
                              </p:par>
                              <p:par>
                                <p:cTn id="93" presetID="42" presetClass="path" presetSubtype="0" accel="50000" decel="50000" fill="hold" grpId="2" nodeType="withEffect">
                                  <p:stCondLst>
                                    <p:cond delay="1200"/>
                                  </p:stCondLst>
                                  <p:childTnLst>
                                    <p:animMotion origin="layout" path="M -2.77778E-7 3.7037E-6 L -0.125 -0.68889 " pathEditMode="relative" rAng="0" ptsTypes="AA">
                                      <p:cBhvr>
                                        <p:cTn id="94" dur="1000" spd="-100000" fill="hold"/>
                                        <p:tgtEl>
                                          <p:spTgt spid="40"/>
                                        </p:tgtEl>
                                        <p:attrNameLst>
                                          <p:attrName>ppt_x</p:attrName>
                                          <p:attrName>ppt_y</p:attrName>
                                        </p:attrNameLst>
                                      </p:cBhvr>
                                      <p:rCtr x="-6250" y="-34444"/>
                                    </p:animMotion>
                                  </p:childTnLst>
                                </p:cTn>
                              </p:par>
                              <p:par>
                                <p:cTn id="95" presetID="1" presetClass="entr" presetSubtype="0" fill="hold" nodeType="withEffect">
                                  <p:stCondLst>
                                    <p:cond delay="1500"/>
                                  </p:stCondLst>
                                  <p:childTnLst>
                                    <p:set>
                                      <p:cBhvr>
                                        <p:cTn id="96" dur="1" fill="hold">
                                          <p:stCondLst>
                                            <p:cond delay="0"/>
                                          </p:stCondLst>
                                        </p:cTn>
                                        <p:tgtEl>
                                          <p:spTgt spid="85"/>
                                        </p:tgtEl>
                                        <p:attrNameLst>
                                          <p:attrName>style.visibility</p:attrName>
                                        </p:attrNameLst>
                                      </p:cBhvr>
                                      <p:to>
                                        <p:strVal val="visible"/>
                                      </p:to>
                                    </p:set>
                                  </p:childTnLst>
                                </p:cTn>
                              </p:par>
                              <p:par>
                                <p:cTn id="97" presetID="42" presetClass="path" presetSubtype="0" accel="50000" decel="50000" fill="hold" nodeType="withEffect">
                                  <p:stCondLst>
                                    <p:cond delay="1500"/>
                                  </p:stCondLst>
                                  <p:childTnLst>
                                    <p:animMotion origin="layout" path="M 1.66667E-6 -1.23457E-7 L 0.4875 0.71111 " pathEditMode="relative" rAng="0" ptsTypes="AA">
                                      <p:cBhvr>
                                        <p:cTn id="98" dur="1000" spd="-100000" fill="hold"/>
                                        <p:tgtEl>
                                          <p:spTgt spid="85"/>
                                        </p:tgtEl>
                                        <p:attrNameLst>
                                          <p:attrName>ppt_x</p:attrName>
                                          <p:attrName>ppt_y</p:attrName>
                                        </p:attrNameLst>
                                      </p:cBhvr>
                                      <p:rCtr x="24375" y="35556"/>
                                    </p:animMotion>
                                  </p:childTnLst>
                                </p:cTn>
                              </p:par>
                              <p:par>
                                <p:cTn id="99" presetID="53" presetClass="entr" presetSubtype="16" fill="hold" nodeType="withEffect">
                                  <p:stCondLst>
                                    <p:cond delay="1500"/>
                                  </p:stCondLst>
                                  <p:childTnLst>
                                    <p:set>
                                      <p:cBhvr>
                                        <p:cTn id="100" dur="1" fill="hold">
                                          <p:stCondLst>
                                            <p:cond delay="0"/>
                                          </p:stCondLst>
                                        </p:cTn>
                                        <p:tgtEl>
                                          <p:spTgt spid="85"/>
                                        </p:tgtEl>
                                        <p:attrNameLst>
                                          <p:attrName>style.visibility</p:attrName>
                                        </p:attrNameLst>
                                      </p:cBhvr>
                                      <p:to>
                                        <p:strVal val="visible"/>
                                      </p:to>
                                    </p:set>
                                    <p:anim calcmode="lin" valueType="num">
                                      <p:cBhvr>
                                        <p:cTn id="101" dur="1000" fill="hold"/>
                                        <p:tgtEl>
                                          <p:spTgt spid="85"/>
                                        </p:tgtEl>
                                        <p:attrNameLst>
                                          <p:attrName>ppt_w</p:attrName>
                                        </p:attrNameLst>
                                      </p:cBhvr>
                                      <p:tavLst>
                                        <p:tav tm="0">
                                          <p:val>
                                            <p:fltVal val="0"/>
                                          </p:val>
                                        </p:tav>
                                        <p:tav tm="100000">
                                          <p:val>
                                            <p:strVal val="#ppt_w"/>
                                          </p:val>
                                        </p:tav>
                                      </p:tavLst>
                                    </p:anim>
                                    <p:anim calcmode="lin" valueType="num">
                                      <p:cBhvr>
                                        <p:cTn id="102" dur="1000" fill="hold"/>
                                        <p:tgtEl>
                                          <p:spTgt spid="85"/>
                                        </p:tgtEl>
                                        <p:attrNameLst>
                                          <p:attrName>ppt_h</p:attrName>
                                        </p:attrNameLst>
                                      </p:cBhvr>
                                      <p:tavLst>
                                        <p:tav tm="0">
                                          <p:val>
                                            <p:fltVal val="0"/>
                                          </p:val>
                                        </p:tav>
                                        <p:tav tm="100000">
                                          <p:val>
                                            <p:strVal val="#ppt_h"/>
                                          </p:val>
                                        </p:tav>
                                      </p:tavLst>
                                    </p:anim>
                                    <p:animEffect transition="in" filter="fade">
                                      <p:cBhvr>
                                        <p:cTn id="103" dur="1000"/>
                                        <p:tgtEl>
                                          <p:spTgt spid="85"/>
                                        </p:tgtEl>
                                      </p:cBhvr>
                                    </p:animEffect>
                                  </p:childTnLst>
                                </p:cTn>
                              </p:par>
                              <p:par>
                                <p:cTn id="104" presetID="1" presetClass="entr" presetSubtype="0" fill="hold" grpId="0" nodeType="withEffect">
                                  <p:stCondLst>
                                    <p:cond delay="1500"/>
                                  </p:stCondLst>
                                  <p:childTnLst>
                                    <p:set>
                                      <p:cBhvr>
                                        <p:cTn id="105" dur="1" fill="hold">
                                          <p:stCondLst>
                                            <p:cond delay="0"/>
                                          </p:stCondLst>
                                        </p:cTn>
                                        <p:tgtEl>
                                          <p:spTgt spid="39"/>
                                        </p:tgtEl>
                                        <p:attrNameLst>
                                          <p:attrName>style.visibility</p:attrName>
                                        </p:attrNameLst>
                                      </p:cBhvr>
                                      <p:to>
                                        <p:strVal val="visible"/>
                                      </p:to>
                                    </p:set>
                                  </p:childTnLst>
                                </p:cTn>
                              </p:par>
                              <p:par>
                                <p:cTn id="106" presetID="42" presetClass="path" presetSubtype="0" accel="50000" decel="50000" fill="hold" grpId="2" nodeType="withEffect">
                                  <p:stCondLst>
                                    <p:cond delay="1500"/>
                                  </p:stCondLst>
                                  <p:childTnLst>
                                    <p:animMotion origin="layout" path="M -4.72222E-6 4.69136E-6 L -0.51406 -0.62778 " pathEditMode="relative" rAng="0" ptsTypes="AA">
                                      <p:cBhvr>
                                        <p:cTn id="107" dur="1000" spd="-100000" fill="hold"/>
                                        <p:tgtEl>
                                          <p:spTgt spid="39"/>
                                        </p:tgtEl>
                                        <p:attrNameLst>
                                          <p:attrName>ppt_x</p:attrName>
                                          <p:attrName>ppt_y</p:attrName>
                                        </p:attrNameLst>
                                      </p:cBhvr>
                                      <p:rCtr x="-25712" y="-31389"/>
                                    </p:animMotion>
                                  </p:childTnLst>
                                </p:cTn>
                              </p:par>
                              <p:par>
                                <p:cTn id="108" presetID="53" presetClass="entr" presetSubtype="16" fill="hold" grpId="1" nodeType="withEffect">
                                  <p:stCondLst>
                                    <p:cond delay="1500"/>
                                  </p:stCondLst>
                                  <p:childTnLst>
                                    <p:set>
                                      <p:cBhvr>
                                        <p:cTn id="109" dur="1" fill="hold">
                                          <p:stCondLst>
                                            <p:cond delay="0"/>
                                          </p:stCondLst>
                                        </p:cTn>
                                        <p:tgtEl>
                                          <p:spTgt spid="39"/>
                                        </p:tgtEl>
                                        <p:attrNameLst>
                                          <p:attrName>style.visibility</p:attrName>
                                        </p:attrNameLst>
                                      </p:cBhvr>
                                      <p:to>
                                        <p:strVal val="visible"/>
                                      </p:to>
                                    </p:set>
                                    <p:anim calcmode="lin" valueType="num">
                                      <p:cBhvr>
                                        <p:cTn id="110" dur="1000" fill="hold"/>
                                        <p:tgtEl>
                                          <p:spTgt spid="39"/>
                                        </p:tgtEl>
                                        <p:attrNameLst>
                                          <p:attrName>ppt_w</p:attrName>
                                        </p:attrNameLst>
                                      </p:cBhvr>
                                      <p:tavLst>
                                        <p:tav tm="0">
                                          <p:val>
                                            <p:fltVal val="0"/>
                                          </p:val>
                                        </p:tav>
                                        <p:tav tm="100000">
                                          <p:val>
                                            <p:strVal val="#ppt_w"/>
                                          </p:val>
                                        </p:tav>
                                      </p:tavLst>
                                    </p:anim>
                                    <p:anim calcmode="lin" valueType="num">
                                      <p:cBhvr>
                                        <p:cTn id="111" dur="1000" fill="hold"/>
                                        <p:tgtEl>
                                          <p:spTgt spid="39"/>
                                        </p:tgtEl>
                                        <p:attrNameLst>
                                          <p:attrName>ppt_h</p:attrName>
                                        </p:attrNameLst>
                                      </p:cBhvr>
                                      <p:tavLst>
                                        <p:tav tm="0">
                                          <p:val>
                                            <p:fltVal val="0"/>
                                          </p:val>
                                        </p:tav>
                                        <p:tav tm="100000">
                                          <p:val>
                                            <p:strVal val="#ppt_h"/>
                                          </p:val>
                                        </p:tav>
                                      </p:tavLst>
                                    </p:anim>
                                    <p:animEffect transition="in" filter="fade">
                                      <p:cBhvr>
                                        <p:cTn id="112" dur="1000"/>
                                        <p:tgtEl>
                                          <p:spTgt spid="39"/>
                                        </p:tgtEl>
                                      </p:cBhvr>
                                    </p:animEffect>
                                  </p:childTnLst>
                                </p:cTn>
                              </p:par>
                              <p:par>
                                <p:cTn id="113" presetID="1" presetClass="entr" presetSubtype="0" fill="hold" grpId="0" nodeType="withEffect">
                                  <p:stCondLst>
                                    <p:cond delay="1800"/>
                                  </p:stCondLst>
                                  <p:childTnLst>
                                    <p:set>
                                      <p:cBhvr>
                                        <p:cTn id="114" dur="1" fill="hold">
                                          <p:stCondLst>
                                            <p:cond delay="0"/>
                                          </p:stCondLst>
                                        </p:cTn>
                                        <p:tgtEl>
                                          <p:spTgt spid="36"/>
                                        </p:tgtEl>
                                        <p:attrNameLst>
                                          <p:attrName>style.visibility</p:attrName>
                                        </p:attrNameLst>
                                      </p:cBhvr>
                                      <p:to>
                                        <p:strVal val="visible"/>
                                      </p:to>
                                    </p:set>
                                  </p:childTnLst>
                                </p:cTn>
                              </p:par>
                              <p:par>
                                <p:cTn id="115" presetID="53" presetClass="entr" presetSubtype="16" fill="hold" grpId="1" nodeType="withEffect">
                                  <p:stCondLst>
                                    <p:cond delay="1800"/>
                                  </p:stCondLst>
                                  <p:childTnLst>
                                    <p:set>
                                      <p:cBhvr>
                                        <p:cTn id="116" dur="1" fill="hold">
                                          <p:stCondLst>
                                            <p:cond delay="0"/>
                                          </p:stCondLst>
                                        </p:cTn>
                                        <p:tgtEl>
                                          <p:spTgt spid="36"/>
                                        </p:tgtEl>
                                        <p:attrNameLst>
                                          <p:attrName>style.visibility</p:attrName>
                                        </p:attrNameLst>
                                      </p:cBhvr>
                                      <p:to>
                                        <p:strVal val="visible"/>
                                      </p:to>
                                    </p:set>
                                    <p:anim calcmode="lin" valueType="num">
                                      <p:cBhvr>
                                        <p:cTn id="117" dur="1000" fill="hold"/>
                                        <p:tgtEl>
                                          <p:spTgt spid="36"/>
                                        </p:tgtEl>
                                        <p:attrNameLst>
                                          <p:attrName>ppt_w</p:attrName>
                                        </p:attrNameLst>
                                      </p:cBhvr>
                                      <p:tavLst>
                                        <p:tav tm="0">
                                          <p:val>
                                            <p:fltVal val="0"/>
                                          </p:val>
                                        </p:tav>
                                        <p:tav tm="100000">
                                          <p:val>
                                            <p:strVal val="#ppt_w"/>
                                          </p:val>
                                        </p:tav>
                                      </p:tavLst>
                                    </p:anim>
                                    <p:anim calcmode="lin" valueType="num">
                                      <p:cBhvr>
                                        <p:cTn id="118" dur="1000" fill="hold"/>
                                        <p:tgtEl>
                                          <p:spTgt spid="36"/>
                                        </p:tgtEl>
                                        <p:attrNameLst>
                                          <p:attrName>ppt_h</p:attrName>
                                        </p:attrNameLst>
                                      </p:cBhvr>
                                      <p:tavLst>
                                        <p:tav tm="0">
                                          <p:val>
                                            <p:fltVal val="0"/>
                                          </p:val>
                                        </p:tav>
                                        <p:tav tm="100000">
                                          <p:val>
                                            <p:strVal val="#ppt_h"/>
                                          </p:val>
                                        </p:tav>
                                      </p:tavLst>
                                    </p:anim>
                                    <p:animEffect transition="in" filter="fade">
                                      <p:cBhvr>
                                        <p:cTn id="119" dur="1000"/>
                                        <p:tgtEl>
                                          <p:spTgt spid="36"/>
                                        </p:tgtEl>
                                      </p:cBhvr>
                                    </p:animEffect>
                                  </p:childTnLst>
                                </p:cTn>
                              </p:par>
                              <p:par>
                                <p:cTn id="120" presetID="42" presetClass="path" presetSubtype="0" accel="50000" decel="50000" fill="hold" grpId="2" nodeType="withEffect">
                                  <p:stCondLst>
                                    <p:cond delay="1800"/>
                                  </p:stCondLst>
                                  <p:childTnLst>
                                    <p:animMotion origin="layout" path="M 3.05556E-6 2.46914E-6 L 0.59531 -0.52222 " pathEditMode="relative" rAng="0" ptsTypes="AA">
                                      <p:cBhvr>
                                        <p:cTn id="121" dur="1000" spd="-100000" fill="hold"/>
                                        <p:tgtEl>
                                          <p:spTgt spid="36"/>
                                        </p:tgtEl>
                                        <p:attrNameLst>
                                          <p:attrName>ppt_x</p:attrName>
                                          <p:attrName>ppt_y</p:attrName>
                                        </p:attrNameLst>
                                      </p:cBhvr>
                                      <p:rCtr x="29757" y="-26111"/>
                                    </p:animMotion>
                                  </p:childTnLst>
                                </p:cTn>
                              </p:par>
                              <p:par>
                                <p:cTn id="122" presetID="1" presetClass="entr" presetSubtype="0" fill="hold" nodeType="withEffect">
                                  <p:stCondLst>
                                    <p:cond delay="1800"/>
                                  </p:stCondLst>
                                  <p:childTnLst>
                                    <p:set>
                                      <p:cBhvr>
                                        <p:cTn id="123" dur="1" fill="hold">
                                          <p:stCondLst>
                                            <p:cond delay="0"/>
                                          </p:stCondLst>
                                        </p:cTn>
                                        <p:tgtEl>
                                          <p:spTgt spid="117"/>
                                        </p:tgtEl>
                                        <p:attrNameLst>
                                          <p:attrName>style.visibility</p:attrName>
                                        </p:attrNameLst>
                                      </p:cBhvr>
                                      <p:to>
                                        <p:strVal val="visible"/>
                                      </p:to>
                                    </p:set>
                                  </p:childTnLst>
                                </p:cTn>
                              </p:par>
                              <p:par>
                                <p:cTn id="124" presetID="53" presetClass="entr" presetSubtype="16" fill="hold" nodeType="withEffect">
                                  <p:stCondLst>
                                    <p:cond delay="1800"/>
                                  </p:stCondLst>
                                  <p:childTnLst>
                                    <p:set>
                                      <p:cBhvr>
                                        <p:cTn id="125" dur="1" fill="hold">
                                          <p:stCondLst>
                                            <p:cond delay="0"/>
                                          </p:stCondLst>
                                        </p:cTn>
                                        <p:tgtEl>
                                          <p:spTgt spid="117"/>
                                        </p:tgtEl>
                                        <p:attrNameLst>
                                          <p:attrName>style.visibility</p:attrName>
                                        </p:attrNameLst>
                                      </p:cBhvr>
                                      <p:to>
                                        <p:strVal val="visible"/>
                                      </p:to>
                                    </p:set>
                                    <p:anim calcmode="lin" valueType="num">
                                      <p:cBhvr>
                                        <p:cTn id="126" dur="1000" fill="hold"/>
                                        <p:tgtEl>
                                          <p:spTgt spid="117"/>
                                        </p:tgtEl>
                                        <p:attrNameLst>
                                          <p:attrName>ppt_w</p:attrName>
                                        </p:attrNameLst>
                                      </p:cBhvr>
                                      <p:tavLst>
                                        <p:tav tm="0">
                                          <p:val>
                                            <p:fltVal val="0"/>
                                          </p:val>
                                        </p:tav>
                                        <p:tav tm="100000">
                                          <p:val>
                                            <p:strVal val="#ppt_w"/>
                                          </p:val>
                                        </p:tav>
                                      </p:tavLst>
                                    </p:anim>
                                    <p:anim calcmode="lin" valueType="num">
                                      <p:cBhvr>
                                        <p:cTn id="127" dur="1000" fill="hold"/>
                                        <p:tgtEl>
                                          <p:spTgt spid="117"/>
                                        </p:tgtEl>
                                        <p:attrNameLst>
                                          <p:attrName>ppt_h</p:attrName>
                                        </p:attrNameLst>
                                      </p:cBhvr>
                                      <p:tavLst>
                                        <p:tav tm="0">
                                          <p:val>
                                            <p:fltVal val="0"/>
                                          </p:val>
                                        </p:tav>
                                        <p:tav tm="100000">
                                          <p:val>
                                            <p:strVal val="#ppt_h"/>
                                          </p:val>
                                        </p:tav>
                                      </p:tavLst>
                                    </p:anim>
                                    <p:animEffect transition="in" filter="fade">
                                      <p:cBhvr>
                                        <p:cTn id="128" dur="1000"/>
                                        <p:tgtEl>
                                          <p:spTgt spid="117"/>
                                        </p:tgtEl>
                                      </p:cBhvr>
                                    </p:animEffect>
                                  </p:childTnLst>
                                </p:cTn>
                              </p:par>
                              <p:par>
                                <p:cTn id="129" presetID="42" presetClass="path" presetSubtype="0" accel="50000" decel="50000" fill="hold" nodeType="withEffect">
                                  <p:stCondLst>
                                    <p:cond delay="1800"/>
                                  </p:stCondLst>
                                  <p:childTnLst>
                                    <p:animMotion origin="layout" path="M -8.33333E-7 4.93827E-6 L -0.69375 0.72777 " pathEditMode="relative" rAng="0" ptsTypes="AA">
                                      <p:cBhvr>
                                        <p:cTn id="130" dur="1000" spd="-100000" fill="hold"/>
                                        <p:tgtEl>
                                          <p:spTgt spid="117"/>
                                        </p:tgtEl>
                                        <p:attrNameLst>
                                          <p:attrName>ppt_x</p:attrName>
                                          <p:attrName>ppt_y</p:attrName>
                                        </p:attrNameLst>
                                      </p:cBhvr>
                                      <p:rCtr x="-34688" y="36389"/>
                                    </p:animMotion>
                                  </p:childTnLst>
                                </p:cTn>
                              </p:par>
                            </p:childTnLst>
                          </p:cTn>
                        </p:par>
                        <p:par>
                          <p:cTn id="131" fill="hold">
                            <p:stCondLst>
                              <p:cond delay="0"/>
                            </p:stCondLst>
                            <p:childTnLst>
                              <p:par>
                                <p:cTn id="132" presetID="12" presetClass="entr" presetSubtype="8" fill="hold" grpId="0" nodeType="afterEffect">
                                  <p:stCondLst>
                                    <p:cond delay="0"/>
                                  </p:stCondLst>
                                  <p:childTnLst>
                                    <p:set>
                                      <p:cBhvr>
                                        <p:cTn id="133" dur="1" fill="hold">
                                          <p:stCondLst>
                                            <p:cond delay="0"/>
                                          </p:stCondLst>
                                        </p:cTn>
                                        <p:tgtEl>
                                          <p:spTgt spid="61"/>
                                        </p:tgtEl>
                                        <p:attrNameLst>
                                          <p:attrName>style.visibility</p:attrName>
                                        </p:attrNameLst>
                                      </p:cBhvr>
                                      <p:to>
                                        <p:strVal val="visible"/>
                                      </p:to>
                                    </p:set>
                                    <p:anim calcmode="lin" valueType="num">
                                      <p:cBhvr additive="base">
                                        <p:cTn id="134" dur="500"/>
                                        <p:tgtEl>
                                          <p:spTgt spid="61"/>
                                        </p:tgtEl>
                                        <p:attrNameLst>
                                          <p:attrName>ppt_x</p:attrName>
                                        </p:attrNameLst>
                                      </p:cBhvr>
                                      <p:tavLst>
                                        <p:tav tm="0">
                                          <p:val>
                                            <p:strVal val="#ppt_x-#ppt_w*1.125000"/>
                                          </p:val>
                                        </p:tav>
                                        <p:tav tm="100000">
                                          <p:val>
                                            <p:strVal val="#ppt_x"/>
                                          </p:val>
                                        </p:tav>
                                      </p:tavLst>
                                    </p:anim>
                                    <p:animEffect transition="in" filter="wipe(right)">
                                      <p:cBhvr>
                                        <p:cTn id="135" dur="500"/>
                                        <p:tgtEl>
                                          <p:spTgt spid="61"/>
                                        </p:tgtEl>
                                      </p:cBhvr>
                                    </p:animEffect>
                                  </p:childTnLst>
                                </p:cTn>
                              </p:par>
                              <p:par>
                                <p:cTn id="136" presetID="12" presetClass="entr" presetSubtype="8"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 calcmode="lin" valueType="num">
                                      <p:cBhvr additive="base">
                                        <p:cTn id="138" dur="500"/>
                                        <p:tgtEl>
                                          <p:spTgt spid="62"/>
                                        </p:tgtEl>
                                        <p:attrNameLst>
                                          <p:attrName>ppt_x</p:attrName>
                                        </p:attrNameLst>
                                      </p:cBhvr>
                                      <p:tavLst>
                                        <p:tav tm="0">
                                          <p:val>
                                            <p:strVal val="#ppt_x-#ppt_w*1.125000"/>
                                          </p:val>
                                        </p:tav>
                                        <p:tav tm="100000">
                                          <p:val>
                                            <p:strVal val="#ppt_x"/>
                                          </p:val>
                                        </p:tav>
                                      </p:tavLst>
                                    </p:anim>
                                    <p:animEffect transition="in" filter="wipe(right)">
                                      <p:cBhvr>
                                        <p:cTn id="139" dur="500"/>
                                        <p:tgtEl>
                                          <p:spTgt spid="62"/>
                                        </p:tgtEl>
                                      </p:cBhvr>
                                    </p:animEffect>
                                  </p:childTnLst>
                                </p:cTn>
                              </p:par>
                              <p:par>
                                <p:cTn id="140" presetID="12" presetClass="entr" presetSubtype="8" fill="hold" grpId="0" nodeType="withEffect">
                                  <p:stCondLst>
                                    <p:cond delay="0"/>
                                  </p:stCondLst>
                                  <p:childTnLst>
                                    <p:set>
                                      <p:cBhvr>
                                        <p:cTn id="141" dur="1" fill="hold">
                                          <p:stCondLst>
                                            <p:cond delay="0"/>
                                          </p:stCondLst>
                                        </p:cTn>
                                        <p:tgtEl>
                                          <p:spTgt spid="63"/>
                                        </p:tgtEl>
                                        <p:attrNameLst>
                                          <p:attrName>style.visibility</p:attrName>
                                        </p:attrNameLst>
                                      </p:cBhvr>
                                      <p:to>
                                        <p:strVal val="visible"/>
                                      </p:to>
                                    </p:set>
                                    <p:anim calcmode="lin" valueType="num">
                                      <p:cBhvr additive="base">
                                        <p:cTn id="142" dur="500"/>
                                        <p:tgtEl>
                                          <p:spTgt spid="63"/>
                                        </p:tgtEl>
                                        <p:attrNameLst>
                                          <p:attrName>ppt_x</p:attrName>
                                        </p:attrNameLst>
                                      </p:cBhvr>
                                      <p:tavLst>
                                        <p:tav tm="0">
                                          <p:val>
                                            <p:strVal val="#ppt_x-#ppt_w*1.125000"/>
                                          </p:val>
                                        </p:tav>
                                        <p:tav tm="100000">
                                          <p:val>
                                            <p:strVal val="#ppt_x"/>
                                          </p:val>
                                        </p:tav>
                                      </p:tavLst>
                                    </p:anim>
                                    <p:animEffect transition="in" filter="wipe(right)">
                                      <p:cBhvr>
                                        <p:cTn id="143" dur="500"/>
                                        <p:tgtEl>
                                          <p:spTgt spid="63"/>
                                        </p:tgtEl>
                                      </p:cBhvr>
                                    </p:animEffect>
                                  </p:childTnLst>
                                </p:cTn>
                              </p:par>
                              <p:par>
                                <p:cTn id="144" presetID="12" presetClass="entr" presetSubtype="2" fill="hold" grpId="0" nodeType="withEffect">
                                  <p:stCondLst>
                                    <p:cond delay="0"/>
                                  </p:stCondLst>
                                  <p:childTnLst>
                                    <p:set>
                                      <p:cBhvr>
                                        <p:cTn id="145" dur="1" fill="hold">
                                          <p:stCondLst>
                                            <p:cond delay="0"/>
                                          </p:stCondLst>
                                        </p:cTn>
                                        <p:tgtEl>
                                          <p:spTgt spid="60"/>
                                        </p:tgtEl>
                                        <p:attrNameLst>
                                          <p:attrName>style.visibility</p:attrName>
                                        </p:attrNameLst>
                                      </p:cBhvr>
                                      <p:to>
                                        <p:strVal val="visible"/>
                                      </p:to>
                                    </p:set>
                                    <p:anim calcmode="lin" valueType="num">
                                      <p:cBhvr additive="base">
                                        <p:cTn id="146" dur="500"/>
                                        <p:tgtEl>
                                          <p:spTgt spid="60"/>
                                        </p:tgtEl>
                                        <p:attrNameLst>
                                          <p:attrName>ppt_x</p:attrName>
                                        </p:attrNameLst>
                                      </p:cBhvr>
                                      <p:tavLst>
                                        <p:tav tm="0">
                                          <p:val>
                                            <p:strVal val="#ppt_x+#ppt_w*1.125000"/>
                                          </p:val>
                                        </p:tav>
                                        <p:tav tm="100000">
                                          <p:val>
                                            <p:strVal val="#ppt_x"/>
                                          </p:val>
                                        </p:tav>
                                      </p:tavLst>
                                    </p:anim>
                                    <p:animEffect transition="in" filter="wipe(left)">
                                      <p:cBhvr>
                                        <p:cTn id="147" dur="500"/>
                                        <p:tgtEl>
                                          <p:spTgt spid="60"/>
                                        </p:tgtEl>
                                      </p:cBhvr>
                                    </p:animEffect>
                                  </p:childTnLst>
                                </p:cTn>
                              </p:par>
                              <p:par>
                                <p:cTn id="148" presetID="12" presetClass="entr" presetSubtype="2" fill="hold" grpId="0" nodeType="withEffect">
                                  <p:stCondLst>
                                    <p:cond delay="0"/>
                                  </p:stCondLst>
                                  <p:childTnLst>
                                    <p:set>
                                      <p:cBhvr>
                                        <p:cTn id="149" dur="1" fill="hold">
                                          <p:stCondLst>
                                            <p:cond delay="0"/>
                                          </p:stCondLst>
                                        </p:cTn>
                                        <p:tgtEl>
                                          <p:spTgt spid="59"/>
                                        </p:tgtEl>
                                        <p:attrNameLst>
                                          <p:attrName>style.visibility</p:attrName>
                                        </p:attrNameLst>
                                      </p:cBhvr>
                                      <p:to>
                                        <p:strVal val="visible"/>
                                      </p:to>
                                    </p:set>
                                    <p:anim calcmode="lin" valueType="num">
                                      <p:cBhvr additive="base">
                                        <p:cTn id="150" dur="500"/>
                                        <p:tgtEl>
                                          <p:spTgt spid="59"/>
                                        </p:tgtEl>
                                        <p:attrNameLst>
                                          <p:attrName>ppt_x</p:attrName>
                                        </p:attrNameLst>
                                      </p:cBhvr>
                                      <p:tavLst>
                                        <p:tav tm="0">
                                          <p:val>
                                            <p:strVal val="#ppt_x+#ppt_w*1.125000"/>
                                          </p:val>
                                        </p:tav>
                                        <p:tav tm="100000">
                                          <p:val>
                                            <p:strVal val="#ppt_x"/>
                                          </p:val>
                                        </p:tav>
                                      </p:tavLst>
                                    </p:anim>
                                    <p:animEffect transition="in" filter="wipe(left)">
                                      <p:cBhvr>
                                        <p:cTn id="151" dur="500"/>
                                        <p:tgtEl>
                                          <p:spTgt spid="59"/>
                                        </p:tgtEl>
                                      </p:cBhvr>
                                    </p:animEffect>
                                  </p:childTnLst>
                                </p:cTn>
                              </p:par>
                              <p:par>
                                <p:cTn id="152" presetID="12" presetClass="entr" presetSubtype="2" fill="hold" grpId="0" nodeType="withEffect">
                                  <p:stCondLst>
                                    <p:cond delay="0"/>
                                  </p:stCondLst>
                                  <p:childTnLst>
                                    <p:set>
                                      <p:cBhvr>
                                        <p:cTn id="153" dur="1" fill="hold">
                                          <p:stCondLst>
                                            <p:cond delay="0"/>
                                          </p:stCondLst>
                                        </p:cTn>
                                        <p:tgtEl>
                                          <p:spTgt spid="58"/>
                                        </p:tgtEl>
                                        <p:attrNameLst>
                                          <p:attrName>style.visibility</p:attrName>
                                        </p:attrNameLst>
                                      </p:cBhvr>
                                      <p:to>
                                        <p:strVal val="visible"/>
                                      </p:to>
                                    </p:set>
                                    <p:anim calcmode="lin" valueType="num">
                                      <p:cBhvr additive="base">
                                        <p:cTn id="154" dur="500"/>
                                        <p:tgtEl>
                                          <p:spTgt spid="58"/>
                                        </p:tgtEl>
                                        <p:attrNameLst>
                                          <p:attrName>ppt_x</p:attrName>
                                        </p:attrNameLst>
                                      </p:cBhvr>
                                      <p:tavLst>
                                        <p:tav tm="0">
                                          <p:val>
                                            <p:strVal val="#ppt_x+#ppt_w*1.125000"/>
                                          </p:val>
                                        </p:tav>
                                        <p:tav tm="100000">
                                          <p:val>
                                            <p:strVal val="#ppt_x"/>
                                          </p:val>
                                        </p:tav>
                                      </p:tavLst>
                                    </p:anim>
                                    <p:animEffect transition="in" filter="wipe(left)">
                                      <p:cBhvr>
                                        <p:cTn id="155" dur="500"/>
                                        <p:tgtEl>
                                          <p:spTgt spid="58"/>
                                        </p:tgtEl>
                                      </p:cBhvr>
                                    </p:animEffect>
                                  </p:childTnLst>
                                </p:cTn>
                              </p:par>
                              <p:par>
                                <p:cTn id="156" presetID="12" presetClass="entr" presetSubtype="4"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 calcmode="lin" valueType="num">
                                      <p:cBhvr additive="base">
                                        <p:cTn id="158" dur="500"/>
                                        <p:tgtEl>
                                          <p:spTgt spid="57"/>
                                        </p:tgtEl>
                                        <p:attrNameLst>
                                          <p:attrName>ppt_y</p:attrName>
                                        </p:attrNameLst>
                                      </p:cBhvr>
                                      <p:tavLst>
                                        <p:tav tm="0">
                                          <p:val>
                                            <p:strVal val="#ppt_y+#ppt_h*1.125000"/>
                                          </p:val>
                                        </p:tav>
                                        <p:tav tm="100000">
                                          <p:val>
                                            <p:strVal val="#ppt_y"/>
                                          </p:val>
                                        </p:tav>
                                      </p:tavLst>
                                    </p:anim>
                                    <p:animEffect transition="in" filter="wipe(up)">
                                      <p:cBhvr>
                                        <p:cTn id="159" dur="500"/>
                                        <p:tgtEl>
                                          <p:spTgt spid="57"/>
                                        </p:tgtEl>
                                      </p:cBhvr>
                                    </p:animEffect>
                                  </p:childTnLst>
                                </p:cTn>
                              </p:par>
                              <p:par>
                                <p:cTn id="160" presetID="12" presetClass="entr" presetSubtype="1" fill="hold" grpId="0" nodeType="withEffect">
                                  <p:stCondLst>
                                    <p:cond delay="0"/>
                                  </p:stCondLst>
                                  <p:childTnLst>
                                    <p:set>
                                      <p:cBhvr>
                                        <p:cTn id="161" dur="1" fill="hold">
                                          <p:stCondLst>
                                            <p:cond delay="0"/>
                                          </p:stCondLst>
                                        </p:cTn>
                                        <p:tgtEl>
                                          <p:spTgt spid="53"/>
                                        </p:tgtEl>
                                        <p:attrNameLst>
                                          <p:attrName>style.visibility</p:attrName>
                                        </p:attrNameLst>
                                      </p:cBhvr>
                                      <p:to>
                                        <p:strVal val="visible"/>
                                      </p:to>
                                    </p:set>
                                    <p:anim calcmode="lin" valueType="num">
                                      <p:cBhvr additive="base">
                                        <p:cTn id="162" dur="500"/>
                                        <p:tgtEl>
                                          <p:spTgt spid="53"/>
                                        </p:tgtEl>
                                        <p:attrNameLst>
                                          <p:attrName>ppt_y</p:attrName>
                                        </p:attrNameLst>
                                      </p:cBhvr>
                                      <p:tavLst>
                                        <p:tav tm="0">
                                          <p:val>
                                            <p:strVal val="#ppt_y-#ppt_h*1.125000"/>
                                          </p:val>
                                        </p:tav>
                                        <p:tav tm="100000">
                                          <p:val>
                                            <p:strVal val="#ppt_y"/>
                                          </p:val>
                                        </p:tav>
                                      </p:tavLst>
                                    </p:anim>
                                    <p:animEffect transition="in" filter="wipe(down)">
                                      <p:cBhvr>
                                        <p:cTn id="163" dur="500"/>
                                        <p:tgtEl>
                                          <p:spTgt spid="53"/>
                                        </p:tgtEl>
                                      </p:cBhvr>
                                    </p:animEffect>
                                  </p:childTnLst>
                                </p:cTn>
                              </p:par>
                              <p:par>
                                <p:cTn id="164" presetID="1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p:tgtEl>
                                          <p:spTgt spid="52"/>
                                        </p:tgtEl>
                                        <p:attrNameLst>
                                          <p:attrName>ppt_x</p:attrName>
                                        </p:attrNameLst>
                                      </p:cBhvr>
                                      <p:tavLst>
                                        <p:tav tm="0">
                                          <p:val>
                                            <p:strVal val="#ppt_x+#ppt_w*1.125000"/>
                                          </p:val>
                                        </p:tav>
                                        <p:tav tm="100000">
                                          <p:val>
                                            <p:strVal val="#ppt_x"/>
                                          </p:val>
                                        </p:tav>
                                      </p:tavLst>
                                    </p:anim>
                                    <p:animEffect transition="in" filter="wipe(left)">
                                      <p:cBhvr>
                                        <p:cTn id="167" dur="500"/>
                                        <p:tgtEl>
                                          <p:spTgt spid="52"/>
                                        </p:tgtEl>
                                      </p:cBhvr>
                                    </p:animEffect>
                                  </p:childTnLst>
                                </p:cTn>
                              </p:par>
                              <p:par>
                                <p:cTn id="168" presetID="12" presetClass="entr" presetSubtype="8"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 calcmode="lin" valueType="num">
                                      <p:cBhvr additive="base">
                                        <p:cTn id="170" dur="500"/>
                                        <p:tgtEl>
                                          <p:spTgt spid="56"/>
                                        </p:tgtEl>
                                        <p:attrNameLst>
                                          <p:attrName>ppt_x</p:attrName>
                                        </p:attrNameLst>
                                      </p:cBhvr>
                                      <p:tavLst>
                                        <p:tav tm="0">
                                          <p:val>
                                            <p:strVal val="#ppt_x-#ppt_w*1.125000"/>
                                          </p:val>
                                        </p:tav>
                                        <p:tav tm="100000">
                                          <p:val>
                                            <p:strVal val="#ppt_x"/>
                                          </p:val>
                                        </p:tav>
                                      </p:tavLst>
                                    </p:anim>
                                    <p:animEffect transition="in" filter="wipe(right)">
                                      <p:cBhvr>
                                        <p:cTn id="171" dur="500"/>
                                        <p:tgtEl>
                                          <p:spTgt spid="56"/>
                                        </p:tgtEl>
                                      </p:cBhvr>
                                    </p:animEffect>
                                  </p:childTnLst>
                                </p:cTn>
                              </p:par>
                              <p:par>
                                <p:cTn id="172" presetID="12" presetClass="entr" presetSubtype="8" fill="hold" grpId="0" nodeType="withEffect">
                                  <p:stCondLst>
                                    <p:cond delay="0"/>
                                  </p:stCondLst>
                                  <p:childTnLst>
                                    <p:set>
                                      <p:cBhvr>
                                        <p:cTn id="173" dur="1" fill="hold">
                                          <p:stCondLst>
                                            <p:cond delay="0"/>
                                          </p:stCondLst>
                                        </p:cTn>
                                        <p:tgtEl>
                                          <p:spTgt spid="55"/>
                                        </p:tgtEl>
                                        <p:attrNameLst>
                                          <p:attrName>style.visibility</p:attrName>
                                        </p:attrNameLst>
                                      </p:cBhvr>
                                      <p:to>
                                        <p:strVal val="visible"/>
                                      </p:to>
                                    </p:set>
                                    <p:anim calcmode="lin" valueType="num">
                                      <p:cBhvr additive="base">
                                        <p:cTn id="174" dur="500"/>
                                        <p:tgtEl>
                                          <p:spTgt spid="55"/>
                                        </p:tgtEl>
                                        <p:attrNameLst>
                                          <p:attrName>ppt_x</p:attrName>
                                        </p:attrNameLst>
                                      </p:cBhvr>
                                      <p:tavLst>
                                        <p:tav tm="0">
                                          <p:val>
                                            <p:strVal val="#ppt_x-#ppt_w*1.125000"/>
                                          </p:val>
                                        </p:tav>
                                        <p:tav tm="100000">
                                          <p:val>
                                            <p:strVal val="#ppt_x"/>
                                          </p:val>
                                        </p:tav>
                                      </p:tavLst>
                                    </p:anim>
                                    <p:animEffect transition="in" filter="wipe(right)">
                                      <p:cBhvr>
                                        <p:cTn id="175" dur="500"/>
                                        <p:tgtEl>
                                          <p:spTgt spid="55"/>
                                        </p:tgtEl>
                                      </p:cBhvr>
                                    </p:animEffect>
                                  </p:childTnLst>
                                </p:cTn>
                              </p:par>
                              <p:par>
                                <p:cTn id="176" presetID="12" presetClass="entr" presetSubtype="8" fill="hold" grpId="0" nodeType="withEffect">
                                  <p:stCondLst>
                                    <p:cond delay="0"/>
                                  </p:stCondLst>
                                  <p:childTnLst>
                                    <p:set>
                                      <p:cBhvr>
                                        <p:cTn id="177" dur="1" fill="hold">
                                          <p:stCondLst>
                                            <p:cond delay="0"/>
                                          </p:stCondLst>
                                        </p:cTn>
                                        <p:tgtEl>
                                          <p:spTgt spid="54"/>
                                        </p:tgtEl>
                                        <p:attrNameLst>
                                          <p:attrName>style.visibility</p:attrName>
                                        </p:attrNameLst>
                                      </p:cBhvr>
                                      <p:to>
                                        <p:strVal val="visible"/>
                                      </p:to>
                                    </p:set>
                                    <p:anim calcmode="lin" valueType="num">
                                      <p:cBhvr additive="base">
                                        <p:cTn id="178" dur="500"/>
                                        <p:tgtEl>
                                          <p:spTgt spid="54"/>
                                        </p:tgtEl>
                                        <p:attrNameLst>
                                          <p:attrName>ppt_x</p:attrName>
                                        </p:attrNameLst>
                                      </p:cBhvr>
                                      <p:tavLst>
                                        <p:tav tm="0">
                                          <p:val>
                                            <p:strVal val="#ppt_x-#ppt_w*1.125000"/>
                                          </p:val>
                                        </p:tav>
                                        <p:tav tm="100000">
                                          <p:val>
                                            <p:strVal val="#ppt_x"/>
                                          </p:val>
                                        </p:tav>
                                      </p:tavLst>
                                    </p:anim>
                                    <p:animEffect transition="in" filter="wipe(right)">
                                      <p:cBhvr>
                                        <p:cTn id="179" dur="500"/>
                                        <p:tgtEl>
                                          <p:spTgt spid="54"/>
                                        </p:tgtEl>
                                      </p:cBhvr>
                                    </p:animEffect>
                                  </p:childTnLst>
                                </p:cTn>
                              </p:par>
                              <p:par>
                                <p:cTn id="180" presetID="12" presetClass="entr" presetSubtype="2" fill="hold" grpId="0" nodeType="withEffect">
                                  <p:stCondLst>
                                    <p:cond delay="0"/>
                                  </p:stCondLst>
                                  <p:childTnLst>
                                    <p:set>
                                      <p:cBhvr>
                                        <p:cTn id="181" dur="1" fill="hold">
                                          <p:stCondLst>
                                            <p:cond delay="0"/>
                                          </p:stCondLst>
                                        </p:cTn>
                                        <p:tgtEl>
                                          <p:spTgt spid="51"/>
                                        </p:tgtEl>
                                        <p:attrNameLst>
                                          <p:attrName>style.visibility</p:attrName>
                                        </p:attrNameLst>
                                      </p:cBhvr>
                                      <p:to>
                                        <p:strVal val="visible"/>
                                      </p:to>
                                    </p:set>
                                    <p:anim calcmode="lin" valueType="num">
                                      <p:cBhvr additive="base">
                                        <p:cTn id="182" dur="500"/>
                                        <p:tgtEl>
                                          <p:spTgt spid="51"/>
                                        </p:tgtEl>
                                        <p:attrNameLst>
                                          <p:attrName>ppt_x</p:attrName>
                                        </p:attrNameLst>
                                      </p:cBhvr>
                                      <p:tavLst>
                                        <p:tav tm="0">
                                          <p:val>
                                            <p:strVal val="#ppt_x+#ppt_w*1.125000"/>
                                          </p:val>
                                        </p:tav>
                                        <p:tav tm="100000">
                                          <p:val>
                                            <p:strVal val="#ppt_x"/>
                                          </p:val>
                                        </p:tav>
                                      </p:tavLst>
                                    </p:anim>
                                    <p:animEffect transition="in" filter="wipe(left)">
                                      <p:cBhvr>
                                        <p:cTn id="183" dur="500"/>
                                        <p:tgtEl>
                                          <p:spTgt spid="51"/>
                                        </p:tgtEl>
                                      </p:cBhvr>
                                    </p:animEffect>
                                  </p:childTnLst>
                                </p:cTn>
                              </p:par>
                              <p:par>
                                <p:cTn id="184" presetID="12" presetClass="entr" presetSubtype="2" fill="hold" grpId="0" nodeType="withEffect">
                                  <p:stCondLst>
                                    <p:cond delay="0"/>
                                  </p:stCondLst>
                                  <p:childTnLst>
                                    <p:set>
                                      <p:cBhvr>
                                        <p:cTn id="185" dur="1" fill="hold">
                                          <p:stCondLst>
                                            <p:cond delay="0"/>
                                          </p:stCondLst>
                                        </p:cTn>
                                        <p:tgtEl>
                                          <p:spTgt spid="50"/>
                                        </p:tgtEl>
                                        <p:attrNameLst>
                                          <p:attrName>style.visibility</p:attrName>
                                        </p:attrNameLst>
                                      </p:cBhvr>
                                      <p:to>
                                        <p:strVal val="visible"/>
                                      </p:to>
                                    </p:set>
                                    <p:anim calcmode="lin" valueType="num">
                                      <p:cBhvr additive="base">
                                        <p:cTn id="186" dur="500"/>
                                        <p:tgtEl>
                                          <p:spTgt spid="50"/>
                                        </p:tgtEl>
                                        <p:attrNameLst>
                                          <p:attrName>ppt_x</p:attrName>
                                        </p:attrNameLst>
                                      </p:cBhvr>
                                      <p:tavLst>
                                        <p:tav tm="0">
                                          <p:val>
                                            <p:strVal val="#ppt_x+#ppt_w*1.125000"/>
                                          </p:val>
                                        </p:tav>
                                        <p:tav tm="100000">
                                          <p:val>
                                            <p:strVal val="#ppt_x"/>
                                          </p:val>
                                        </p:tav>
                                      </p:tavLst>
                                    </p:anim>
                                    <p:animEffect transition="in" filter="wipe(left)">
                                      <p:cBhvr>
                                        <p:cTn id="187" dur="500"/>
                                        <p:tgtEl>
                                          <p:spTgt spid="50"/>
                                        </p:tgtEl>
                                      </p:cBhvr>
                                    </p:animEffect>
                                  </p:childTnLst>
                                </p:cTn>
                              </p:par>
                            </p:childTnLst>
                          </p:cTn>
                        </p:par>
                        <p:par>
                          <p:cTn id="188" fill="hold">
                            <p:stCondLst>
                              <p:cond delay="500"/>
                            </p:stCondLst>
                            <p:childTnLst>
                              <p:par>
                                <p:cTn id="189" presetID="18" presetClass="entr" presetSubtype="12" fill="hold" grpId="0" nodeType="afterEffect">
                                  <p:stCondLst>
                                    <p:cond delay="0"/>
                                  </p:stCondLst>
                                  <p:childTnLst>
                                    <p:set>
                                      <p:cBhvr>
                                        <p:cTn id="190" dur="1" fill="hold">
                                          <p:stCondLst>
                                            <p:cond delay="0"/>
                                          </p:stCondLst>
                                        </p:cTn>
                                        <p:tgtEl>
                                          <p:spTgt spid="135"/>
                                        </p:tgtEl>
                                        <p:attrNameLst>
                                          <p:attrName>style.visibility</p:attrName>
                                        </p:attrNameLst>
                                      </p:cBhvr>
                                      <p:to>
                                        <p:strVal val="visible"/>
                                      </p:to>
                                    </p:set>
                                    <p:animEffect transition="in" filter="strips(downLeft)">
                                      <p:cBhvr>
                                        <p:cTn id="191" dur="500"/>
                                        <p:tgtEl>
                                          <p:spTgt spid="135"/>
                                        </p:tgtEl>
                                      </p:cBhvr>
                                    </p:animEffect>
                                  </p:childTnLst>
                                </p:cTn>
                              </p:par>
                            </p:childTnLst>
                          </p:cTn>
                        </p:par>
                        <p:par>
                          <p:cTn id="192" fill="hold">
                            <p:stCondLst>
                              <p:cond delay="1000"/>
                            </p:stCondLst>
                            <p:childTnLst>
                              <p:par>
                                <p:cTn id="193" presetID="10" presetClass="entr" presetSubtype="0" fill="hold" grpId="0" nodeType="afterEffect">
                                  <p:stCondLst>
                                    <p:cond delay="0"/>
                                  </p:stCondLst>
                                  <p:childTnLst>
                                    <p:set>
                                      <p:cBhvr>
                                        <p:cTn id="194" dur="1" fill="hold">
                                          <p:stCondLst>
                                            <p:cond delay="0"/>
                                          </p:stCondLst>
                                        </p:cTn>
                                        <p:tgtEl>
                                          <p:spTgt spid="136"/>
                                        </p:tgtEl>
                                        <p:attrNameLst>
                                          <p:attrName>style.visibility</p:attrName>
                                        </p:attrNameLst>
                                      </p:cBhvr>
                                      <p:to>
                                        <p:strVal val="visible"/>
                                      </p:to>
                                    </p:set>
                                    <p:animEffect transition="in" filter="fade">
                                      <p:cBhvr>
                                        <p:cTn id="195"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135" grpId="0"/>
      <p:bldP spid="36" grpId="0" animBg="1"/>
      <p:bldP spid="36" grpId="1" animBg="1"/>
      <p:bldP spid="36" grpId="2" animBg="1"/>
      <p:bldP spid="39" grpId="0" animBg="1"/>
      <p:bldP spid="39" grpId="1" animBg="1"/>
      <p:bldP spid="39" grpId="2" animBg="1"/>
      <p:bldP spid="40" grpId="0" animBg="1"/>
      <p:bldP spid="40" grpId="1" animBg="1"/>
      <p:bldP spid="40" grpId="2" animBg="1"/>
      <p:bldP spid="43" grpId="0" animBg="1"/>
      <p:bldP spid="43" grpId="1" animBg="1"/>
      <p:bldP spid="43" grpId="2" animBg="1"/>
      <p:bldP spid="44" grpId="0" animBg="1"/>
      <p:bldP spid="44" grpId="1" animBg="1"/>
      <p:bldP spid="44" grpId="2" animBg="1"/>
      <p:bldP spid="47" grpId="0" animBg="1"/>
      <p:bldP spid="47" grpId="1" animBg="1"/>
      <p:bldP spid="47" grpId="2" animBg="1"/>
      <p:bldP spid="48" grpId="0" animBg="1"/>
      <p:bldP spid="48" grpId="1" animBg="1"/>
      <p:bldP spid="48" grpId="2" animBg="1"/>
      <p:bldP spid="136"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1967</Words>
  <Application>Microsoft Office PowerPoint</Application>
  <PresentationFormat>全屏显示(16:9)</PresentationFormat>
  <Paragraphs>219</Paragraphs>
  <Slides>27</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DIN-BoldItalic</vt:lpstr>
      <vt:lpstr>Kozuka Gothic Pro R</vt:lpstr>
      <vt:lpstr>Watford DB</vt:lpstr>
      <vt:lpstr>方正兰亭黑简体</vt:lpstr>
      <vt:lpstr>方正兰亭细黑_GBK</vt:lpstr>
      <vt:lpstr>方正兰亭细黑_GBK_M</vt:lpstr>
      <vt:lpstr>黑体</vt:lpstr>
      <vt:lpstr>微软雅黑</vt:lpstr>
      <vt:lpstr>微软雅黑 Light</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Guo Zhang</cp:lastModifiedBy>
  <cp:revision>151</cp:revision>
  <dcterms:created xsi:type="dcterms:W3CDTF">2015-01-23T04:02:00Z</dcterms:created>
  <dcterms:modified xsi:type="dcterms:W3CDTF">2019-10-08T09:00:26Z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