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1203" r:id="rId2"/>
    <p:sldId id="1204" r:id="rId3"/>
    <p:sldId id="1205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94"/>
  </p:normalViewPr>
  <p:slideViewPr>
    <p:cSldViewPr snapToGrid="0" snapToObjects="1" showGuides="1">
      <p:cViewPr varScale="1">
        <p:scale>
          <a:sx n="112" d="100"/>
          <a:sy n="112" d="100"/>
        </p:scale>
        <p:origin x="48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17E0-A815-A846-9083-A3F5508B77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C1BC16-2524-914D-B480-3F15942B5F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922741-E41D-314D-85F3-7C54EF5DB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588-ECEB-3344-B972-C288CCD8F1A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570A3C-0281-CF4A-8C7A-632AD8B3C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D96E6-149B-7C42-963A-B200D8BAF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748-5820-0D4C-9903-468CBF643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59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5738E-0A4F-0846-A535-B34476337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396B1F-A6BC-EF43-97C6-EFF665F80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8F6B0-3F1B-7B4C-8401-9C1C4C65E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588-ECEB-3344-B972-C288CCD8F1A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20D5F1-3C1D-A843-846C-F92D962A0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9E0FC-DFBE-F94A-B196-5A2A13FE2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748-5820-0D4C-9903-468CBF643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160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ECCA6-49F3-4646-B946-082917A80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6FB5E9-F157-1348-AA02-35C226D75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24105-9434-884E-92D6-5D5CE6AA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588-ECEB-3344-B972-C288CCD8F1A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39172-2515-7E45-904F-25368FC952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FA6DF-D4D6-3146-A12A-AEC438292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748-5820-0D4C-9903-468CBF643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865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6D27A-F047-6C4B-BEF9-ADAED198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D9BD-F752-E049-B106-646E299F4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82658E-D95C-5C41-B068-29CFFCE35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588-ECEB-3344-B972-C288CCD8F1A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7DEAF-4BD3-9047-8EA5-D82B43157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A32769-9546-DD45-B21C-FBDC7CDCC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748-5820-0D4C-9903-468CBF643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440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43AC2-4B9C-854F-B822-83EC065E0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A7F296-BAB2-E448-B9B9-AC977DFC5B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1214B-0176-D540-9ED3-F43B9229A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588-ECEB-3344-B972-C288CCD8F1A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F2500-26F7-D647-B21C-B61C53631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EEF8D-8DAA-0A44-8B64-86BAF2458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748-5820-0D4C-9903-468CBF643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714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2013A-1392-4341-81DA-BD8C104DD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90DDD-2868-4341-82AA-F439D70CD6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B6FB75-9B19-DF45-99E7-DA30AECD2A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CF91D-B94E-2242-AABD-B95EF2479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588-ECEB-3344-B972-C288CCD8F1A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149F61-47D2-6D42-8AEE-5D7401641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16E00-8B31-8443-8C55-13FCCC076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748-5820-0D4C-9903-468CBF643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46A139-3865-F148-996E-9F5AA0284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A2620-7899-8C48-B768-5CE37064B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2D00F-7F61-F848-976D-9F827FA17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FF45A9-C389-5B48-8FFC-3794B3E105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7AE4A-52B5-D345-8A92-F167C2F91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9F2BBD-57D8-B647-8A24-541D4BC9C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588-ECEB-3344-B972-C288CCD8F1A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A48078-7CAD-C042-93FF-B4795A17D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3FE897-33D5-984F-A67B-080701CA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748-5820-0D4C-9903-468CBF643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2313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1906-30DE-6D45-8170-3B0274717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227734-3D48-9C45-B41D-A7C55FF99A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588-ECEB-3344-B972-C288CCD8F1A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5AE098-BB6C-8944-9F07-281DCEC1C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766862-5BC9-4A4E-A133-A6CDE0859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748-5820-0D4C-9903-468CBF643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346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ED2EEA-35B2-EE41-B1FB-2B9E4A22D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588-ECEB-3344-B972-C288CCD8F1A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EFEC5-DC1B-F443-9ED1-8B1F04BCC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E247A-0A33-404C-BC4B-390FF153E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748-5820-0D4C-9903-468CBF643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79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5F83-684C-AF47-9F52-9280C599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D70F1-9AE4-8140-BB80-DE0DFF9B48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0F471-F7AA-444B-AE59-433348F7CD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9FA91F-91E3-5B4E-AD7F-3B4020985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588-ECEB-3344-B972-C288CCD8F1A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55369-D7DF-224E-9341-AA381679B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6AB113-57EF-264B-8AC7-FECA10F5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748-5820-0D4C-9903-468CBF643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783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1C01E-8827-4443-B9CD-DD004A6E2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3CE8793-F41C-C14F-BE79-945CBE090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8024DA-5BC6-5844-8713-08760B94E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355294-BBB4-F94E-9257-C55F766AB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4C588-ECEB-3344-B972-C288CCD8F1A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93CFB-3971-E749-AFED-49BC6E68E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560725-006C-1A46-9F5A-623B0E551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261748-5820-0D4C-9903-468CBF643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262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752FE-7881-8B45-B8AF-3D74E1B20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86E7BF-6885-3541-8E49-EA9C225DB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0CF84-656F-0846-9BC3-27936312BB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F4C588-ECEB-3344-B972-C288CCD8F1AA}" type="datetimeFigureOut">
              <a:rPr lang="en-US" smtClean="0"/>
              <a:t>10/6/20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E6DC59-AE37-1244-8BC9-0A63A3E8B0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BE5F1-3698-8445-857F-A9CBCB550A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261748-5820-0D4C-9903-468CBF6433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28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order assigned by receivers</a:t>
            </a:r>
          </a:p>
        </p:txBody>
      </p:sp>
      <p:sp>
        <p:nvSpPr>
          <p:cNvPr id="55301" name="Line 7"/>
          <p:cNvSpPr>
            <a:spLocks noChangeShapeType="1"/>
          </p:cNvSpPr>
          <p:nvPr/>
        </p:nvSpPr>
        <p:spPr bwMode="auto">
          <a:xfrm>
            <a:off x="1216660" y="1930399"/>
            <a:ext cx="10270490" cy="74907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2" name="Text Box 8"/>
          <p:cNvSpPr txBox="1">
            <a:spLocks noChangeArrowheads="1"/>
          </p:cNvSpPr>
          <p:nvPr/>
        </p:nvSpPr>
        <p:spPr bwMode="auto">
          <a:xfrm>
            <a:off x="162560" y="1739901"/>
            <a:ext cx="115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P1</a:t>
            </a:r>
          </a:p>
        </p:txBody>
      </p:sp>
      <p:sp>
        <p:nvSpPr>
          <p:cNvPr id="55303" name="Text Box 9"/>
          <p:cNvSpPr txBox="1">
            <a:spLocks noChangeArrowheads="1"/>
          </p:cNvSpPr>
          <p:nvPr/>
        </p:nvSpPr>
        <p:spPr bwMode="auto">
          <a:xfrm>
            <a:off x="162560" y="2678114"/>
            <a:ext cx="115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P2</a:t>
            </a:r>
          </a:p>
        </p:txBody>
      </p:sp>
      <p:sp>
        <p:nvSpPr>
          <p:cNvPr id="55304" name="Text Box 10"/>
          <p:cNvSpPr txBox="1">
            <a:spLocks noChangeArrowheads="1"/>
          </p:cNvSpPr>
          <p:nvPr/>
        </p:nvSpPr>
        <p:spPr bwMode="auto">
          <a:xfrm>
            <a:off x="137160" y="3617914"/>
            <a:ext cx="115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P3</a:t>
            </a:r>
          </a:p>
        </p:txBody>
      </p:sp>
      <p:sp>
        <p:nvSpPr>
          <p:cNvPr id="55305" name="Line 11"/>
          <p:cNvSpPr>
            <a:spLocks noChangeShapeType="1"/>
          </p:cNvSpPr>
          <p:nvPr/>
        </p:nvSpPr>
        <p:spPr bwMode="auto">
          <a:xfrm>
            <a:off x="1318260" y="1917700"/>
            <a:ext cx="381000" cy="1054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Line 12"/>
          <p:cNvSpPr>
            <a:spLocks noChangeShapeType="1"/>
          </p:cNvSpPr>
          <p:nvPr/>
        </p:nvSpPr>
        <p:spPr bwMode="auto">
          <a:xfrm>
            <a:off x="1318260" y="1905000"/>
            <a:ext cx="3657600" cy="2057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Line 13"/>
          <p:cNvSpPr>
            <a:spLocks noChangeShapeType="1"/>
          </p:cNvSpPr>
          <p:nvPr/>
        </p:nvSpPr>
        <p:spPr bwMode="auto">
          <a:xfrm flipV="1">
            <a:off x="1076960" y="2960130"/>
            <a:ext cx="10515600" cy="11669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8" name="Line 14"/>
          <p:cNvSpPr>
            <a:spLocks noChangeShapeType="1"/>
          </p:cNvSpPr>
          <p:nvPr/>
        </p:nvSpPr>
        <p:spPr bwMode="auto">
          <a:xfrm>
            <a:off x="1115060" y="3962400"/>
            <a:ext cx="10238740" cy="65086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Line 31"/>
          <p:cNvSpPr>
            <a:spLocks noChangeShapeType="1"/>
          </p:cNvSpPr>
          <p:nvPr/>
        </p:nvSpPr>
        <p:spPr bwMode="auto">
          <a:xfrm flipV="1">
            <a:off x="2537460" y="1905000"/>
            <a:ext cx="914400" cy="1066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0" name="Line 32"/>
          <p:cNvSpPr>
            <a:spLocks noChangeShapeType="1"/>
          </p:cNvSpPr>
          <p:nvPr/>
        </p:nvSpPr>
        <p:spPr bwMode="auto">
          <a:xfrm>
            <a:off x="2537460" y="2971800"/>
            <a:ext cx="990600" cy="9906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Text Box 149"/>
          <p:cNvSpPr txBox="1">
            <a:spLocks noChangeArrowheads="1"/>
          </p:cNvSpPr>
          <p:nvPr/>
        </p:nvSpPr>
        <p:spPr bwMode="auto">
          <a:xfrm>
            <a:off x="956310" y="2057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/>
              <a:t>M</a:t>
            </a:r>
            <a:r>
              <a:rPr lang="en-US" sz="1800" b="1" baseline="-25000" dirty="0"/>
              <a:t>1</a:t>
            </a:r>
            <a:endParaRPr lang="en-US" sz="1800" b="1" dirty="0"/>
          </a:p>
        </p:txBody>
      </p:sp>
      <p:sp>
        <p:nvSpPr>
          <p:cNvPr id="55313" name="Text Box 149"/>
          <p:cNvSpPr txBox="1">
            <a:spLocks noChangeArrowheads="1"/>
          </p:cNvSpPr>
          <p:nvPr/>
        </p:nvSpPr>
        <p:spPr bwMode="auto">
          <a:xfrm>
            <a:off x="2461260" y="202692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/>
              <a:t>M</a:t>
            </a:r>
            <a:r>
              <a:rPr lang="en-US" sz="1800" b="1" baseline="-25000" dirty="0"/>
              <a:t>2</a:t>
            </a:r>
            <a:endParaRPr lang="en-US" sz="1800" b="1" dirty="0"/>
          </a:p>
        </p:txBody>
      </p:sp>
      <p:sp>
        <p:nvSpPr>
          <p:cNvPr id="55314" name="Text Box 149"/>
          <p:cNvSpPr txBox="1">
            <a:spLocks noChangeArrowheads="1"/>
          </p:cNvSpPr>
          <p:nvPr/>
        </p:nvSpPr>
        <p:spPr bwMode="auto">
          <a:xfrm>
            <a:off x="2308860" y="3287714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/>
              <a:t>M</a:t>
            </a:r>
            <a:r>
              <a:rPr lang="en-US" sz="1800" b="1" baseline="-25000" dirty="0"/>
              <a:t>2</a:t>
            </a:r>
            <a:endParaRPr lang="en-US" sz="1800" b="1" dirty="0"/>
          </a:p>
        </p:txBody>
      </p:sp>
      <p:sp>
        <p:nvSpPr>
          <p:cNvPr id="55315" name="Line 7"/>
          <p:cNvSpPr>
            <a:spLocks noChangeShapeType="1"/>
          </p:cNvSpPr>
          <p:nvPr/>
        </p:nvSpPr>
        <p:spPr bwMode="auto">
          <a:xfrm flipV="1">
            <a:off x="1927860" y="1905000"/>
            <a:ext cx="19812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Line 7"/>
          <p:cNvSpPr>
            <a:spLocks noChangeShapeType="1"/>
          </p:cNvSpPr>
          <p:nvPr/>
        </p:nvSpPr>
        <p:spPr bwMode="auto">
          <a:xfrm flipV="1">
            <a:off x="5201776" y="1904999"/>
            <a:ext cx="536083" cy="210185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7" name="Line 32"/>
          <p:cNvSpPr>
            <a:spLocks noChangeShapeType="1"/>
          </p:cNvSpPr>
          <p:nvPr/>
        </p:nvSpPr>
        <p:spPr bwMode="auto">
          <a:xfrm>
            <a:off x="6718935" y="1905000"/>
            <a:ext cx="660400" cy="1066800"/>
          </a:xfrm>
          <a:prstGeom prst="line">
            <a:avLst/>
          </a:prstGeom>
          <a:noFill/>
          <a:ln w="38100" cmpd="dbl">
            <a:solidFill>
              <a:srgbClr val="66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8" name="Line 32"/>
          <p:cNvSpPr>
            <a:spLocks noChangeShapeType="1"/>
          </p:cNvSpPr>
          <p:nvPr/>
        </p:nvSpPr>
        <p:spPr bwMode="auto">
          <a:xfrm>
            <a:off x="6693535" y="1905000"/>
            <a:ext cx="381000" cy="2057400"/>
          </a:xfrm>
          <a:prstGeom prst="line">
            <a:avLst/>
          </a:prstGeom>
          <a:noFill/>
          <a:ln w="38100" cmpd="dbl">
            <a:solidFill>
              <a:srgbClr val="66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9" name="Rectangle 72"/>
          <p:cNvSpPr>
            <a:spLocks noChangeArrowheads="1"/>
          </p:cNvSpPr>
          <p:nvPr/>
        </p:nvSpPr>
        <p:spPr bwMode="auto">
          <a:xfrm>
            <a:off x="1878649" y="2449513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b="1" baseline="-25000" dirty="0">
                <a:solidFill>
                  <a:srgbClr val="0000FF"/>
                </a:solidFill>
              </a:rPr>
              <a:t>1</a:t>
            </a:r>
            <a:r>
              <a:rPr lang="en-US" b="1" dirty="0">
                <a:solidFill>
                  <a:srgbClr val="0000FF"/>
                </a:solidFill>
              </a:rPr>
              <a:t>, 1</a:t>
            </a:r>
          </a:p>
        </p:txBody>
      </p:sp>
      <p:sp>
        <p:nvSpPr>
          <p:cNvPr id="55320" name="Rectangle 73"/>
          <p:cNvSpPr>
            <a:spLocks noChangeArrowheads="1"/>
          </p:cNvSpPr>
          <p:nvPr/>
        </p:nvSpPr>
        <p:spPr bwMode="auto">
          <a:xfrm>
            <a:off x="4886961" y="2286000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b="1" baseline="-25000" dirty="0">
                <a:solidFill>
                  <a:srgbClr val="0000FF"/>
                </a:solidFill>
              </a:rPr>
              <a:t>1</a:t>
            </a:r>
            <a:r>
              <a:rPr lang="en-US" b="1" dirty="0">
                <a:solidFill>
                  <a:srgbClr val="0000FF"/>
                </a:solidFill>
              </a:rPr>
              <a:t>, 2</a:t>
            </a:r>
          </a:p>
        </p:txBody>
      </p:sp>
      <p:sp>
        <p:nvSpPr>
          <p:cNvPr id="55322" name="Rectangle 76"/>
          <p:cNvSpPr>
            <a:spLocks noChangeArrowheads="1"/>
          </p:cNvSpPr>
          <p:nvPr/>
        </p:nvSpPr>
        <p:spPr bwMode="auto">
          <a:xfrm>
            <a:off x="6499860" y="1447800"/>
            <a:ext cx="16717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660066"/>
                </a:solidFill>
              </a:rPr>
              <a:t>Seq1, Max(1,2) </a:t>
            </a:r>
          </a:p>
        </p:txBody>
      </p:sp>
      <p:sp>
        <p:nvSpPr>
          <p:cNvPr id="55323" name="Line 7"/>
          <p:cNvSpPr>
            <a:spLocks noChangeShapeType="1"/>
          </p:cNvSpPr>
          <p:nvPr/>
        </p:nvSpPr>
        <p:spPr bwMode="auto">
          <a:xfrm>
            <a:off x="4213860" y="1905000"/>
            <a:ext cx="6096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4" name="Line 7"/>
          <p:cNvSpPr>
            <a:spLocks noChangeShapeType="1"/>
          </p:cNvSpPr>
          <p:nvPr/>
        </p:nvSpPr>
        <p:spPr bwMode="auto">
          <a:xfrm flipV="1">
            <a:off x="4061460" y="2895600"/>
            <a:ext cx="10668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5" name="Line 32"/>
          <p:cNvSpPr>
            <a:spLocks noChangeShapeType="1"/>
          </p:cNvSpPr>
          <p:nvPr/>
        </p:nvSpPr>
        <p:spPr bwMode="auto">
          <a:xfrm>
            <a:off x="6042660" y="2971800"/>
            <a:ext cx="228600" cy="990600"/>
          </a:xfrm>
          <a:prstGeom prst="line">
            <a:avLst/>
          </a:prstGeom>
          <a:noFill/>
          <a:ln w="38100" cmpd="dbl">
            <a:solidFill>
              <a:srgbClr val="66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6" name="Line 32"/>
          <p:cNvSpPr>
            <a:spLocks noChangeShapeType="1"/>
          </p:cNvSpPr>
          <p:nvPr/>
        </p:nvSpPr>
        <p:spPr bwMode="auto">
          <a:xfrm flipV="1">
            <a:off x="6042660" y="1905000"/>
            <a:ext cx="304800" cy="1066800"/>
          </a:xfrm>
          <a:prstGeom prst="line">
            <a:avLst/>
          </a:prstGeom>
          <a:noFill/>
          <a:ln w="38100" cmpd="dbl">
            <a:solidFill>
              <a:srgbClr val="66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Text Box 149"/>
          <p:cNvSpPr txBox="1">
            <a:spLocks noChangeArrowheads="1"/>
          </p:cNvSpPr>
          <p:nvPr/>
        </p:nvSpPr>
        <p:spPr bwMode="auto">
          <a:xfrm>
            <a:off x="1722120" y="1885634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/>
              <a:t>M</a:t>
            </a:r>
            <a:r>
              <a:rPr lang="en-US" sz="1800" b="1" baseline="-25000" dirty="0"/>
              <a:t>1</a:t>
            </a:r>
            <a:endParaRPr lang="en-US" sz="1800" b="1" dirty="0"/>
          </a:p>
        </p:txBody>
      </p:sp>
      <p:sp>
        <p:nvSpPr>
          <p:cNvPr id="55330" name="Rectangle 84"/>
          <p:cNvSpPr>
            <a:spLocks noChangeArrowheads="1"/>
          </p:cNvSpPr>
          <p:nvPr/>
        </p:nvSpPr>
        <p:spPr bwMode="auto">
          <a:xfrm>
            <a:off x="3756661" y="2209800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b="1" baseline="-25000" dirty="0">
                <a:solidFill>
                  <a:srgbClr val="0000FF"/>
                </a:solidFill>
              </a:rPr>
              <a:t>2</a:t>
            </a:r>
            <a:r>
              <a:rPr lang="en-US" b="1" dirty="0">
                <a:solidFill>
                  <a:srgbClr val="0000FF"/>
                </a:solidFill>
              </a:rPr>
              <a:t>, 1</a:t>
            </a:r>
          </a:p>
        </p:txBody>
      </p:sp>
      <p:sp>
        <p:nvSpPr>
          <p:cNvPr id="55331" name="Rectangle 85"/>
          <p:cNvSpPr>
            <a:spLocks noChangeArrowheads="1"/>
          </p:cNvSpPr>
          <p:nvPr/>
        </p:nvSpPr>
        <p:spPr bwMode="auto">
          <a:xfrm>
            <a:off x="4048761" y="3059113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b="1" baseline="-25000" dirty="0">
                <a:solidFill>
                  <a:srgbClr val="0000FF"/>
                </a:solidFill>
              </a:rPr>
              <a:t>2</a:t>
            </a:r>
            <a:r>
              <a:rPr lang="en-US" b="1" dirty="0">
                <a:solidFill>
                  <a:srgbClr val="0000FF"/>
                </a:solidFill>
              </a:rPr>
              <a:t>, 1</a:t>
            </a:r>
          </a:p>
        </p:txBody>
      </p:sp>
      <p:sp>
        <p:nvSpPr>
          <p:cNvPr id="55332" name="Rectangle 86"/>
          <p:cNvSpPr>
            <a:spLocks noChangeArrowheads="1"/>
          </p:cNvSpPr>
          <p:nvPr/>
        </p:nvSpPr>
        <p:spPr bwMode="auto">
          <a:xfrm>
            <a:off x="5509260" y="2921952"/>
            <a:ext cx="1618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660066"/>
                </a:solidFill>
              </a:rPr>
              <a:t>Seq2, Max(1,1)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472E53-FBB8-8D44-B4E4-4C2022510A5A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39" name="Line 32">
            <a:extLst>
              <a:ext uri="{FF2B5EF4-FFF2-40B4-BE49-F238E27FC236}">
                <a16:creationId xmlns:a16="http://schemas.microsoft.com/office/drawing/2014/main" id="{9CCC755E-2CA3-7140-904F-696AA4FE77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28267" y="2883932"/>
            <a:ext cx="381000" cy="1081719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2">
            <a:extLst>
              <a:ext uri="{FF2B5EF4-FFF2-40B4-BE49-F238E27FC236}">
                <a16:creationId xmlns:a16="http://schemas.microsoft.com/office/drawing/2014/main" id="{FA78E342-D727-C943-8DC8-9F4225D4F2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747696" y="1917699"/>
            <a:ext cx="1403331" cy="2101851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7">
            <a:extLst>
              <a:ext uri="{FF2B5EF4-FFF2-40B4-BE49-F238E27FC236}">
                <a16:creationId xmlns:a16="http://schemas.microsoft.com/office/drawing/2014/main" id="{C2432C69-F0C6-2E4E-B177-6D328820F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43450" y="2031261"/>
            <a:ext cx="1015303" cy="192476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7">
            <a:extLst>
              <a:ext uri="{FF2B5EF4-FFF2-40B4-BE49-F238E27FC236}">
                <a16:creationId xmlns:a16="http://schemas.microsoft.com/office/drawing/2014/main" id="{0F5379AC-972D-5149-9D81-FA691421A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762999" y="2960132"/>
            <a:ext cx="6096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2">
            <a:extLst>
              <a:ext uri="{FF2B5EF4-FFF2-40B4-BE49-F238E27FC236}">
                <a16:creationId xmlns:a16="http://schemas.microsoft.com/office/drawing/2014/main" id="{271782E0-B8E2-7D45-AB10-5BD7DCE6C7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10240" y="2883932"/>
            <a:ext cx="51434" cy="1078468"/>
          </a:xfrm>
          <a:prstGeom prst="line">
            <a:avLst/>
          </a:prstGeom>
          <a:noFill/>
          <a:ln w="38100" cmpd="dbl">
            <a:solidFill>
              <a:srgbClr val="66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2">
            <a:extLst>
              <a:ext uri="{FF2B5EF4-FFF2-40B4-BE49-F238E27FC236}">
                <a16:creationId xmlns:a16="http://schemas.microsoft.com/office/drawing/2014/main" id="{124E99B9-56D9-1E4B-9D5A-80E0CAED38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10240" y="1981200"/>
            <a:ext cx="543560" cy="2045732"/>
          </a:xfrm>
          <a:prstGeom prst="line">
            <a:avLst/>
          </a:prstGeom>
          <a:noFill/>
          <a:ln w="38100" cmpd="dbl">
            <a:solidFill>
              <a:srgbClr val="66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541692-1C63-D147-AB83-6B921EAB9F68}"/>
              </a:ext>
            </a:extLst>
          </p:cNvPr>
          <p:cNvSpPr txBox="1"/>
          <p:nvPr/>
        </p:nvSpPr>
        <p:spPr>
          <a:xfrm>
            <a:off x="1027012" y="5165010"/>
            <a:ext cx="85585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highest delivered (ordered)</a:t>
            </a:r>
          </a:p>
          <a:p>
            <a:r>
              <a:rPr lang="en-US" dirty="0" err="1"/>
              <a:t>Ack</a:t>
            </a:r>
            <a:r>
              <a:rPr lang="en-US" baseline="-25000" dirty="0" err="1"/>
              <a:t>i</a:t>
            </a:r>
            <a:r>
              <a:rPr lang="en-US" dirty="0"/>
              <a:t>  is for message M</a:t>
            </a:r>
            <a:r>
              <a:rPr lang="en-US" baseline="-25000" dirty="0"/>
              <a:t>i</a:t>
            </a:r>
          </a:p>
        </p:txBody>
      </p:sp>
      <p:sp>
        <p:nvSpPr>
          <p:cNvPr id="47" name="Text Box 149">
            <a:extLst>
              <a:ext uri="{FF2B5EF4-FFF2-40B4-BE49-F238E27FC236}">
                <a16:creationId xmlns:a16="http://schemas.microsoft.com/office/drawing/2014/main" id="{5193ED50-C9E0-4148-B790-6187FE3D0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71067" y="3153200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/>
              <a:t>M</a:t>
            </a:r>
            <a:r>
              <a:rPr lang="en-US" sz="1800" b="1" baseline="-25000" dirty="0"/>
              <a:t>3</a:t>
            </a:r>
            <a:endParaRPr lang="en-US" sz="1800" b="1" dirty="0"/>
          </a:p>
        </p:txBody>
      </p:sp>
      <p:sp>
        <p:nvSpPr>
          <p:cNvPr id="48" name="Rectangle 84">
            <a:extLst>
              <a:ext uri="{FF2B5EF4-FFF2-40B4-BE49-F238E27FC236}">
                <a16:creationId xmlns:a16="http://schemas.microsoft.com/office/drawing/2014/main" id="{81FE5574-13CA-7C41-BBCC-7F059FAE9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118" y="2088251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b="1" baseline="-25000" dirty="0">
                <a:solidFill>
                  <a:srgbClr val="0000FF"/>
                </a:solidFill>
              </a:rPr>
              <a:t>3</a:t>
            </a:r>
            <a:r>
              <a:rPr lang="en-US" b="1" dirty="0">
                <a:solidFill>
                  <a:srgbClr val="0000FF"/>
                </a:solidFill>
              </a:rPr>
              <a:t>, 3</a:t>
            </a:r>
          </a:p>
        </p:txBody>
      </p:sp>
      <p:sp>
        <p:nvSpPr>
          <p:cNvPr id="49" name="Rectangle 84">
            <a:extLst>
              <a:ext uri="{FF2B5EF4-FFF2-40B4-BE49-F238E27FC236}">
                <a16:creationId xmlns:a16="http://schemas.microsoft.com/office/drawing/2014/main" id="{1A4E5B38-2507-FE4D-BC4E-54BDA13A3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5395" y="3029189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b="1" baseline="-25000" dirty="0">
                <a:solidFill>
                  <a:srgbClr val="0000FF"/>
                </a:solidFill>
              </a:rPr>
              <a:t>3</a:t>
            </a:r>
            <a:r>
              <a:rPr lang="en-US" b="1" dirty="0">
                <a:solidFill>
                  <a:srgbClr val="0000FF"/>
                </a:solidFill>
              </a:rPr>
              <a:t>, 3</a:t>
            </a:r>
          </a:p>
        </p:txBody>
      </p:sp>
      <p:sp>
        <p:nvSpPr>
          <p:cNvPr id="50" name="Rectangle 76">
            <a:extLst>
              <a:ext uri="{FF2B5EF4-FFF2-40B4-BE49-F238E27FC236}">
                <a16:creationId xmlns:a16="http://schemas.microsoft.com/office/drawing/2014/main" id="{A1311F7B-B47C-CF44-A5D0-CBDB0F7E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0599" y="1470860"/>
            <a:ext cx="1618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660066"/>
                </a:solidFill>
              </a:rPr>
              <a:t>Seq3, Max(3,3)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889F-68A7-3E4A-BBC2-18C2DDB3C6BF}"/>
              </a:ext>
            </a:extLst>
          </p:cNvPr>
          <p:cNvSpPr txBox="1"/>
          <p:nvPr/>
        </p:nvSpPr>
        <p:spPr>
          <a:xfrm>
            <a:off x="550349" y="151963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AA3B71-0478-2941-B9CF-19EC2544827F}"/>
              </a:ext>
            </a:extLst>
          </p:cNvPr>
          <p:cNvSpPr txBox="1"/>
          <p:nvPr/>
        </p:nvSpPr>
        <p:spPr>
          <a:xfrm>
            <a:off x="544512" y="25273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B0C179-FCF3-7B40-8E84-3E10EC6C7AED}"/>
              </a:ext>
            </a:extLst>
          </p:cNvPr>
          <p:cNvSpPr txBox="1"/>
          <p:nvPr/>
        </p:nvSpPr>
        <p:spPr>
          <a:xfrm>
            <a:off x="583345" y="349166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39DF80-E493-6646-BB1D-074BF4270A87}"/>
              </a:ext>
            </a:extLst>
          </p:cNvPr>
          <p:cNvSpPr txBox="1"/>
          <p:nvPr/>
        </p:nvSpPr>
        <p:spPr>
          <a:xfrm>
            <a:off x="7918767" y="1351109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8DA524-966A-0248-B1F1-2164FD4D2401}"/>
              </a:ext>
            </a:extLst>
          </p:cNvPr>
          <p:cNvSpPr txBox="1"/>
          <p:nvPr/>
        </p:nvSpPr>
        <p:spPr>
          <a:xfrm>
            <a:off x="7357011" y="240534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3A0DF2-07D1-614B-B9EA-1A29247BDE79}"/>
              </a:ext>
            </a:extLst>
          </p:cNvPr>
          <p:cNvSpPr txBox="1"/>
          <p:nvPr/>
        </p:nvSpPr>
        <p:spPr>
          <a:xfrm>
            <a:off x="6756845" y="4113292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CCFB0C-AEC6-1941-85F3-A26977EA501A}"/>
              </a:ext>
            </a:extLst>
          </p:cNvPr>
          <p:cNvSpPr txBox="1"/>
          <p:nvPr/>
        </p:nvSpPr>
        <p:spPr>
          <a:xfrm>
            <a:off x="3766618" y="4091534"/>
            <a:ext cx="255108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Need to also keep</a:t>
            </a:r>
          </a:p>
          <a:p>
            <a:r>
              <a:rPr lang="en-US" dirty="0"/>
              <a:t>track of what is the latest</a:t>
            </a:r>
          </a:p>
          <a:p>
            <a:r>
              <a:rPr lang="en-US" dirty="0"/>
              <a:t>I proposed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537667-7CE5-A94C-9322-74A8A6BEF2FD}"/>
              </a:ext>
            </a:extLst>
          </p:cNvPr>
          <p:cNvSpPr txBox="1"/>
          <p:nvPr/>
        </p:nvSpPr>
        <p:spPr>
          <a:xfrm>
            <a:off x="5743788" y="139291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12A0A679-F55F-C54B-81DA-53224C524987}"/>
              </a:ext>
            </a:extLst>
          </p:cNvPr>
          <p:cNvSpPr txBox="1"/>
          <p:nvPr/>
        </p:nvSpPr>
        <p:spPr>
          <a:xfrm>
            <a:off x="5947424" y="4048954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16971801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moved M3 earlier</a:t>
            </a:r>
          </a:p>
        </p:txBody>
      </p:sp>
      <p:sp>
        <p:nvSpPr>
          <p:cNvPr id="55301" name="Line 7"/>
          <p:cNvSpPr>
            <a:spLocks noChangeShapeType="1"/>
          </p:cNvSpPr>
          <p:nvPr/>
        </p:nvSpPr>
        <p:spPr bwMode="auto">
          <a:xfrm>
            <a:off x="1216660" y="1930399"/>
            <a:ext cx="10270490" cy="74907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2" name="Text Box 8"/>
          <p:cNvSpPr txBox="1">
            <a:spLocks noChangeArrowheads="1"/>
          </p:cNvSpPr>
          <p:nvPr/>
        </p:nvSpPr>
        <p:spPr bwMode="auto">
          <a:xfrm>
            <a:off x="162560" y="1739901"/>
            <a:ext cx="115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P1</a:t>
            </a:r>
          </a:p>
        </p:txBody>
      </p:sp>
      <p:sp>
        <p:nvSpPr>
          <p:cNvPr id="55303" name="Text Box 9"/>
          <p:cNvSpPr txBox="1">
            <a:spLocks noChangeArrowheads="1"/>
          </p:cNvSpPr>
          <p:nvPr/>
        </p:nvSpPr>
        <p:spPr bwMode="auto">
          <a:xfrm>
            <a:off x="162560" y="2678114"/>
            <a:ext cx="115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P2</a:t>
            </a:r>
          </a:p>
        </p:txBody>
      </p:sp>
      <p:sp>
        <p:nvSpPr>
          <p:cNvPr id="55304" name="Text Box 10"/>
          <p:cNvSpPr txBox="1">
            <a:spLocks noChangeArrowheads="1"/>
          </p:cNvSpPr>
          <p:nvPr/>
        </p:nvSpPr>
        <p:spPr bwMode="auto">
          <a:xfrm>
            <a:off x="137160" y="3617914"/>
            <a:ext cx="115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P3</a:t>
            </a:r>
          </a:p>
        </p:txBody>
      </p:sp>
      <p:sp>
        <p:nvSpPr>
          <p:cNvPr id="55305" name="Line 11"/>
          <p:cNvSpPr>
            <a:spLocks noChangeShapeType="1"/>
          </p:cNvSpPr>
          <p:nvPr/>
        </p:nvSpPr>
        <p:spPr bwMode="auto">
          <a:xfrm>
            <a:off x="1318260" y="1917700"/>
            <a:ext cx="381000" cy="1054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Line 12"/>
          <p:cNvSpPr>
            <a:spLocks noChangeShapeType="1"/>
          </p:cNvSpPr>
          <p:nvPr/>
        </p:nvSpPr>
        <p:spPr bwMode="auto">
          <a:xfrm>
            <a:off x="1318260" y="1905000"/>
            <a:ext cx="3657600" cy="2057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Line 13"/>
          <p:cNvSpPr>
            <a:spLocks noChangeShapeType="1"/>
          </p:cNvSpPr>
          <p:nvPr/>
        </p:nvSpPr>
        <p:spPr bwMode="auto">
          <a:xfrm flipV="1">
            <a:off x="1076960" y="2960130"/>
            <a:ext cx="10515600" cy="11669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8" name="Line 14"/>
          <p:cNvSpPr>
            <a:spLocks noChangeShapeType="1"/>
          </p:cNvSpPr>
          <p:nvPr/>
        </p:nvSpPr>
        <p:spPr bwMode="auto">
          <a:xfrm>
            <a:off x="1115060" y="3962400"/>
            <a:ext cx="10238740" cy="65086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Line 31"/>
          <p:cNvSpPr>
            <a:spLocks noChangeShapeType="1"/>
          </p:cNvSpPr>
          <p:nvPr/>
        </p:nvSpPr>
        <p:spPr bwMode="auto">
          <a:xfrm flipV="1">
            <a:off x="2537460" y="1905000"/>
            <a:ext cx="914400" cy="1066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0" name="Line 32"/>
          <p:cNvSpPr>
            <a:spLocks noChangeShapeType="1"/>
          </p:cNvSpPr>
          <p:nvPr/>
        </p:nvSpPr>
        <p:spPr bwMode="auto">
          <a:xfrm>
            <a:off x="2537460" y="2971800"/>
            <a:ext cx="990600" cy="9906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Text Box 149"/>
          <p:cNvSpPr txBox="1">
            <a:spLocks noChangeArrowheads="1"/>
          </p:cNvSpPr>
          <p:nvPr/>
        </p:nvSpPr>
        <p:spPr bwMode="auto">
          <a:xfrm>
            <a:off x="784860" y="2057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/>
              <a:t>M</a:t>
            </a:r>
            <a:r>
              <a:rPr lang="en-US" sz="1800" b="1" baseline="-25000" dirty="0"/>
              <a:t>1</a:t>
            </a:r>
            <a:endParaRPr lang="en-US" sz="1800" b="1" dirty="0"/>
          </a:p>
        </p:txBody>
      </p:sp>
      <p:sp>
        <p:nvSpPr>
          <p:cNvPr id="55313" name="Text Box 149"/>
          <p:cNvSpPr txBox="1">
            <a:spLocks noChangeArrowheads="1"/>
          </p:cNvSpPr>
          <p:nvPr/>
        </p:nvSpPr>
        <p:spPr bwMode="auto">
          <a:xfrm>
            <a:off x="2461260" y="202692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/>
              <a:t>M</a:t>
            </a:r>
            <a:r>
              <a:rPr lang="en-US" sz="1800" b="1" baseline="-25000" dirty="0"/>
              <a:t>2</a:t>
            </a:r>
            <a:endParaRPr lang="en-US" sz="1800" b="1" dirty="0"/>
          </a:p>
        </p:txBody>
      </p:sp>
      <p:sp>
        <p:nvSpPr>
          <p:cNvPr id="55314" name="Text Box 149"/>
          <p:cNvSpPr txBox="1">
            <a:spLocks noChangeArrowheads="1"/>
          </p:cNvSpPr>
          <p:nvPr/>
        </p:nvSpPr>
        <p:spPr bwMode="auto">
          <a:xfrm>
            <a:off x="2308860" y="3287714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/>
              <a:t>M</a:t>
            </a:r>
            <a:r>
              <a:rPr lang="en-US" sz="1800" b="1" baseline="-25000" dirty="0"/>
              <a:t>2</a:t>
            </a:r>
            <a:endParaRPr lang="en-US" sz="1800" b="1" dirty="0"/>
          </a:p>
        </p:txBody>
      </p:sp>
      <p:sp>
        <p:nvSpPr>
          <p:cNvPr id="55315" name="Line 7"/>
          <p:cNvSpPr>
            <a:spLocks noChangeShapeType="1"/>
          </p:cNvSpPr>
          <p:nvPr/>
        </p:nvSpPr>
        <p:spPr bwMode="auto">
          <a:xfrm flipV="1">
            <a:off x="1927860" y="1905000"/>
            <a:ext cx="19812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Line 7"/>
          <p:cNvSpPr>
            <a:spLocks noChangeShapeType="1"/>
          </p:cNvSpPr>
          <p:nvPr/>
        </p:nvSpPr>
        <p:spPr bwMode="auto">
          <a:xfrm flipV="1">
            <a:off x="5201776" y="1904999"/>
            <a:ext cx="536083" cy="210185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7" name="Line 32"/>
          <p:cNvSpPr>
            <a:spLocks noChangeShapeType="1"/>
          </p:cNvSpPr>
          <p:nvPr/>
        </p:nvSpPr>
        <p:spPr bwMode="auto">
          <a:xfrm>
            <a:off x="8806353" y="1950720"/>
            <a:ext cx="600364" cy="1066800"/>
          </a:xfrm>
          <a:prstGeom prst="line">
            <a:avLst/>
          </a:prstGeom>
          <a:noFill/>
          <a:ln w="38100" cmpd="dbl">
            <a:solidFill>
              <a:srgbClr val="66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8" name="Line 32"/>
          <p:cNvSpPr>
            <a:spLocks noChangeShapeType="1"/>
          </p:cNvSpPr>
          <p:nvPr/>
        </p:nvSpPr>
        <p:spPr bwMode="auto">
          <a:xfrm>
            <a:off x="8750935" y="1950720"/>
            <a:ext cx="381000" cy="2057400"/>
          </a:xfrm>
          <a:prstGeom prst="line">
            <a:avLst/>
          </a:prstGeom>
          <a:noFill/>
          <a:ln w="38100" cmpd="dbl">
            <a:solidFill>
              <a:srgbClr val="66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9" name="Rectangle 72"/>
          <p:cNvSpPr>
            <a:spLocks noChangeArrowheads="1"/>
          </p:cNvSpPr>
          <p:nvPr/>
        </p:nvSpPr>
        <p:spPr bwMode="auto">
          <a:xfrm>
            <a:off x="1878649" y="2449513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b="1" baseline="-25000" dirty="0">
                <a:solidFill>
                  <a:srgbClr val="0000FF"/>
                </a:solidFill>
              </a:rPr>
              <a:t>1</a:t>
            </a:r>
            <a:r>
              <a:rPr lang="en-US" b="1" dirty="0">
                <a:solidFill>
                  <a:srgbClr val="0000FF"/>
                </a:solidFill>
              </a:rPr>
              <a:t>, 1</a:t>
            </a:r>
          </a:p>
        </p:txBody>
      </p:sp>
      <p:sp>
        <p:nvSpPr>
          <p:cNvPr id="55320" name="Rectangle 73"/>
          <p:cNvSpPr>
            <a:spLocks noChangeArrowheads="1"/>
          </p:cNvSpPr>
          <p:nvPr/>
        </p:nvSpPr>
        <p:spPr bwMode="auto">
          <a:xfrm>
            <a:off x="4886961" y="2286000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b="1" baseline="-25000" dirty="0">
                <a:solidFill>
                  <a:srgbClr val="0000FF"/>
                </a:solidFill>
              </a:rPr>
              <a:t>1</a:t>
            </a:r>
            <a:r>
              <a:rPr lang="en-US" b="1" dirty="0">
                <a:solidFill>
                  <a:srgbClr val="0000FF"/>
                </a:solidFill>
              </a:rPr>
              <a:t>, 2</a:t>
            </a:r>
          </a:p>
        </p:txBody>
      </p:sp>
      <p:sp>
        <p:nvSpPr>
          <p:cNvPr id="55322" name="Rectangle 76"/>
          <p:cNvSpPr>
            <a:spLocks noChangeArrowheads="1"/>
          </p:cNvSpPr>
          <p:nvPr/>
        </p:nvSpPr>
        <p:spPr bwMode="auto">
          <a:xfrm>
            <a:off x="7711440" y="1447800"/>
            <a:ext cx="16717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660066"/>
                </a:solidFill>
              </a:rPr>
              <a:t>Seq1, Max(1,2) </a:t>
            </a:r>
          </a:p>
        </p:txBody>
      </p:sp>
      <p:sp>
        <p:nvSpPr>
          <p:cNvPr id="55323" name="Line 7"/>
          <p:cNvSpPr>
            <a:spLocks noChangeShapeType="1"/>
          </p:cNvSpPr>
          <p:nvPr/>
        </p:nvSpPr>
        <p:spPr bwMode="auto">
          <a:xfrm>
            <a:off x="4213860" y="1905000"/>
            <a:ext cx="6096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4" name="Line 7"/>
          <p:cNvSpPr>
            <a:spLocks noChangeShapeType="1"/>
          </p:cNvSpPr>
          <p:nvPr/>
        </p:nvSpPr>
        <p:spPr bwMode="auto">
          <a:xfrm flipV="1">
            <a:off x="4061460" y="2895600"/>
            <a:ext cx="10668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5" name="Line 32"/>
          <p:cNvSpPr>
            <a:spLocks noChangeShapeType="1"/>
          </p:cNvSpPr>
          <p:nvPr/>
        </p:nvSpPr>
        <p:spPr bwMode="auto">
          <a:xfrm>
            <a:off x="6042660" y="2971800"/>
            <a:ext cx="228600" cy="990600"/>
          </a:xfrm>
          <a:prstGeom prst="line">
            <a:avLst/>
          </a:prstGeom>
          <a:noFill/>
          <a:ln w="38100" cmpd="dbl">
            <a:solidFill>
              <a:srgbClr val="66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6" name="Line 32"/>
          <p:cNvSpPr>
            <a:spLocks noChangeShapeType="1"/>
          </p:cNvSpPr>
          <p:nvPr/>
        </p:nvSpPr>
        <p:spPr bwMode="auto">
          <a:xfrm flipV="1">
            <a:off x="6042660" y="1905000"/>
            <a:ext cx="304800" cy="1066800"/>
          </a:xfrm>
          <a:prstGeom prst="line">
            <a:avLst/>
          </a:prstGeom>
          <a:noFill/>
          <a:ln w="38100" cmpd="dbl">
            <a:solidFill>
              <a:srgbClr val="66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Text Box 149"/>
          <p:cNvSpPr txBox="1">
            <a:spLocks noChangeArrowheads="1"/>
          </p:cNvSpPr>
          <p:nvPr/>
        </p:nvSpPr>
        <p:spPr bwMode="auto">
          <a:xfrm>
            <a:off x="1699260" y="1839914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/>
              <a:t>M</a:t>
            </a:r>
            <a:r>
              <a:rPr lang="en-US" sz="1800" b="1" baseline="-25000" dirty="0"/>
              <a:t>1</a:t>
            </a:r>
            <a:endParaRPr lang="en-US" sz="1800" b="1" dirty="0"/>
          </a:p>
        </p:txBody>
      </p:sp>
      <p:sp>
        <p:nvSpPr>
          <p:cNvPr id="55330" name="Rectangle 84"/>
          <p:cNvSpPr>
            <a:spLocks noChangeArrowheads="1"/>
          </p:cNvSpPr>
          <p:nvPr/>
        </p:nvSpPr>
        <p:spPr bwMode="auto">
          <a:xfrm>
            <a:off x="3756661" y="2209800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b="1" baseline="-25000" dirty="0">
                <a:solidFill>
                  <a:srgbClr val="0000FF"/>
                </a:solidFill>
              </a:rPr>
              <a:t>2</a:t>
            </a:r>
            <a:r>
              <a:rPr lang="en-US" b="1" dirty="0">
                <a:solidFill>
                  <a:srgbClr val="0000FF"/>
                </a:solidFill>
              </a:rPr>
              <a:t>, 1</a:t>
            </a:r>
          </a:p>
        </p:txBody>
      </p:sp>
      <p:sp>
        <p:nvSpPr>
          <p:cNvPr id="55331" name="Rectangle 85"/>
          <p:cNvSpPr>
            <a:spLocks noChangeArrowheads="1"/>
          </p:cNvSpPr>
          <p:nvPr/>
        </p:nvSpPr>
        <p:spPr bwMode="auto">
          <a:xfrm>
            <a:off x="4048761" y="3059113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b="1" baseline="-25000" dirty="0">
                <a:solidFill>
                  <a:srgbClr val="0000FF"/>
                </a:solidFill>
              </a:rPr>
              <a:t>2</a:t>
            </a:r>
            <a:r>
              <a:rPr lang="en-US" b="1" dirty="0">
                <a:solidFill>
                  <a:srgbClr val="0000FF"/>
                </a:solidFill>
              </a:rPr>
              <a:t>, 1</a:t>
            </a:r>
          </a:p>
        </p:txBody>
      </p:sp>
      <p:sp>
        <p:nvSpPr>
          <p:cNvPr id="55332" name="Rectangle 86"/>
          <p:cNvSpPr>
            <a:spLocks noChangeArrowheads="1"/>
          </p:cNvSpPr>
          <p:nvPr/>
        </p:nvSpPr>
        <p:spPr bwMode="auto">
          <a:xfrm>
            <a:off x="5509260" y="2921952"/>
            <a:ext cx="1618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660066"/>
                </a:solidFill>
              </a:rPr>
              <a:t>Seq2, Max(1,1)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472E53-FBB8-8D44-B4E4-4C2022510A5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9" name="Line 32">
            <a:extLst>
              <a:ext uri="{FF2B5EF4-FFF2-40B4-BE49-F238E27FC236}">
                <a16:creationId xmlns:a16="http://schemas.microsoft.com/office/drawing/2014/main" id="{9CCC755E-2CA3-7140-904F-696AA4FE77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3897" y="2883932"/>
            <a:ext cx="381000" cy="1081719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2">
            <a:extLst>
              <a:ext uri="{FF2B5EF4-FFF2-40B4-BE49-F238E27FC236}">
                <a16:creationId xmlns:a16="http://schemas.microsoft.com/office/drawing/2014/main" id="{FA78E342-D727-C943-8DC8-9F4225D4F2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3326" y="1917699"/>
            <a:ext cx="1403331" cy="2101851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7">
            <a:extLst>
              <a:ext uri="{FF2B5EF4-FFF2-40B4-BE49-F238E27FC236}">
                <a16:creationId xmlns:a16="http://schemas.microsoft.com/office/drawing/2014/main" id="{C2432C69-F0C6-2E4E-B177-6D328820F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9343450" y="2031261"/>
            <a:ext cx="1015303" cy="192476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7">
            <a:extLst>
              <a:ext uri="{FF2B5EF4-FFF2-40B4-BE49-F238E27FC236}">
                <a16:creationId xmlns:a16="http://schemas.microsoft.com/office/drawing/2014/main" id="{0F5379AC-972D-5149-9D81-FA691421A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7004" y="2947693"/>
            <a:ext cx="6096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2">
            <a:extLst>
              <a:ext uri="{FF2B5EF4-FFF2-40B4-BE49-F238E27FC236}">
                <a16:creationId xmlns:a16="http://schemas.microsoft.com/office/drawing/2014/main" id="{271782E0-B8E2-7D45-AB10-5BD7DCE6C7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10240" y="2883932"/>
            <a:ext cx="51434" cy="1078468"/>
          </a:xfrm>
          <a:prstGeom prst="line">
            <a:avLst/>
          </a:prstGeom>
          <a:noFill/>
          <a:ln w="38100" cmpd="dbl">
            <a:solidFill>
              <a:srgbClr val="66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2">
            <a:extLst>
              <a:ext uri="{FF2B5EF4-FFF2-40B4-BE49-F238E27FC236}">
                <a16:creationId xmlns:a16="http://schemas.microsoft.com/office/drawing/2014/main" id="{124E99B9-56D9-1E4B-9D5A-80E0CAED38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10240" y="1981200"/>
            <a:ext cx="543560" cy="2045732"/>
          </a:xfrm>
          <a:prstGeom prst="line">
            <a:avLst/>
          </a:prstGeom>
          <a:noFill/>
          <a:ln w="38100" cmpd="dbl">
            <a:solidFill>
              <a:srgbClr val="66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Text Box 149">
            <a:extLst>
              <a:ext uri="{FF2B5EF4-FFF2-40B4-BE49-F238E27FC236}">
                <a16:creationId xmlns:a16="http://schemas.microsoft.com/office/drawing/2014/main" id="{5193ED50-C9E0-4148-B790-6187FE3D0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587" y="3153200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/>
              <a:t>M</a:t>
            </a:r>
            <a:r>
              <a:rPr lang="en-US" sz="1800" b="1" baseline="-25000" dirty="0"/>
              <a:t>3</a:t>
            </a:r>
            <a:endParaRPr lang="en-US" sz="1800" b="1" dirty="0"/>
          </a:p>
        </p:txBody>
      </p:sp>
      <p:sp>
        <p:nvSpPr>
          <p:cNvPr id="48" name="Rectangle 84">
            <a:extLst>
              <a:ext uri="{FF2B5EF4-FFF2-40B4-BE49-F238E27FC236}">
                <a16:creationId xmlns:a16="http://schemas.microsoft.com/office/drawing/2014/main" id="{81FE5574-13CA-7C41-BBCC-7F059FAE9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18118" y="2088251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b="1" baseline="-25000" dirty="0">
                <a:solidFill>
                  <a:srgbClr val="0000FF"/>
                </a:solidFill>
              </a:rPr>
              <a:t>3</a:t>
            </a:r>
            <a:r>
              <a:rPr lang="en-US" b="1" dirty="0">
                <a:solidFill>
                  <a:srgbClr val="0000FF"/>
                </a:solidFill>
              </a:rPr>
              <a:t>, 3</a:t>
            </a:r>
          </a:p>
        </p:txBody>
      </p:sp>
      <p:sp>
        <p:nvSpPr>
          <p:cNvPr id="49" name="Rectangle 84">
            <a:extLst>
              <a:ext uri="{FF2B5EF4-FFF2-40B4-BE49-F238E27FC236}">
                <a16:creationId xmlns:a16="http://schemas.microsoft.com/office/drawing/2014/main" id="{1A4E5B38-2507-FE4D-BC4E-54BDA13A3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97" y="3454123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b="1" baseline="-25000" dirty="0">
                <a:solidFill>
                  <a:srgbClr val="0000FF"/>
                </a:solidFill>
              </a:rPr>
              <a:t>3</a:t>
            </a:r>
            <a:r>
              <a:rPr lang="en-US" b="1" dirty="0">
                <a:solidFill>
                  <a:srgbClr val="0000FF"/>
                </a:solidFill>
              </a:rPr>
              <a:t>, 2</a:t>
            </a:r>
          </a:p>
        </p:txBody>
      </p:sp>
      <p:sp>
        <p:nvSpPr>
          <p:cNvPr id="50" name="Rectangle 76">
            <a:extLst>
              <a:ext uri="{FF2B5EF4-FFF2-40B4-BE49-F238E27FC236}">
                <a16:creationId xmlns:a16="http://schemas.microsoft.com/office/drawing/2014/main" id="{A1311F7B-B47C-CF44-A5D0-CBDB0F7E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0599" y="1470860"/>
            <a:ext cx="1618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660066"/>
                </a:solidFill>
              </a:rPr>
              <a:t>Seq3, Max(3,3)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889F-68A7-3E4A-BBC2-18C2DDB3C6BF}"/>
              </a:ext>
            </a:extLst>
          </p:cNvPr>
          <p:cNvSpPr txBox="1"/>
          <p:nvPr/>
        </p:nvSpPr>
        <p:spPr>
          <a:xfrm>
            <a:off x="550349" y="151963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AA3B71-0478-2941-B9CF-19EC2544827F}"/>
              </a:ext>
            </a:extLst>
          </p:cNvPr>
          <p:cNvSpPr txBox="1"/>
          <p:nvPr/>
        </p:nvSpPr>
        <p:spPr>
          <a:xfrm>
            <a:off x="544512" y="25273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B0C179-FCF3-7B40-8E84-3E10EC6C7AED}"/>
              </a:ext>
            </a:extLst>
          </p:cNvPr>
          <p:cNvSpPr txBox="1"/>
          <p:nvPr/>
        </p:nvSpPr>
        <p:spPr>
          <a:xfrm>
            <a:off x="583345" y="349166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39DF80-E493-6646-BB1D-074BF4270A87}"/>
              </a:ext>
            </a:extLst>
          </p:cNvPr>
          <p:cNvSpPr txBox="1"/>
          <p:nvPr/>
        </p:nvSpPr>
        <p:spPr>
          <a:xfrm>
            <a:off x="8754456" y="113484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2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8DA524-966A-0248-B1F1-2164FD4D2401}"/>
              </a:ext>
            </a:extLst>
          </p:cNvPr>
          <p:cNvSpPr txBox="1"/>
          <p:nvPr/>
        </p:nvSpPr>
        <p:spPr>
          <a:xfrm>
            <a:off x="6337306" y="146769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3A0DF2-07D1-614B-B9EA-1A29247BDE79}"/>
              </a:ext>
            </a:extLst>
          </p:cNvPr>
          <p:cNvSpPr txBox="1"/>
          <p:nvPr/>
        </p:nvSpPr>
        <p:spPr>
          <a:xfrm>
            <a:off x="5785704" y="409080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61E581-D9E1-F54B-877C-02F41D9D7A3E}"/>
              </a:ext>
            </a:extLst>
          </p:cNvPr>
          <p:cNvSpPr txBox="1"/>
          <p:nvPr/>
        </p:nvSpPr>
        <p:spPr>
          <a:xfrm>
            <a:off x="6121290" y="251755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7690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 – moved M3 and Ack3 earlier</a:t>
            </a:r>
          </a:p>
        </p:txBody>
      </p:sp>
      <p:sp>
        <p:nvSpPr>
          <p:cNvPr id="55301" name="Line 7"/>
          <p:cNvSpPr>
            <a:spLocks noChangeShapeType="1"/>
          </p:cNvSpPr>
          <p:nvPr/>
        </p:nvSpPr>
        <p:spPr bwMode="auto">
          <a:xfrm>
            <a:off x="1216660" y="1930399"/>
            <a:ext cx="10270490" cy="74907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2" name="Text Box 8"/>
          <p:cNvSpPr txBox="1">
            <a:spLocks noChangeArrowheads="1"/>
          </p:cNvSpPr>
          <p:nvPr/>
        </p:nvSpPr>
        <p:spPr bwMode="auto">
          <a:xfrm>
            <a:off x="162560" y="1739901"/>
            <a:ext cx="115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P1</a:t>
            </a:r>
          </a:p>
        </p:txBody>
      </p:sp>
      <p:sp>
        <p:nvSpPr>
          <p:cNvPr id="55303" name="Text Box 9"/>
          <p:cNvSpPr txBox="1">
            <a:spLocks noChangeArrowheads="1"/>
          </p:cNvSpPr>
          <p:nvPr/>
        </p:nvSpPr>
        <p:spPr bwMode="auto">
          <a:xfrm>
            <a:off x="162560" y="2678114"/>
            <a:ext cx="115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P2</a:t>
            </a:r>
          </a:p>
        </p:txBody>
      </p:sp>
      <p:sp>
        <p:nvSpPr>
          <p:cNvPr id="55304" name="Text Box 10"/>
          <p:cNvSpPr txBox="1">
            <a:spLocks noChangeArrowheads="1"/>
          </p:cNvSpPr>
          <p:nvPr/>
        </p:nvSpPr>
        <p:spPr bwMode="auto">
          <a:xfrm>
            <a:off x="137160" y="3617914"/>
            <a:ext cx="1155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/>
              <a:t>P3</a:t>
            </a:r>
          </a:p>
        </p:txBody>
      </p:sp>
      <p:sp>
        <p:nvSpPr>
          <p:cNvPr id="55305" name="Line 11"/>
          <p:cNvSpPr>
            <a:spLocks noChangeShapeType="1"/>
          </p:cNvSpPr>
          <p:nvPr/>
        </p:nvSpPr>
        <p:spPr bwMode="auto">
          <a:xfrm>
            <a:off x="1318260" y="1917700"/>
            <a:ext cx="381000" cy="10541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6" name="Line 12"/>
          <p:cNvSpPr>
            <a:spLocks noChangeShapeType="1"/>
          </p:cNvSpPr>
          <p:nvPr/>
        </p:nvSpPr>
        <p:spPr bwMode="auto">
          <a:xfrm>
            <a:off x="1318260" y="1905000"/>
            <a:ext cx="3657600" cy="20574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7" name="Line 13"/>
          <p:cNvSpPr>
            <a:spLocks noChangeShapeType="1"/>
          </p:cNvSpPr>
          <p:nvPr/>
        </p:nvSpPr>
        <p:spPr bwMode="auto">
          <a:xfrm flipV="1">
            <a:off x="1076960" y="2960130"/>
            <a:ext cx="10515600" cy="11669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8" name="Line 14"/>
          <p:cNvSpPr>
            <a:spLocks noChangeShapeType="1"/>
          </p:cNvSpPr>
          <p:nvPr/>
        </p:nvSpPr>
        <p:spPr bwMode="auto">
          <a:xfrm>
            <a:off x="1115060" y="3962400"/>
            <a:ext cx="10238740" cy="65086"/>
          </a:xfrm>
          <a:prstGeom prst="line">
            <a:avLst/>
          </a:prstGeom>
          <a:noFill/>
          <a:ln w="28575">
            <a:solidFill>
              <a:srgbClr val="037C03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09" name="Line 31"/>
          <p:cNvSpPr>
            <a:spLocks noChangeShapeType="1"/>
          </p:cNvSpPr>
          <p:nvPr/>
        </p:nvSpPr>
        <p:spPr bwMode="auto">
          <a:xfrm flipV="1">
            <a:off x="2537460" y="1905000"/>
            <a:ext cx="914400" cy="10668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0" name="Line 32"/>
          <p:cNvSpPr>
            <a:spLocks noChangeShapeType="1"/>
          </p:cNvSpPr>
          <p:nvPr/>
        </p:nvSpPr>
        <p:spPr bwMode="auto">
          <a:xfrm>
            <a:off x="2537460" y="2971800"/>
            <a:ext cx="990600" cy="990600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1" name="Text Box 149"/>
          <p:cNvSpPr txBox="1">
            <a:spLocks noChangeArrowheads="1"/>
          </p:cNvSpPr>
          <p:nvPr/>
        </p:nvSpPr>
        <p:spPr bwMode="auto">
          <a:xfrm>
            <a:off x="784860" y="205740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/>
              <a:t>M</a:t>
            </a:r>
            <a:r>
              <a:rPr lang="en-US" sz="1800" b="1" baseline="-25000" dirty="0"/>
              <a:t>1</a:t>
            </a:r>
            <a:endParaRPr lang="en-US" sz="1800" b="1" dirty="0"/>
          </a:p>
        </p:txBody>
      </p:sp>
      <p:sp>
        <p:nvSpPr>
          <p:cNvPr id="55313" name="Text Box 149"/>
          <p:cNvSpPr txBox="1">
            <a:spLocks noChangeArrowheads="1"/>
          </p:cNvSpPr>
          <p:nvPr/>
        </p:nvSpPr>
        <p:spPr bwMode="auto">
          <a:xfrm>
            <a:off x="2461260" y="2026920"/>
            <a:ext cx="9144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/>
              <a:t>M</a:t>
            </a:r>
            <a:r>
              <a:rPr lang="en-US" sz="1800" b="1" baseline="-25000" dirty="0"/>
              <a:t>2</a:t>
            </a:r>
            <a:endParaRPr lang="en-US" sz="1800" b="1" dirty="0"/>
          </a:p>
        </p:txBody>
      </p:sp>
      <p:sp>
        <p:nvSpPr>
          <p:cNvPr id="55314" name="Text Box 149"/>
          <p:cNvSpPr txBox="1">
            <a:spLocks noChangeArrowheads="1"/>
          </p:cNvSpPr>
          <p:nvPr/>
        </p:nvSpPr>
        <p:spPr bwMode="auto">
          <a:xfrm>
            <a:off x="2308860" y="3287714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/>
              <a:t>M</a:t>
            </a:r>
            <a:r>
              <a:rPr lang="en-US" sz="1800" b="1" baseline="-25000" dirty="0"/>
              <a:t>2</a:t>
            </a:r>
            <a:endParaRPr lang="en-US" sz="1800" b="1" dirty="0"/>
          </a:p>
        </p:txBody>
      </p:sp>
      <p:sp>
        <p:nvSpPr>
          <p:cNvPr id="55315" name="Line 7"/>
          <p:cNvSpPr>
            <a:spLocks noChangeShapeType="1"/>
          </p:cNvSpPr>
          <p:nvPr/>
        </p:nvSpPr>
        <p:spPr bwMode="auto">
          <a:xfrm flipV="1">
            <a:off x="1927860" y="1905000"/>
            <a:ext cx="19812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6" name="Line 7"/>
          <p:cNvSpPr>
            <a:spLocks noChangeShapeType="1"/>
          </p:cNvSpPr>
          <p:nvPr/>
        </p:nvSpPr>
        <p:spPr bwMode="auto">
          <a:xfrm flipV="1">
            <a:off x="5201776" y="1904999"/>
            <a:ext cx="536083" cy="210185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7" name="Line 32"/>
          <p:cNvSpPr>
            <a:spLocks noChangeShapeType="1"/>
          </p:cNvSpPr>
          <p:nvPr/>
        </p:nvSpPr>
        <p:spPr bwMode="auto">
          <a:xfrm>
            <a:off x="9777903" y="1950720"/>
            <a:ext cx="600364" cy="1066800"/>
          </a:xfrm>
          <a:prstGeom prst="line">
            <a:avLst/>
          </a:prstGeom>
          <a:noFill/>
          <a:ln w="38100" cmpd="dbl">
            <a:solidFill>
              <a:srgbClr val="66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8" name="Line 32"/>
          <p:cNvSpPr>
            <a:spLocks noChangeShapeType="1"/>
          </p:cNvSpPr>
          <p:nvPr/>
        </p:nvSpPr>
        <p:spPr bwMode="auto">
          <a:xfrm>
            <a:off x="9749790" y="1961834"/>
            <a:ext cx="381000" cy="2057400"/>
          </a:xfrm>
          <a:prstGeom prst="line">
            <a:avLst/>
          </a:prstGeom>
          <a:noFill/>
          <a:ln w="38100" cmpd="dbl">
            <a:solidFill>
              <a:srgbClr val="66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19" name="Rectangle 72"/>
          <p:cNvSpPr>
            <a:spLocks noChangeArrowheads="1"/>
          </p:cNvSpPr>
          <p:nvPr/>
        </p:nvSpPr>
        <p:spPr bwMode="auto">
          <a:xfrm>
            <a:off x="1878649" y="2449513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b="1" baseline="-25000" dirty="0">
                <a:solidFill>
                  <a:srgbClr val="0000FF"/>
                </a:solidFill>
              </a:rPr>
              <a:t>1</a:t>
            </a:r>
            <a:r>
              <a:rPr lang="en-US" b="1" dirty="0">
                <a:solidFill>
                  <a:srgbClr val="0000FF"/>
                </a:solidFill>
              </a:rPr>
              <a:t>, 1</a:t>
            </a:r>
          </a:p>
        </p:txBody>
      </p:sp>
      <p:sp>
        <p:nvSpPr>
          <p:cNvPr id="55320" name="Rectangle 73"/>
          <p:cNvSpPr>
            <a:spLocks noChangeArrowheads="1"/>
          </p:cNvSpPr>
          <p:nvPr/>
        </p:nvSpPr>
        <p:spPr bwMode="auto">
          <a:xfrm>
            <a:off x="4886961" y="2286000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b="1" baseline="-25000" dirty="0">
                <a:solidFill>
                  <a:srgbClr val="0000FF"/>
                </a:solidFill>
              </a:rPr>
              <a:t>1</a:t>
            </a:r>
            <a:r>
              <a:rPr lang="en-US" b="1" dirty="0">
                <a:solidFill>
                  <a:srgbClr val="0000FF"/>
                </a:solidFill>
              </a:rPr>
              <a:t>, 2</a:t>
            </a:r>
          </a:p>
        </p:txBody>
      </p:sp>
      <p:sp>
        <p:nvSpPr>
          <p:cNvPr id="55322" name="Rectangle 76"/>
          <p:cNvSpPr>
            <a:spLocks noChangeArrowheads="1"/>
          </p:cNvSpPr>
          <p:nvPr/>
        </p:nvSpPr>
        <p:spPr bwMode="auto">
          <a:xfrm>
            <a:off x="7711440" y="1447800"/>
            <a:ext cx="167174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660066"/>
                </a:solidFill>
              </a:rPr>
              <a:t>Seq1, Max(1,2) </a:t>
            </a:r>
          </a:p>
        </p:txBody>
      </p:sp>
      <p:sp>
        <p:nvSpPr>
          <p:cNvPr id="55323" name="Line 7"/>
          <p:cNvSpPr>
            <a:spLocks noChangeShapeType="1"/>
          </p:cNvSpPr>
          <p:nvPr/>
        </p:nvSpPr>
        <p:spPr bwMode="auto">
          <a:xfrm>
            <a:off x="4213860" y="1905000"/>
            <a:ext cx="6096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4" name="Line 7"/>
          <p:cNvSpPr>
            <a:spLocks noChangeShapeType="1"/>
          </p:cNvSpPr>
          <p:nvPr/>
        </p:nvSpPr>
        <p:spPr bwMode="auto">
          <a:xfrm flipV="1">
            <a:off x="4061460" y="2895600"/>
            <a:ext cx="10668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5" name="Line 32"/>
          <p:cNvSpPr>
            <a:spLocks noChangeShapeType="1"/>
          </p:cNvSpPr>
          <p:nvPr/>
        </p:nvSpPr>
        <p:spPr bwMode="auto">
          <a:xfrm>
            <a:off x="6042660" y="2971800"/>
            <a:ext cx="228600" cy="990600"/>
          </a:xfrm>
          <a:prstGeom prst="line">
            <a:avLst/>
          </a:prstGeom>
          <a:noFill/>
          <a:ln w="38100" cmpd="dbl">
            <a:solidFill>
              <a:srgbClr val="66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6" name="Line 32"/>
          <p:cNvSpPr>
            <a:spLocks noChangeShapeType="1"/>
          </p:cNvSpPr>
          <p:nvPr/>
        </p:nvSpPr>
        <p:spPr bwMode="auto">
          <a:xfrm flipV="1">
            <a:off x="6042660" y="1905000"/>
            <a:ext cx="304800" cy="1066800"/>
          </a:xfrm>
          <a:prstGeom prst="line">
            <a:avLst/>
          </a:prstGeom>
          <a:noFill/>
          <a:ln w="38100" cmpd="dbl">
            <a:solidFill>
              <a:srgbClr val="66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329" name="Text Box 149"/>
          <p:cNvSpPr txBox="1">
            <a:spLocks noChangeArrowheads="1"/>
          </p:cNvSpPr>
          <p:nvPr/>
        </p:nvSpPr>
        <p:spPr bwMode="auto">
          <a:xfrm>
            <a:off x="1699260" y="1839914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/>
              <a:t>M</a:t>
            </a:r>
            <a:r>
              <a:rPr lang="en-US" sz="1800" b="1" baseline="-25000" dirty="0"/>
              <a:t>1</a:t>
            </a:r>
            <a:endParaRPr lang="en-US" sz="1800" b="1" dirty="0"/>
          </a:p>
        </p:txBody>
      </p:sp>
      <p:sp>
        <p:nvSpPr>
          <p:cNvPr id="55330" name="Rectangle 84"/>
          <p:cNvSpPr>
            <a:spLocks noChangeArrowheads="1"/>
          </p:cNvSpPr>
          <p:nvPr/>
        </p:nvSpPr>
        <p:spPr bwMode="auto">
          <a:xfrm>
            <a:off x="3756661" y="2209800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b="1" baseline="-25000" dirty="0">
                <a:solidFill>
                  <a:srgbClr val="0000FF"/>
                </a:solidFill>
              </a:rPr>
              <a:t>2</a:t>
            </a:r>
            <a:r>
              <a:rPr lang="en-US" b="1" dirty="0">
                <a:solidFill>
                  <a:srgbClr val="0000FF"/>
                </a:solidFill>
              </a:rPr>
              <a:t>, 1</a:t>
            </a:r>
          </a:p>
        </p:txBody>
      </p:sp>
      <p:sp>
        <p:nvSpPr>
          <p:cNvPr id="55331" name="Rectangle 85"/>
          <p:cNvSpPr>
            <a:spLocks noChangeArrowheads="1"/>
          </p:cNvSpPr>
          <p:nvPr/>
        </p:nvSpPr>
        <p:spPr bwMode="auto">
          <a:xfrm>
            <a:off x="4048761" y="3059113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b="1" baseline="-25000" dirty="0">
                <a:solidFill>
                  <a:srgbClr val="0000FF"/>
                </a:solidFill>
              </a:rPr>
              <a:t>2</a:t>
            </a:r>
            <a:r>
              <a:rPr lang="en-US" b="1" dirty="0">
                <a:solidFill>
                  <a:srgbClr val="0000FF"/>
                </a:solidFill>
              </a:rPr>
              <a:t>, 1</a:t>
            </a:r>
          </a:p>
        </p:txBody>
      </p:sp>
      <p:sp>
        <p:nvSpPr>
          <p:cNvPr id="55332" name="Rectangle 86"/>
          <p:cNvSpPr>
            <a:spLocks noChangeArrowheads="1"/>
          </p:cNvSpPr>
          <p:nvPr/>
        </p:nvSpPr>
        <p:spPr bwMode="auto">
          <a:xfrm>
            <a:off x="5509260" y="2921952"/>
            <a:ext cx="1618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660066"/>
                </a:solidFill>
              </a:rPr>
              <a:t>Seq2, Max(1,1)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0472E53-FBB8-8D44-B4E4-4C2022510A5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9" name="Line 32">
            <a:extLst>
              <a:ext uri="{FF2B5EF4-FFF2-40B4-BE49-F238E27FC236}">
                <a16:creationId xmlns:a16="http://schemas.microsoft.com/office/drawing/2014/main" id="{9CCC755E-2CA3-7140-904F-696AA4FE77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53897" y="2883932"/>
            <a:ext cx="381000" cy="1081719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" name="Line 32">
            <a:extLst>
              <a:ext uri="{FF2B5EF4-FFF2-40B4-BE49-F238E27FC236}">
                <a16:creationId xmlns:a16="http://schemas.microsoft.com/office/drawing/2014/main" id="{FA78E342-D727-C943-8DC8-9F4225D4F2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73326" y="1917699"/>
            <a:ext cx="1403331" cy="2101851"/>
          </a:xfrm>
          <a:prstGeom prst="line">
            <a:avLst/>
          </a:prstGeom>
          <a:noFill/>
          <a:ln w="38100" cmpd="dbl">
            <a:solidFill>
              <a:srgbClr val="000000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" name="Line 7">
            <a:extLst>
              <a:ext uri="{FF2B5EF4-FFF2-40B4-BE49-F238E27FC236}">
                <a16:creationId xmlns:a16="http://schemas.microsoft.com/office/drawing/2014/main" id="{C2432C69-F0C6-2E4E-B177-6D328820FA61}"/>
              </a:ext>
            </a:extLst>
          </p:cNvPr>
          <p:cNvSpPr>
            <a:spLocks noChangeShapeType="1"/>
          </p:cNvSpPr>
          <p:nvPr/>
        </p:nvSpPr>
        <p:spPr bwMode="auto">
          <a:xfrm>
            <a:off x="8863390" y="2031261"/>
            <a:ext cx="1015303" cy="192476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7">
            <a:extLst>
              <a:ext uri="{FF2B5EF4-FFF2-40B4-BE49-F238E27FC236}">
                <a16:creationId xmlns:a16="http://schemas.microsoft.com/office/drawing/2014/main" id="{0F5379AC-972D-5149-9D81-FA691421ADE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47004" y="2947693"/>
            <a:ext cx="609600" cy="106680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 type="none" w="sm" len="sm"/>
            <a:tailEnd type="triangle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" name="Line 32">
            <a:extLst>
              <a:ext uri="{FF2B5EF4-FFF2-40B4-BE49-F238E27FC236}">
                <a16:creationId xmlns:a16="http://schemas.microsoft.com/office/drawing/2014/main" id="{271782E0-B8E2-7D45-AB10-5BD7DCE6C7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10240" y="2883932"/>
            <a:ext cx="51434" cy="1078468"/>
          </a:xfrm>
          <a:prstGeom prst="line">
            <a:avLst/>
          </a:prstGeom>
          <a:noFill/>
          <a:ln w="38100" cmpd="dbl">
            <a:solidFill>
              <a:srgbClr val="66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32">
            <a:extLst>
              <a:ext uri="{FF2B5EF4-FFF2-40B4-BE49-F238E27FC236}">
                <a16:creationId xmlns:a16="http://schemas.microsoft.com/office/drawing/2014/main" id="{124E99B9-56D9-1E4B-9D5A-80E0CAED38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10240" y="1981200"/>
            <a:ext cx="543560" cy="2045732"/>
          </a:xfrm>
          <a:prstGeom prst="line">
            <a:avLst/>
          </a:prstGeom>
          <a:noFill/>
          <a:ln w="38100" cmpd="dbl">
            <a:solidFill>
              <a:srgbClr val="660066"/>
            </a:solidFill>
            <a:round/>
            <a:headEnd type="none" w="sm" len="sm"/>
            <a:tailEnd type="stealth" w="med" len="lg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541692-1C63-D147-AB83-6B921EAB9F68}"/>
              </a:ext>
            </a:extLst>
          </p:cNvPr>
          <p:cNvSpPr txBox="1"/>
          <p:nvPr/>
        </p:nvSpPr>
        <p:spPr>
          <a:xfrm>
            <a:off x="939743" y="4591828"/>
            <a:ext cx="94287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 both M1 and M3 I have order 2 – I can break ties with process id, M1 will be first and M3 second </a:t>
            </a:r>
          </a:p>
        </p:txBody>
      </p:sp>
      <p:sp>
        <p:nvSpPr>
          <p:cNvPr id="47" name="Text Box 149">
            <a:extLst>
              <a:ext uri="{FF2B5EF4-FFF2-40B4-BE49-F238E27FC236}">
                <a16:creationId xmlns:a16="http://schemas.microsoft.com/office/drawing/2014/main" id="{5193ED50-C9E0-4148-B790-6187FE3D0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587" y="3153200"/>
            <a:ext cx="9144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sz="1800" b="1" dirty="0"/>
              <a:t>M</a:t>
            </a:r>
            <a:r>
              <a:rPr lang="en-US" sz="1800" b="1" baseline="-25000" dirty="0"/>
              <a:t>3</a:t>
            </a:r>
            <a:endParaRPr lang="en-US" sz="1800" b="1" dirty="0"/>
          </a:p>
        </p:txBody>
      </p:sp>
      <p:sp>
        <p:nvSpPr>
          <p:cNvPr id="48" name="Rectangle 84">
            <a:extLst>
              <a:ext uri="{FF2B5EF4-FFF2-40B4-BE49-F238E27FC236}">
                <a16:creationId xmlns:a16="http://schemas.microsoft.com/office/drawing/2014/main" id="{81FE5574-13CA-7C41-BBCC-7F059FAE90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4731" y="2042150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b="1" baseline="-25000" dirty="0">
                <a:solidFill>
                  <a:srgbClr val="0000FF"/>
                </a:solidFill>
              </a:rPr>
              <a:t>3</a:t>
            </a:r>
            <a:r>
              <a:rPr lang="en-US" b="1" dirty="0">
                <a:solidFill>
                  <a:srgbClr val="0000FF"/>
                </a:solidFill>
              </a:rPr>
              <a:t>, 2</a:t>
            </a:r>
          </a:p>
        </p:txBody>
      </p:sp>
      <p:sp>
        <p:nvSpPr>
          <p:cNvPr id="49" name="Rectangle 84">
            <a:extLst>
              <a:ext uri="{FF2B5EF4-FFF2-40B4-BE49-F238E27FC236}">
                <a16:creationId xmlns:a16="http://schemas.microsoft.com/office/drawing/2014/main" id="{1A4E5B38-2507-FE4D-BC4E-54BDA13A3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297" y="3454123"/>
            <a:ext cx="8386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0000FF"/>
                </a:solidFill>
              </a:rPr>
              <a:t>Ack</a:t>
            </a:r>
            <a:r>
              <a:rPr lang="en-US" b="1" baseline="-25000" dirty="0">
                <a:solidFill>
                  <a:srgbClr val="0000FF"/>
                </a:solidFill>
              </a:rPr>
              <a:t>3</a:t>
            </a:r>
            <a:r>
              <a:rPr lang="en-US" b="1" dirty="0">
                <a:solidFill>
                  <a:srgbClr val="0000FF"/>
                </a:solidFill>
              </a:rPr>
              <a:t>, 2</a:t>
            </a:r>
          </a:p>
        </p:txBody>
      </p:sp>
      <p:sp>
        <p:nvSpPr>
          <p:cNvPr id="50" name="Rectangle 76">
            <a:extLst>
              <a:ext uri="{FF2B5EF4-FFF2-40B4-BE49-F238E27FC236}">
                <a16:creationId xmlns:a16="http://schemas.microsoft.com/office/drawing/2014/main" id="{A1311F7B-B47C-CF44-A5D0-CBDB0F7E6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10599" y="1470860"/>
            <a:ext cx="161884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dirty="0">
                <a:solidFill>
                  <a:srgbClr val="660066"/>
                </a:solidFill>
              </a:rPr>
              <a:t>Seq3, Max(2,2)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E889F-68A7-3E4A-BBC2-18C2DDB3C6BF}"/>
              </a:ext>
            </a:extLst>
          </p:cNvPr>
          <p:cNvSpPr txBox="1"/>
          <p:nvPr/>
        </p:nvSpPr>
        <p:spPr>
          <a:xfrm>
            <a:off x="550349" y="151963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0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BAA3B71-0478-2941-B9CF-19EC2544827F}"/>
              </a:ext>
            </a:extLst>
          </p:cNvPr>
          <p:cNvSpPr txBox="1"/>
          <p:nvPr/>
        </p:nvSpPr>
        <p:spPr>
          <a:xfrm>
            <a:off x="544512" y="252730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0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B0C179-FCF3-7B40-8E84-3E10EC6C7AED}"/>
              </a:ext>
            </a:extLst>
          </p:cNvPr>
          <p:cNvSpPr txBox="1"/>
          <p:nvPr/>
        </p:nvSpPr>
        <p:spPr>
          <a:xfrm>
            <a:off x="583345" y="349166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0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39DF80-E493-6646-BB1D-074BF4270A87}"/>
              </a:ext>
            </a:extLst>
          </p:cNvPr>
          <p:cNvSpPr txBox="1"/>
          <p:nvPr/>
        </p:nvSpPr>
        <p:spPr>
          <a:xfrm>
            <a:off x="9507437" y="1362184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2,p1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58DA524-966A-0248-B1F1-2164FD4D2401}"/>
              </a:ext>
            </a:extLst>
          </p:cNvPr>
          <p:cNvSpPr txBox="1"/>
          <p:nvPr/>
        </p:nvSpPr>
        <p:spPr>
          <a:xfrm>
            <a:off x="6337306" y="1467690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F3A0DF2-07D1-614B-B9EA-1A29247BDE79}"/>
              </a:ext>
            </a:extLst>
          </p:cNvPr>
          <p:cNvSpPr txBox="1"/>
          <p:nvPr/>
        </p:nvSpPr>
        <p:spPr>
          <a:xfrm>
            <a:off x="5785704" y="4090806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761E581-D9E1-F54B-877C-02F41D9D7A3E}"/>
              </a:ext>
            </a:extLst>
          </p:cNvPr>
          <p:cNvSpPr txBox="1"/>
          <p:nvPr/>
        </p:nvSpPr>
        <p:spPr>
          <a:xfrm>
            <a:off x="6121290" y="2517555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1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97FF80-2524-6540-BB45-9C892837C86C}"/>
              </a:ext>
            </a:extLst>
          </p:cNvPr>
          <p:cNvSpPr txBox="1"/>
          <p:nvPr/>
        </p:nvSpPr>
        <p:spPr>
          <a:xfrm>
            <a:off x="11124998" y="1136691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2,p3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6848F53-7291-C340-B976-3369220BC70E}"/>
              </a:ext>
            </a:extLst>
          </p:cNvPr>
          <p:cNvSpPr txBox="1"/>
          <p:nvPr/>
        </p:nvSpPr>
        <p:spPr>
          <a:xfrm>
            <a:off x="9626818" y="2618698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2,p1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9B50325F-E049-C942-80C1-0951CBAAEF84}"/>
              </a:ext>
            </a:extLst>
          </p:cNvPr>
          <p:cNvSpPr txBox="1"/>
          <p:nvPr/>
        </p:nvSpPr>
        <p:spPr>
          <a:xfrm>
            <a:off x="9774727" y="4071412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2,p1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08ED8C5-6828-574A-B222-EC8034312705}"/>
              </a:ext>
            </a:extLst>
          </p:cNvPr>
          <p:cNvSpPr txBox="1"/>
          <p:nvPr/>
        </p:nvSpPr>
        <p:spPr>
          <a:xfrm>
            <a:off x="10902020" y="4100443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2,p3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71CBA02-1380-1D4A-8888-D604A2D5A3B6}"/>
              </a:ext>
            </a:extLst>
          </p:cNvPr>
          <p:cNvSpPr txBox="1"/>
          <p:nvPr/>
        </p:nvSpPr>
        <p:spPr>
          <a:xfrm>
            <a:off x="11074400" y="3007456"/>
            <a:ext cx="1039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Ld</a:t>
            </a:r>
            <a:r>
              <a:rPr lang="en-US" dirty="0"/>
              <a:t> = 2,p3</a:t>
            </a:r>
          </a:p>
        </p:txBody>
      </p:sp>
    </p:spTree>
    <p:extLst>
      <p:ext uri="{BB962C8B-B14F-4D97-AF65-F5344CB8AC3E}">
        <p14:creationId xmlns:p14="http://schemas.microsoft.com/office/powerpoint/2010/main" val="13353177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1417</TotalTime>
  <Words>298</Words>
  <Application>Microsoft Macintosh PowerPoint</Application>
  <PresentationFormat>Widescreen</PresentationFormat>
  <Paragraphs>90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Example 2 – order assigned by receivers</vt:lpstr>
      <vt:lpstr>Example 2 – moved M3 earlier</vt:lpstr>
      <vt:lpstr>Example 2 – moved M3 and Ack3 earlier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Nita-Rotaru, Cristina</dc:creator>
  <cp:lastModifiedBy>Nita-Rotaru, Cristina</cp:lastModifiedBy>
  <cp:revision>12</cp:revision>
  <cp:lastPrinted>2020-10-07T20:49:04Z</cp:lastPrinted>
  <dcterms:created xsi:type="dcterms:W3CDTF">2020-10-06T21:57:44Z</dcterms:created>
  <dcterms:modified xsi:type="dcterms:W3CDTF">2020-10-07T21:35:41Z</dcterms:modified>
</cp:coreProperties>
</file>