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3" r:id="rId1"/>
  </p:sldMasterIdLst>
  <p:notesMasterIdLst>
    <p:notesMasterId r:id="rId52"/>
  </p:notesMasterIdLst>
  <p:sldIdLst>
    <p:sldId id="256"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92822" autoAdjust="0"/>
  </p:normalViewPr>
  <p:slideViewPr>
    <p:cSldViewPr>
      <p:cViewPr varScale="1">
        <p:scale>
          <a:sx n="75" d="100"/>
          <a:sy n="75" d="100"/>
        </p:scale>
        <p:origin x="-552" y="-102"/>
      </p:cViewPr>
      <p:guideLst>
        <p:guide orient="horz" pos="2160"/>
        <p:guide pos="2880"/>
      </p:guideLst>
    </p:cSldViewPr>
  </p:slideViewPr>
  <p:outlineViewPr>
    <p:cViewPr>
      <p:scale>
        <a:sx n="33" d="100"/>
        <a:sy n="33" d="100"/>
      </p:scale>
      <p:origin x="0" y="6540"/>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3A260-6424-4F55-B321-E5C05A5CC828}" type="datetimeFigureOut">
              <a:rPr lang="zh-CN" altLang="en-US" smtClean="0"/>
              <a:pPr/>
              <a:t>2014/3/27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0C297D-3D64-4923-94ED-EA6E4D37978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60C297D-3D64-4923-94ED-EA6E4D379780}"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60C297D-3D64-4923-94ED-EA6E4D379780}"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0C297D-3D64-4923-94ED-EA6E4D379780}" type="slidenum">
              <a:rPr lang="zh-CN" altLang="en-US" smtClean="0"/>
              <a:pPr/>
              <a:t>49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971600" y="2348880"/>
            <a:ext cx="7000924" cy="1071570"/>
          </a:xfrm>
          <a:noFill/>
        </p:spPr>
        <p:txBody>
          <a:bodyPr>
            <a:noAutofit/>
          </a:bodyPr>
          <a:lstStyle>
            <a:lvl1pPr marL="0" indent="0" algn="ctr">
              <a:buNone/>
              <a:defRPr sz="4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单击此处编辑母版标题样式</a:t>
            </a:r>
            <a:endParaRPr lang="ko-KR" altLang="en-US" dirty="0"/>
          </a:p>
        </p:txBody>
      </p:sp>
      <p:sp>
        <p:nvSpPr>
          <p:cNvPr id="14" name="Rectangle 9"/>
          <p:cNvSpPr>
            <a:spLocks noChangeArrowheads="1"/>
          </p:cNvSpPr>
          <p:nvPr userDrawn="1"/>
        </p:nvSpPr>
        <p:spPr bwMode="auto">
          <a:xfrm>
            <a:off x="685800" y="2132856"/>
            <a:ext cx="7848600" cy="1447800"/>
          </a:xfrm>
          <a:prstGeom prst="rect">
            <a:avLst/>
          </a:prstGeom>
          <a:noFill/>
          <a:ln w="9525">
            <a:solidFill>
              <a:schemeClr val="tx1"/>
            </a:solidFill>
            <a:miter lim="800000"/>
            <a:headEnd/>
            <a:tailEnd/>
          </a:ln>
          <a:effectLst/>
        </p:spPr>
        <p:txBody>
          <a:bodyPr lIns="137160" tIns="0" rIns="164592" bIns="0" anchor="ctr"/>
          <a:lstStyle/>
          <a:p>
            <a:pPr fontAlgn="ctr"/>
            <a:endParaRPr lang="zh-CN" altLang="zh-CN" sz="4800">
              <a:solidFill>
                <a:schemeClr val="bg2"/>
              </a:solidFill>
            </a:endParaRPr>
          </a:p>
        </p:txBody>
      </p:sp>
      <p:sp>
        <p:nvSpPr>
          <p:cNvPr id="15" name="Rectangle 12"/>
          <p:cNvSpPr>
            <a:spLocks/>
          </p:cNvSpPr>
          <p:nvPr userDrawn="1"/>
        </p:nvSpPr>
        <p:spPr bwMode="auto">
          <a:xfrm>
            <a:off x="3744913" y="3580656"/>
            <a:ext cx="827087" cy="152400"/>
          </a:xfrm>
          <a:prstGeom prst="rect">
            <a:avLst/>
          </a:prstGeom>
          <a:solidFill>
            <a:srgbClr val="FF0000"/>
          </a:solidFill>
          <a:ln w="25400">
            <a:noFill/>
            <a:miter lim="800000"/>
            <a:headEnd/>
            <a:tailEnd/>
          </a:ln>
          <a:effectLst/>
        </p:spPr>
        <p:txBody>
          <a:bodyPr wrap="none" anchor="ctr"/>
          <a:lstStyle/>
          <a:p>
            <a:endParaRPr lang="zh-CN" altLang="en-US"/>
          </a:p>
        </p:txBody>
      </p:sp>
      <p:sp>
        <p:nvSpPr>
          <p:cNvPr id="17" name="Rectangle 15"/>
          <p:cNvSpPr>
            <a:spLocks/>
          </p:cNvSpPr>
          <p:nvPr userDrawn="1"/>
        </p:nvSpPr>
        <p:spPr bwMode="auto">
          <a:xfrm>
            <a:off x="4572000" y="3580656"/>
            <a:ext cx="827088" cy="152400"/>
          </a:xfrm>
          <a:prstGeom prst="rect">
            <a:avLst/>
          </a:prstGeom>
          <a:solidFill>
            <a:srgbClr val="0000FF"/>
          </a:solidFill>
          <a:ln w="25400">
            <a:noFill/>
            <a:miter lim="800000"/>
            <a:headEnd/>
            <a:tailEnd/>
          </a:ln>
          <a:effectLst/>
        </p:spPr>
        <p:txBody>
          <a:bodyPr wrap="none" anchor="ctr"/>
          <a:lstStyle/>
          <a:p>
            <a:endParaRPr lang="zh-CN" altLang="en-US"/>
          </a:p>
        </p:txBody>
      </p:sp>
      <p:sp>
        <p:nvSpPr>
          <p:cNvPr id="25" name="矩形 24"/>
          <p:cNvSpPr/>
          <p:nvPr userDrawn="1"/>
        </p:nvSpPr>
        <p:spPr>
          <a:xfrm>
            <a:off x="72008" y="72008"/>
            <a:ext cx="8820472"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16" descr="logonew2"/>
          <p:cNvPicPr>
            <a:picLocks noChangeAspect="1" noChangeArrowheads="1"/>
          </p:cNvPicPr>
          <p:nvPr userDrawn="1"/>
        </p:nvPicPr>
        <p:blipFill>
          <a:blip r:embed="rId2" cstate="print"/>
          <a:srcRect/>
          <a:stretch>
            <a:fillRect/>
          </a:stretch>
        </p:blipFill>
        <p:spPr bwMode="auto">
          <a:xfrm>
            <a:off x="3619500" y="1088033"/>
            <a:ext cx="1905000" cy="612775"/>
          </a:xfrm>
          <a:prstGeom prst="rect">
            <a:avLst/>
          </a:prstGeom>
          <a:noFill/>
        </p:spPr>
      </p:pic>
      <p:sp>
        <p:nvSpPr>
          <p:cNvPr id="26" name="矩形 25"/>
          <p:cNvSpPr/>
          <p:nvPr userDrawn="1"/>
        </p:nvSpPr>
        <p:spPr>
          <a:xfrm>
            <a:off x="7380312" y="6309320"/>
            <a:ext cx="1656184"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a:solidFill>
            <a:schemeClr val="accent1">
              <a:shade val="75000"/>
            </a:schemeClr>
          </a:solidFill>
          <a:ln w="12700" cap="sq" cmpd="sng" algn="ctr">
            <a:noFill/>
            <a:prstDash val="solid"/>
          </a:ln>
          <a:scene3d>
            <a:camera prst="perspectiveFront" fov="0">
              <a:rot lat="0" lon="0" rev="0"/>
            </a:camera>
            <a:lightRig rig="contrasting" dir="b"/>
          </a:scene3d>
          <a:sp3d contourW="12700" prstMaterial="softEdge">
            <a:bevelT prst="cross"/>
            <a:contourClr>
              <a:schemeClr val="bg1"/>
            </a:contourClr>
          </a:sp3d>
        </p:spPr>
        <p:style>
          <a:lnRef idx="1">
            <a:schemeClr val="accent6"/>
          </a:lnRef>
          <a:fillRef idx="3">
            <a:schemeClr val="accent6"/>
          </a:fillRef>
          <a:effectRef idx="3">
            <a:schemeClr val="accent6"/>
          </a:effectRef>
          <a:fontRef idx="minor">
            <a:schemeClr val="lt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ko-KR" altLang="en-US" dirty="0"/>
          </a:p>
        </p:txBody>
      </p:sp>
      <p:sp>
        <p:nvSpPr>
          <p:cNvPr id="7" name="Slide Number Placeholder 6"/>
          <p:cNvSpPr>
            <a:spLocks noGrp="1"/>
          </p:cNvSpPr>
          <p:nvPr>
            <p:ph type="sldNum" sz="quarter" idx="12"/>
          </p:nvPr>
        </p:nvSpPr>
        <p:spPr/>
        <p:txBody>
          <a:bodyPr/>
          <a:lstStyle/>
          <a:p>
            <a:fld id="{0870C874-E80B-4D94-8156-FB9963F5429C}" type="slidenum">
              <a:rPr lang="zh-CN" altLang="en-US" smtClean="0"/>
              <a:pPr/>
              <a:t>‹#›</a:t>
            </a:fld>
            <a:endParaRPr lang="zh-CN" altLang="en-US"/>
          </a:p>
        </p:txBody>
      </p:sp>
      <p:sp useBgFill="1">
        <p:nvSpPr>
          <p:cNvPr id="2" name="Title 1"/>
          <p:cNvSpPr>
            <a:spLocks noGrp="1"/>
          </p:cNvSpPr>
          <p:nvPr>
            <p:ph type="title"/>
          </p:nvPr>
        </p:nvSpPr>
        <p:spPr>
          <a:xfrm>
            <a:off x="1792288" y="4800600"/>
            <a:ext cx="5486400" cy="566738"/>
          </a:xfrm>
          <a:prstGeom prst="rect">
            <a:avLst/>
          </a:prstGeom>
          <a:noFill/>
        </p:spPr>
        <p:txBody>
          <a:bodyPr anchor="b"/>
          <a:lstStyle>
            <a:lvl1pPr algn="l">
              <a:defRPr sz="2000" b="1"/>
            </a:lvl1pPr>
          </a:lstStyle>
          <a:p>
            <a:r>
              <a:rPr lang="zh-CN" altLang="en-US" smtClean="0"/>
              <a:t>单击此处编辑母版标题样式</a:t>
            </a:r>
            <a:endParaRPr lang="ko-KR" alt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ko-K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500034" y="1500174"/>
            <a:ext cx="8186766" cy="462599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ko-KR" altLang="en-US"/>
          </a:p>
        </p:txBody>
      </p:sp>
      <p:sp>
        <p:nvSpPr>
          <p:cNvPr id="6" name="Slide Number Placeholder 5"/>
          <p:cNvSpPr>
            <a:spLocks noGrp="1"/>
          </p:cNvSpPr>
          <p:nvPr>
            <p:ph type="sldNum" sz="quarter" idx="12"/>
          </p:nvPr>
        </p:nvSpPr>
        <p:spPr/>
        <p:txBody>
          <a:bodyPr/>
          <a:lstStyle/>
          <a:p>
            <a:fld id="{0870C874-E80B-4D94-8156-FB9963F5429C}"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垂直排列标题与文本">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274639"/>
            <a:ext cx="6686568"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ko-KR" altLang="en-US" dirty="0"/>
          </a:p>
        </p:txBody>
      </p:sp>
      <p:sp>
        <p:nvSpPr>
          <p:cNvPr id="6" name="Slide Number Placeholder 5"/>
          <p:cNvSpPr>
            <a:spLocks noGrp="1"/>
          </p:cNvSpPr>
          <p:nvPr>
            <p:ph type="sldNum" sz="quarter" idx="12"/>
          </p:nvPr>
        </p:nvSpPr>
        <p:spPr/>
        <p:txBody>
          <a:bodyPr/>
          <a:lstStyle/>
          <a:p>
            <a:fld id="{0870C874-E80B-4D94-8156-FB9963F5429C}" type="slidenum">
              <a:rPr lang="zh-CN" altLang="en-US" smtClean="0"/>
              <a:pPr/>
              <a:t>‹#›</a:t>
            </a:fld>
            <a:endParaRPr lang="zh-CN" altLang="en-US"/>
          </a:p>
        </p:txBody>
      </p:sp>
      <p:grpSp>
        <p:nvGrpSpPr>
          <p:cNvPr id="7" name="Group 6"/>
          <p:cNvGrpSpPr/>
          <p:nvPr/>
        </p:nvGrpSpPr>
        <p:grpSpPr>
          <a:xfrm rot="16200000">
            <a:off x="3740830" y="3395761"/>
            <a:ext cx="6865200" cy="59324"/>
            <a:chOff x="0" y="1214422"/>
            <a:chExt cx="9144000" cy="71438"/>
          </a:xfrm>
        </p:grpSpPr>
        <p:sp>
          <p:nvSpPr>
            <p:cNvPr id="8" name="Rectangle 7"/>
            <p:cNvSpPr/>
            <p:nvPr userDrawn="1"/>
          </p:nvSpPr>
          <p:spPr>
            <a:xfrm>
              <a:off x="0" y="1214422"/>
              <a:ext cx="9144000" cy="71414"/>
            </a:xfrm>
            <a:prstGeom prst="rect">
              <a:avLst/>
            </a:prstGeom>
            <a:solidFill>
              <a:schemeClr val="tx2">
                <a:shade val="50000"/>
              </a:schemeClr>
            </a:soli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Group 8"/>
            <p:cNvGrpSpPr/>
            <p:nvPr/>
          </p:nvGrpSpPr>
          <p:grpSpPr>
            <a:xfrm>
              <a:off x="5857884" y="1214422"/>
              <a:ext cx="3000396" cy="71438"/>
              <a:chOff x="5429256" y="1214422"/>
              <a:chExt cx="3643338" cy="71438"/>
            </a:xfrm>
          </p:grpSpPr>
          <p:sp>
            <p:nvSpPr>
              <p:cNvPr id="10" name="Rectangle 9"/>
              <p:cNvSpPr/>
              <p:nvPr userDrawn="1"/>
            </p:nvSpPr>
            <p:spPr>
              <a:xfrm>
                <a:off x="6643702" y="1214422"/>
                <a:ext cx="1214446" cy="71438"/>
              </a:xfrm>
              <a:prstGeom prst="rect">
                <a:avLst/>
              </a:prstGeom>
              <a:solidFill>
                <a:schemeClr val="accent2"/>
              </a:soli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userDrawn="1"/>
            </p:nvSpPr>
            <p:spPr>
              <a:xfrm>
                <a:off x="7858148" y="1214422"/>
                <a:ext cx="1214446" cy="71438"/>
              </a:xfrm>
              <a:prstGeom prst="rect">
                <a:avLst/>
              </a:prstGeom>
              <a:solidFill>
                <a:schemeClr val="accent3"/>
              </a:soli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5429256" y="1214422"/>
                <a:ext cx="1214446" cy="71438"/>
              </a:xfrm>
              <a:prstGeom prst="rect">
                <a:avLst/>
              </a:prstGeom>
              <a:solidFill>
                <a:schemeClr val="accent1"/>
              </a:soli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4" name="矩形 3"/>
          <p:cNvSpPr/>
          <p:nvPr userDrawn="1"/>
        </p:nvSpPr>
        <p:spPr>
          <a:xfrm>
            <a:off x="72008" y="72008"/>
            <a:ext cx="8820472" cy="126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67544" y="215430"/>
            <a:ext cx="7960398" cy="693290"/>
          </a:xfrm>
          <a:prstGeom prst="rect">
            <a:avLst/>
          </a:prstGeom>
        </p:spPr>
        <p:txBody>
          <a:bodyPr anchor="ctr">
            <a:normAutofit/>
            <a:scene3d>
              <a:camera prst="orthographicFront"/>
              <a:lightRig rig="balanced" dir="t">
                <a:rot lat="0" lon="0" rev="2100000"/>
              </a:lightRig>
            </a:scene3d>
            <a:sp3d extrusionH="57150" prstMaterial="metal">
              <a:bevelT w="38100" h="25400"/>
              <a:contourClr>
                <a:schemeClr val="bg2"/>
              </a:contourClr>
            </a:sp3d>
          </a:bodyPr>
          <a:lstStyle>
            <a:lvl1pPr>
              <a:defRPr sz="3600" b="1" cap="none" spc="0" baseline="0">
                <a:ln w="50800"/>
                <a:solidFill>
                  <a:schemeClr val="tx1"/>
                </a:solidFill>
                <a:effectLst/>
                <a:latin typeface="宋体" pitchFamily="2" charset="-122"/>
                <a:ea typeface="宋体" pitchFamily="2" charset="-122"/>
              </a:defRPr>
            </a:lvl1pPr>
          </a:lstStyle>
          <a:p>
            <a:endParaRPr lang="ko-KR" altLang="en-US" dirty="0"/>
          </a:p>
        </p:txBody>
      </p:sp>
      <p:sp>
        <p:nvSpPr>
          <p:cNvPr id="3" name="Content Placeholder 2"/>
          <p:cNvSpPr>
            <a:spLocks noGrp="1"/>
          </p:cNvSpPr>
          <p:nvPr>
            <p:ph idx="1"/>
          </p:nvPr>
        </p:nvSpPr>
        <p:spPr>
          <a:xfrm>
            <a:off x="500034" y="1219552"/>
            <a:ext cx="8186766" cy="5233784"/>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ko-KR" altLang="en-US" dirty="0"/>
          </a:p>
        </p:txBody>
      </p:sp>
      <p:sp>
        <p:nvSpPr>
          <p:cNvPr id="6" name="Slide Number Placeholder 5"/>
          <p:cNvSpPr>
            <a:spLocks noGrp="1"/>
          </p:cNvSpPr>
          <p:nvPr>
            <p:ph type="sldNum" sz="quarter" idx="12"/>
          </p:nvPr>
        </p:nvSpPr>
        <p:spPr/>
        <p:txBody>
          <a:bodyPr/>
          <a:lstStyle/>
          <a:p>
            <a:fld id="{0870C874-E80B-4D94-8156-FB9963F5429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42910" y="4500570"/>
            <a:ext cx="7923241" cy="1362075"/>
          </a:xfrm>
          <a:prstGeom prst="rect">
            <a:avLst/>
          </a:prstGeom>
        </p:spPr>
        <p:txBody>
          <a:bodyPr anchor="t"/>
          <a:lstStyle>
            <a:lvl1pPr algn="l">
              <a:defRPr sz="4000" b="1" cap="all"/>
            </a:lvl1pPr>
          </a:lstStyle>
          <a:p>
            <a:r>
              <a:rPr lang="zh-CN" altLang="en-US" smtClean="0"/>
              <a:t>单击此处编辑母版标题样式</a:t>
            </a:r>
            <a:endParaRPr lang="ko-KR" altLang="en-US" dirty="0"/>
          </a:p>
        </p:txBody>
      </p:sp>
      <p:sp>
        <p:nvSpPr>
          <p:cNvPr id="3" name="Text Placeholder 2"/>
          <p:cNvSpPr>
            <a:spLocks noGrp="1"/>
          </p:cNvSpPr>
          <p:nvPr>
            <p:ph type="body" idx="1"/>
          </p:nvPr>
        </p:nvSpPr>
        <p:spPr>
          <a:xfrm>
            <a:off x="642910" y="3357562"/>
            <a:ext cx="4857784" cy="835026"/>
          </a:xfrm>
        </p:spPr>
        <p:txBody>
          <a:bodyPr anchor="b"/>
          <a:lstStyle>
            <a:lvl1pPr marL="0" indent="0">
              <a:buNone/>
              <a:defRPr sz="2000">
                <a:solidFill>
                  <a:schemeClr val="tx1"/>
                </a:solidFill>
              </a:defRPr>
            </a:lvl1pPr>
            <a:lvl2pPr marL="457200" indent="0">
              <a:buNone/>
              <a:defRPr sz="1800">
                <a:solidFill>
                  <a:schemeClr val="tx1">
                    <a:tint val="95000"/>
                  </a:schemeClr>
                </a:solidFill>
              </a:defRPr>
            </a:lvl2pPr>
            <a:lvl3pPr marL="914400" indent="0">
              <a:buNone/>
              <a:defRPr sz="1600">
                <a:solidFill>
                  <a:schemeClr val="tx1">
                    <a:tint val="95000"/>
                  </a:schemeClr>
                </a:solidFill>
              </a:defRPr>
            </a:lvl3pPr>
            <a:lvl4pPr marL="1371600" indent="0">
              <a:buNone/>
              <a:defRPr sz="1400">
                <a:solidFill>
                  <a:schemeClr val="tx1">
                    <a:tint val="95000"/>
                  </a:schemeClr>
                </a:solidFill>
              </a:defRPr>
            </a:lvl4pPr>
            <a:lvl5pPr marL="1828800" indent="0">
              <a:buNone/>
              <a:defRPr sz="1400">
                <a:solidFill>
                  <a:schemeClr val="tx1">
                    <a:tint val="9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ko-KR" dirty="0"/>
          </a:p>
        </p:txBody>
      </p:sp>
      <p:sp>
        <p:nvSpPr>
          <p:cNvPr id="6" name="Slide Number Placeholder 5"/>
          <p:cNvSpPr>
            <a:spLocks noGrp="1"/>
          </p:cNvSpPr>
          <p:nvPr>
            <p:ph type="sldNum" sz="quarter" idx="12"/>
          </p:nvPr>
        </p:nvSpPr>
        <p:spPr/>
        <p:txBody>
          <a:bodyPr/>
          <a:lstStyle/>
          <a:p>
            <a:fld id="{0870C874-E80B-4D94-8156-FB9963F5429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42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ko-KR" altLang="en-US" dirty="0"/>
          </a:p>
        </p:txBody>
      </p:sp>
      <p:sp>
        <p:nvSpPr>
          <p:cNvPr id="4" name="Content Placeholder 3"/>
          <p:cNvSpPr>
            <a:spLocks noGrp="1"/>
          </p:cNvSpPr>
          <p:nvPr>
            <p:ph sz="half" idx="2"/>
          </p:nvPr>
        </p:nvSpPr>
        <p:spPr>
          <a:xfrm>
            <a:off x="4648200" y="1600200"/>
            <a:ext cx="4042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ko-KR" altLang="en-US" dirty="0"/>
          </a:p>
        </p:txBody>
      </p:sp>
      <p:sp>
        <p:nvSpPr>
          <p:cNvPr id="7" name="Slide Number Placeholder 6"/>
          <p:cNvSpPr>
            <a:spLocks noGrp="1"/>
          </p:cNvSpPr>
          <p:nvPr>
            <p:ph type="sldNum" sz="quarter" idx="12"/>
          </p:nvPr>
        </p:nvSpPr>
        <p:spPr/>
        <p:txBody>
          <a:bodyPr/>
          <a:lstStyle/>
          <a:p>
            <a:fld id="{0870C874-E80B-4D94-8156-FB9963F5429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grpSp>
        <p:nvGrpSpPr>
          <p:cNvPr id="10" name="Group 9"/>
          <p:cNvGrpSpPr/>
          <p:nvPr/>
        </p:nvGrpSpPr>
        <p:grpSpPr>
          <a:xfrm rot="10800000">
            <a:off x="32" y="1285861"/>
            <a:ext cx="9144000" cy="72877"/>
            <a:chOff x="-64" y="4357694"/>
            <a:chExt cx="9144000" cy="124636"/>
          </a:xfrm>
        </p:grpSpPr>
        <p:sp>
          <p:nvSpPr>
            <p:cNvPr id="11" name="Rectangle 10"/>
            <p:cNvSpPr/>
            <p:nvPr userDrawn="1"/>
          </p:nvSpPr>
          <p:spPr>
            <a:xfrm rot="10800000">
              <a:off x="-64" y="4357790"/>
              <a:ext cx="9144000" cy="124540"/>
            </a:xfrm>
            <a:prstGeom prst="rect">
              <a:avLst/>
            </a:prstGeom>
            <a:solidFill>
              <a:schemeClr val="tx2">
                <a:shade val="50000"/>
              </a:schemeClr>
            </a:soli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ln>
                  <a:noFill/>
                </a:ln>
              </a:endParaRPr>
            </a:p>
          </p:txBody>
        </p:sp>
        <p:grpSp>
          <p:nvGrpSpPr>
            <p:cNvPr id="12" name="Group 11"/>
            <p:cNvGrpSpPr/>
            <p:nvPr/>
          </p:nvGrpSpPr>
          <p:grpSpPr>
            <a:xfrm rot="10800000">
              <a:off x="642908" y="4357694"/>
              <a:ext cx="3286149" cy="124588"/>
              <a:chOff x="5429256" y="1214422"/>
              <a:chExt cx="3643338" cy="71438"/>
            </a:xfrm>
          </p:grpSpPr>
          <p:sp>
            <p:nvSpPr>
              <p:cNvPr id="13" name="Rectangle 12"/>
              <p:cNvSpPr/>
              <p:nvPr userDrawn="1"/>
            </p:nvSpPr>
            <p:spPr>
              <a:xfrm>
                <a:off x="6643702" y="1214422"/>
                <a:ext cx="1214446" cy="71438"/>
              </a:xfrm>
              <a:prstGeom prst="rect">
                <a:avLst/>
              </a:prstGeom>
              <a:solidFill>
                <a:schemeClr val="accent2"/>
              </a:soli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7858148" y="1214422"/>
                <a:ext cx="1214446" cy="71438"/>
              </a:xfrm>
              <a:prstGeom prst="rect">
                <a:avLst/>
              </a:prstGeom>
              <a:solidFill>
                <a:schemeClr val="accent3"/>
              </a:soli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userDrawn="1"/>
            </p:nvSpPr>
            <p:spPr>
              <a:xfrm>
                <a:off x="5429256" y="1214422"/>
                <a:ext cx="1214446" cy="71438"/>
              </a:xfrm>
              <a:prstGeom prst="rect">
                <a:avLst/>
              </a:prstGeom>
              <a:solidFill>
                <a:schemeClr val="accent1"/>
              </a:soli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 name="Text Placeholder 2"/>
          <p:cNvSpPr>
            <a:spLocks noGrp="1"/>
          </p:cNvSpPr>
          <p:nvPr>
            <p:ph type="body" idx="1"/>
          </p:nvPr>
        </p:nvSpPr>
        <p:spPr>
          <a:xfrm>
            <a:off x="457200" y="1428736"/>
            <a:ext cx="4042800" cy="639762"/>
          </a:xfrm>
        </p:spPr>
        <p:txBody>
          <a:bodyPr anchor="b"/>
          <a:lstStyle>
            <a:lvl1pPr marL="0" indent="0">
              <a:buFontTx/>
              <a:buNone/>
              <a:defRPr sz="2400" b="1"/>
            </a:lvl1pPr>
            <a:lvl2pPr marL="457200" indent="0">
              <a:buFontTx/>
              <a:buNone/>
              <a:defRPr sz="2000" b="1"/>
            </a:lvl2pPr>
            <a:lvl3pPr marL="914400" indent="0">
              <a:buFontTx/>
              <a:buNone/>
              <a:defRPr sz="1800" b="1"/>
            </a:lvl3pPr>
            <a:lvl4pPr marL="1371600" indent="0">
              <a:buFontTx/>
              <a:buNone/>
              <a:defRPr sz="1600" b="1"/>
            </a:lvl4pPr>
            <a:lvl5pPr marL="1828800" indent="0">
              <a:buFontTx/>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ko-KR" dirty="0"/>
          </a:p>
        </p:txBody>
      </p:sp>
      <p:sp>
        <p:nvSpPr>
          <p:cNvPr id="4" name="Content Placeholder 3"/>
          <p:cNvSpPr>
            <a:spLocks noGrp="1"/>
          </p:cNvSpPr>
          <p:nvPr>
            <p:ph sz="half" idx="2"/>
          </p:nvPr>
        </p:nvSpPr>
        <p:spPr>
          <a:xfrm>
            <a:off x="457200" y="2174875"/>
            <a:ext cx="4042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ko-KR" altLang="en-US" dirty="0"/>
          </a:p>
        </p:txBody>
      </p:sp>
      <p:sp>
        <p:nvSpPr>
          <p:cNvPr id="5" name="Text Placeholder 4"/>
          <p:cNvSpPr>
            <a:spLocks noGrp="1"/>
          </p:cNvSpPr>
          <p:nvPr>
            <p:ph type="body" sz="quarter" idx="3"/>
          </p:nvPr>
        </p:nvSpPr>
        <p:spPr>
          <a:xfrm>
            <a:off x="4643438" y="142873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ko-KR" dirty="0"/>
          </a:p>
        </p:txBody>
      </p:sp>
      <p:sp>
        <p:nvSpPr>
          <p:cNvPr id="6" name="Content Placeholder 5"/>
          <p:cNvSpPr>
            <a:spLocks noGrp="1"/>
          </p:cNvSpPr>
          <p:nvPr>
            <p:ph sz="quarter" idx="4"/>
          </p:nvPr>
        </p:nvSpPr>
        <p:spPr>
          <a:xfrm>
            <a:off x="4645025" y="2174875"/>
            <a:ext cx="4042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ko-KR" altLang="en-US" dirty="0"/>
          </a:p>
        </p:txBody>
      </p:sp>
      <p:sp>
        <p:nvSpPr>
          <p:cNvPr id="9" name="Slide Number Placeholder 8"/>
          <p:cNvSpPr>
            <a:spLocks noGrp="1"/>
          </p:cNvSpPr>
          <p:nvPr>
            <p:ph type="sldNum" sz="quarter" idx="12"/>
          </p:nvPr>
        </p:nvSpPr>
        <p:spPr/>
        <p:txBody>
          <a:bodyPr/>
          <a:lstStyle/>
          <a:p>
            <a:fld id="{0870C874-E80B-4D94-8156-FB9963F5429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870C874-E80B-4D94-8156-FB9963F5429C}" type="slidenum">
              <a:rPr lang="zh-CN" altLang="en-US" smtClean="0"/>
              <a:pPr/>
              <a:t>‹#›</a:t>
            </a:fld>
            <a:endParaRPr lang="zh-CN" altLang="en-US"/>
          </a:p>
        </p:txBody>
      </p:sp>
      <p:grpSp>
        <p:nvGrpSpPr>
          <p:cNvPr id="6" name="Group 11"/>
          <p:cNvGrpSpPr/>
          <p:nvPr/>
        </p:nvGrpSpPr>
        <p:grpSpPr>
          <a:xfrm>
            <a:off x="32" y="1355859"/>
            <a:ext cx="9144000" cy="72877"/>
            <a:chOff x="32" y="1142985"/>
            <a:chExt cx="9144000" cy="72877"/>
          </a:xfrm>
        </p:grpSpPr>
        <p:sp>
          <p:nvSpPr>
            <p:cNvPr id="7" name="Rectangle 6"/>
            <p:cNvSpPr/>
            <p:nvPr/>
          </p:nvSpPr>
          <p:spPr>
            <a:xfrm flipH="1">
              <a:off x="32" y="1142985"/>
              <a:ext cx="9144000" cy="72821"/>
            </a:xfrm>
            <a:prstGeom prst="rect">
              <a:avLst/>
            </a:prstGeom>
            <a:solidFill>
              <a:schemeClr val="tx2">
                <a:shade val="50000"/>
              </a:schemeClr>
            </a:soli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ln>
                  <a:noFill/>
                </a:ln>
              </a:endParaRPr>
            </a:p>
          </p:txBody>
        </p:sp>
        <p:grpSp>
          <p:nvGrpSpPr>
            <p:cNvPr id="8" name="Group 7"/>
            <p:cNvGrpSpPr/>
            <p:nvPr/>
          </p:nvGrpSpPr>
          <p:grpSpPr>
            <a:xfrm flipH="1">
              <a:off x="571472" y="1143013"/>
              <a:ext cx="3286149" cy="72849"/>
              <a:chOff x="5429256" y="1214422"/>
              <a:chExt cx="3643338" cy="71438"/>
            </a:xfrm>
          </p:grpSpPr>
          <p:sp>
            <p:nvSpPr>
              <p:cNvPr id="9" name="Rectangle 8"/>
              <p:cNvSpPr/>
              <p:nvPr userDrawn="1"/>
            </p:nvSpPr>
            <p:spPr>
              <a:xfrm>
                <a:off x="6643702" y="1214422"/>
                <a:ext cx="1214446" cy="71438"/>
              </a:xfrm>
              <a:prstGeom prst="rect">
                <a:avLst/>
              </a:prstGeom>
              <a:solidFill>
                <a:schemeClr val="accent2"/>
              </a:soli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7858148" y="1214422"/>
                <a:ext cx="1214446" cy="71438"/>
              </a:xfrm>
              <a:prstGeom prst="rect">
                <a:avLst/>
              </a:prstGeom>
              <a:solidFill>
                <a:schemeClr val="accent3"/>
              </a:soli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userDrawn="1"/>
            </p:nvSpPr>
            <p:spPr>
              <a:xfrm>
                <a:off x="5429256" y="1214422"/>
                <a:ext cx="1214446" cy="71438"/>
              </a:xfrm>
              <a:prstGeom prst="rect">
                <a:avLst/>
              </a:prstGeom>
              <a:solidFill>
                <a:schemeClr val="accent1"/>
              </a:soli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15206" y="6357960"/>
            <a:ext cx="1490658" cy="365125"/>
          </a:xfrm>
          <a:prstGeom prst="rect">
            <a:avLst/>
          </a:prstGeom>
        </p:spPr>
        <p:txBody>
          <a:bodyPr/>
          <a:lstStyle/>
          <a:p>
            <a:endParaRPr lang="zh-CN" altLang="en-US"/>
          </a:p>
        </p:txBody>
      </p:sp>
      <p:sp>
        <p:nvSpPr>
          <p:cNvPr id="3" name="Footer Placeholder 2"/>
          <p:cNvSpPr>
            <a:spLocks noGrp="1"/>
          </p:cNvSpPr>
          <p:nvPr>
            <p:ph type="ftr" sz="quarter" idx="11"/>
          </p:nvPr>
        </p:nvSpPr>
        <p:spPr>
          <a:xfrm>
            <a:off x="2928926" y="6357958"/>
            <a:ext cx="28956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0870C874-E80B-4D94-8156-FB9963F5429C}" type="slidenum">
              <a:rPr lang="zh-CN" altLang="en-US" smtClean="0"/>
              <a:pPr/>
              <a:t>‹#›</a:t>
            </a:fld>
            <a:endParaRPr lang="zh-CN" altLang="en-US"/>
          </a:p>
        </p:txBody>
      </p:sp>
      <p:grpSp>
        <p:nvGrpSpPr>
          <p:cNvPr id="5" name="Group 4"/>
          <p:cNvGrpSpPr/>
          <p:nvPr/>
        </p:nvGrpSpPr>
        <p:grpSpPr>
          <a:xfrm>
            <a:off x="0" y="0"/>
            <a:ext cx="9144000" cy="142876"/>
            <a:chOff x="0" y="1214422"/>
            <a:chExt cx="9144000" cy="71438"/>
          </a:xfrm>
        </p:grpSpPr>
        <p:sp>
          <p:nvSpPr>
            <p:cNvPr id="6" name="Rectangle 5"/>
            <p:cNvSpPr/>
            <p:nvPr userDrawn="1"/>
          </p:nvSpPr>
          <p:spPr>
            <a:xfrm>
              <a:off x="0" y="1214422"/>
              <a:ext cx="9144000" cy="71414"/>
            </a:xfrm>
            <a:prstGeom prst="rect">
              <a:avLst/>
            </a:prstGeom>
            <a:solidFill>
              <a:schemeClr val="tx2">
                <a:shade val="50000"/>
              </a:schemeClr>
            </a:soli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Group 6"/>
            <p:cNvGrpSpPr/>
            <p:nvPr/>
          </p:nvGrpSpPr>
          <p:grpSpPr>
            <a:xfrm>
              <a:off x="5857884" y="1214422"/>
              <a:ext cx="3000396" cy="71438"/>
              <a:chOff x="5429256" y="1214422"/>
              <a:chExt cx="3643338" cy="71438"/>
            </a:xfrm>
          </p:grpSpPr>
          <p:sp>
            <p:nvSpPr>
              <p:cNvPr id="8" name="Rectangle 7"/>
              <p:cNvSpPr/>
              <p:nvPr userDrawn="1"/>
            </p:nvSpPr>
            <p:spPr>
              <a:xfrm>
                <a:off x="6643702" y="1214422"/>
                <a:ext cx="1214446" cy="71438"/>
              </a:xfrm>
              <a:prstGeom prst="rect">
                <a:avLst/>
              </a:prstGeom>
              <a:solidFill>
                <a:schemeClr val="accent2"/>
              </a:soli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7858148" y="1214422"/>
                <a:ext cx="1214446" cy="71438"/>
              </a:xfrm>
              <a:prstGeom prst="rect">
                <a:avLst/>
              </a:prstGeom>
              <a:solidFill>
                <a:schemeClr val="accent3"/>
              </a:soli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5429256" y="1214422"/>
                <a:ext cx="1214446" cy="71438"/>
              </a:xfrm>
              <a:prstGeom prst="rect">
                <a:avLst/>
              </a:prstGeom>
              <a:solidFill>
                <a:schemeClr val="accent1"/>
              </a:soli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361160"/>
            <a:ext cx="5111750" cy="4765005"/>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ko-KR" altLang="en-US" dirty="0"/>
          </a:p>
        </p:txBody>
      </p:sp>
      <p:sp>
        <p:nvSpPr>
          <p:cNvPr id="4" name="Text Placeholder 3"/>
          <p:cNvSpPr>
            <a:spLocks noGrp="1"/>
          </p:cNvSpPr>
          <p:nvPr>
            <p:ph type="body" sz="half" idx="2"/>
          </p:nvPr>
        </p:nvSpPr>
        <p:spPr>
          <a:xfrm>
            <a:off x="457201" y="1357299"/>
            <a:ext cx="3008313" cy="476886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ko-KR" dirty="0"/>
          </a:p>
        </p:txBody>
      </p:sp>
      <p:sp>
        <p:nvSpPr>
          <p:cNvPr id="7" name="Slide Number Placeholder 6"/>
          <p:cNvSpPr>
            <a:spLocks noGrp="1"/>
          </p:cNvSpPr>
          <p:nvPr>
            <p:ph type="sldNum" sz="quarter" idx="12"/>
          </p:nvPr>
        </p:nvSpPr>
        <p:spPr/>
        <p:txBody>
          <a:bodyPr/>
          <a:lstStyle/>
          <a:p>
            <a:fld id="{0870C874-E80B-4D94-8156-FB9963F5429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0034" y="1196752"/>
            <a:ext cx="8186766" cy="4896544"/>
          </a:xfrm>
          <a:prstGeom prst="rect">
            <a:avLst/>
          </a:prstGeom>
        </p:spPr>
        <p:txBody>
          <a:bodyPr vert="horz"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ko-KR" altLang="en-US" dirty="0"/>
          </a:p>
        </p:txBody>
      </p:sp>
      <p:sp>
        <p:nvSpPr>
          <p:cNvPr id="6" name="Slide Number Placeholder 5"/>
          <p:cNvSpPr>
            <a:spLocks noGrp="1"/>
          </p:cNvSpPr>
          <p:nvPr>
            <p:ph type="sldNum" sz="quarter" idx="4"/>
          </p:nvPr>
        </p:nvSpPr>
        <p:spPr>
          <a:xfrm>
            <a:off x="107504" y="6448251"/>
            <a:ext cx="471566" cy="365125"/>
          </a:xfrm>
          <a:prstGeom prst="rect">
            <a:avLst/>
          </a:prstGeom>
        </p:spPr>
        <p:txBody>
          <a:bodyPr vert="horz" rtlCol="0" anchor="ctr"/>
          <a:lstStyle>
            <a:lvl1pPr algn="l">
              <a:defRPr sz="1200">
                <a:solidFill>
                  <a:schemeClr val="tx1"/>
                </a:solidFill>
              </a:defRPr>
            </a:lvl1pPr>
          </a:lstStyle>
          <a:p>
            <a:fld id="{0870C874-E80B-4D94-8156-FB9963F5429C}" type="slidenum">
              <a:rPr lang="zh-CN" altLang="en-US" smtClean="0"/>
              <a:pPr/>
              <a:t>‹#›</a:t>
            </a:fld>
            <a:endParaRPr lang="zh-CN" altLang="en-US"/>
          </a:p>
        </p:txBody>
      </p:sp>
      <p:sp>
        <p:nvSpPr>
          <p:cNvPr id="8" name="Rectangle 13"/>
          <p:cNvSpPr>
            <a:spLocks noChangeArrowheads="1"/>
          </p:cNvSpPr>
          <p:nvPr userDrawn="1"/>
        </p:nvSpPr>
        <p:spPr bwMode="auto">
          <a:xfrm>
            <a:off x="179512" y="116632"/>
            <a:ext cx="8534400" cy="838200"/>
          </a:xfrm>
          <a:prstGeom prst="rect">
            <a:avLst/>
          </a:prstGeom>
          <a:noFill/>
          <a:ln w="9525" cmpd="sng">
            <a:solidFill>
              <a:schemeClr val="tx2"/>
            </a:solidFill>
            <a:miter lim="800000"/>
            <a:headEnd/>
            <a:tailEnd/>
          </a:ln>
          <a:effectLst/>
        </p:spPr>
        <p:txBody>
          <a:bodyPr lIns="137160" tIns="0" rIns="164592" bIns="0" anchor="ctr"/>
          <a:lstStyle/>
          <a:p>
            <a:pPr algn="l"/>
            <a:endParaRPr lang="zh-CN" altLang="zh-CN" sz="3200" b="1">
              <a:solidFill>
                <a:schemeClr val="bg1"/>
              </a:solidFill>
            </a:endParaRPr>
          </a:p>
        </p:txBody>
      </p:sp>
      <p:sp>
        <p:nvSpPr>
          <p:cNvPr id="9" name="Rectangle 18"/>
          <p:cNvSpPr>
            <a:spLocks/>
          </p:cNvSpPr>
          <p:nvPr userDrawn="1"/>
        </p:nvSpPr>
        <p:spPr bwMode="auto">
          <a:xfrm>
            <a:off x="179512" y="954832"/>
            <a:ext cx="1079500" cy="152400"/>
          </a:xfrm>
          <a:prstGeom prst="rect">
            <a:avLst/>
          </a:prstGeom>
          <a:solidFill>
            <a:srgbClr val="FF0000"/>
          </a:solidFill>
          <a:ln w="25400">
            <a:noFill/>
            <a:miter lim="800000"/>
            <a:headEnd/>
            <a:tailEnd/>
          </a:ln>
          <a:effectLst/>
        </p:spPr>
        <p:txBody>
          <a:bodyPr wrap="none" anchor="ctr"/>
          <a:lstStyle/>
          <a:p>
            <a:endParaRPr lang="zh-CN" altLang="en-US"/>
          </a:p>
        </p:txBody>
      </p:sp>
      <p:sp>
        <p:nvSpPr>
          <p:cNvPr id="10" name="Rectangle 20"/>
          <p:cNvSpPr>
            <a:spLocks/>
          </p:cNvSpPr>
          <p:nvPr userDrawn="1"/>
        </p:nvSpPr>
        <p:spPr bwMode="auto">
          <a:xfrm>
            <a:off x="1087562" y="954832"/>
            <a:ext cx="539750" cy="152400"/>
          </a:xfrm>
          <a:prstGeom prst="rect">
            <a:avLst/>
          </a:prstGeom>
          <a:solidFill>
            <a:srgbClr val="0000FF"/>
          </a:solidFill>
          <a:ln w="25400">
            <a:noFill/>
            <a:miter lim="800000"/>
            <a:headEnd/>
            <a:tailEnd/>
          </a:ln>
          <a:effectLst/>
        </p:spPr>
        <p:txBody>
          <a:bodyPr wrap="none" anchor="ctr"/>
          <a:lstStyle/>
          <a:p>
            <a:endParaRPr lang="zh-CN" altLang="en-US"/>
          </a:p>
        </p:txBody>
      </p:sp>
      <p:pic>
        <p:nvPicPr>
          <p:cNvPr id="11" name="Picture 21" descr="logonew2"/>
          <p:cNvPicPr>
            <a:picLocks noChangeAspect="1" noChangeArrowheads="1"/>
          </p:cNvPicPr>
          <p:nvPr userDrawn="1"/>
        </p:nvPicPr>
        <p:blipFill>
          <a:blip r:embed="rId14" cstate="print"/>
          <a:srcRect/>
          <a:stretch>
            <a:fillRect/>
          </a:stretch>
        </p:blipFill>
        <p:spPr bwMode="auto">
          <a:xfrm>
            <a:off x="7512496" y="6309320"/>
            <a:ext cx="1524000" cy="490538"/>
          </a:xfrm>
          <a:prstGeom prst="rect">
            <a:avLst/>
          </a:prstGeom>
          <a:noFill/>
        </p:spPr>
      </p:pic>
    </p:spTree>
  </p:cSld>
  <p:clrMap bg1="lt1" tx1="dk1" bg2="lt2" tx2="dk2" accent1="accent1" accent2="accent2" accent3="accent3" accent4="accent4" accent5="accent5" accent6="accent6" hlink="hlink" folHlink="folHlink"/>
  <p:sldLayoutIdLst>
    <p:sldLayoutId id="2147483784" r:id="rId1"/>
    <p:sldLayoutId id="2147483795"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Lst>
  <p:hf hdr="0" ftr="0" dt="0"/>
  <p:txStyles>
    <p:titleStyle>
      <a:lvl1pPr algn="l" rtl="0" eaLnBrk="1" latinLnBrk="1" hangingPunct="1">
        <a:spcBef>
          <a:spcPct val="0"/>
        </a:spcBef>
        <a:buNone/>
        <a:defRPr sz="4400" b="0" i="0" kern="1200" spc="50" baseline="0">
          <a:ln w="6350">
            <a:noFill/>
          </a:ln>
          <a:solidFill>
            <a:schemeClr val="bg1"/>
          </a:solidFill>
          <a:effectLst>
            <a:glow rad="101600">
              <a:schemeClr val="tx2"/>
            </a:glow>
          </a:effectLst>
          <a:latin typeface="Gill Sans MT"/>
          <a:ea typeface="맑은 고딕"/>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1" latinLnBrk="1" hangingPunct="1">
        <a:spcBef>
          <a:spcPct val="20000"/>
        </a:spcBef>
        <a:buClr>
          <a:schemeClr val="tx2"/>
        </a:buClr>
        <a:buSzPct val="68000"/>
        <a:buFont typeface="Wingdings 2"/>
        <a:buChar char=""/>
        <a:defRPr sz="2800" kern="1200" baseline="0">
          <a:solidFill>
            <a:schemeClr val="tx1"/>
          </a:solidFill>
          <a:latin typeface="Gill Sans MT"/>
          <a:ea typeface="微软雅黑" pitchFamily="34" charset="-122"/>
          <a:cs typeface="Gill Sans MT"/>
        </a:defRPr>
      </a:lvl1pPr>
      <a:lvl2pPr marL="742950" indent="-285750" algn="l" rtl="0" eaLnBrk="1" latinLnBrk="1" hangingPunct="1">
        <a:spcBef>
          <a:spcPct val="20000"/>
        </a:spcBef>
        <a:buClr>
          <a:schemeClr val="accent4"/>
        </a:buClr>
        <a:buSzPct val="60000"/>
        <a:buFont typeface="Wingdings 2"/>
        <a:buChar char=""/>
        <a:defRPr sz="2200" kern="1200" baseline="0">
          <a:solidFill>
            <a:schemeClr val="tx1"/>
          </a:solidFill>
          <a:latin typeface="Gill Sans MT"/>
          <a:ea typeface="微软雅黑" pitchFamily="34" charset="-122"/>
          <a:cs typeface="Gill Sans MT"/>
        </a:defRPr>
      </a:lvl2pPr>
      <a:lvl3pPr marL="1143000" indent="-228600" algn="l" rtl="0" eaLnBrk="1" latinLnBrk="1" hangingPunct="1">
        <a:spcBef>
          <a:spcPct val="20000"/>
        </a:spcBef>
        <a:buClr>
          <a:schemeClr val="accent5"/>
        </a:buClr>
        <a:buSzPct val="57000"/>
        <a:buFont typeface="Wingdings 2"/>
        <a:buChar char="¦"/>
        <a:defRPr sz="2000" kern="1200" baseline="0">
          <a:solidFill>
            <a:schemeClr val="tx1"/>
          </a:solidFill>
          <a:latin typeface="Gill Sans MT"/>
          <a:ea typeface="微软雅黑" pitchFamily="34" charset="-122"/>
          <a:cs typeface="Gill Sans MT"/>
        </a:defRPr>
      </a:lvl3pPr>
      <a:lvl4pPr marL="1600200" indent="-228600" algn="l" rtl="0" eaLnBrk="1" latinLnBrk="1" hangingPunct="1">
        <a:spcBef>
          <a:spcPct val="20000"/>
        </a:spcBef>
        <a:buClr>
          <a:schemeClr val="accent3"/>
        </a:buClr>
        <a:buSzPct val="53000"/>
        <a:buFont typeface="Wingdings 2"/>
        <a:buChar char="¢"/>
        <a:defRPr sz="1800" kern="1200" baseline="0">
          <a:solidFill>
            <a:schemeClr val="tx1"/>
          </a:solidFill>
          <a:latin typeface="Gill Sans MT"/>
          <a:ea typeface="微软雅黑" pitchFamily="34" charset="-122"/>
          <a:cs typeface="Gill Sans MT"/>
        </a:defRPr>
      </a:lvl4pPr>
      <a:lvl5pPr marL="2057400" indent="-228600" algn="l" rtl="0" eaLnBrk="1" latinLnBrk="1" hangingPunct="1">
        <a:spcBef>
          <a:spcPct val="20000"/>
        </a:spcBef>
        <a:buClr>
          <a:schemeClr val="accent6"/>
        </a:buClr>
        <a:buSzPct val="50000"/>
        <a:buFont typeface="Wingdings 2"/>
        <a:buChar char="¥"/>
        <a:defRPr sz="1600" kern="1200" baseline="0">
          <a:solidFill>
            <a:schemeClr val="tx1"/>
          </a:solidFill>
          <a:latin typeface="Gill Sans MT"/>
          <a:ea typeface="微软雅黑" pitchFamily="34" charset="-122"/>
          <a:cs typeface="Gill Sans MT"/>
        </a:defRPr>
      </a:lvl5pPr>
      <a:lvl6pPr marL="2514600" indent="-228600" algn="l" rtl="0" eaLnBrk="1" latinLnBrk="1" hangingPunct="1">
        <a:spcBef>
          <a:spcPct val="20000"/>
        </a:spcBef>
        <a:buClr>
          <a:schemeClr val="accent2">
            <a:tint val="40000"/>
          </a:schemeClr>
        </a:buClr>
        <a:buSzPct val="47000"/>
        <a:buFont typeface="Wingdings 2"/>
        <a:buChar char="¤"/>
        <a:defRPr sz="2000" kern="1200">
          <a:solidFill>
            <a:schemeClr val="tx1"/>
          </a:solidFill>
          <a:latin typeface="+mn-lt"/>
          <a:ea typeface="+mn-ea"/>
          <a:cs typeface="+mn-cs"/>
        </a:defRPr>
      </a:lvl6pPr>
      <a:lvl7pPr marL="2971800" indent="-228600" algn="l" rtl="0" eaLnBrk="1" latinLnBrk="1" hangingPunct="1">
        <a:spcBef>
          <a:spcPct val="20000"/>
        </a:spcBef>
        <a:buClr>
          <a:schemeClr val="accent1">
            <a:shade val="75000"/>
          </a:schemeClr>
        </a:buClr>
        <a:buSzPct val="43000"/>
        <a:buFont typeface="Wingdings 2"/>
        <a:buChar char="¦"/>
        <a:defRPr sz="1800" kern="1200">
          <a:solidFill>
            <a:schemeClr val="tx1"/>
          </a:solidFill>
          <a:latin typeface="+mn-lt"/>
          <a:ea typeface="+mn-ea"/>
          <a:cs typeface="+mn-cs"/>
        </a:defRPr>
      </a:lvl7pPr>
      <a:lvl8pPr marL="3429000" indent="-228600" algn="l" rtl="0" eaLnBrk="1" latinLnBrk="1" hangingPunct="1">
        <a:spcBef>
          <a:spcPct val="20000"/>
        </a:spcBef>
        <a:buClr>
          <a:schemeClr val="accent3"/>
        </a:buClr>
        <a:buSzPct val="40000"/>
        <a:buFont typeface="Wingdings 2"/>
        <a:buChar char="¢"/>
        <a:defRPr sz="1600" kern="1200">
          <a:solidFill>
            <a:schemeClr val="tx1"/>
          </a:solidFill>
          <a:latin typeface="+mn-lt"/>
          <a:ea typeface="+mn-ea"/>
          <a:cs typeface="+mn-cs"/>
        </a:defRPr>
      </a:lvl8pPr>
      <a:lvl9pPr marL="3886200" indent="-228600" algn="l" rtl="0" eaLnBrk="1" latinLnBrk="1" hangingPunct="1">
        <a:spcBef>
          <a:spcPct val="20000"/>
        </a:spcBef>
        <a:buClr>
          <a:schemeClr val="bg2">
            <a:tint val="60000"/>
          </a:schemeClr>
        </a:buClr>
        <a:buSzPct val="40000"/>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fe.baidu.com/doc/wpo/research/javascript_loading.text" TargetMode="Externa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cnblogs.com/rubylouvre/archive/2009/07/24/1530074.html"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msdn.microsoft.com/en-us/library/Bb250448" TargetMode="External"/><Relationship Id="rId2" Type="http://schemas.openxmlformats.org/officeDocument/2006/relationships/hyperlink" Target="http://www.ibm.com/developerworks/web/library/wa-memleak/?S_TACT=105AGX52&amp;S_CMP=cn-a-wa"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hyperlink" Target="https://developer.mozilla.org/en/JavaScript/Reference/Global_Objects/Object/Proto"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jpeg"/><Relationship Id="rId4" Type="http://schemas.openxmlformats.org/officeDocument/2006/relationships/image" Target="../media/image36.jpe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fe.baidu.com/doc/browser/study/loading.text" TargetMode="External"/><Relationship Id="rId2" Type="http://schemas.openxmlformats.org/officeDocument/2006/relationships/hyperlink" Target="http://fe.baidu.com/doc/wpo/research/javascript_loading.text" TargetMode="External"/><Relationship Id="rId1" Type="http://schemas.openxmlformats.org/officeDocument/2006/relationships/slideLayout" Target="../slideLayouts/slideLayout3.xml"/><Relationship Id="rId4" Type="http://schemas.openxmlformats.org/officeDocument/2006/relationships/hyperlink" Target="http://www.w3help.org/zh-cn/causes/BX9029"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en-US" altLang="zh-CN" smtClean="0"/>
              <a:t>《</a:t>
            </a:r>
            <a:r>
              <a:rPr lang="zh-CN" altLang="en-US" smtClean="0"/>
              <a:t>高性能</a:t>
            </a:r>
            <a:r>
              <a:rPr lang="en-US" altLang="zh-CN" smtClean="0"/>
              <a:t>Js》</a:t>
            </a:r>
            <a:r>
              <a:rPr lang="zh-CN" altLang="en-US" smtClean="0"/>
              <a:t>学习心得及分享</a:t>
            </a:r>
            <a:endParaRPr lang="zh-CN" altLang="en-US" dirty="0"/>
          </a:p>
        </p:txBody>
      </p:sp>
    </p:spTree>
    <p:extLst>
      <p:ext uri="{BB962C8B-B14F-4D97-AF65-F5344CB8AC3E}">
        <p14:creationId xmlns:p14="http://schemas.microsoft.com/office/powerpoint/2010/main" xmlns="" val="2101185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加载与执行</a:t>
            </a:r>
            <a:r>
              <a:rPr lang="en-US" altLang="zh-CN" smtClean="0"/>
              <a:t>—</a:t>
            </a:r>
            <a:r>
              <a:rPr lang="zh-CN" altLang="en-US" smtClean="0"/>
              <a:t>其他方法</a:t>
            </a:r>
            <a:endParaRPr lang="zh-CN" altLang="en-US" dirty="0"/>
          </a:p>
        </p:txBody>
      </p:sp>
      <p:sp>
        <p:nvSpPr>
          <p:cNvPr id="3" name="内容占位符 2"/>
          <p:cNvSpPr>
            <a:spLocks noGrp="1"/>
          </p:cNvSpPr>
          <p:nvPr>
            <p:ph idx="1"/>
          </p:nvPr>
        </p:nvSpPr>
        <p:spPr/>
        <p:txBody>
          <a:bodyPr/>
          <a:lstStyle/>
          <a:p>
            <a:r>
              <a:rPr lang="en-US" altLang="zh-CN" smtClean="0"/>
              <a:t>XMLHttpRequest</a:t>
            </a:r>
            <a:r>
              <a:rPr lang="zh-CN" altLang="en-US" smtClean="0"/>
              <a:t>脚本注入，缺点：不能跨域请求文件；</a:t>
            </a:r>
            <a:endParaRPr lang="en-US" altLang="zh-CN" smtClean="0"/>
          </a:p>
          <a:p>
            <a:r>
              <a:rPr lang="en-US" altLang="zh-CN" smtClean="0"/>
              <a:t>YUI3</a:t>
            </a:r>
            <a:r>
              <a:rPr lang="zh-CN" altLang="en-US" smtClean="0"/>
              <a:t>方式，包含种子文件（</a:t>
            </a:r>
            <a:r>
              <a:rPr lang="en-US" altLang="zh-CN" smtClean="0"/>
              <a:t>http://yui.yahooapis.com/combp?3.0.0/build/yui/yui-min.js</a:t>
            </a:r>
            <a:r>
              <a:rPr lang="zh-CN" altLang="en-US" smtClean="0"/>
              <a:t>），之后：</a:t>
            </a:r>
            <a:r>
              <a:rPr lang="en-US" altLang="zh-CN" smtClean="0"/>
              <a:t>YUI().use(‘dom’, function(y){y.DOM.addClass(..., ...);});</a:t>
            </a:r>
          </a:p>
          <a:p>
            <a:r>
              <a:rPr lang="en-US" altLang="zh-CN" smtClean="0"/>
              <a:t>LazyLoad</a:t>
            </a:r>
            <a:r>
              <a:rPr lang="zh-CN" altLang="en-US" smtClean="0"/>
              <a:t>类库（</a:t>
            </a:r>
            <a:r>
              <a:rPr lang="en-US" altLang="zh-CN" smtClean="0"/>
              <a:t>http://github.com/rgrove/lazyload/</a:t>
            </a:r>
            <a:r>
              <a:rPr lang="zh-CN" altLang="en-US" smtClean="0"/>
              <a:t>）</a:t>
            </a:r>
            <a:r>
              <a:rPr lang="en-US" altLang="zh-CN" smtClean="0"/>
              <a:t>,</a:t>
            </a:r>
            <a:r>
              <a:rPr lang="zh-CN" altLang="en-US" smtClean="0"/>
              <a:t>用法如下：</a:t>
            </a:r>
            <a:endParaRPr lang="zh-CN" altLang="en-US" dirty="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10</a:t>
            </a:fld>
            <a:endParaRPr lang="zh-CN" altLang="en-US"/>
          </a:p>
        </p:txBody>
      </p:sp>
      <p:pic>
        <p:nvPicPr>
          <p:cNvPr id="3075" name="Picture 3"/>
          <p:cNvPicPr>
            <a:picLocks noChangeAspect="1" noChangeArrowheads="1"/>
          </p:cNvPicPr>
          <p:nvPr/>
        </p:nvPicPr>
        <p:blipFill>
          <a:blip r:embed="rId2" cstate="print"/>
          <a:srcRect/>
          <a:stretch>
            <a:fillRect/>
          </a:stretch>
        </p:blipFill>
        <p:spPr bwMode="auto">
          <a:xfrm>
            <a:off x="304792" y="5257818"/>
            <a:ext cx="3124200" cy="742950"/>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cstate="print"/>
          <a:srcRect/>
          <a:stretch>
            <a:fillRect/>
          </a:stretch>
        </p:blipFill>
        <p:spPr bwMode="auto">
          <a:xfrm>
            <a:off x="3843367" y="5214950"/>
            <a:ext cx="4943475" cy="771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加载与执行</a:t>
            </a:r>
            <a:r>
              <a:rPr lang="en-US" altLang="zh-CN" smtClean="0"/>
              <a:t>—</a:t>
            </a:r>
            <a:r>
              <a:rPr lang="zh-CN" altLang="en-US" smtClean="0"/>
              <a:t>其他方法</a:t>
            </a:r>
            <a:endParaRPr lang="zh-CN" altLang="en-US" dirty="0"/>
          </a:p>
        </p:txBody>
      </p:sp>
      <p:sp>
        <p:nvSpPr>
          <p:cNvPr id="3" name="内容占位符 2"/>
          <p:cNvSpPr>
            <a:spLocks noGrp="1"/>
          </p:cNvSpPr>
          <p:nvPr>
            <p:ph idx="1"/>
          </p:nvPr>
        </p:nvSpPr>
        <p:spPr/>
        <p:txBody>
          <a:bodyPr>
            <a:normAutofit lnSpcReduction="10000"/>
          </a:bodyPr>
          <a:lstStyle/>
          <a:p>
            <a:r>
              <a:rPr lang="en-US" altLang="zh-CN" smtClean="0"/>
              <a:t>LABjs</a:t>
            </a:r>
            <a:r>
              <a:rPr lang="zh-CN" altLang="en-US" smtClean="0"/>
              <a:t>类库（</a:t>
            </a:r>
            <a:r>
              <a:rPr lang="en-US" altLang="zh-CN" smtClean="0"/>
              <a:t>http://labjs.com</a:t>
            </a:r>
            <a:r>
              <a:rPr lang="zh-CN" altLang="en-US" smtClean="0"/>
              <a:t>），用法如下：</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更多工具：</a:t>
            </a:r>
            <a:r>
              <a:rPr lang="en-US" smtClean="0">
                <a:hlinkClick r:id="rId2"/>
              </a:rPr>
              <a:t>http://fe.baidu.com/doc/wpo/research/javascript_loading.text</a:t>
            </a:r>
            <a:endParaRPr lang="zh-CN" altLang="en-US" dirty="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11</a:t>
            </a:fld>
            <a:endParaRPr lang="zh-CN" altLang="en-US"/>
          </a:p>
        </p:txBody>
      </p:sp>
      <p:pic>
        <p:nvPicPr>
          <p:cNvPr id="4098" name="Picture 2"/>
          <p:cNvPicPr>
            <a:picLocks noChangeAspect="1" noChangeArrowheads="1"/>
          </p:cNvPicPr>
          <p:nvPr/>
        </p:nvPicPr>
        <p:blipFill>
          <a:blip r:embed="rId3" cstate="print"/>
          <a:srcRect/>
          <a:stretch>
            <a:fillRect/>
          </a:stretch>
        </p:blipFill>
        <p:spPr bwMode="auto">
          <a:xfrm>
            <a:off x="3114681" y="2143116"/>
            <a:ext cx="2314575" cy="9810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642910" y="4276739"/>
            <a:ext cx="2343150" cy="11525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cstate="print"/>
          <a:srcRect/>
          <a:stretch>
            <a:fillRect/>
          </a:stretch>
        </p:blipFill>
        <p:spPr bwMode="auto">
          <a:xfrm>
            <a:off x="6091264" y="4086239"/>
            <a:ext cx="2266950" cy="1343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448425"/>
            <a:ext cx="471488" cy="365125"/>
          </a:xfrm>
        </p:spPr>
        <p:txBody>
          <a:bodyPr/>
          <a:lstStyle/>
          <a:p>
            <a:fld id="{0870C874-E80B-4D94-8156-FB9963F5429C}" type="slidenum">
              <a:rPr lang="zh-CN" altLang="en-US" smtClean="0"/>
              <a:pPr/>
              <a:t>12</a:t>
            </a:fld>
            <a:endParaRPr lang="zh-CN" altLang="en-US"/>
          </a:p>
        </p:txBody>
      </p:sp>
      <p:sp>
        <p:nvSpPr>
          <p:cNvPr id="10" name="TextBox 9"/>
          <p:cNvSpPr txBox="1"/>
          <p:nvPr/>
        </p:nvSpPr>
        <p:spPr>
          <a:xfrm>
            <a:off x="1000100" y="1643050"/>
            <a:ext cx="7358114" cy="523220"/>
          </a:xfrm>
          <a:prstGeom prst="rect">
            <a:avLst/>
          </a:prstGeom>
          <a:noFill/>
        </p:spPr>
        <p:txBody>
          <a:bodyPr wrap="square" rtlCol="0">
            <a:spAutoFit/>
          </a:bodyPr>
          <a:lstStyle/>
          <a:p>
            <a:r>
              <a:rPr lang="zh-CN" altLang="en-US" sz="2800" dirty="0" smtClean="0"/>
              <a:t>          加载与执行介绍完毕</a:t>
            </a:r>
            <a:endParaRPr lang="zh-CN" altLang="en-US" sz="2800" dirty="0"/>
          </a:p>
        </p:txBody>
      </p:sp>
      <p:sp>
        <p:nvSpPr>
          <p:cNvPr id="11" name="TextBox 10"/>
          <p:cNvSpPr txBox="1"/>
          <p:nvPr/>
        </p:nvSpPr>
        <p:spPr>
          <a:xfrm>
            <a:off x="1643042" y="3429000"/>
            <a:ext cx="5929354" cy="523220"/>
          </a:xfrm>
          <a:prstGeom prst="rect">
            <a:avLst/>
          </a:prstGeom>
          <a:noFill/>
        </p:spPr>
        <p:txBody>
          <a:bodyPr wrap="square" rtlCol="0">
            <a:spAutoFit/>
          </a:bodyPr>
          <a:lstStyle/>
          <a:p>
            <a:r>
              <a:rPr lang="en-US" altLang="zh-CN" sz="2800" dirty="0" smtClean="0"/>
              <a:t>        NEXT-&gt;</a:t>
            </a:r>
            <a:r>
              <a:rPr lang="zh-CN" altLang="en-US" sz="2800" dirty="0" smtClean="0">
                <a:solidFill>
                  <a:srgbClr val="C00000"/>
                </a:solidFill>
              </a:rPr>
              <a:t>数据访问</a:t>
            </a:r>
            <a:endParaRPr lang="zh-CN" altLang="en-US" sz="2800" dirty="0">
              <a:solidFill>
                <a:srgbClr val="C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endParaRPr lang="zh-CN" altLang="en-US" dirty="0"/>
          </a:p>
        </p:txBody>
      </p:sp>
      <p:sp>
        <p:nvSpPr>
          <p:cNvPr id="3" name="内容占位符 2"/>
          <p:cNvSpPr>
            <a:spLocks noGrp="1"/>
          </p:cNvSpPr>
          <p:nvPr>
            <p:ph idx="1"/>
          </p:nvPr>
        </p:nvSpPr>
        <p:spPr/>
        <p:txBody>
          <a:bodyPr/>
          <a:lstStyle/>
          <a:p>
            <a:r>
              <a:rPr lang="en-US" altLang="zh-CN" smtClean="0"/>
              <a:t>Javascript</a:t>
            </a:r>
            <a:r>
              <a:rPr lang="zh-CN" altLang="en-US" smtClean="0"/>
              <a:t>的四种基本的数据存取位置：直接量（字符串，数字，布尔值，对象，数组，函数，正则表达式，</a:t>
            </a:r>
            <a:r>
              <a:rPr lang="en-US" altLang="zh-CN" smtClean="0"/>
              <a:t>null</a:t>
            </a:r>
            <a:r>
              <a:rPr lang="zh-CN" altLang="en-US" smtClean="0"/>
              <a:t>和</a:t>
            </a:r>
            <a:r>
              <a:rPr lang="en-US" altLang="zh-CN" smtClean="0"/>
              <a:t>undefined</a:t>
            </a:r>
            <a:r>
              <a:rPr lang="zh-CN" altLang="en-US" smtClean="0"/>
              <a:t>），变量（使用</a:t>
            </a:r>
            <a:r>
              <a:rPr lang="en-US" altLang="zh-CN" smtClean="0"/>
              <a:t>var</a:t>
            </a:r>
            <a:r>
              <a:rPr lang="zh-CN" altLang="en-US" smtClean="0"/>
              <a:t>定义的数据存储单元），数组元素（存储于</a:t>
            </a:r>
            <a:r>
              <a:rPr lang="en-US" altLang="zh-CN" smtClean="0"/>
              <a:t>Js</a:t>
            </a:r>
            <a:r>
              <a:rPr lang="zh-CN" altLang="en-US" smtClean="0"/>
              <a:t>数组对象内部，数字索引），对象成员（存储于</a:t>
            </a:r>
            <a:r>
              <a:rPr lang="en-US" altLang="zh-CN" smtClean="0"/>
              <a:t>Js</a:t>
            </a:r>
            <a:r>
              <a:rPr lang="zh-CN" altLang="en-US" smtClean="0"/>
              <a:t>对象内部，字符串索引）。</a:t>
            </a:r>
            <a:endParaRPr lang="en-US" altLang="zh-CN" smtClean="0"/>
          </a:p>
          <a:p>
            <a:r>
              <a:rPr lang="zh-CN" altLang="en-US" smtClean="0"/>
              <a:t>尽量使用直接量和局部变量，减少数组项和对象成员的使用。</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理解作用域链</a:t>
            </a:r>
            <a:endParaRPr lang="zh-CN" altLang="en-US" dirty="0"/>
          </a:p>
        </p:txBody>
      </p:sp>
      <p:sp>
        <p:nvSpPr>
          <p:cNvPr id="3" name="内容占位符 2"/>
          <p:cNvSpPr>
            <a:spLocks noGrp="1"/>
          </p:cNvSpPr>
          <p:nvPr>
            <p:ph idx="1"/>
          </p:nvPr>
        </p:nvSpPr>
        <p:spPr/>
        <p:txBody>
          <a:bodyPr/>
          <a:lstStyle/>
          <a:p>
            <a:r>
              <a:rPr lang="en-US" altLang="zh-CN" smtClean="0"/>
              <a:t>Js</a:t>
            </a:r>
            <a:r>
              <a:rPr lang="zh-CN" altLang="en-US" smtClean="0"/>
              <a:t>中的每一个函数都是一个对象，更确切点，是</a:t>
            </a:r>
            <a:r>
              <a:rPr lang="en-US" altLang="zh-CN" smtClean="0"/>
              <a:t>Function</a:t>
            </a:r>
            <a:r>
              <a:rPr lang="zh-CN" altLang="en-US" smtClean="0"/>
              <a:t>对象的一个实例。</a:t>
            </a:r>
            <a:endParaRPr lang="en-US" altLang="zh-CN" smtClean="0"/>
          </a:p>
          <a:p>
            <a:r>
              <a:rPr lang="en-US" altLang="zh-CN" smtClean="0"/>
              <a:t>Function</a:t>
            </a:r>
            <a:r>
              <a:rPr lang="zh-CN" altLang="en-US" smtClean="0"/>
              <a:t>对象拥有可以编程访问的属性，还拥有一些不能通过代码访问的属性，后者对用户来说是隐藏的，但是对</a:t>
            </a:r>
            <a:r>
              <a:rPr lang="en-US" altLang="zh-CN" smtClean="0"/>
              <a:t>Javascript</a:t>
            </a:r>
            <a:r>
              <a:rPr lang="zh-CN" altLang="en-US" smtClean="0"/>
              <a:t>引擎来说是透明的，即：仅供内部存取。</a:t>
            </a:r>
            <a:endParaRPr lang="en-US" altLang="zh-CN" smtClean="0"/>
          </a:p>
          <a:p>
            <a:r>
              <a:rPr lang="zh-CN" altLang="en-US" smtClean="0"/>
              <a:t>内部属性</a:t>
            </a:r>
            <a:r>
              <a:rPr lang="en-US" altLang="zh-CN" smtClean="0"/>
              <a:t>[[Scope]]</a:t>
            </a:r>
            <a:r>
              <a:rPr lang="zh-CN" altLang="en-US" smtClean="0"/>
              <a:t>，</a:t>
            </a:r>
            <a:r>
              <a:rPr lang="en-US" altLang="zh-CN" smtClean="0"/>
              <a:t>ECMA-262</a:t>
            </a:r>
            <a:r>
              <a:rPr lang="zh-CN" altLang="en-US" smtClean="0"/>
              <a:t>第三版定义，包含一个函数被创建时的作用域中对象的集合。</a:t>
            </a:r>
            <a:endParaRPr lang="en-US" altLang="zh-CN" smtClean="0"/>
          </a:p>
          <a:p>
            <a:r>
              <a:rPr lang="zh-CN" altLang="en-US" smtClean="0"/>
              <a:t>下面来看一个例子：</a:t>
            </a:r>
            <a:endParaRPr lang="zh-CN" altLang="en-US" dirty="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理解作用域链</a:t>
            </a:r>
            <a:endParaRPr lang="zh-CN" altLang="en-US" dirty="0"/>
          </a:p>
        </p:txBody>
      </p:sp>
      <p:sp>
        <p:nvSpPr>
          <p:cNvPr id="3" name="内容占位符 2"/>
          <p:cNvSpPr>
            <a:spLocks noGrp="1"/>
          </p:cNvSpPr>
          <p:nvPr>
            <p:ph idx="1"/>
          </p:nvPr>
        </p:nvSpPr>
        <p:spPr/>
        <p:txBody>
          <a:bodyPr/>
          <a:lstStyle/>
          <a:p>
            <a:r>
              <a:rPr lang="zh-CN" altLang="en-US" smtClean="0"/>
              <a:t>定义函数：</a:t>
            </a:r>
            <a:endParaRPr lang="zh-CN" altLang="en-US" dirty="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15</a:t>
            </a:fld>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3176594" y="1285860"/>
            <a:ext cx="2324100" cy="7524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1285852" y="2314580"/>
            <a:ext cx="6610350" cy="1828800"/>
          </a:xfrm>
          <a:prstGeom prst="rect">
            <a:avLst/>
          </a:prstGeom>
          <a:noFill/>
          <a:ln w="9525">
            <a:noFill/>
            <a:miter lim="800000"/>
            <a:headEnd/>
            <a:tailEnd/>
          </a:ln>
          <a:effectLst/>
        </p:spPr>
      </p:pic>
      <p:sp>
        <p:nvSpPr>
          <p:cNvPr id="8" name="TextBox 7"/>
          <p:cNvSpPr txBox="1"/>
          <p:nvPr/>
        </p:nvSpPr>
        <p:spPr>
          <a:xfrm>
            <a:off x="357158" y="4443249"/>
            <a:ext cx="8429684" cy="1477328"/>
          </a:xfrm>
          <a:prstGeom prst="rect">
            <a:avLst/>
          </a:prstGeom>
          <a:noFill/>
        </p:spPr>
        <p:txBody>
          <a:bodyPr wrap="square" rtlCol="0">
            <a:spAutoFit/>
          </a:bodyPr>
          <a:lstStyle/>
          <a:p>
            <a:r>
              <a:rPr lang="zh-CN" altLang="en-US" dirty="0" smtClean="0"/>
              <a:t>当创建</a:t>
            </a:r>
            <a:r>
              <a:rPr lang="en-US" altLang="zh-CN" dirty="0" smtClean="0"/>
              <a:t>add()</a:t>
            </a:r>
            <a:r>
              <a:rPr lang="zh-CN" altLang="en-US" dirty="0" smtClean="0"/>
              <a:t>函数时，其作用域链中被填入了一个单独的</a:t>
            </a:r>
            <a:r>
              <a:rPr lang="zh-CN" altLang="en-US" dirty="0" smtClean="0">
                <a:solidFill>
                  <a:srgbClr val="C00000"/>
                </a:solidFill>
              </a:rPr>
              <a:t>可变对象</a:t>
            </a:r>
            <a:r>
              <a:rPr lang="zh-CN" altLang="en-US" dirty="0" smtClean="0"/>
              <a:t>（函数作用域中的每一个对象被称作一个可变对象，每一个可变对象都以</a:t>
            </a:r>
            <a:r>
              <a:rPr lang="zh-CN" altLang="en-US" dirty="0" smtClean="0">
                <a:solidFill>
                  <a:srgbClr val="C00000"/>
                </a:solidFill>
              </a:rPr>
              <a:t>键值对</a:t>
            </a:r>
            <a:r>
              <a:rPr lang="zh-CN" altLang="en-US" dirty="0" smtClean="0"/>
              <a:t>形式存在），从上图中可以看出，这个索引为</a:t>
            </a:r>
            <a:r>
              <a:rPr lang="en-US" altLang="zh-CN" dirty="0" smtClean="0"/>
              <a:t>0</a:t>
            </a:r>
            <a:r>
              <a:rPr lang="zh-CN" altLang="en-US" dirty="0" smtClean="0"/>
              <a:t>的可变对象是一个全局对象，它表示所有全局范围内定义的变量，例如</a:t>
            </a:r>
            <a:r>
              <a:rPr lang="en-US" altLang="zh-CN" dirty="0" err="1" smtClean="0"/>
              <a:t>window,document,navigator</a:t>
            </a:r>
            <a:r>
              <a:rPr lang="zh-CN" altLang="en-US" dirty="0" smtClean="0"/>
              <a:t>等等。</a:t>
            </a:r>
            <a:endParaRPr lang="en-US" altLang="zh-CN" dirty="0" smtClean="0"/>
          </a:p>
          <a:p>
            <a:r>
              <a:rPr lang="zh-CN" altLang="en-US" dirty="0" smtClean="0"/>
              <a:t>那么，</a:t>
            </a:r>
            <a:r>
              <a:rPr lang="en-US" altLang="zh-CN" dirty="0" smtClean="0"/>
              <a:t>add</a:t>
            </a:r>
            <a:r>
              <a:rPr lang="zh-CN" altLang="en-US" dirty="0" smtClean="0"/>
              <a:t>的作用域在什么时候会用到呢？答案是在它被调用</a:t>
            </a:r>
            <a:r>
              <a:rPr lang="zh-CN" altLang="en-US" dirty="0" smtClean="0">
                <a:solidFill>
                  <a:srgbClr val="C00000"/>
                </a:solidFill>
              </a:rPr>
              <a:t>执行</a:t>
            </a:r>
            <a:r>
              <a:rPr lang="zh-CN" altLang="en-US" dirty="0" smtClean="0"/>
              <a:t>的时候。</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理解作用域链</a:t>
            </a:r>
            <a:endParaRPr lang="zh-CN" altLang="en-US" dirty="0"/>
          </a:p>
        </p:txBody>
      </p:sp>
      <p:sp>
        <p:nvSpPr>
          <p:cNvPr id="3" name="内容占位符 2"/>
          <p:cNvSpPr>
            <a:spLocks noGrp="1"/>
          </p:cNvSpPr>
          <p:nvPr>
            <p:ph idx="1"/>
          </p:nvPr>
        </p:nvSpPr>
        <p:spPr/>
        <p:txBody>
          <a:bodyPr/>
          <a:lstStyle/>
          <a:p>
            <a:r>
              <a:rPr lang="zh-CN" altLang="en-US" smtClean="0"/>
              <a:t>调用函数：</a:t>
            </a:r>
            <a:endParaRPr lang="en-US" altLang="zh-CN" smtClean="0"/>
          </a:p>
          <a:p>
            <a:endParaRPr lang="zh-CN" altLang="en-US" dirty="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16</a:t>
            </a:fld>
            <a:endParaRPr lang="zh-CN" altLang="en-US"/>
          </a:p>
        </p:txBody>
      </p:sp>
      <p:pic>
        <p:nvPicPr>
          <p:cNvPr id="6146" name="Picture 2"/>
          <p:cNvPicPr>
            <a:picLocks noChangeAspect="1" noChangeArrowheads="1"/>
          </p:cNvPicPr>
          <p:nvPr/>
        </p:nvPicPr>
        <p:blipFill>
          <a:blip r:embed="rId2" cstate="print"/>
          <a:srcRect/>
          <a:stretch>
            <a:fillRect/>
          </a:stretch>
        </p:blipFill>
        <p:spPr bwMode="auto">
          <a:xfrm>
            <a:off x="3543300" y="1395400"/>
            <a:ext cx="2057400" cy="2476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1262063" y="2000240"/>
            <a:ext cx="6619875" cy="3867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理解作用域链</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mtClean="0"/>
              <a:t>过程：</a:t>
            </a:r>
            <a:endParaRPr lang="en-US" altLang="zh-CN" smtClean="0"/>
          </a:p>
          <a:p>
            <a:r>
              <a:rPr lang="en-US" altLang="zh-CN" smtClean="0"/>
              <a:t>1</a:t>
            </a:r>
            <a:r>
              <a:rPr lang="zh-CN" altLang="en-US" smtClean="0"/>
              <a:t>，创建内部对象“运行期上下文（</a:t>
            </a:r>
            <a:r>
              <a:rPr lang="en-US" altLang="zh-CN" smtClean="0"/>
              <a:t>Execution Context</a:t>
            </a:r>
            <a:r>
              <a:rPr lang="zh-CN" altLang="en-US" smtClean="0"/>
              <a:t>）”，以下简称</a:t>
            </a:r>
            <a:r>
              <a:rPr lang="en-US" altLang="zh-CN" smtClean="0"/>
              <a:t>EC</a:t>
            </a:r>
            <a:r>
              <a:rPr lang="zh-CN" altLang="en-US" smtClean="0"/>
              <a:t>。（它定义一个函数执行时的环境，函数的每一次调用都会创建一个独一无二的</a:t>
            </a:r>
            <a:r>
              <a:rPr lang="en-US" altLang="zh-CN" smtClean="0"/>
              <a:t>EC</a:t>
            </a:r>
            <a:r>
              <a:rPr lang="zh-CN" altLang="en-US" smtClean="0"/>
              <a:t>，函数执行完毕，</a:t>
            </a:r>
            <a:r>
              <a:rPr lang="en-US" altLang="zh-CN" smtClean="0"/>
              <a:t>EC</a:t>
            </a:r>
            <a:r>
              <a:rPr lang="zh-CN" altLang="en-US" smtClean="0"/>
              <a:t>就被撤销）；</a:t>
            </a:r>
            <a:endParaRPr lang="en-US" altLang="zh-CN" smtClean="0"/>
          </a:p>
          <a:p>
            <a:r>
              <a:rPr lang="en-US" altLang="zh-CN" smtClean="0"/>
              <a:t>2</a:t>
            </a:r>
            <a:r>
              <a:rPr lang="zh-CN" altLang="en-US" smtClean="0"/>
              <a:t>，</a:t>
            </a:r>
            <a:r>
              <a:rPr lang="en-US" altLang="zh-CN" smtClean="0"/>
              <a:t>EC</a:t>
            </a:r>
            <a:r>
              <a:rPr lang="zh-CN" altLang="en-US" smtClean="0"/>
              <a:t>的作用域链初始化为当前运行函数的</a:t>
            </a:r>
            <a:r>
              <a:rPr lang="en-US" altLang="zh-CN" smtClean="0"/>
              <a:t>[[Scope]]</a:t>
            </a:r>
            <a:r>
              <a:rPr lang="zh-CN" altLang="en-US" smtClean="0"/>
              <a:t>属性中所包含的对象。（每一个</a:t>
            </a:r>
            <a:r>
              <a:rPr lang="en-US" altLang="zh-CN" smtClean="0"/>
              <a:t>EC</a:t>
            </a:r>
            <a:r>
              <a:rPr lang="zh-CN" altLang="en-US" smtClean="0"/>
              <a:t>都有一个自己的作用域链（</a:t>
            </a:r>
            <a:r>
              <a:rPr lang="en-US" altLang="zh-CN" smtClean="0"/>
              <a:t>Scope Chain</a:t>
            </a:r>
            <a:r>
              <a:rPr lang="zh-CN" altLang="en-US" smtClean="0"/>
              <a:t>），以下简称</a:t>
            </a:r>
            <a:r>
              <a:rPr lang="en-US" altLang="zh-CN" smtClean="0"/>
              <a:t>SC</a:t>
            </a:r>
            <a:r>
              <a:rPr lang="zh-CN" altLang="en-US" smtClean="0"/>
              <a:t>，用于标识符的解析）；</a:t>
            </a:r>
            <a:endParaRPr lang="en-US" altLang="zh-CN" smtClean="0"/>
          </a:p>
          <a:p>
            <a:r>
              <a:rPr lang="en-US" altLang="zh-CN" smtClean="0"/>
              <a:t>3</a:t>
            </a:r>
            <a:r>
              <a:rPr lang="zh-CN" altLang="en-US" smtClean="0"/>
              <a:t>，“活动对象（</a:t>
            </a:r>
            <a:r>
              <a:rPr lang="en-US" altLang="zh-CN" smtClean="0"/>
              <a:t>Activation Object</a:t>
            </a:r>
            <a:r>
              <a:rPr lang="zh-CN" altLang="en-US" smtClean="0"/>
              <a:t>）”，以下简称</a:t>
            </a:r>
            <a:r>
              <a:rPr lang="en-US" altLang="zh-CN" smtClean="0"/>
              <a:t>AO</a:t>
            </a:r>
            <a:r>
              <a:rPr lang="zh-CN" altLang="en-US" smtClean="0"/>
              <a:t>，为</a:t>
            </a:r>
            <a:r>
              <a:rPr lang="en-US" altLang="zh-CN" smtClean="0"/>
              <a:t>EC</a:t>
            </a:r>
            <a:r>
              <a:rPr lang="zh-CN" altLang="en-US" smtClean="0"/>
              <a:t>创建完毕。（</a:t>
            </a:r>
            <a:r>
              <a:rPr lang="en-US" altLang="zh-CN" smtClean="0"/>
              <a:t>AO</a:t>
            </a:r>
            <a:r>
              <a:rPr lang="zh-CN" altLang="en-US" smtClean="0"/>
              <a:t>作为函数</a:t>
            </a:r>
            <a:r>
              <a:rPr lang="en-US" altLang="zh-CN" smtClean="0"/>
              <a:t>EC</a:t>
            </a:r>
            <a:r>
              <a:rPr lang="zh-CN" altLang="en-US" smtClean="0"/>
              <a:t>作用域的可变对象，它包含了所有的局部变量，命名参数，参数集合以及</a:t>
            </a:r>
            <a:r>
              <a:rPr lang="en-US" altLang="zh-CN" smtClean="0"/>
              <a:t>this</a:t>
            </a:r>
            <a:r>
              <a:rPr lang="zh-CN" altLang="en-US" smtClean="0"/>
              <a:t>指针，当</a:t>
            </a:r>
            <a:r>
              <a:rPr lang="en-US" altLang="zh-CN" smtClean="0"/>
              <a:t>EC</a:t>
            </a:r>
            <a:r>
              <a:rPr lang="zh-CN" altLang="en-US" smtClean="0"/>
              <a:t>被销毁时，</a:t>
            </a:r>
            <a:r>
              <a:rPr lang="en-US" altLang="zh-CN" smtClean="0"/>
              <a:t>AO</a:t>
            </a:r>
            <a:r>
              <a:rPr lang="zh-CN" altLang="en-US" smtClean="0"/>
              <a:t>也随之销毁）；</a:t>
            </a:r>
            <a:endParaRPr lang="en-US" altLang="zh-CN" smtClean="0"/>
          </a:p>
          <a:p>
            <a:r>
              <a:rPr lang="en-US" altLang="zh-CN" smtClean="0"/>
              <a:t>4</a:t>
            </a:r>
            <a:r>
              <a:rPr lang="zh-CN" altLang="en-US" smtClean="0"/>
              <a:t>，</a:t>
            </a:r>
            <a:r>
              <a:rPr lang="en-US" altLang="zh-CN" smtClean="0"/>
              <a:t>AO</a:t>
            </a:r>
            <a:r>
              <a:rPr lang="zh-CN" altLang="en-US" smtClean="0"/>
              <a:t>被推入</a:t>
            </a:r>
            <a:r>
              <a:rPr lang="en-US" altLang="zh-CN" smtClean="0"/>
              <a:t>EC</a:t>
            </a:r>
            <a:r>
              <a:rPr lang="zh-CN" altLang="en-US" smtClean="0"/>
              <a:t>作用域链的前端。</a:t>
            </a:r>
            <a:endParaRPr lang="en-US" altLang="zh-CN" dirty="0" smtClean="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标识符解析</a:t>
            </a:r>
            <a:endParaRPr lang="zh-CN" altLang="en-US" dirty="0"/>
          </a:p>
        </p:txBody>
      </p:sp>
      <p:sp>
        <p:nvSpPr>
          <p:cNvPr id="3" name="内容占位符 2"/>
          <p:cNvSpPr>
            <a:spLocks noGrp="1"/>
          </p:cNvSpPr>
          <p:nvPr>
            <p:ph idx="1"/>
          </p:nvPr>
        </p:nvSpPr>
        <p:spPr/>
        <p:txBody>
          <a:bodyPr/>
          <a:lstStyle/>
          <a:p>
            <a:r>
              <a:rPr lang="zh-CN" altLang="en-US" smtClean="0"/>
              <a:t>函数执行过程中，每遇到一个变量，就会经历一次标识符解析；</a:t>
            </a:r>
            <a:endParaRPr lang="en-US" altLang="zh-CN" smtClean="0"/>
          </a:p>
          <a:p>
            <a:r>
              <a:rPr lang="zh-CN" altLang="en-US" smtClean="0"/>
              <a:t>该过程搜索运行期上下文的作用域链，查找同名的标识符；</a:t>
            </a:r>
            <a:endParaRPr lang="en-US" altLang="zh-CN" smtClean="0"/>
          </a:p>
          <a:p>
            <a:r>
              <a:rPr lang="zh-CN" altLang="en-US" smtClean="0"/>
              <a:t>搜索过程从作用域链的头部开始，也就是图示中的活动对象（绿色表格部分），找到则使用对应的变量，没有找到继续搜索下一个可变对象，直至找到；</a:t>
            </a:r>
            <a:endParaRPr lang="en-US" altLang="zh-CN" smtClean="0"/>
          </a:p>
          <a:p>
            <a:r>
              <a:rPr lang="zh-CN" altLang="en-US" smtClean="0"/>
              <a:t>如果所有的可变对象中都没有找到，则视此标识符为</a:t>
            </a:r>
            <a:r>
              <a:rPr lang="en-US" altLang="zh-CN" smtClean="0"/>
              <a:t>undefined</a:t>
            </a:r>
            <a:r>
              <a:rPr lang="zh-CN" altLang="en-US" smtClean="0"/>
              <a:t>；</a:t>
            </a:r>
            <a:endParaRPr lang="en-US" altLang="zh-CN" smtClean="0"/>
          </a:p>
          <a:p>
            <a:endParaRPr lang="zh-CN" altLang="en-US" dirty="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标识符解析的性能</a:t>
            </a:r>
            <a:endParaRPr lang="zh-CN" altLang="en-US" dirty="0"/>
          </a:p>
        </p:txBody>
      </p:sp>
      <p:sp>
        <p:nvSpPr>
          <p:cNvPr id="3" name="内容占位符 2"/>
          <p:cNvSpPr>
            <a:spLocks noGrp="1"/>
          </p:cNvSpPr>
          <p:nvPr>
            <p:ph idx="1"/>
          </p:nvPr>
        </p:nvSpPr>
        <p:spPr/>
        <p:txBody>
          <a:bodyPr/>
          <a:lstStyle/>
          <a:p>
            <a:r>
              <a:rPr lang="zh-CN" altLang="en-US" smtClean="0"/>
              <a:t>运行期上下文的作用域中，一个标识符所在的位置越深，它的读写速度也就越慢；</a:t>
            </a:r>
            <a:endParaRPr lang="en-US" altLang="zh-CN" smtClean="0"/>
          </a:p>
          <a:p>
            <a:r>
              <a:rPr lang="zh-CN" altLang="en-US" smtClean="0"/>
              <a:t>由此可知，函数中读写局部变量总是最快，而读写全局变量通常最慢（除去优化过的</a:t>
            </a:r>
            <a:r>
              <a:rPr lang="en-US" altLang="zh-CN" smtClean="0"/>
              <a:t>Js</a:t>
            </a:r>
            <a:r>
              <a:rPr lang="zh-CN" altLang="en-US" smtClean="0"/>
              <a:t>引擎）；</a:t>
            </a:r>
            <a:endParaRPr lang="en-US" altLang="zh-CN" smtClean="0"/>
          </a:p>
          <a:p>
            <a:r>
              <a:rPr lang="zh-CN" altLang="en-US" smtClean="0"/>
              <a:t>全局变量总是存在于运行期上下文作用域链的最末端，因此它也是最远的；</a:t>
            </a:r>
            <a:endParaRPr lang="en-US" altLang="zh-CN" smtClean="0"/>
          </a:p>
          <a:p>
            <a:r>
              <a:rPr lang="zh-CN" altLang="en-US" smtClean="0"/>
              <a:t>从标识符解析单方面上来看，在没有优化过的</a:t>
            </a:r>
            <a:r>
              <a:rPr lang="en-US" altLang="zh-CN" smtClean="0"/>
              <a:t>Js</a:t>
            </a:r>
            <a:r>
              <a:rPr lang="zh-CN" altLang="en-US" smtClean="0"/>
              <a:t>引擎的浏览器中，尽量使用局部变量（当然局部变量还有其他好处，不会污染全局环境等等）。</a:t>
            </a:r>
            <a:endParaRPr lang="en-US" altLang="zh-CN" smtClean="0"/>
          </a:p>
          <a:p>
            <a:r>
              <a:rPr lang="zh-CN" altLang="en-US" smtClean="0"/>
              <a:t>如果某个跨作用域的值在函数中被引用一次以上，那么就把它存储到局部变量里去。</a:t>
            </a:r>
            <a:endParaRPr lang="zh-CN" altLang="en-US" dirty="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smtClean="0"/>
              <a:t>内容提要</a:t>
            </a:r>
            <a:endParaRPr lang="zh-CN" altLang="en-US" dirty="0"/>
          </a:p>
        </p:txBody>
      </p:sp>
      <p:sp>
        <p:nvSpPr>
          <p:cNvPr id="8" name="内容占位符 7"/>
          <p:cNvSpPr>
            <a:spLocks noGrp="1"/>
          </p:cNvSpPr>
          <p:nvPr>
            <p:ph idx="1"/>
          </p:nvPr>
        </p:nvSpPr>
        <p:spPr/>
        <p:txBody>
          <a:bodyPr/>
          <a:lstStyle/>
          <a:p>
            <a:r>
              <a:rPr lang="zh-CN" altLang="en-US" smtClean="0"/>
              <a:t>为啥要谈</a:t>
            </a:r>
            <a:r>
              <a:rPr lang="en-US" altLang="zh-CN" smtClean="0"/>
              <a:t>Javascript</a:t>
            </a:r>
            <a:r>
              <a:rPr lang="zh-CN" altLang="en-US" smtClean="0"/>
              <a:t>性能？</a:t>
            </a:r>
            <a:endParaRPr lang="en-US" altLang="zh-CN" smtClean="0"/>
          </a:p>
          <a:p>
            <a:r>
              <a:rPr lang="zh-CN" altLang="en-US" smtClean="0"/>
              <a:t>加载与执行</a:t>
            </a:r>
            <a:endParaRPr lang="en-US" altLang="zh-CN" smtClean="0"/>
          </a:p>
          <a:p>
            <a:r>
              <a:rPr lang="zh-CN" altLang="en-US" smtClean="0"/>
              <a:t>数据访问</a:t>
            </a:r>
            <a:endParaRPr lang="en-US" altLang="zh-CN" smtClean="0"/>
          </a:p>
          <a:p>
            <a:r>
              <a:rPr lang="en-US" altLang="zh-CN" smtClean="0"/>
              <a:t>DOM</a:t>
            </a:r>
            <a:r>
              <a:rPr lang="zh-CN" altLang="en-US" smtClean="0"/>
              <a:t>编程</a:t>
            </a:r>
            <a:endParaRPr lang="en-US" altLang="zh-CN" smtClean="0"/>
          </a:p>
          <a:p>
            <a:r>
              <a:rPr lang="zh-CN" altLang="en-US" smtClean="0"/>
              <a:t>算法和流程控制</a:t>
            </a:r>
            <a:endParaRPr lang="en-US" altLang="zh-CN" dirty="0" smtClean="0"/>
          </a:p>
        </p:txBody>
      </p:sp>
      <p:sp>
        <p:nvSpPr>
          <p:cNvPr id="6" name="灯片编号占位符 5"/>
          <p:cNvSpPr>
            <a:spLocks noGrp="1"/>
          </p:cNvSpPr>
          <p:nvPr>
            <p:ph type="sldNum" sz="quarter" idx="12"/>
          </p:nvPr>
        </p:nvSpPr>
        <p:spPr/>
        <p:txBody>
          <a:bodyPr/>
          <a:lstStyle/>
          <a:p>
            <a:fld id="{0870C874-E80B-4D94-8156-FB9963F5429C}"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写操作标识符解析速度</a:t>
            </a:r>
            <a:endParaRPr lang="zh-CN" altLang="en-US" dirty="0"/>
          </a:p>
        </p:txBody>
      </p:sp>
      <p:sp>
        <p:nvSpPr>
          <p:cNvPr id="7" name="内容占位符 6"/>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20</a:t>
            </a:fld>
            <a:endParaRPr lang="zh-CN" altLang="en-US"/>
          </a:p>
        </p:txBody>
      </p:sp>
      <p:pic>
        <p:nvPicPr>
          <p:cNvPr id="7170" name="Picture 2"/>
          <p:cNvPicPr>
            <a:picLocks noChangeAspect="1" noChangeArrowheads="1"/>
          </p:cNvPicPr>
          <p:nvPr/>
        </p:nvPicPr>
        <p:blipFill>
          <a:blip r:embed="rId2" cstate="print"/>
          <a:srcRect/>
          <a:stretch>
            <a:fillRect/>
          </a:stretch>
        </p:blipFill>
        <p:spPr bwMode="auto">
          <a:xfrm>
            <a:off x="1285852" y="1285860"/>
            <a:ext cx="6629400" cy="5019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读操作标识符解析速度</a:t>
            </a:r>
            <a:endParaRPr lang="zh-CN" altLang="en-US" dirty="0"/>
          </a:p>
        </p:txBody>
      </p:sp>
      <p:sp>
        <p:nvSpPr>
          <p:cNvPr id="7" name="内容占位符 6"/>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21</a:t>
            </a:fld>
            <a:endParaRPr lang="zh-CN" altLang="en-US"/>
          </a:p>
        </p:txBody>
      </p:sp>
      <p:pic>
        <p:nvPicPr>
          <p:cNvPr id="8194" name="Picture 2"/>
          <p:cNvPicPr>
            <a:picLocks noChangeAspect="1" noChangeArrowheads="1"/>
          </p:cNvPicPr>
          <p:nvPr/>
        </p:nvPicPr>
        <p:blipFill>
          <a:blip r:embed="rId2" cstate="print"/>
          <a:srcRect/>
          <a:stretch>
            <a:fillRect/>
          </a:stretch>
        </p:blipFill>
        <p:spPr bwMode="auto">
          <a:xfrm>
            <a:off x="1285852" y="1285860"/>
            <a:ext cx="6619875" cy="505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不要依赖</a:t>
            </a:r>
            <a:r>
              <a:rPr lang="en-US" altLang="zh-CN" smtClean="0"/>
              <a:t>with</a:t>
            </a:r>
            <a:r>
              <a:rPr lang="zh-CN" altLang="en-US" smtClean="0"/>
              <a:t>语句</a:t>
            </a:r>
            <a:endParaRPr lang="zh-CN" altLang="en-US" dirty="0"/>
          </a:p>
        </p:txBody>
      </p:sp>
      <p:sp>
        <p:nvSpPr>
          <p:cNvPr id="3" name="内容占位符 2"/>
          <p:cNvSpPr>
            <a:spLocks noGrp="1"/>
          </p:cNvSpPr>
          <p:nvPr>
            <p:ph idx="1"/>
          </p:nvPr>
        </p:nvSpPr>
        <p:spPr/>
        <p:txBody>
          <a:bodyPr/>
          <a:lstStyle/>
          <a:p>
            <a:r>
              <a:rPr lang="zh-CN" altLang="en-US" smtClean="0"/>
              <a:t>示例代码：</a:t>
            </a:r>
            <a:endParaRPr lang="zh-CN" altLang="en-US" dirty="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22</a:t>
            </a:fld>
            <a:endParaRPr lang="zh-CN" altLang="en-US"/>
          </a:p>
        </p:txBody>
      </p:sp>
      <p:sp>
        <p:nvSpPr>
          <p:cNvPr id="6" name="TextBox 5"/>
          <p:cNvSpPr txBox="1"/>
          <p:nvPr/>
        </p:nvSpPr>
        <p:spPr>
          <a:xfrm>
            <a:off x="214282" y="4786322"/>
            <a:ext cx="8643998" cy="1200329"/>
          </a:xfrm>
          <a:prstGeom prst="rect">
            <a:avLst/>
          </a:prstGeom>
          <a:noFill/>
        </p:spPr>
        <p:txBody>
          <a:bodyPr wrap="square" rtlCol="0">
            <a:spAutoFit/>
          </a:bodyPr>
          <a:lstStyle/>
          <a:p>
            <a:r>
              <a:rPr lang="zh-CN" altLang="en-US" dirty="0" smtClean="0"/>
              <a:t>这样写虽然可以避免代码的重复书写，但却</a:t>
            </a:r>
            <a:r>
              <a:rPr lang="zh-CN" altLang="en-US" dirty="0" smtClean="0">
                <a:solidFill>
                  <a:srgbClr val="C00000"/>
                </a:solidFill>
              </a:rPr>
              <a:t>改变了</a:t>
            </a:r>
            <a:r>
              <a:rPr lang="en-US" altLang="zh-CN" dirty="0" smtClean="0">
                <a:solidFill>
                  <a:srgbClr val="C00000"/>
                </a:solidFill>
              </a:rPr>
              <a:t>initUI</a:t>
            </a:r>
            <a:r>
              <a:rPr lang="zh-CN" altLang="en-US" dirty="0" smtClean="0">
                <a:solidFill>
                  <a:srgbClr val="C00000"/>
                </a:solidFill>
              </a:rPr>
              <a:t>函数在运行时运行期上下文的作用域链</a:t>
            </a:r>
            <a:r>
              <a:rPr lang="zh-CN" altLang="en-US" dirty="0" smtClean="0"/>
              <a:t>，一个新的可变对象被创建，它包含了参数所指定的</a:t>
            </a:r>
            <a:r>
              <a:rPr lang="en-US" altLang="zh-CN" dirty="0" smtClean="0"/>
              <a:t>document</a:t>
            </a:r>
            <a:r>
              <a:rPr lang="zh-CN" altLang="en-US" dirty="0" smtClean="0"/>
              <a:t>对象中的所有属性，</a:t>
            </a:r>
            <a:r>
              <a:rPr lang="zh-CN" altLang="en-US" dirty="0" smtClean="0">
                <a:solidFill>
                  <a:srgbClr val="C00000"/>
                </a:solidFill>
              </a:rPr>
              <a:t>这个可变对象被推入了作用域链的头部</a:t>
            </a:r>
            <a:r>
              <a:rPr lang="zh-CN" altLang="en-US" dirty="0" smtClean="0"/>
              <a:t>，因此这也意味着，函数中所有的局部变量现在都处于</a:t>
            </a:r>
            <a:r>
              <a:rPr lang="zh-CN" altLang="en-US" dirty="0" smtClean="0">
                <a:solidFill>
                  <a:srgbClr val="C00000"/>
                </a:solidFill>
              </a:rPr>
              <a:t>第二个作用域链的对象中</a:t>
            </a:r>
            <a:r>
              <a:rPr lang="zh-CN" altLang="en-US" dirty="0" smtClean="0"/>
              <a:t>，因此访问代价更高了。</a:t>
            </a:r>
            <a:endParaRPr lang="zh-CN" altLang="en-US" dirty="0"/>
          </a:p>
        </p:txBody>
      </p:sp>
      <p:pic>
        <p:nvPicPr>
          <p:cNvPr id="9220" name="Picture 4"/>
          <p:cNvPicPr>
            <a:picLocks noChangeAspect="1" noChangeArrowheads="1"/>
          </p:cNvPicPr>
          <p:nvPr/>
        </p:nvPicPr>
        <p:blipFill>
          <a:blip r:embed="rId2" cstate="print"/>
          <a:srcRect/>
          <a:stretch>
            <a:fillRect/>
          </a:stretch>
        </p:blipFill>
        <p:spPr bwMode="auto">
          <a:xfrm>
            <a:off x="2219325" y="1257309"/>
            <a:ext cx="4705350" cy="3457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不要依赖</a:t>
            </a:r>
            <a:r>
              <a:rPr lang="en-US" altLang="zh-CN" smtClean="0"/>
              <a:t>with</a:t>
            </a:r>
            <a:r>
              <a:rPr lang="zh-CN" altLang="en-US" smtClean="0"/>
              <a:t>语句</a:t>
            </a:r>
            <a:endParaRPr lang="zh-CN" altLang="en-US" dirty="0"/>
          </a:p>
        </p:txBody>
      </p:sp>
      <p:sp>
        <p:nvSpPr>
          <p:cNvPr id="7" name="内容占位符 6"/>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23</a:t>
            </a:fld>
            <a:endParaRPr lang="zh-CN" altLang="en-US"/>
          </a:p>
        </p:txBody>
      </p:sp>
      <p:pic>
        <p:nvPicPr>
          <p:cNvPr id="10242" name="Picture 2"/>
          <p:cNvPicPr>
            <a:picLocks noChangeAspect="1" noChangeArrowheads="1"/>
          </p:cNvPicPr>
          <p:nvPr/>
        </p:nvPicPr>
        <p:blipFill>
          <a:blip r:embed="rId2" cstate="print"/>
          <a:srcRect/>
          <a:stretch>
            <a:fillRect/>
          </a:stretch>
        </p:blipFill>
        <p:spPr bwMode="auto">
          <a:xfrm>
            <a:off x="1257323" y="1214422"/>
            <a:ext cx="6600825" cy="52530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闭包，作用域及内存</a:t>
            </a:r>
            <a:endParaRPr lang="zh-CN" altLang="en-US" dirty="0"/>
          </a:p>
        </p:txBody>
      </p:sp>
      <p:sp>
        <p:nvSpPr>
          <p:cNvPr id="3" name="内容占位符 2"/>
          <p:cNvSpPr>
            <a:spLocks noGrp="1"/>
          </p:cNvSpPr>
          <p:nvPr>
            <p:ph idx="1"/>
          </p:nvPr>
        </p:nvSpPr>
        <p:spPr/>
        <p:txBody>
          <a:bodyPr/>
          <a:lstStyle/>
          <a:p>
            <a:r>
              <a:rPr lang="zh-CN" altLang="en-US" smtClean="0"/>
              <a:t>闭包是</a:t>
            </a:r>
            <a:r>
              <a:rPr lang="en-US" altLang="zh-CN" smtClean="0"/>
              <a:t>Javascript</a:t>
            </a:r>
            <a:r>
              <a:rPr lang="zh-CN" altLang="en-US" smtClean="0"/>
              <a:t>最强大的特性之一，但是，大量使用闭包也会带来一些性能问题。</a:t>
            </a:r>
            <a:endParaRPr lang="en-US" altLang="zh-CN" smtClean="0"/>
          </a:p>
          <a:p>
            <a:r>
              <a:rPr lang="zh-CN" altLang="en-US" smtClean="0"/>
              <a:t>什么是闭包，参考博文：</a:t>
            </a:r>
            <a:r>
              <a:rPr lang="en-US" smtClean="0">
                <a:hlinkClick r:id="rId2"/>
              </a:rPr>
              <a:t>http://www.cnblogs.com/rubylouvre/archive/2009/07/24/1530074.html</a:t>
            </a:r>
            <a:endParaRPr lang="en-US" altLang="zh-CN" smtClean="0"/>
          </a:p>
          <a:p>
            <a:r>
              <a:rPr lang="zh-CN" altLang="en-US" smtClean="0"/>
              <a:t>为了帮助理解，看下示例代码：</a:t>
            </a:r>
            <a:endParaRPr lang="zh-CN" altLang="en-US" dirty="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24</a:t>
            </a:fld>
            <a:endParaRPr lang="zh-CN" altLang="en-US"/>
          </a:p>
        </p:txBody>
      </p:sp>
      <p:pic>
        <p:nvPicPr>
          <p:cNvPr id="11266" name="Picture 2"/>
          <p:cNvPicPr>
            <a:picLocks noChangeAspect="1" noChangeArrowheads="1"/>
          </p:cNvPicPr>
          <p:nvPr/>
        </p:nvPicPr>
        <p:blipFill>
          <a:blip r:embed="rId3" cstate="print"/>
          <a:srcRect/>
          <a:stretch>
            <a:fillRect/>
          </a:stretch>
        </p:blipFill>
        <p:spPr bwMode="auto">
          <a:xfrm>
            <a:off x="1719263" y="2928934"/>
            <a:ext cx="5705475" cy="1333500"/>
          </a:xfrm>
          <a:prstGeom prst="rect">
            <a:avLst/>
          </a:prstGeom>
          <a:noFill/>
          <a:ln w="9525">
            <a:noFill/>
            <a:miter lim="800000"/>
            <a:headEnd/>
            <a:tailEnd/>
          </a:ln>
          <a:effectLst/>
        </p:spPr>
      </p:pic>
      <p:sp>
        <p:nvSpPr>
          <p:cNvPr id="6" name="TextBox 5"/>
          <p:cNvSpPr txBox="1"/>
          <p:nvPr/>
        </p:nvSpPr>
        <p:spPr>
          <a:xfrm>
            <a:off x="214282" y="4286256"/>
            <a:ext cx="8643998" cy="2031325"/>
          </a:xfrm>
          <a:prstGeom prst="rect">
            <a:avLst/>
          </a:prstGeom>
          <a:noFill/>
        </p:spPr>
        <p:txBody>
          <a:bodyPr wrap="square" rtlCol="0">
            <a:spAutoFit/>
          </a:bodyPr>
          <a:lstStyle/>
          <a:p>
            <a:r>
              <a:rPr lang="en-US" altLang="zh-CN" dirty="0" smtClean="0"/>
              <a:t>1</a:t>
            </a:r>
            <a:r>
              <a:rPr lang="zh-CN" altLang="en-US" dirty="0" smtClean="0"/>
              <a:t>，仍旧是全局的函数，</a:t>
            </a:r>
            <a:r>
              <a:rPr lang="en-US" altLang="zh-CN" dirty="0" err="1" smtClean="0"/>
              <a:t>assignEvents</a:t>
            </a:r>
            <a:r>
              <a:rPr lang="zh-CN" altLang="en-US" dirty="0" smtClean="0"/>
              <a:t>函数为</a:t>
            </a:r>
            <a:r>
              <a:rPr lang="en-US" altLang="zh-CN" dirty="0" smtClean="0"/>
              <a:t>DOM</a:t>
            </a:r>
            <a:r>
              <a:rPr lang="zh-CN" altLang="en-US" dirty="0" smtClean="0"/>
              <a:t>元素设置一个事件监听器，而</a:t>
            </a:r>
            <a:r>
              <a:rPr lang="zh-CN" altLang="en-US" dirty="0" smtClean="0">
                <a:solidFill>
                  <a:srgbClr val="C00000"/>
                </a:solidFill>
              </a:rPr>
              <a:t>这个事件监听器就是一个闭包</a:t>
            </a:r>
            <a:r>
              <a:rPr lang="zh-CN" altLang="en-US" dirty="0" smtClean="0"/>
              <a:t>，这个闭包在</a:t>
            </a:r>
            <a:r>
              <a:rPr lang="en-US" altLang="zh-CN" dirty="0" err="1" smtClean="0"/>
              <a:t>assignEvents</a:t>
            </a:r>
            <a:r>
              <a:rPr lang="zh-CN" altLang="en-US" dirty="0" smtClean="0"/>
              <a:t>函数执行时创建，闭包拥有自己的内部属性</a:t>
            </a:r>
            <a:r>
              <a:rPr lang="en-US" altLang="zh-CN" dirty="0" smtClean="0"/>
              <a:t>[[Scope]]</a:t>
            </a:r>
            <a:r>
              <a:rPr lang="zh-CN" altLang="en-US" dirty="0" smtClean="0"/>
              <a:t>，即作用域链；</a:t>
            </a:r>
            <a:endParaRPr lang="en-US" altLang="zh-CN" dirty="0" smtClean="0"/>
          </a:p>
          <a:p>
            <a:r>
              <a:rPr lang="en-US" altLang="zh-CN" dirty="0" smtClean="0"/>
              <a:t>2</a:t>
            </a:r>
            <a:r>
              <a:rPr lang="zh-CN" altLang="en-US" dirty="0" smtClean="0"/>
              <a:t>，如前面所讲的，当</a:t>
            </a:r>
            <a:r>
              <a:rPr lang="en-US" altLang="zh-CN" dirty="0" err="1" smtClean="0"/>
              <a:t>assignEvents</a:t>
            </a:r>
            <a:r>
              <a:rPr lang="zh-CN" altLang="en-US" dirty="0" smtClean="0"/>
              <a:t>函数被执行时，一个包含了变量</a:t>
            </a:r>
            <a:r>
              <a:rPr lang="en-US" altLang="zh-CN" dirty="0" smtClean="0"/>
              <a:t>id</a:t>
            </a:r>
            <a:r>
              <a:rPr lang="zh-CN" altLang="en-US" dirty="0" smtClean="0"/>
              <a:t>及其其他一些数据（</a:t>
            </a:r>
            <a:r>
              <a:rPr lang="en-US" altLang="zh-CN" dirty="0" err="1" smtClean="0"/>
              <a:t>arguments,this</a:t>
            </a:r>
            <a:r>
              <a:rPr lang="en-US" altLang="zh-CN" dirty="0" smtClean="0"/>
              <a:t>…</a:t>
            </a:r>
            <a:r>
              <a:rPr lang="zh-CN" altLang="en-US" dirty="0" smtClean="0"/>
              <a:t>）的</a:t>
            </a:r>
            <a:r>
              <a:rPr lang="zh-CN" altLang="en-US" dirty="0" smtClean="0">
                <a:solidFill>
                  <a:srgbClr val="C00000"/>
                </a:solidFill>
              </a:rPr>
              <a:t>活动对象</a:t>
            </a:r>
            <a:r>
              <a:rPr lang="zh-CN" altLang="en-US" dirty="0" smtClean="0"/>
              <a:t>被创建，它成为</a:t>
            </a:r>
            <a:r>
              <a:rPr lang="en-US" altLang="zh-CN" dirty="0" smtClean="0"/>
              <a:t>EC</a:t>
            </a:r>
            <a:r>
              <a:rPr lang="zh-CN" altLang="en-US" dirty="0" smtClean="0"/>
              <a:t>作用域链中的第一个对象，全局对象紧随其后；</a:t>
            </a:r>
            <a:endParaRPr lang="en-US" altLang="zh-CN" dirty="0" smtClean="0"/>
          </a:p>
          <a:p>
            <a:r>
              <a:rPr lang="en-US" altLang="zh-CN" dirty="0" smtClean="0"/>
              <a:t>3</a:t>
            </a:r>
            <a:r>
              <a:rPr lang="zh-CN" altLang="en-US" dirty="0" smtClean="0"/>
              <a:t>，当闭包（这里的事件监听器）被创建时，它的</a:t>
            </a:r>
            <a:r>
              <a:rPr lang="en-US" altLang="zh-CN" dirty="0" smtClean="0"/>
              <a:t>[[Scope]]</a:t>
            </a:r>
            <a:r>
              <a:rPr lang="zh-CN" altLang="en-US" dirty="0" smtClean="0"/>
              <a:t>属性被初始化为这些对象。</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闭包，作用域及内存</a:t>
            </a:r>
            <a:endParaRPr lang="zh-CN" altLang="en-US" dirty="0"/>
          </a:p>
        </p:txBody>
      </p:sp>
      <p:sp>
        <p:nvSpPr>
          <p:cNvPr id="9" name="内容占位符 8"/>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25</a:t>
            </a:fld>
            <a:endParaRPr lang="zh-CN" altLang="en-US"/>
          </a:p>
        </p:txBody>
      </p:sp>
      <p:pic>
        <p:nvPicPr>
          <p:cNvPr id="12290" name="Picture 2"/>
          <p:cNvPicPr>
            <a:picLocks noChangeAspect="1" noChangeArrowheads="1"/>
          </p:cNvPicPr>
          <p:nvPr/>
        </p:nvPicPr>
        <p:blipFill>
          <a:blip r:embed="rId2" cstate="print"/>
          <a:srcRect/>
          <a:stretch>
            <a:fillRect/>
          </a:stretch>
        </p:blipFill>
        <p:spPr bwMode="auto">
          <a:xfrm>
            <a:off x="1243013" y="2047893"/>
            <a:ext cx="6657975" cy="3952875"/>
          </a:xfrm>
          <a:prstGeom prst="rect">
            <a:avLst/>
          </a:prstGeom>
          <a:noFill/>
          <a:ln w="9525">
            <a:noFill/>
            <a:miter lim="800000"/>
            <a:headEnd/>
            <a:tailEnd/>
          </a:ln>
          <a:effectLst/>
        </p:spPr>
      </p:pic>
      <p:sp>
        <p:nvSpPr>
          <p:cNvPr id="6" name="TextBox 5"/>
          <p:cNvSpPr txBox="1"/>
          <p:nvPr/>
        </p:nvSpPr>
        <p:spPr>
          <a:xfrm>
            <a:off x="571472" y="1357298"/>
            <a:ext cx="7715304" cy="369332"/>
          </a:xfrm>
          <a:prstGeom prst="rect">
            <a:avLst/>
          </a:prstGeom>
          <a:noFill/>
        </p:spPr>
        <p:txBody>
          <a:bodyPr wrap="square" rtlCol="0">
            <a:spAutoFit/>
          </a:bodyPr>
          <a:lstStyle/>
          <a:p>
            <a:r>
              <a:rPr lang="zh-CN" altLang="en-US" dirty="0" smtClean="0"/>
              <a:t>整个过程如下图所示：</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闭包，作用域及内存</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smtClean="0"/>
              <a:t>如上图所示，闭包的</a:t>
            </a:r>
            <a:r>
              <a:rPr lang="en-US" altLang="zh-CN" smtClean="0"/>
              <a:t>[[Scope]]</a:t>
            </a:r>
            <a:r>
              <a:rPr lang="zh-CN" altLang="en-US" smtClean="0"/>
              <a:t>属性包含了与</a:t>
            </a:r>
            <a:r>
              <a:rPr lang="en-US" altLang="zh-CN" smtClean="0"/>
              <a:t>EC</a:t>
            </a:r>
            <a:r>
              <a:rPr lang="zh-CN" altLang="en-US" smtClean="0"/>
              <a:t>作用域链相同的对象的引用，这样就带来了一个副作用：</a:t>
            </a:r>
            <a:endParaRPr lang="en-US" altLang="zh-CN" smtClean="0"/>
          </a:p>
          <a:p>
            <a:r>
              <a:rPr lang="en-US" altLang="zh-CN" smtClean="0"/>
              <a:t>	</a:t>
            </a:r>
          </a:p>
          <a:p>
            <a:r>
              <a:rPr lang="en-US" altLang="zh-CN" smtClean="0"/>
              <a:t>	</a:t>
            </a:r>
            <a:r>
              <a:rPr lang="zh-CN" altLang="en-US" smtClean="0"/>
              <a:t>通常来说，当函数执行完毕时，函数执行期间创建的活动对象会随同</a:t>
            </a:r>
            <a:r>
              <a:rPr lang="en-US" altLang="zh-CN" smtClean="0"/>
              <a:t>EC</a:t>
            </a:r>
            <a:r>
              <a:rPr lang="zh-CN" altLang="en-US" smtClean="0"/>
              <a:t>一同销毁，但是引入闭包以后，由于活动对象的引用仍然存在于闭包（前面的事件监听器）的</a:t>
            </a:r>
            <a:r>
              <a:rPr lang="en-US" altLang="zh-CN" smtClean="0"/>
              <a:t>[[Scope]]</a:t>
            </a:r>
            <a:r>
              <a:rPr lang="zh-CN" altLang="en-US" smtClean="0"/>
              <a:t>属性中，因此，这个活动对象将无法被</a:t>
            </a:r>
            <a:r>
              <a:rPr lang="en-US" altLang="zh-CN" smtClean="0"/>
              <a:t>GC</a:t>
            </a:r>
            <a:r>
              <a:rPr lang="zh-CN" altLang="en-US" smtClean="0"/>
              <a:t>（</a:t>
            </a:r>
            <a:r>
              <a:rPr lang="en-US" altLang="zh-CN" smtClean="0"/>
              <a:t>G</a:t>
            </a:r>
            <a:r>
              <a:rPr lang="en-US" smtClean="0"/>
              <a:t>arbage Collection</a:t>
            </a:r>
            <a:r>
              <a:rPr lang="zh-CN" altLang="en-US" smtClean="0"/>
              <a:t>，垃圾回收机制）销毁回收，这也就意味着，脚本中的闭包与非闭包函数相比，需要更多的内存开销。</a:t>
            </a:r>
            <a:endParaRPr lang="en-US" altLang="zh-CN" smtClean="0"/>
          </a:p>
          <a:p>
            <a:r>
              <a:rPr lang="en-US" altLang="zh-CN" smtClean="0"/>
              <a:t>	</a:t>
            </a:r>
            <a:r>
              <a:rPr lang="zh-CN" altLang="en-US" smtClean="0"/>
              <a:t>因此，在大型的</a:t>
            </a:r>
            <a:r>
              <a:rPr lang="en-US" altLang="zh-CN" smtClean="0"/>
              <a:t>Web</a:t>
            </a:r>
            <a:r>
              <a:rPr lang="zh-CN" altLang="en-US" smtClean="0"/>
              <a:t>应用中，</a:t>
            </a:r>
            <a:r>
              <a:rPr lang="en-US" altLang="zh-CN" smtClean="0"/>
              <a:t>This is a problem</a:t>
            </a:r>
            <a:r>
              <a:rPr lang="zh-CN" altLang="en-US" smtClean="0"/>
              <a:t>！尤其在</a:t>
            </a:r>
            <a:r>
              <a:rPr lang="en-US" altLang="zh-CN" smtClean="0"/>
              <a:t>IE</a:t>
            </a:r>
            <a:r>
              <a:rPr lang="zh-CN" altLang="en-US" smtClean="0"/>
              <a:t>中，</a:t>
            </a:r>
            <a:r>
              <a:rPr lang="en-US" altLang="zh-CN" smtClean="0"/>
              <a:t>IE</a:t>
            </a:r>
            <a:r>
              <a:rPr lang="zh-CN" altLang="en-US" smtClean="0"/>
              <a:t>使用非原生的</a:t>
            </a:r>
            <a:r>
              <a:rPr lang="en-US" altLang="zh-CN" smtClean="0"/>
              <a:t>Javascript</a:t>
            </a:r>
            <a:r>
              <a:rPr lang="zh-CN" altLang="en-US" smtClean="0"/>
              <a:t>对象来实现</a:t>
            </a:r>
            <a:r>
              <a:rPr lang="en-US" altLang="zh-CN" smtClean="0"/>
              <a:t>DOM</a:t>
            </a:r>
            <a:r>
              <a:rPr lang="zh-CN" altLang="en-US" smtClean="0"/>
              <a:t>对象，闭包会导致</a:t>
            </a:r>
            <a:r>
              <a:rPr lang="en-US" altLang="zh-CN" smtClean="0"/>
              <a:t>IE</a:t>
            </a:r>
            <a:r>
              <a:rPr lang="zh-CN" altLang="en-US" smtClean="0"/>
              <a:t>浏览器内存泄露。</a:t>
            </a:r>
            <a:endParaRPr lang="en-US" altLang="zh-CN" smtClean="0"/>
          </a:p>
          <a:p>
            <a:endParaRPr lang="en-US" altLang="zh-CN" smtClean="0"/>
          </a:p>
          <a:p>
            <a:r>
              <a:rPr lang="zh-CN" altLang="en-US" smtClean="0"/>
              <a:t>更多关于内存泄露的知识：</a:t>
            </a:r>
            <a:endParaRPr lang="en-US" altLang="zh-CN" smtClean="0"/>
          </a:p>
          <a:p>
            <a:r>
              <a:rPr lang="en-US" smtClean="0">
                <a:hlinkClick r:id="rId2"/>
              </a:rPr>
              <a:t>http://www.ibm.com/developerworks/web/library/wa-memleak/?S_TACT=105AGX52&amp;S_CMP=cn-a-wa</a:t>
            </a:r>
            <a:endParaRPr lang="en-US" smtClean="0"/>
          </a:p>
          <a:p>
            <a:r>
              <a:rPr lang="en-US" smtClean="0">
                <a:hlinkClick r:id="rId3"/>
              </a:rPr>
              <a:t>http://msdn.microsoft.com/en-us/library/Bb250448</a:t>
            </a:r>
            <a:endParaRPr lang="en-US" altLang="zh-CN" smtClean="0"/>
          </a:p>
          <a:p>
            <a:endParaRPr lang="en-US" altLang="zh-CN" dirty="0" smtClean="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闭包，作用域及内存</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mtClean="0"/>
              <a:t>闭包的执行仍然如前面所描述的：当这个闭包（前面的事件监听器）被执行时，一个</a:t>
            </a:r>
            <a:r>
              <a:rPr lang="en-US" altLang="zh-CN" smtClean="0"/>
              <a:t>EC</a:t>
            </a:r>
            <a:r>
              <a:rPr lang="zh-CN" altLang="en-US" smtClean="0"/>
              <a:t>被创建，</a:t>
            </a:r>
            <a:r>
              <a:rPr lang="en-US" altLang="zh-CN" smtClean="0"/>
              <a:t>EC</a:t>
            </a:r>
            <a:r>
              <a:rPr lang="zh-CN" altLang="en-US" smtClean="0"/>
              <a:t>的作用域链初始化为闭包的</a:t>
            </a:r>
            <a:r>
              <a:rPr lang="en-US" altLang="zh-CN" smtClean="0"/>
              <a:t>[[Scope]]</a:t>
            </a:r>
            <a:r>
              <a:rPr lang="zh-CN" altLang="en-US" smtClean="0"/>
              <a:t>属性中的作用域链对象，然后一个</a:t>
            </a:r>
            <a:r>
              <a:rPr lang="en-US" altLang="zh-CN" smtClean="0"/>
              <a:t>AO</a:t>
            </a:r>
            <a:r>
              <a:rPr lang="zh-CN" altLang="en-US" smtClean="0"/>
              <a:t>（活动对象）为闭包创建完毕，详细过程见下一页图解。</a:t>
            </a:r>
            <a:endParaRPr lang="en-US" altLang="zh-CN" smtClean="0"/>
          </a:p>
          <a:p>
            <a:r>
              <a:rPr lang="zh-CN" altLang="en-US" smtClean="0"/>
              <a:t>闭包中标识符解析的性能问题：注意在闭包中用到的两个标识符：</a:t>
            </a:r>
            <a:r>
              <a:rPr lang="en-US" altLang="zh-CN" smtClean="0"/>
              <a:t>id</a:t>
            </a:r>
            <a:r>
              <a:rPr lang="zh-CN" altLang="en-US" smtClean="0"/>
              <a:t>和</a:t>
            </a:r>
            <a:r>
              <a:rPr lang="en-US" altLang="zh-CN" smtClean="0"/>
              <a:t>saveDocument</a:t>
            </a:r>
            <a:r>
              <a:rPr lang="zh-CN" altLang="en-US" smtClean="0"/>
              <a:t>，如图所示，它们存在于作用域链中第一个对象之后的可变对象之中，闭包中，需要经常访问大量跨作用域的标识符，每次访问都会导致性能损失。</a:t>
            </a:r>
            <a:endParaRPr lang="en-US" altLang="zh-CN" smtClean="0"/>
          </a:p>
          <a:p>
            <a:r>
              <a:rPr lang="zh-CN" altLang="en-US" smtClean="0"/>
              <a:t>闭包同时关系到内存及其执行速度。对于内存，我们只能尽量减少使用闭包；对于执行速度，我们可以将常用的跨作用域的变量存储在局部变量之中，提高闭包中的标识符解析速度。</a:t>
            </a:r>
            <a:endParaRPr lang="en-US" altLang="zh-CN" dirty="0" smtClean="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闭包，作用域及内存</a:t>
            </a:r>
            <a:endParaRPr lang="zh-CN" altLang="en-US" dirty="0"/>
          </a:p>
        </p:txBody>
      </p:sp>
      <p:sp>
        <p:nvSpPr>
          <p:cNvPr id="9" name="内容占位符 8"/>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28</a:t>
            </a:fld>
            <a:endParaRPr lang="zh-CN" altLang="en-US"/>
          </a:p>
        </p:txBody>
      </p:sp>
      <p:pic>
        <p:nvPicPr>
          <p:cNvPr id="13314" name="Picture 2"/>
          <p:cNvPicPr>
            <a:picLocks noChangeAspect="1" noChangeArrowheads="1"/>
          </p:cNvPicPr>
          <p:nvPr/>
        </p:nvPicPr>
        <p:blipFill>
          <a:blip r:embed="rId2" cstate="print"/>
          <a:srcRect/>
          <a:stretch>
            <a:fillRect/>
          </a:stretch>
        </p:blipFill>
        <p:spPr bwMode="auto">
          <a:xfrm>
            <a:off x="1266825" y="1633559"/>
            <a:ext cx="6610350" cy="4867275"/>
          </a:xfrm>
          <a:prstGeom prst="rect">
            <a:avLst/>
          </a:prstGeom>
          <a:noFill/>
          <a:ln w="9525">
            <a:noFill/>
            <a:miter lim="800000"/>
            <a:headEnd/>
            <a:tailEnd/>
          </a:ln>
          <a:effectLst/>
        </p:spPr>
      </p:pic>
      <p:sp>
        <p:nvSpPr>
          <p:cNvPr id="6" name="TextBox 5"/>
          <p:cNvSpPr txBox="1"/>
          <p:nvPr/>
        </p:nvSpPr>
        <p:spPr>
          <a:xfrm>
            <a:off x="357158" y="1142984"/>
            <a:ext cx="3714776" cy="369332"/>
          </a:xfrm>
          <a:prstGeom prst="rect">
            <a:avLst/>
          </a:prstGeom>
          <a:noFill/>
        </p:spPr>
        <p:txBody>
          <a:bodyPr wrap="square" rtlCol="0">
            <a:spAutoFit/>
          </a:bodyPr>
          <a:lstStyle/>
          <a:p>
            <a:r>
              <a:rPr lang="zh-CN" altLang="en-US" dirty="0" smtClean="0"/>
              <a:t>运行闭包：</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对象成员</a:t>
            </a:r>
            <a:endParaRPr lang="zh-CN" altLang="en-US" dirty="0"/>
          </a:p>
        </p:txBody>
      </p:sp>
      <p:sp>
        <p:nvSpPr>
          <p:cNvPr id="3" name="内容占位符 2"/>
          <p:cNvSpPr>
            <a:spLocks noGrp="1"/>
          </p:cNvSpPr>
          <p:nvPr>
            <p:ph idx="1"/>
          </p:nvPr>
        </p:nvSpPr>
        <p:spPr/>
        <p:txBody>
          <a:bodyPr/>
          <a:lstStyle/>
          <a:p>
            <a:r>
              <a:rPr lang="zh-CN" altLang="en-US" smtClean="0"/>
              <a:t>其实，</a:t>
            </a:r>
            <a:r>
              <a:rPr lang="en-US" altLang="zh-CN" smtClean="0"/>
              <a:t>Javascript</a:t>
            </a:r>
            <a:r>
              <a:rPr lang="zh-CN" altLang="en-US" smtClean="0"/>
              <a:t>中的很大一部分代码是以面向对象的风格来编写的，这里的“对象”包括你自己定义的对象，还包括那些内置的对象：例如</a:t>
            </a:r>
            <a:r>
              <a:rPr lang="en-US" altLang="zh-CN" smtClean="0"/>
              <a:t>DOM</a:t>
            </a:r>
            <a:r>
              <a:rPr lang="zh-CN" altLang="en-US" smtClean="0"/>
              <a:t>和</a:t>
            </a:r>
            <a:r>
              <a:rPr lang="en-US" altLang="zh-CN" smtClean="0"/>
              <a:t>BOM</a:t>
            </a:r>
            <a:r>
              <a:rPr lang="zh-CN" altLang="en-US" smtClean="0"/>
              <a:t>，所以，会导致非常频繁地访问对象成员：</a:t>
            </a:r>
            <a:endParaRPr lang="en-US" altLang="zh-CN" smtClean="0"/>
          </a:p>
          <a:p>
            <a:r>
              <a:rPr lang="en-US" altLang="zh-CN" smtClean="0"/>
              <a:t>baidu.dom.setStyle()</a:t>
            </a:r>
            <a:r>
              <a:rPr lang="zh-CN" altLang="en-US" smtClean="0"/>
              <a:t>，访问用户自定义对象成员（方法）；</a:t>
            </a:r>
            <a:endParaRPr lang="en-US" altLang="zh-CN" smtClean="0"/>
          </a:p>
          <a:p>
            <a:r>
              <a:rPr lang="en-US" altLang="zh-CN" smtClean="0"/>
              <a:t>window.document.getElementById(‘tid’).style</a:t>
            </a:r>
            <a:r>
              <a:rPr lang="zh-CN" altLang="en-US" smtClean="0"/>
              <a:t>，</a:t>
            </a:r>
            <a:r>
              <a:rPr lang="en-US" altLang="zh-CN" smtClean="0"/>
              <a:t>DOM</a:t>
            </a:r>
            <a:r>
              <a:rPr lang="zh-CN" altLang="en-US" smtClean="0"/>
              <a:t>；</a:t>
            </a:r>
            <a:endParaRPr lang="en-US" altLang="zh-CN" smtClean="0"/>
          </a:p>
          <a:p>
            <a:r>
              <a:rPr lang="en-US" altLang="zh-CN" smtClean="0"/>
              <a:t>window.screen.width</a:t>
            </a:r>
            <a:r>
              <a:rPr lang="zh-CN" altLang="en-US" smtClean="0"/>
              <a:t>，</a:t>
            </a:r>
            <a:r>
              <a:rPr lang="en-US" altLang="zh-CN" smtClean="0"/>
              <a:t>BOM</a:t>
            </a:r>
            <a:r>
              <a:rPr lang="zh-CN" altLang="en-US" smtClean="0"/>
              <a:t>，返回显示器屏幕的宽度。</a:t>
            </a:r>
            <a:endParaRPr lang="en-US" altLang="zh-CN" smtClean="0"/>
          </a:p>
          <a:p>
            <a:endParaRPr lang="en-US" altLang="zh-CN" dirty="0" smtClean="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为啥要谈</a:t>
            </a:r>
            <a:r>
              <a:rPr lang="en-US" altLang="zh-CN" smtClean="0"/>
              <a:t>Javascript</a:t>
            </a:r>
            <a:r>
              <a:rPr lang="zh-CN" altLang="en-US" smtClean="0"/>
              <a:t>性能？</a:t>
            </a:r>
            <a:r>
              <a:rPr lang="en-US" altLang="zh-CN" smtClean="0"/>
              <a:t>--Js</a:t>
            </a:r>
            <a:r>
              <a:rPr lang="zh-CN" altLang="en-US" smtClean="0"/>
              <a:t>诞生之初</a:t>
            </a:r>
            <a:endParaRPr lang="zh-CN" altLang="en-US" dirty="0"/>
          </a:p>
        </p:txBody>
      </p:sp>
      <p:sp>
        <p:nvSpPr>
          <p:cNvPr id="3" name="内容占位符 2"/>
          <p:cNvSpPr>
            <a:spLocks noGrp="1"/>
          </p:cNvSpPr>
          <p:nvPr>
            <p:ph idx="1"/>
          </p:nvPr>
        </p:nvSpPr>
        <p:spPr/>
        <p:txBody>
          <a:bodyPr/>
          <a:lstStyle/>
          <a:p>
            <a:r>
              <a:rPr lang="en-US" altLang="zh-CN" smtClean="0"/>
              <a:t>1996</a:t>
            </a:r>
            <a:r>
              <a:rPr lang="zh-CN" altLang="en-US" smtClean="0"/>
              <a:t>年，当</a:t>
            </a:r>
            <a:r>
              <a:rPr lang="en-US" altLang="zh-CN" smtClean="0"/>
              <a:t>Js</a:t>
            </a:r>
            <a:r>
              <a:rPr lang="zh-CN" altLang="en-US" smtClean="0"/>
              <a:t>从</a:t>
            </a:r>
            <a:r>
              <a:rPr lang="en-US" altLang="zh-CN" smtClean="0"/>
              <a:t>Netspace Navigator</a:t>
            </a:r>
            <a:r>
              <a:rPr lang="zh-CN" altLang="en-US" smtClean="0"/>
              <a:t>浏览器中呱呱坠地之时，因为处在互联网发展初期，“一切”都很慢。这里的“一切”包括互联网的基础设施，及其当时电脑的处理速度。</a:t>
            </a:r>
            <a:endParaRPr lang="en-US" altLang="zh-CN" smtClean="0"/>
          </a:p>
          <a:p>
            <a:r>
              <a:rPr lang="en-US" altLang="zh-CN" smtClean="0"/>
              <a:t>Js</a:t>
            </a:r>
            <a:r>
              <a:rPr lang="zh-CN" altLang="en-US" smtClean="0"/>
              <a:t>诞生之初，性能问题并不重要。</a:t>
            </a:r>
            <a:endParaRPr lang="en-US" altLang="zh-CN" smtClean="0"/>
          </a:p>
          <a:p>
            <a:r>
              <a:rPr lang="en-US" altLang="zh-CN" smtClean="0"/>
              <a:t>Js</a:t>
            </a:r>
            <a:r>
              <a:rPr lang="zh-CN" altLang="en-US" smtClean="0"/>
              <a:t>最初的设计目标是用来改善网页的用户体验，的确，它为早期的互联网用户节省了不少的时间。</a:t>
            </a:r>
            <a:endParaRPr lang="zh-CN" altLang="en-US" dirty="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3</a:t>
            </a:fld>
            <a:endParaRPr lang="zh-CN" altLang="en-US"/>
          </a:p>
        </p:txBody>
      </p:sp>
      <p:pic>
        <p:nvPicPr>
          <p:cNvPr id="5" name="图片 4" descr="images.jpg"/>
          <p:cNvPicPr>
            <a:picLocks noChangeAspect="1"/>
          </p:cNvPicPr>
          <p:nvPr/>
        </p:nvPicPr>
        <p:blipFill>
          <a:blip r:embed="rId2" cstate="print"/>
          <a:stretch>
            <a:fillRect/>
          </a:stretch>
        </p:blipFill>
        <p:spPr>
          <a:xfrm>
            <a:off x="3714744" y="4429132"/>
            <a:ext cx="1643074" cy="1550607"/>
          </a:xfrm>
          <a:prstGeom prst="rect">
            <a:avLst/>
          </a:prstGeom>
          <a:effectLst>
            <a:outerShdw blurRad="76200" dir="13500000" sy="23000" kx="1200000" algn="br" rotWithShape="0">
              <a:prstClr val="black">
                <a:alpha val="20000"/>
              </a:prstClr>
            </a:out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理解原型（</a:t>
            </a:r>
            <a:r>
              <a:rPr lang="en-US" altLang="zh-CN" smtClean="0"/>
              <a:t>Prototype</a:t>
            </a:r>
            <a:r>
              <a:rPr lang="zh-CN" altLang="en-US" smtClean="0"/>
              <a:t>）</a:t>
            </a:r>
            <a:endParaRPr lang="zh-CN" altLang="en-US" dirty="0"/>
          </a:p>
        </p:txBody>
      </p:sp>
      <p:sp>
        <p:nvSpPr>
          <p:cNvPr id="12" name="内容占位符 11"/>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30</a:t>
            </a:fld>
            <a:endParaRPr lang="zh-CN" altLang="en-US"/>
          </a:p>
        </p:txBody>
      </p:sp>
      <p:sp>
        <p:nvSpPr>
          <p:cNvPr id="5" name="TextBox 4"/>
          <p:cNvSpPr txBox="1"/>
          <p:nvPr/>
        </p:nvSpPr>
        <p:spPr>
          <a:xfrm>
            <a:off x="214282" y="1285860"/>
            <a:ext cx="8501122" cy="923330"/>
          </a:xfrm>
          <a:prstGeom prst="rect">
            <a:avLst/>
          </a:prstGeom>
          <a:noFill/>
        </p:spPr>
        <p:txBody>
          <a:bodyPr wrap="square" rtlCol="0">
            <a:spAutoFit/>
          </a:bodyPr>
          <a:lstStyle/>
          <a:p>
            <a:r>
              <a:rPr lang="en-US" altLang="zh-CN" dirty="0" err="1" smtClean="0"/>
              <a:t>Javascript</a:t>
            </a:r>
            <a:r>
              <a:rPr lang="zh-CN" altLang="en-US" dirty="0" smtClean="0"/>
              <a:t>中的一切对象是基于</a:t>
            </a:r>
            <a:r>
              <a:rPr lang="zh-CN" altLang="en-US" dirty="0" smtClean="0">
                <a:solidFill>
                  <a:srgbClr val="C00000"/>
                </a:solidFill>
              </a:rPr>
              <a:t>原型</a:t>
            </a:r>
            <a:r>
              <a:rPr lang="zh-CN" altLang="en-US" dirty="0" smtClean="0"/>
              <a:t>的，原型作为其他对象的基础，</a:t>
            </a:r>
            <a:r>
              <a:rPr lang="zh-CN" altLang="en-US" dirty="0" smtClean="0">
                <a:solidFill>
                  <a:srgbClr val="C00000"/>
                </a:solidFill>
              </a:rPr>
              <a:t>定义并实现了一个新对象必须包含的成员列表</a:t>
            </a:r>
            <a:r>
              <a:rPr lang="zh-CN" altLang="en-US" dirty="0" smtClean="0"/>
              <a:t>。原型对象被所有实例对象所共享。</a:t>
            </a:r>
            <a:endParaRPr lang="en-US" altLang="zh-CN" dirty="0" smtClean="0"/>
          </a:p>
          <a:p>
            <a:r>
              <a:rPr lang="zh-CN" altLang="en-US" dirty="0" smtClean="0"/>
              <a:t>看一个小例子：</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2357422" y="2233611"/>
            <a:ext cx="4362450" cy="9810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2357422" y="3286124"/>
            <a:ext cx="6610350" cy="2600325"/>
          </a:xfrm>
          <a:prstGeom prst="rect">
            <a:avLst/>
          </a:prstGeom>
          <a:noFill/>
          <a:ln w="9525">
            <a:noFill/>
            <a:miter lim="800000"/>
            <a:headEnd/>
            <a:tailEnd/>
          </a:ln>
          <a:effectLst/>
        </p:spPr>
      </p:pic>
      <p:sp>
        <p:nvSpPr>
          <p:cNvPr id="9" name="TextBox 8"/>
          <p:cNvSpPr txBox="1"/>
          <p:nvPr/>
        </p:nvSpPr>
        <p:spPr>
          <a:xfrm>
            <a:off x="214282" y="2214554"/>
            <a:ext cx="2143140" cy="3539430"/>
          </a:xfrm>
          <a:prstGeom prst="rect">
            <a:avLst/>
          </a:prstGeom>
          <a:noFill/>
        </p:spPr>
        <p:txBody>
          <a:bodyPr wrap="square" rtlCol="0">
            <a:spAutoFit/>
          </a:bodyPr>
          <a:lstStyle/>
          <a:p>
            <a:r>
              <a:rPr lang="en-US" altLang="zh-CN" sz="1600" dirty="0" smtClean="0"/>
              <a:t>&gt;</a:t>
            </a:r>
            <a:r>
              <a:rPr lang="zh-CN" altLang="en-US" sz="1600" dirty="0" smtClean="0"/>
              <a:t>在</a:t>
            </a:r>
            <a:r>
              <a:rPr lang="en-US" altLang="zh-CN" sz="1600" dirty="0" err="1" smtClean="0"/>
              <a:t>FireFox</a:t>
            </a:r>
            <a:r>
              <a:rPr lang="zh-CN" altLang="en-US" sz="1600" dirty="0" smtClean="0"/>
              <a:t>，</a:t>
            </a:r>
            <a:r>
              <a:rPr lang="en-US" altLang="zh-CN" sz="1600" dirty="0" smtClean="0"/>
              <a:t>Chrome</a:t>
            </a:r>
            <a:r>
              <a:rPr lang="zh-CN" altLang="en-US" sz="1600" dirty="0" smtClean="0"/>
              <a:t>，</a:t>
            </a:r>
            <a:r>
              <a:rPr lang="en-US" altLang="zh-CN" sz="1600" dirty="0" smtClean="0"/>
              <a:t>Safari</a:t>
            </a:r>
            <a:r>
              <a:rPr lang="zh-CN" altLang="en-US" sz="1600" dirty="0" smtClean="0"/>
              <a:t>，</a:t>
            </a:r>
            <a:r>
              <a:rPr lang="en-US" altLang="zh-CN" sz="1600" dirty="0" smtClean="0"/>
              <a:t>Opera</a:t>
            </a:r>
            <a:r>
              <a:rPr lang="zh-CN" altLang="en-US" sz="1600" dirty="0" smtClean="0"/>
              <a:t>（</a:t>
            </a:r>
            <a:r>
              <a:rPr lang="en-US" altLang="zh-CN" sz="1600" dirty="0" smtClean="0"/>
              <a:t>11.51</a:t>
            </a:r>
            <a:r>
              <a:rPr lang="zh-CN" altLang="en-US" sz="1600" dirty="0" smtClean="0"/>
              <a:t>）中，</a:t>
            </a:r>
            <a:r>
              <a:rPr lang="en-US" altLang="zh-CN" sz="1600" dirty="0" smtClean="0"/>
              <a:t>book</a:t>
            </a:r>
            <a:r>
              <a:rPr lang="zh-CN" altLang="en-US" sz="1600" dirty="0" smtClean="0"/>
              <a:t>对象通过一个内部的</a:t>
            </a:r>
            <a:r>
              <a:rPr lang="en-US" altLang="zh-CN" sz="1600" dirty="0" smtClean="0"/>
              <a:t>__proto__</a:t>
            </a:r>
            <a:r>
              <a:rPr lang="zh-CN" altLang="en-US" sz="1600" dirty="0" smtClean="0"/>
              <a:t>属性来指向它的原型对象。</a:t>
            </a:r>
            <a:endParaRPr lang="en-US" altLang="zh-CN" sz="1600" dirty="0" smtClean="0"/>
          </a:p>
          <a:p>
            <a:endParaRPr lang="en-US" altLang="zh-CN" sz="1600" dirty="0" smtClean="0"/>
          </a:p>
          <a:p>
            <a:r>
              <a:rPr lang="en-US" altLang="zh-CN" sz="1600" dirty="0" smtClean="0"/>
              <a:t>&gt;</a:t>
            </a:r>
            <a:r>
              <a:rPr lang="en-US" altLang="zh-CN" sz="1600" dirty="0" err="1" smtClean="0"/>
              <a:t>title,publisher</a:t>
            </a:r>
            <a:r>
              <a:rPr lang="zh-CN" altLang="en-US" sz="1600" dirty="0" smtClean="0"/>
              <a:t>这两个属性作为了</a:t>
            </a:r>
            <a:r>
              <a:rPr lang="en-US" altLang="zh-CN" sz="1600" dirty="0" smtClean="0"/>
              <a:t>book</a:t>
            </a:r>
            <a:r>
              <a:rPr lang="zh-CN" altLang="en-US" sz="1600" dirty="0" smtClean="0"/>
              <a:t>对象的</a:t>
            </a:r>
            <a:r>
              <a:rPr lang="zh-CN" altLang="en-US" sz="1600" dirty="0" smtClean="0">
                <a:solidFill>
                  <a:srgbClr val="C00000"/>
                </a:solidFill>
              </a:rPr>
              <a:t>实例成员</a:t>
            </a:r>
            <a:r>
              <a:rPr lang="zh-CN" altLang="en-US" sz="1600" dirty="0" smtClean="0"/>
              <a:t>（属性）；而</a:t>
            </a:r>
            <a:r>
              <a:rPr lang="en-US" altLang="zh-CN" sz="1600" dirty="0" err="1" smtClean="0"/>
              <a:t>hasOwnProperty</a:t>
            </a:r>
            <a:r>
              <a:rPr lang="zh-CN" altLang="en-US" sz="1600" dirty="0" smtClean="0"/>
              <a:t>则作为</a:t>
            </a:r>
            <a:r>
              <a:rPr lang="en-US" altLang="zh-CN" sz="1600" dirty="0" smtClean="0"/>
              <a:t>book</a:t>
            </a:r>
            <a:r>
              <a:rPr lang="zh-CN" altLang="en-US" sz="1600" dirty="0" smtClean="0"/>
              <a:t>对象的</a:t>
            </a:r>
            <a:r>
              <a:rPr lang="zh-CN" altLang="en-US" sz="1600" dirty="0" smtClean="0">
                <a:solidFill>
                  <a:srgbClr val="C00000"/>
                </a:solidFill>
              </a:rPr>
              <a:t>原型成员</a:t>
            </a:r>
            <a:r>
              <a:rPr lang="zh-CN" altLang="en-US" sz="1600" dirty="0" smtClean="0"/>
              <a:t>（方法）。</a:t>
            </a:r>
            <a:endParaRPr lang="zh-CN" altLang="en-US" sz="1600" dirty="0"/>
          </a:p>
        </p:txBody>
      </p:sp>
      <p:sp>
        <p:nvSpPr>
          <p:cNvPr id="8" name="TextBox 7"/>
          <p:cNvSpPr txBox="1"/>
          <p:nvPr/>
        </p:nvSpPr>
        <p:spPr>
          <a:xfrm>
            <a:off x="214282" y="6000768"/>
            <a:ext cx="8501122" cy="307777"/>
          </a:xfrm>
          <a:prstGeom prst="rect">
            <a:avLst/>
          </a:prstGeom>
          <a:noFill/>
        </p:spPr>
        <p:txBody>
          <a:bodyPr wrap="square" rtlCol="0">
            <a:spAutoFit/>
          </a:bodyPr>
          <a:lstStyle/>
          <a:p>
            <a:r>
              <a:rPr lang="zh-CN" altLang="en-US" sz="1400" dirty="0" smtClean="0"/>
              <a:t>关于</a:t>
            </a:r>
            <a:r>
              <a:rPr lang="en-US" altLang="zh-CN" sz="1400" dirty="0" smtClean="0"/>
              <a:t>__proto__</a:t>
            </a:r>
            <a:r>
              <a:rPr lang="zh-CN" altLang="en-US" sz="1400" dirty="0" smtClean="0"/>
              <a:t>参见</a:t>
            </a:r>
            <a:r>
              <a:rPr lang="en-US" altLang="zh-CN" sz="1400" dirty="0" smtClean="0"/>
              <a:t>MDN :  </a:t>
            </a:r>
            <a:r>
              <a:rPr lang="en-US" sz="1400" dirty="0" smtClean="0">
                <a:hlinkClick r:id="rId4"/>
              </a:rPr>
              <a:t>https://developer.mozilla.org/en/JavaScript/Reference/Global_Objects/Object/Proto</a:t>
            </a:r>
            <a:endParaRPr lang="zh-CN" altLang="en-US"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数据访问</a:t>
            </a:r>
            <a:r>
              <a:rPr lang="en-US" altLang="zh-CN" smtClean="0"/>
              <a:t>—</a:t>
            </a:r>
            <a:r>
              <a:rPr lang="zh-CN" altLang="en-US" smtClean="0"/>
              <a:t>理解原型链（</a:t>
            </a:r>
            <a:r>
              <a:rPr lang="en-US" altLang="zh-CN" smtClean="0"/>
              <a:t>Prototype Chain</a:t>
            </a:r>
            <a:r>
              <a:rPr lang="zh-CN" altLang="en-US" smtClean="0"/>
              <a:t>）</a:t>
            </a:r>
            <a:endParaRPr lang="zh-CN" altLang="en-US" dirty="0"/>
          </a:p>
        </p:txBody>
      </p:sp>
      <p:sp>
        <p:nvSpPr>
          <p:cNvPr id="10" name="内容占位符 9"/>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31</a:t>
            </a:fld>
            <a:endParaRPr lang="zh-CN" altLang="en-US"/>
          </a:p>
        </p:txBody>
      </p:sp>
      <p:sp>
        <p:nvSpPr>
          <p:cNvPr id="5" name="TextBox 4"/>
          <p:cNvSpPr txBox="1"/>
          <p:nvPr/>
        </p:nvSpPr>
        <p:spPr>
          <a:xfrm>
            <a:off x="142844" y="1142984"/>
            <a:ext cx="8643998" cy="369332"/>
          </a:xfrm>
          <a:prstGeom prst="rect">
            <a:avLst/>
          </a:prstGeom>
          <a:noFill/>
        </p:spPr>
        <p:txBody>
          <a:bodyPr wrap="square" rtlCol="0">
            <a:spAutoFit/>
          </a:bodyPr>
          <a:lstStyle/>
          <a:p>
            <a:r>
              <a:rPr lang="zh-CN" altLang="en-US" dirty="0" smtClean="0"/>
              <a:t>使用构造器来创建另一种类型的原型，看例子：</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519238" y="1519247"/>
            <a:ext cx="6105525" cy="3267075"/>
          </a:xfrm>
          <a:prstGeom prst="rect">
            <a:avLst/>
          </a:prstGeom>
          <a:noFill/>
          <a:ln w="9525">
            <a:noFill/>
            <a:miter lim="800000"/>
            <a:headEnd/>
            <a:tailEnd/>
          </a:ln>
          <a:effectLst/>
        </p:spPr>
      </p:pic>
      <p:sp>
        <p:nvSpPr>
          <p:cNvPr id="7" name="TextBox 6"/>
          <p:cNvSpPr txBox="1"/>
          <p:nvPr/>
        </p:nvSpPr>
        <p:spPr>
          <a:xfrm>
            <a:off x="142844" y="5000636"/>
            <a:ext cx="8715436" cy="923330"/>
          </a:xfrm>
          <a:prstGeom prst="rect">
            <a:avLst/>
          </a:prstGeom>
          <a:noFill/>
        </p:spPr>
        <p:txBody>
          <a:bodyPr wrap="square" rtlCol="0">
            <a:spAutoFit/>
          </a:bodyPr>
          <a:lstStyle/>
          <a:p>
            <a:r>
              <a:rPr lang="zh-CN" altLang="en-US" dirty="0" smtClean="0"/>
              <a:t>构造器</a:t>
            </a:r>
            <a:r>
              <a:rPr lang="en-US" altLang="zh-CN" dirty="0" smtClean="0"/>
              <a:t>Book</a:t>
            </a:r>
            <a:r>
              <a:rPr lang="zh-CN" altLang="en-US" dirty="0" smtClean="0"/>
              <a:t>可以用来创建一个新的</a:t>
            </a:r>
            <a:r>
              <a:rPr lang="en-US" altLang="zh-CN" dirty="0" smtClean="0"/>
              <a:t>Book</a:t>
            </a:r>
            <a:r>
              <a:rPr lang="zh-CN" altLang="en-US" dirty="0" smtClean="0"/>
              <a:t>实例，</a:t>
            </a:r>
            <a:r>
              <a:rPr lang="en-US" altLang="zh-CN" dirty="0" smtClean="0"/>
              <a:t>book1</a:t>
            </a:r>
            <a:r>
              <a:rPr lang="zh-CN" altLang="en-US" dirty="0" smtClean="0"/>
              <a:t>的原型（</a:t>
            </a:r>
            <a:r>
              <a:rPr lang="en-US" altLang="zh-CN" dirty="0" smtClean="0"/>
              <a:t>__proto__</a:t>
            </a:r>
            <a:r>
              <a:rPr lang="zh-CN" altLang="en-US" dirty="0" smtClean="0"/>
              <a:t>）就是</a:t>
            </a:r>
            <a:r>
              <a:rPr lang="en-US" altLang="zh-CN" dirty="0" err="1" smtClean="0"/>
              <a:t>Book.prototype</a:t>
            </a:r>
            <a:r>
              <a:rPr lang="zh-CN" altLang="en-US" dirty="0" smtClean="0"/>
              <a:t>，即：</a:t>
            </a:r>
            <a:r>
              <a:rPr lang="en-US" altLang="zh-CN" dirty="0" smtClean="0"/>
              <a:t>book1.__proto__ == book2.__proto__ == </a:t>
            </a:r>
            <a:r>
              <a:rPr lang="en-US" altLang="zh-CN" dirty="0" err="1" smtClean="0"/>
              <a:t>Book.prototype</a:t>
            </a:r>
            <a:r>
              <a:rPr lang="zh-CN" altLang="en-US" dirty="0" smtClean="0"/>
              <a:t>，而</a:t>
            </a:r>
            <a:r>
              <a:rPr lang="en-US" altLang="zh-CN" dirty="0" err="1" smtClean="0"/>
              <a:t>Book.prototype</a:t>
            </a:r>
            <a:r>
              <a:rPr lang="zh-CN" altLang="en-US" dirty="0" smtClean="0"/>
              <a:t>的原型则是</a:t>
            </a:r>
            <a:r>
              <a:rPr lang="en-US" altLang="zh-CN" dirty="0" smtClean="0"/>
              <a:t>Object</a:t>
            </a:r>
            <a:r>
              <a:rPr lang="zh-CN" altLang="en-US" dirty="0" smtClean="0"/>
              <a:t>，整个过程创建了一个原型链，看下图：</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数据访问</a:t>
            </a:r>
            <a:r>
              <a:rPr lang="en-US" altLang="zh-CN" smtClean="0"/>
              <a:t>—</a:t>
            </a:r>
            <a:r>
              <a:rPr lang="zh-CN" altLang="en-US" smtClean="0"/>
              <a:t>理解原型链（</a:t>
            </a:r>
            <a:r>
              <a:rPr lang="en-US" altLang="zh-CN" smtClean="0"/>
              <a:t>Prototype Chain</a:t>
            </a:r>
            <a:r>
              <a:rPr lang="zh-CN" altLang="en-US" smtClean="0"/>
              <a:t>）</a:t>
            </a:r>
            <a:endParaRPr lang="zh-CN" altLang="en-US" dirty="0"/>
          </a:p>
        </p:txBody>
      </p:sp>
      <p:sp>
        <p:nvSpPr>
          <p:cNvPr id="8" name="内容占位符 7"/>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32</a:t>
            </a:fld>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1142976" y="1443047"/>
            <a:ext cx="6929486" cy="3343275"/>
          </a:xfrm>
          <a:prstGeom prst="rect">
            <a:avLst/>
          </a:prstGeom>
          <a:noFill/>
          <a:ln w="9525">
            <a:noFill/>
            <a:miter lim="800000"/>
            <a:headEnd/>
            <a:tailEnd/>
          </a:ln>
          <a:effectLst/>
        </p:spPr>
      </p:pic>
      <p:sp>
        <p:nvSpPr>
          <p:cNvPr id="5" name="TextBox 4"/>
          <p:cNvSpPr txBox="1"/>
          <p:nvPr/>
        </p:nvSpPr>
        <p:spPr>
          <a:xfrm>
            <a:off x="142844" y="4929198"/>
            <a:ext cx="8786874" cy="1200329"/>
          </a:xfrm>
          <a:prstGeom prst="rect">
            <a:avLst/>
          </a:prstGeom>
          <a:noFill/>
        </p:spPr>
        <p:txBody>
          <a:bodyPr wrap="square" rtlCol="0">
            <a:spAutoFit/>
          </a:bodyPr>
          <a:lstStyle/>
          <a:p>
            <a:r>
              <a:rPr lang="zh-CN" altLang="en-US" dirty="0" smtClean="0"/>
              <a:t>像前面实例代码中所示的，当我们访问</a:t>
            </a:r>
            <a:r>
              <a:rPr lang="en-US" altLang="zh-CN" dirty="0" smtClean="0"/>
              <a:t>book1.toString</a:t>
            </a:r>
            <a:r>
              <a:rPr lang="zh-CN" altLang="en-US" dirty="0" smtClean="0"/>
              <a:t>时，搜索的过程深入了两层的原型链，在</a:t>
            </a:r>
            <a:r>
              <a:rPr lang="en-US" altLang="zh-CN" dirty="0" smtClean="0"/>
              <a:t>Object</a:t>
            </a:r>
            <a:r>
              <a:rPr lang="zh-CN" altLang="en-US" dirty="0" smtClean="0"/>
              <a:t>（</a:t>
            </a:r>
            <a:r>
              <a:rPr lang="en-US" altLang="zh-CN" dirty="0" err="1" smtClean="0"/>
              <a:t>Book.prototype.__proto</a:t>
            </a:r>
            <a:r>
              <a:rPr lang="en-US" altLang="zh-CN" dirty="0" smtClean="0"/>
              <a:t>__</a:t>
            </a:r>
            <a:r>
              <a:rPr lang="zh-CN" altLang="en-US" dirty="0" smtClean="0"/>
              <a:t>）中找到</a:t>
            </a:r>
            <a:r>
              <a:rPr lang="en-US" altLang="zh-CN" dirty="0" err="1" smtClean="0"/>
              <a:t>toString</a:t>
            </a:r>
            <a:r>
              <a:rPr lang="zh-CN" altLang="en-US" dirty="0" smtClean="0"/>
              <a:t>方法。</a:t>
            </a:r>
            <a:endParaRPr lang="en-US" altLang="zh-CN" dirty="0" smtClean="0"/>
          </a:p>
          <a:p>
            <a:r>
              <a:rPr lang="zh-CN" altLang="en-US" dirty="0" smtClean="0">
                <a:solidFill>
                  <a:srgbClr val="C00000"/>
                </a:solidFill>
              </a:rPr>
              <a:t>当一个要访问的属性在原型链中存在的位置越深，找到它也就越慢</a:t>
            </a:r>
            <a:r>
              <a:rPr lang="zh-CN" altLang="en-US" dirty="0" smtClean="0"/>
              <a:t>，这就会产生一个性能问题，看下图：</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数据访问</a:t>
            </a:r>
            <a:r>
              <a:rPr lang="en-US" altLang="zh-CN" smtClean="0"/>
              <a:t>—</a:t>
            </a:r>
            <a:r>
              <a:rPr lang="zh-CN" altLang="en-US" smtClean="0"/>
              <a:t>理解原型链（</a:t>
            </a:r>
            <a:r>
              <a:rPr lang="en-US" altLang="zh-CN" smtClean="0"/>
              <a:t>Prototype Chain</a:t>
            </a:r>
            <a:r>
              <a:rPr lang="zh-CN" altLang="en-US" smtClean="0"/>
              <a:t>）</a:t>
            </a:r>
            <a:endParaRPr lang="zh-CN" altLang="en-US" dirty="0"/>
          </a:p>
        </p:txBody>
      </p:sp>
      <p:sp>
        <p:nvSpPr>
          <p:cNvPr id="10" name="内容占位符 9"/>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33</a:t>
            </a:fld>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590569" y="1142984"/>
            <a:ext cx="6696075" cy="4352925"/>
          </a:xfrm>
          <a:prstGeom prst="rect">
            <a:avLst/>
          </a:prstGeom>
          <a:noFill/>
          <a:ln w="9525">
            <a:noFill/>
            <a:miter lim="800000"/>
            <a:headEnd/>
            <a:tailEnd/>
          </a:ln>
          <a:effectLst/>
        </p:spPr>
      </p:pic>
      <p:sp>
        <p:nvSpPr>
          <p:cNvPr id="6" name="TextBox 5"/>
          <p:cNvSpPr txBox="1"/>
          <p:nvPr/>
        </p:nvSpPr>
        <p:spPr>
          <a:xfrm>
            <a:off x="142844" y="5572140"/>
            <a:ext cx="8858312" cy="1077218"/>
          </a:xfrm>
          <a:prstGeom prst="rect">
            <a:avLst/>
          </a:prstGeom>
          <a:noFill/>
        </p:spPr>
        <p:txBody>
          <a:bodyPr wrap="square" rtlCol="0">
            <a:spAutoFit/>
          </a:bodyPr>
          <a:lstStyle/>
          <a:p>
            <a:r>
              <a:rPr lang="zh-CN" altLang="en-US" sz="1600" dirty="0" smtClean="0"/>
              <a:t>这是原型链中数据访问消耗时间和原型链深度的关系图（每</a:t>
            </a:r>
            <a:r>
              <a:rPr lang="en-US" altLang="zh-CN" sz="1600" dirty="0" smtClean="0"/>
              <a:t>200,000</a:t>
            </a:r>
            <a:r>
              <a:rPr lang="zh-CN" altLang="en-US" sz="1600" dirty="0" smtClean="0"/>
              <a:t>次访问的毫秒数），</a:t>
            </a:r>
            <a:r>
              <a:rPr lang="en-US" altLang="zh-CN" sz="1600" dirty="0" smtClean="0"/>
              <a:t>IE</a:t>
            </a:r>
            <a:r>
              <a:rPr lang="zh-CN" altLang="en-US" sz="1600" dirty="0" smtClean="0"/>
              <a:t>和</a:t>
            </a:r>
            <a:r>
              <a:rPr lang="en-US" altLang="zh-CN" sz="1600" dirty="0" smtClean="0"/>
              <a:t>FF3.5</a:t>
            </a:r>
            <a:r>
              <a:rPr lang="zh-CN" altLang="en-US" sz="1600" dirty="0" smtClean="0"/>
              <a:t>表现很吃力。配合之前所学的标识符解析的知识，所以访问一个对象成员（尤其是</a:t>
            </a:r>
            <a:r>
              <a:rPr lang="zh-CN" altLang="en-US" sz="1600" dirty="0" smtClean="0">
                <a:solidFill>
                  <a:srgbClr val="C00000"/>
                </a:solidFill>
              </a:rPr>
              <a:t>全局对象</a:t>
            </a:r>
            <a:r>
              <a:rPr lang="zh-CN" altLang="en-US" sz="1600" dirty="0" smtClean="0"/>
              <a:t>），</a:t>
            </a:r>
            <a:r>
              <a:rPr lang="zh-CN" altLang="en-US" sz="1600" dirty="0" smtClean="0">
                <a:solidFill>
                  <a:srgbClr val="C00000"/>
                </a:solidFill>
              </a:rPr>
              <a:t>既要跨过数条作用域链，之后还要跨过几层原型链，最坏的情况，直接找到了</a:t>
            </a:r>
            <a:r>
              <a:rPr lang="en-US" altLang="zh-CN" sz="1600" dirty="0" smtClean="0">
                <a:solidFill>
                  <a:srgbClr val="C00000"/>
                </a:solidFill>
              </a:rPr>
              <a:t>Object</a:t>
            </a:r>
            <a:r>
              <a:rPr lang="zh-CN" altLang="en-US" sz="1600" dirty="0" smtClean="0">
                <a:solidFill>
                  <a:srgbClr val="C00000"/>
                </a:solidFill>
              </a:rPr>
              <a:t>的一个成员属性或者方法，搜索到了“根部”</a:t>
            </a:r>
            <a:r>
              <a:rPr lang="zh-CN" altLang="en-US" sz="1600" dirty="0" smtClean="0"/>
              <a:t>。</a:t>
            </a:r>
            <a:endParaRPr lang="zh-CN" altLang="en-US" sz="1600" dirty="0"/>
          </a:p>
        </p:txBody>
      </p:sp>
      <p:sp>
        <p:nvSpPr>
          <p:cNvPr id="8" name="TextBox 7"/>
          <p:cNvSpPr txBox="1"/>
          <p:nvPr/>
        </p:nvSpPr>
        <p:spPr>
          <a:xfrm>
            <a:off x="7286644" y="1285860"/>
            <a:ext cx="1857356" cy="2677656"/>
          </a:xfrm>
          <a:prstGeom prst="rect">
            <a:avLst/>
          </a:prstGeom>
          <a:noFill/>
        </p:spPr>
        <p:txBody>
          <a:bodyPr wrap="square" rtlCol="0">
            <a:spAutoFit/>
          </a:bodyPr>
          <a:lstStyle/>
          <a:p>
            <a:r>
              <a:rPr lang="zh-CN" altLang="en-US" sz="1400" dirty="0" smtClean="0"/>
              <a:t>题外话：大部分的浏览器中，</a:t>
            </a:r>
            <a:r>
              <a:rPr lang="zh-CN" altLang="en-US" sz="1400" dirty="0" smtClean="0">
                <a:solidFill>
                  <a:srgbClr val="C00000"/>
                </a:solidFill>
              </a:rPr>
              <a:t>点表示法操作对象属性</a:t>
            </a:r>
            <a:r>
              <a:rPr lang="zh-CN" altLang="en-US" sz="1400" dirty="0" smtClean="0"/>
              <a:t>（</a:t>
            </a:r>
            <a:r>
              <a:rPr lang="en-US" altLang="zh-CN" sz="1400" dirty="0" smtClean="0"/>
              <a:t>object.name</a:t>
            </a:r>
            <a:r>
              <a:rPr lang="zh-CN" altLang="en-US" sz="1400" dirty="0" smtClean="0"/>
              <a:t>）和</a:t>
            </a:r>
            <a:r>
              <a:rPr lang="zh-CN" altLang="en-US" sz="1400" dirty="0" smtClean="0">
                <a:solidFill>
                  <a:srgbClr val="C00000"/>
                </a:solidFill>
              </a:rPr>
              <a:t>中括号法操作对象属性</a:t>
            </a:r>
            <a:r>
              <a:rPr lang="zh-CN" altLang="en-US" sz="1400" dirty="0" smtClean="0"/>
              <a:t>（</a:t>
            </a:r>
            <a:r>
              <a:rPr lang="en-US" altLang="zh-CN" sz="1400" dirty="0" smtClean="0"/>
              <a:t>object[‘name’]</a:t>
            </a:r>
            <a:r>
              <a:rPr lang="zh-CN" altLang="en-US" sz="1400" dirty="0" smtClean="0"/>
              <a:t>）</a:t>
            </a:r>
            <a:r>
              <a:rPr lang="zh-CN" altLang="en-US" sz="1400" dirty="0" smtClean="0">
                <a:solidFill>
                  <a:srgbClr val="C00000"/>
                </a:solidFill>
              </a:rPr>
              <a:t>并没有明显的性能区别</a:t>
            </a:r>
            <a:r>
              <a:rPr lang="zh-CN" altLang="en-US" sz="1400" dirty="0" smtClean="0"/>
              <a:t>。只有</a:t>
            </a:r>
            <a:r>
              <a:rPr lang="en-US" altLang="zh-CN" sz="1400" dirty="0" smtClean="0"/>
              <a:t>Safari</a:t>
            </a:r>
            <a:r>
              <a:rPr lang="zh-CN" altLang="en-US" sz="1400" dirty="0" smtClean="0"/>
              <a:t>是个例外，</a:t>
            </a:r>
            <a:r>
              <a:rPr lang="zh-CN" altLang="en-US" sz="1400" dirty="0" smtClean="0">
                <a:solidFill>
                  <a:srgbClr val="C00000"/>
                </a:solidFill>
              </a:rPr>
              <a:t>在</a:t>
            </a:r>
            <a:r>
              <a:rPr lang="en-US" altLang="zh-CN" sz="1400" dirty="0" smtClean="0">
                <a:solidFill>
                  <a:srgbClr val="C00000"/>
                </a:solidFill>
              </a:rPr>
              <a:t>Safari</a:t>
            </a:r>
            <a:r>
              <a:rPr lang="zh-CN" altLang="en-US" sz="1400" dirty="0" smtClean="0">
                <a:solidFill>
                  <a:srgbClr val="C00000"/>
                </a:solidFill>
              </a:rPr>
              <a:t>中，使用点表示法始终会更快</a:t>
            </a:r>
            <a:r>
              <a:rPr lang="zh-CN" altLang="en-US" sz="1400" dirty="0" smtClean="0"/>
              <a:t>。</a:t>
            </a:r>
            <a:endParaRPr lang="zh-CN" altLang="en-US" sz="1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优化策略</a:t>
            </a:r>
            <a:r>
              <a:rPr lang="en-US" altLang="zh-CN" smtClean="0">
                <a:sym typeface="Wingdings" pitchFamily="2" charset="2"/>
              </a:rPr>
              <a:t></a:t>
            </a:r>
            <a:r>
              <a:rPr lang="zh-CN" altLang="en-US" smtClean="0"/>
              <a:t>缓存他！</a:t>
            </a:r>
            <a:endParaRPr lang="zh-CN" altLang="en-US" dirty="0"/>
          </a:p>
        </p:txBody>
      </p:sp>
      <p:sp>
        <p:nvSpPr>
          <p:cNvPr id="11" name="内容占位符 10"/>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34</a:t>
            </a:fld>
            <a:endParaRPr lang="zh-CN" altLang="en-US"/>
          </a:p>
        </p:txBody>
      </p:sp>
      <p:sp>
        <p:nvSpPr>
          <p:cNvPr id="5" name="TextBox 4"/>
          <p:cNvSpPr txBox="1"/>
          <p:nvPr/>
        </p:nvSpPr>
        <p:spPr>
          <a:xfrm>
            <a:off x="214282" y="1214422"/>
            <a:ext cx="8358246" cy="338554"/>
          </a:xfrm>
          <a:prstGeom prst="rect">
            <a:avLst/>
          </a:prstGeom>
          <a:noFill/>
        </p:spPr>
        <p:txBody>
          <a:bodyPr wrap="square" rtlCol="0">
            <a:spAutoFit/>
          </a:bodyPr>
          <a:lstStyle/>
          <a:p>
            <a:r>
              <a:rPr lang="zh-CN" altLang="en-US" sz="1600" dirty="0" smtClean="0">
                <a:solidFill>
                  <a:srgbClr val="C00000"/>
                </a:solidFill>
              </a:rPr>
              <a:t>在同一个函数中没有必要多次访问同一个对象成员</a:t>
            </a:r>
            <a:endParaRPr lang="zh-CN" altLang="en-US" sz="1600" dirty="0">
              <a:solidFill>
                <a:srgbClr val="C00000"/>
              </a:solidFill>
            </a:endParaRPr>
          </a:p>
        </p:txBody>
      </p:sp>
      <p:pic>
        <p:nvPicPr>
          <p:cNvPr id="2050" name="Picture 2"/>
          <p:cNvPicPr>
            <a:picLocks noChangeAspect="1" noChangeArrowheads="1"/>
          </p:cNvPicPr>
          <p:nvPr/>
        </p:nvPicPr>
        <p:blipFill>
          <a:blip r:embed="rId2" cstate="print"/>
          <a:srcRect/>
          <a:stretch>
            <a:fillRect/>
          </a:stretch>
        </p:blipFill>
        <p:spPr bwMode="auto">
          <a:xfrm>
            <a:off x="2057418" y="1928802"/>
            <a:ext cx="5086350" cy="6000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1733571" y="4624401"/>
            <a:ext cx="5838825" cy="733425"/>
          </a:xfrm>
          <a:prstGeom prst="rect">
            <a:avLst/>
          </a:prstGeom>
          <a:noFill/>
          <a:ln w="9525">
            <a:noFill/>
            <a:miter lim="800000"/>
            <a:headEnd/>
            <a:tailEnd/>
          </a:ln>
          <a:effectLst/>
        </p:spPr>
      </p:pic>
      <p:sp>
        <p:nvSpPr>
          <p:cNvPr id="8" name="下箭头 7"/>
          <p:cNvSpPr/>
          <p:nvPr/>
        </p:nvSpPr>
        <p:spPr>
          <a:xfrm>
            <a:off x="4143372" y="2786058"/>
            <a:ext cx="642942"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数据访问</a:t>
            </a:r>
            <a:r>
              <a:rPr lang="en-US" altLang="zh-CN" smtClean="0"/>
              <a:t>—</a:t>
            </a:r>
            <a:r>
              <a:rPr lang="zh-CN" altLang="en-US" smtClean="0"/>
              <a:t>优化策略</a:t>
            </a:r>
            <a:r>
              <a:rPr lang="en-US" altLang="zh-CN" smtClean="0">
                <a:sym typeface="Wingdings" pitchFamily="2" charset="2"/>
              </a:rPr>
              <a:t></a:t>
            </a:r>
            <a:r>
              <a:rPr lang="zh-CN" altLang="en-US" smtClean="0"/>
              <a:t>缓存他！</a:t>
            </a:r>
            <a:endParaRPr lang="zh-CN" altLang="en-US" dirty="0"/>
          </a:p>
        </p:txBody>
      </p:sp>
      <p:sp>
        <p:nvSpPr>
          <p:cNvPr id="12" name="内容占位符 11"/>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35</a:t>
            </a:fld>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2590800" y="1357309"/>
            <a:ext cx="3962400" cy="15716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2638425" y="4267218"/>
            <a:ext cx="3867150" cy="1733550"/>
          </a:xfrm>
          <a:prstGeom prst="rect">
            <a:avLst/>
          </a:prstGeom>
          <a:noFill/>
          <a:ln w="9525">
            <a:noFill/>
            <a:miter lim="800000"/>
            <a:headEnd/>
            <a:tailEnd/>
          </a:ln>
          <a:effectLst/>
        </p:spPr>
      </p:pic>
      <p:sp>
        <p:nvSpPr>
          <p:cNvPr id="7" name="下箭头 6"/>
          <p:cNvSpPr/>
          <p:nvPr/>
        </p:nvSpPr>
        <p:spPr>
          <a:xfrm>
            <a:off x="4214810" y="3071810"/>
            <a:ext cx="500066" cy="928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42844" y="1254799"/>
            <a:ext cx="2286016" cy="2031325"/>
          </a:xfrm>
          <a:prstGeom prst="rect">
            <a:avLst/>
          </a:prstGeom>
          <a:noFill/>
        </p:spPr>
        <p:txBody>
          <a:bodyPr wrap="square" rtlCol="0">
            <a:spAutoFit/>
          </a:bodyPr>
          <a:lstStyle/>
          <a:p>
            <a:r>
              <a:rPr lang="zh-CN" altLang="en-US" dirty="0" smtClean="0"/>
              <a:t>代码中的</a:t>
            </a:r>
            <a:r>
              <a:rPr lang="zh-CN" altLang="en-US" dirty="0" smtClean="0">
                <a:solidFill>
                  <a:srgbClr val="C00000"/>
                </a:solidFill>
              </a:rPr>
              <a:t>对象成员访问（查找）次数由</a:t>
            </a:r>
            <a:r>
              <a:rPr lang="en-US" altLang="zh-CN" dirty="0" smtClean="0">
                <a:solidFill>
                  <a:srgbClr val="C00000"/>
                </a:solidFill>
              </a:rPr>
              <a:t>9</a:t>
            </a:r>
            <a:r>
              <a:rPr lang="zh-CN" altLang="en-US" dirty="0" smtClean="0">
                <a:solidFill>
                  <a:srgbClr val="C00000"/>
                </a:solidFill>
              </a:rPr>
              <a:t>次减少为</a:t>
            </a:r>
            <a:r>
              <a:rPr lang="en-US" altLang="zh-CN" dirty="0" smtClean="0">
                <a:solidFill>
                  <a:srgbClr val="C00000"/>
                </a:solidFill>
              </a:rPr>
              <a:t>5</a:t>
            </a:r>
            <a:r>
              <a:rPr lang="zh-CN" altLang="en-US" dirty="0" smtClean="0">
                <a:solidFill>
                  <a:srgbClr val="C00000"/>
                </a:solidFill>
              </a:rPr>
              <a:t>次</a:t>
            </a:r>
            <a:r>
              <a:rPr lang="zh-CN" altLang="en-US" dirty="0" smtClean="0"/>
              <a:t>，小小的局部变量，却立了大功！而且，</a:t>
            </a:r>
            <a:r>
              <a:rPr lang="zh-CN" altLang="en-US" dirty="0" smtClean="0">
                <a:solidFill>
                  <a:srgbClr val="C00000"/>
                </a:solidFill>
              </a:rPr>
              <a:t>局部变量的使用也优化了标识符的解析</a:t>
            </a:r>
            <a:r>
              <a:rPr lang="zh-CN" altLang="en-US" dirty="0" smtClean="0"/>
              <a:t>。</a:t>
            </a:r>
            <a:endParaRPr lang="zh-CN" altLang="en-US" dirty="0"/>
          </a:p>
        </p:txBody>
      </p:sp>
      <p:sp>
        <p:nvSpPr>
          <p:cNvPr id="10" name="TextBox 9"/>
          <p:cNvSpPr txBox="1"/>
          <p:nvPr/>
        </p:nvSpPr>
        <p:spPr>
          <a:xfrm>
            <a:off x="6643702" y="1357298"/>
            <a:ext cx="2286016" cy="2308324"/>
          </a:xfrm>
          <a:prstGeom prst="rect">
            <a:avLst/>
          </a:prstGeom>
          <a:noFill/>
        </p:spPr>
        <p:txBody>
          <a:bodyPr wrap="square" rtlCol="0">
            <a:spAutoFit/>
          </a:bodyPr>
          <a:lstStyle/>
          <a:p>
            <a:r>
              <a:rPr lang="zh-CN" altLang="en-US" dirty="0" smtClean="0">
                <a:solidFill>
                  <a:srgbClr val="C00000"/>
                </a:solidFill>
              </a:rPr>
              <a:t>需要注意的地方</a:t>
            </a:r>
            <a:r>
              <a:rPr lang="zh-CN" altLang="en-US" dirty="0" smtClean="0"/>
              <a:t>：当对象的许多方法中使用</a:t>
            </a:r>
            <a:r>
              <a:rPr lang="en-US" altLang="zh-CN" dirty="0" smtClean="0"/>
              <a:t>this</a:t>
            </a:r>
            <a:r>
              <a:rPr lang="zh-CN" altLang="en-US" dirty="0" smtClean="0"/>
              <a:t>来判断执行上下文的时候，把这个方法保存到一个局部变量会导致</a:t>
            </a:r>
            <a:r>
              <a:rPr lang="en-US" altLang="zh-CN" dirty="0" smtClean="0"/>
              <a:t>this</a:t>
            </a:r>
            <a:r>
              <a:rPr lang="zh-CN" altLang="en-US" dirty="0" smtClean="0"/>
              <a:t>指向</a:t>
            </a:r>
            <a:r>
              <a:rPr lang="en-US" altLang="zh-CN" dirty="0" smtClean="0"/>
              <a:t>window</a:t>
            </a:r>
            <a:r>
              <a:rPr lang="zh-CN" altLang="en-US" dirty="0" smtClean="0"/>
              <a:t>，使程序出错，这里需要多多注意！</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448425"/>
            <a:ext cx="471488" cy="365125"/>
          </a:xfrm>
        </p:spPr>
        <p:txBody>
          <a:bodyPr/>
          <a:lstStyle/>
          <a:p>
            <a:fld id="{0870C874-E80B-4D94-8156-FB9963F5429C}" type="slidenum">
              <a:rPr lang="zh-CN" altLang="en-US" smtClean="0"/>
              <a:pPr/>
              <a:t>36</a:t>
            </a:fld>
            <a:endParaRPr lang="zh-CN" altLang="en-US"/>
          </a:p>
        </p:txBody>
      </p:sp>
      <p:sp>
        <p:nvSpPr>
          <p:cNvPr id="5" name="TextBox 4"/>
          <p:cNvSpPr txBox="1"/>
          <p:nvPr/>
        </p:nvSpPr>
        <p:spPr>
          <a:xfrm>
            <a:off x="1000100" y="1643050"/>
            <a:ext cx="7358114" cy="523220"/>
          </a:xfrm>
          <a:prstGeom prst="rect">
            <a:avLst/>
          </a:prstGeom>
          <a:noFill/>
        </p:spPr>
        <p:txBody>
          <a:bodyPr wrap="square" rtlCol="0">
            <a:spAutoFit/>
          </a:bodyPr>
          <a:lstStyle/>
          <a:p>
            <a:r>
              <a:rPr lang="zh-CN" altLang="en-US" sz="2800" dirty="0" smtClean="0"/>
              <a:t>           数据访问介绍完毕</a:t>
            </a:r>
            <a:endParaRPr lang="zh-CN" altLang="en-US" sz="2800" dirty="0"/>
          </a:p>
        </p:txBody>
      </p:sp>
      <p:sp>
        <p:nvSpPr>
          <p:cNvPr id="6" name="TextBox 5"/>
          <p:cNvSpPr txBox="1"/>
          <p:nvPr/>
        </p:nvSpPr>
        <p:spPr>
          <a:xfrm>
            <a:off x="1643042" y="3429000"/>
            <a:ext cx="5929354" cy="523220"/>
          </a:xfrm>
          <a:prstGeom prst="rect">
            <a:avLst/>
          </a:prstGeom>
          <a:noFill/>
        </p:spPr>
        <p:txBody>
          <a:bodyPr wrap="square" rtlCol="0">
            <a:spAutoFit/>
          </a:bodyPr>
          <a:lstStyle/>
          <a:p>
            <a:r>
              <a:rPr lang="en-US" altLang="zh-CN" sz="2800" dirty="0" smtClean="0"/>
              <a:t>          NEXT-&gt;</a:t>
            </a:r>
            <a:r>
              <a:rPr lang="en-US" altLang="zh-CN" sz="2800" dirty="0" smtClean="0">
                <a:solidFill>
                  <a:srgbClr val="C00000"/>
                </a:solidFill>
              </a:rPr>
              <a:t>DOM</a:t>
            </a:r>
            <a:r>
              <a:rPr lang="zh-CN" altLang="en-US" sz="2800" dirty="0" smtClean="0">
                <a:solidFill>
                  <a:srgbClr val="C00000"/>
                </a:solidFill>
              </a:rPr>
              <a:t>编程</a:t>
            </a:r>
            <a:endParaRPr lang="zh-CN" altLang="en-US" sz="2800" dirty="0">
              <a:solidFill>
                <a:srgbClr val="C0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DOM</a:t>
            </a:r>
            <a:r>
              <a:rPr lang="zh-CN" altLang="en-US" smtClean="0"/>
              <a:t>编程</a:t>
            </a:r>
            <a:r>
              <a:rPr lang="en-US" altLang="zh-CN" smtClean="0"/>
              <a:t>—DOM</a:t>
            </a:r>
            <a:r>
              <a:rPr lang="zh-CN" altLang="en-US" smtClean="0"/>
              <a:t>是啥子？</a:t>
            </a:r>
            <a:endParaRPr lang="zh-CN" altLang="en-US" dirty="0"/>
          </a:p>
        </p:txBody>
      </p:sp>
      <p:sp>
        <p:nvSpPr>
          <p:cNvPr id="14" name="内容占位符 13"/>
          <p:cNvSpPr>
            <a:spLocks noGrp="1"/>
          </p:cNvSpPr>
          <p:nvPr>
            <p:ph idx="1"/>
          </p:nvPr>
        </p:nvSpPr>
        <p:spPr/>
        <p:txBody>
          <a:bodyPr/>
          <a:lstStyle/>
          <a:p>
            <a:endParaRPr lang="zh-CN" altLang="en-US"/>
          </a:p>
        </p:txBody>
      </p:sp>
      <p:sp>
        <p:nvSpPr>
          <p:cNvPr id="4" name="TextBox 3"/>
          <p:cNvSpPr txBox="1"/>
          <p:nvPr/>
        </p:nvSpPr>
        <p:spPr>
          <a:xfrm>
            <a:off x="142844" y="1214422"/>
            <a:ext cx="8572560" cy="1200329"/>
          </a:xfrm>
          <a:prstGeom prst="rect">
            <a:avLst/>
          </a:prstGeom>
          <a:noFill/>
        </p:spPr>
        <p:txBody>
          <a:bodyPr wrap="square" rtlCol="0">
            <a:spAutoFit/>
          </a:bodyPr>
          <a:lstStyle/>
          <a:p>
            <a:r>
              <a:rPr lang="en-US" altLang="zh-CN" dirty="0" smtClean="0"/>
              <a:t>DOM</a:t>
            </a:r>
            <a:r>
              <a:rPr lang="zh-CN" altLang="en-US" dirty="0" smtClean="0"/>
              <a:t>（</a:t>
            </a:r>
            <a:r>
              <a:rPr lang="en-US" altLang="zh-CN" dirty="0" smtClean="0"/>
              <a:t>Document Object Model</a:t>
            </a:r>
            <a:r>
              <a:rPr lang="zh-CN" altLang="en-US" dirty="0" smtClean="0"/>
              <a:t>）文档对象模型和某种语言是没有关系的，它是用来</a:t>
            </a:r>
            <a:r>
              <a:rPr lang="zh-CN" altLang="en-US" dirty="0" smtClean="0">
                <a:solidFill>
                  <a:srgbClr val="C00000"/>
                </a:solidFill>
              </a:rPr>
              <a:t>操作</a:t>
            </a:r>
            <a:r>
              <a:rPr lang="en-US" altLang="zh-CN" dirty="0" smtClean="0">
                <a:solidFill>
                  <a:srgbClr val="C00000"/>
                </a:solidFill>
              </a:rPr>
              <a:t>XML</a:t>
            </a:r>
            <a:r>
              <a:rPr lang="zh-CN" altLang="en-US" dirty="0" smtClean="0">
                <a:solidFill>
                  <a:srgbClr val="C00000"/>
                </a:solidFill>
              </a:rPr>
              <a:t>和</a:t>
            </a:r>
            <a:r>
              <a:rPr lang="en-US" altLang="zh-CN" dirty="0" smtClean="0">
                <a:solidFill>
                  <a:srgbClr val="C00000"/>
                </a:solidFill>
              </a:rPr>
              <a:t>HTML</a:t>
            </a:r>
            <a:r>
              <a:rPr lang="zh-CN" altLang="en-US" dirty="0" smtClean="0">
                <a:solidFill>
                  <a:srgbClr val="C00000"/>
                </a:solidFill>
              </a:rPr>
              <a:t>的一个应用程序接口（即</a:t>
            </a:r>
            <a:r>
              <a:rPr lang="en-US" altLang="zh-CN" dirty="0" smtClean="0">
                <a:solidFill>
                  <a:srgbClr val="C00000"/>
                </a:solidFill>
              </a:rPr>
              <a:t>API</a:t>
            </a:r>
            <a:r>
              <a:rPr lang="zh-CN" altLang="en-US" dirty="0" smtClean="0">
                <a:solidFill>
                  <a:srgbClr val="C00000"/>
                </a:solidFill>
              </a:rPr>
              <a:t>）</a:t>
            </a:r>
            <a:r>
              <a:rPr lang="zh-CN" altLang="en-US" dirty="0" smtClean="0"/>
              <a:t>，当然在浏览器中，我们主要与</a:t>
            </a:r>
            <a:r>
              <a:rPr lang="en-US" altLang="zh-CN" dirty="0" smtClean="0"/>
              <a:t>HTML</a:t>
            </a:r>
            <a:r>
              <a:rPr lang="zh-CN" altLang="en-US" dirty="0" smtClean="0"/>
              <a:t>打交道，</a:t>
            </a:r>
            <a:r>
              <a:rPr lang="en-US" altLang="zh-CN" dirty="0" smtClean="0"/>
              <a:t>Ajax</a:t>
            </a:r>
            <a:r>
              <a:rPr lang="zh-CN" altLang="en-US" dirty="0" smtClean="0"/>
              <a:t>等应用中也会和</a:t>
            </a:r>
            <a:r>
              <a:rPr lang="en-US" altLang="zh-CN" dirty="0" smtClean="0"/>
              <a:t>XML</a:t>
            </a:r>
            <a:r>
              <a:rPr lang="zh-CN" altLang="en-US" dirty="0" smtClean="0"/>
              <a:t>打交道，用</a:t>
            </a:r>
            <a:r>
              <a:rPr lang="en-US" altLang="zh-CN" dirty="0" smtClean="0"/>
              <a:t>DOM</a:t>
            </a:r>
            <a:r>
              <a:rPr lang="zh-CN" altLang="en-US" dirty="0" smtClean="0"/>
              <a:t>来访问这个文档中的数据。</a:t>
            </a:r>
            <a:endParaRPr lang="en-US" altLang="zh-CN" dirty="0" smtClean="0"/>
          </a:p>
          <a:p>
            <a:r>
              <a:rPr lang="zh-CN" altLang="en-US" dirty="0" smtClean="0"/>
              <a:t>值得一说的是：浏览器中的</a:t>
            </a:r>
            <a:r>
              <a:rPr lang="en-US" altLang="zh-CN" dirty="0" smtClean="0"/>
              <a:t>DOM</a:t>
            </a:r>
            <a:r>
              <a:rPr lang="zh-CN" altLang="en-US" dirty="0" smtClean="0"/>
              <a:t>和</a:t>
            </a:r>
            <a:r>
              <a:rPr lang="en-US" altLang="zh-CN" dirty="0" err="1" smtClean="0"/>
              <a:t>Javascript</a:t>
            </a:r>
            <a:r>
              <a:rPr lang="zh-CN" altLang="en-US" dirty="0" smtClean="0"/>
              <a:t>通常是</a:t>
            </a:r>
            <a:r>
              <a:rPr lang="zh-CN" altLang="en-US" dirty="0" smtClean="0">
                <a:solidFill>
                  <a:srgbClr val="C00000"/>
                </a:solidFill>
              </a:rPr>
              <a:t>独立实现</a:t>
            </a:r>
            <a:r>
              <a:rPr lang="zh-CN" altLang="en-US" dirty="0" smtClean="0"/>
              <a:t>的。</a:t>
            </a:r>
            <a:endParaRPr lang="zh-CN" altLang="en-US" dirty="0"/>
          </a:p>
        </p:txBody>
      </p:sp>
      <p:pic>
        <p:nvPicPr>
          <p:cNvPr id="1026" name="Picture 2" descr="http://thatryan.com/assets/ie.png"/>
          <p:cNvPicPr>
            <a:picLocks noChangeAspect="1" noChangeArrowheads="1"/>
          </p:cNvPicPr>
          <p:nvPr/>
        </p:nvPicPr>
        <p:blipFill>
          <a:blip r:embed="rId2" cstate="print"/>
          <a:srcRect/>
          <a:stretch>
            <a:fillRect/>
          </a:stretch>
        </p:blipFill>
        <p:spPr bwMode="auto">
          <a:xfrm>
            <a:off x="642910" y="2500307"/>
            <a:ext cx="785818" cy="785818"/>
          </a:xfrm>
          <a:prstGeom prst="rect">
            <a:avLst/>
          </a:prstGeom>
          <a:noFill/>
        </p:spPr>
      </p:pic>
      <p:sp>
        <p:nvSpPr>
          <p:cNvPr id="6" name="TextBox 5"/>
          <p:cNvSpPr txBox="1"/>
          <p:nvPr/>
        </p:nvSpPr>
        <p:spPr>
          <a:xfrm>
            <a:off x="1643042" y="2643182"/>
            <a:ext cx="7072362" cy="369332"/>
          </a:xfrm>
          <a:prstGeom prst="rect">
            <a:avLst/>
          </a:prstGeom>
          <a:noFill/>
        </p:spPr>
        <p:txBody>
          <a:bodyPr wrap="square" rtlCol="0">
            <a:spAutoFit/>
          </a:bodyPr>
          <a:lstStyle/>
          <a:p>
            <a:r>
              <a:rPr lang="en-US" altLang="zh-CN" b="1" dirty="0" smtClean="0"/>
              <a:t>Jscript</a:t>
            </a:r>
            <a:r>
              <a:rPr lang="en-US" altLang="zh-CN" dirty="0" smtClean="0"/>
              <a:t>(jscript.dll) + </a:t>
            </a:r>
            <a:r>
              <a:rPr lang="en-US" altLang="zh-CN" b="1" dirty="0" smtClean="0"/>
              <a:t>DOM</a:t>
            </a:r>
            <a:r>
              <a:rPr lang="zh-CN" altLang="en-US" b="1" dirty="0" smtClean="0"/>
              <a:t>及渲染函数</a:t>
            </a:r>
            <a:r>
              <a:rPr lang="zh-CN" altLang="en-US" dirty="0" smtClean="0"/>
              <a:t>（</a:t>
            </a:r>
            <a:r>
              <a:rPr lang="en-US" altLang="zh-CN" dirty="0" smtClean="0"/>
              <a:t>mshtml.dll</a:t>
            </a:r>
            <a:r>
              <a:rPr lang="zh-CN" altLang="en-US" dirty="0" smtClean="0"/>
              <a:t>）</a:t>
            </a:r>
            <a:r>
              <a:rPr lang="en-US" altLang="zh-CN" dirty="0" smtClean="0"/>
              <a:t>(Trident)</a:t>
            </a:r>
            <a:endParaRPr lang="zh-CN" altLang="en-US" dirty="0"/>
          </a:p>
        </p:txBody>
      </p:sp>
      <p:pic>
        <p:nvPicPr>
          <p:cNvPr id="1028" name="Picture 4" descr="https://devimages.apple.com.edgekey.net/programs/safari/images/safari-logo-lg.png"/>
          <p:cNvPicPr>
            <a:picLocks noChangeAspect="1" noChangeArrowheads="1"/>
          </p:cNvPicPr>
          <p:nvPr/>
        </p:nvPicPr>
        <p:blipFill>
          <a:blip r:embed="rId3" cstate="print"/>
          <a:srcRect/>
          <a:stretch>
            <a:fillRect/>
          </a:stretch>
        </p:blipFill>
        <p:spPr bwMode="auto">
          <a:xfrm>
            <a:off x="714348" y="3500438"/>
            <a:ext cx="712068" cy="785818"/>
          </a:xfrm>
          <a:prstGeom prst="rect">
            <a:avLst/>
          </a:prstGeom>
          <a:noFill/>
        </p:spPr>
      </p:pic>
      <p:sp>
        <p:nvSpPr>
          <p:cNvPr id="8" name="TextBox 7"/>
          <p:cNvSpPr txBox="1"/>
          <p:nvPr/>
        </p:nvSpPr>
        <p:spPr>
          <a:xfrm>
            <a:off x="1500166" y="3714752"/>
            <a:ext cx="7643834" cy="369332"/>
          </a:xfrm>
          <a:prstGeom prst="rect">
            <a:avLst/>
          </a:prstGeom>
          <a:noFill/>
        </p:spPr>
        <p:txBody>
          <a:bodyPr wrap="square" rtlCol="0">
            <a:spAutoFit/>
          </a:bodyPr>
          <a:lstStyle/>
          <a:p>
            <a:r>
              <a:rPr lang="en-US" altLang="zh-CN" b="1" dirty="0" err="1" smtClean="0"/>
              <a:t>JavascriptCore</a:t>
            </a:r>
            <a:r>
              <a:rPr lang="en-US" altLang="zh-CN" dirty="0" smtClean="0"/>
              <a:t>(</a:t>
            </a:r>
            <a:r>
              <a:rPr lang="en-US" altLang="zh-CN" dirty="0" err="1" smtClean="0"/>
              <a:t>SquirrelFish</a:t>
            </a:r>
            <a:r>
              <a:rPr lang="en-US" altLang="zh-CN" dirty="0" smtClean="0"/>
              <a:t>) + </a:t>
            </a:r>
            <a:r>
              <a:rPr lang="en-US" altLang="zh-CN" b="1" dirty="0" smtClean="0"/>
              <a:t>DOM</a:t>
            </a:r>
            <a:r>
              <a:rPr lang="zh-CN" altLang="en-US" b="1" dirty="0" smtClean="0"/>
              <a:t>及渲染函数</a:t>
            </a:r>
            <a:r>
              <a:rPr lang="zh-CN" altLang="en-US" dirty="0" smtClean="0"/>
              <a:t>（</a:t>
            </a:r>
            <a:r>
              <a:rPr lang="en-US" altLang="zh-CN" dirty="0" err="1" smtClean="0"/>
              <a:t>WebCore</a:t>
            </a:r>
            <a:r>
              <a:rPr lang="zh-CN" altLang="en-US" dirty="0" smtClean="0"/>
              <a:t>）</a:t>
            </a:r>
            <a:r>
              <a:rPr lang="en-US" altLang="zh-CN" dirty="0" smtClean="0"/>
              <a:t>(</a:t>
            </a:r>
            <a:r>
              <a:rPr lang="en-US" altLang="zh-CN" dirty="0" err="1" smtClean="0"/>
              <a:t>Webkit</a:t>
            </a:r>
            <a:r>
              <a:rPr lang="en-US" altLang="zh-CN" dirty="0" smtClean="0"/>
              <a:t>)</a:t>
            </a:r>
            <a:endParaRPr lang="zh-CN" altLang="en-US" dirty="0"/>
          </a:p>
        </p:txBody>
      </p:sp>
      <p:pic>
        <p:nvPicPr>
          <p:cNvPr id="1030" name="Picture 6" descr="http://www.chromeplugins.org/wp-content/uploads/2011/08/Chrome1.jpg"/>
          <p:cNvPicPr>
            <a:picLocks noChangeAspect="1" noChangeArrowheads="1"/>
          </p:cNvPicPr>
          <p:nvPr/>
        </p:nvPicPr>
        <p:blipFill>
          <a:blip r:embed="rId4" cstate="print"/>
          <a:srcRect/>
          <a:stretch>
            <a:fillRect/>
          </a:stretch>
        </p:blipFill>
        <p:spPr bwMode="auto">
          <a:xfrm>
            <a:off x="571472" y="4572008"/>
            <a:ext cx="1000132" cy="785818"/>
          </a:xfrm>
          <a:prstGeom prst="rect">
            <a:avLst/>
          </a:prstGeom>
          <a:noFill/>
        </p:spPr>
      </p:pic>
      <p:sp>
        <p:nvSpPr>
          <p:cNvPr id="10" name="TextBox 9"/>
          <p:cNvSpPr txBox="1"/>
          <p:nvPr/>
        </p:nvSpPr>
        <p:spPr>
          <a:xfrm>
            <a:off x="1500166" y="4774180"/>
            <a:ext cx="7643834" cy="369332"/>
          </a:xfrm>
          <a:prstGeom prst="rect">
            <a:avLst/>
          </a:prstGeom>
          <a:noFill/>
        </p:spPr>
        <p:txBody>
          <a:bodyPr wrap="square" rtlCol="0">
            <a:spAutoFit/>
          </a:bodyPr>
          <a:lstStyle/>
          <a:p>
            <a:r>
              <a:rPr lang="en-US" altLang="zh-CN" b="1" dirty="0" err="1" smtClean="0"/>
              <a:t>JavascriptCore</a:t>
            </a:r>
            <a:r>
              <a:rPr lang="en-US" altLang="zh-CN" dirty="0" smtClean="0"/>
              <a:t>(V8) + </a:t>
            </a:r>
            <a:r>
              <a:rPr lang="en-US" altLang="zh-CN" b="1" dirty="0" smtClean="0"/>
              <a:t>DOM</a:t>
            </a:r>
            <a:r>
              <a:rPr lang="zh-CN" altLang="en-US" b="1" dirty="0" smtClean="0"/>
              <a:t>及渲染函数</a:t>
            </a:r>
            <a:r>
              <a:rPr lang="zh-CN" altLang="en-US" dirty="0" smtClean="0"/>
              <a:t>（</a:t>
            </a:r>
            <a:r>
              <a:rPr lang="en-US" altLang="zh-CN" dirty="0" err="1" smtClean="0"/>
              <a:t>WebCore</a:t>
            </a:r>
            <a:r>
              <a:rPr lang="zh-CN" altLang="en-US" dirty="0" smtClean="0"/>
              <a:t>）</a:t>
            </a:r>
            <a:r>
              <a:rPr lang="en-US" altLang="zh-CN" dirty="0" smtClean="0"/>
              <a:t>(</a:t>
            </a:r>
            <a:r>
              <a:rPr lang="en-US" altLang="zh-CN" dirty="0" err="1" smtClean="0"/>
              <a:t>Webkit</a:t>
            </a:r>
            <a:r>
              <a:rPr lang="en-US" altLang="zh-CN" dirty="0" smtClean="0"/>
              <a:t>)</a:t>
            </a:r>
            <a:endParaRPr lang="zh-CN" altLang="en-US" dirty="0"/>
          </a:p>
        </p:txBody>
      </p:sp>
      <p:pic>
        <p:nvPicPr>
          <p:cNvPr id="1032" name="Picture 8" descr="http://www.grafhp.ch/bilder/Illustration/Redaktions_Jobs/feuerfuchs.jpg"/>
          <p:cNvPicPr>
            <a:picLocks noChangeAspect="1" noChangeArrowheads="1"/>
          </p:cNvPicPr>
          <p:nvPr/>
        </p:nvPicPr>
        <p:blipFill>
          <a:blip r:embed="rId5" cstate="print"/>
          <a:srcRect/>
          <a:stretch>
            <a:fillRect/>
          </a:stretch>
        </p:blipFill>
        <p:spPr bwMode="auto">
          <a:xfrm>
            <a:off x="642910" y="5643578"/>
            <a:ext cx="812511" cy="785794"/>
          </a:xfrm>
          <a:prstGeom prst="rect">
            <a:avLst/>
          </a:prstGeom>
          <a:noFill/>
        </p:spPr>
      </p:pic>
      <p:sp>
        <p:nvSpPr>
          <p:cNvPr id="12" name="TextBox 11"/>
          <p:cNvSpPr txBox="1"/>
          <p:nvPr/>
        </p:nvSpPr>
        <p:spPr>
          <a:xfrm>
            <a:off x="1571604" y="5715016"/>
            <a:ext cx="7358114" cy="369332"/>
          </a:xfrm>
          <a:prstGeom prst="rect">
            <a:avLst/>
          </a:prstGeom>
          <a:noFill/>
        </p:spPr>
        <p:txBody>
          <a:bodyPr wrap="square" rtlCol="0">
            <a:spAutoFit/>
          </a:bodyPr>
          <a:lstStyle/>
          <a:p>
            <a:r>
              <a:rPr lang="en-US" altLang="zh-CN" dirty="0" err="1" smtClean="0"/>
              <a:t>SpiderMonkey</a:t>
            </a:r>
            <a:r>
              <a:rPr lang="en-US" altLang="zh-CN" dirty="0" smtClean="0"/>
              <a:t>-&gt;</a:t>
            </a:r>
            <a:r>
              <a:rPr lang="en-US" altLang="zh-CN" dirty="0" err="1" smtClean="0"/>
              <a:t>TraceMonkey</a:t>
            </a:r>
            <a:r>
              <a:rPr lang="en-US" altLang="zh-CN" dirty="0" smtClean="0"/>
              <a:t>-&gt;</a:t>
            </a:r>
            <a:r>
              <a:rPr lang="en-US" altLang="zh-CN" dirty="0" err="1" smtClean="0"/>
              <a:t>JagerMonkey</a:t>
            </a:r>
            <a:r>
              <a:rPr lang="en-US" altLang="zh-CN" dirty="0" smtClean="0"/>
              <a:t> + </a:t>
            </a:r>
            <a:r>
              <a:rPr lang="en-US" altLang="zh-CN" b="1" dirty="0" smtClean="0"/>
              <a:t>DOM</a:t>
            </a:r>
            <a:r>
              <a:rPr lang="zh-CN" altLang="en-US" b="1" dirty="0" smtClean="0"/>
              <a:t>及渲染</a:t>
            </a:r>
            <a:r>
              <a:rPr lang="zh-CN" altLang="en-US" dirty="0" smtClean="0"/>
              <a:t>（</a:t>
            </a:r>
            <a:r>
              <a:rPr lang="en-US" altLang="zh-CN" dirty="0" smtClean="0"/>
              <a:t>Gecko</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DOM</a:t>
            </a:r>
            <a:r>
              <a:rPr lang="zh-CN" altLang="en-US" smtClean="0"/>
              <a:t>编程</a:t>
            </a:r>
            <a:r>
              <a:rPr lang="en-US" altLang="zh-CN" smtClean="0"/>
              <a:t>—</a:t>
            </a:r>
            <a:r>
              <a:rPr lang="zh-CN" altLang="en-US" smtClean="0"/>
              <a:t>两个岛屿</a:t>
            </a:r>
            <a:endParaRPr lang="zh-CN" altLang="en-US" dirty="0"/>
          </a:p>
        </p:txBody>
      </p:sp>
      <p:sp>
        <p:nvSpPr>
          <p:cNvPr id="11" name="内容占位符 10"/>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38</a:t>
            </a:fld>
            <a:endParaRPr lang="zh-CN" altLang="en-US"/>
          </a:p>
        </p:txBody>
      </p:sp>
      <p:sp>
        <p:nvSpPr>
          <p:cNvPr id="5" name="TextBox 4"/>
          <p:cNvSpPr txBox="1"/>
          <p:nvPr/>
        </p:nvSpPr>
        <p:spPr>
          <a:xfrm>
            <a:off x="142844" y="1214422"/>
            <a:ext cx="8715436" cy="1200329"/>
          </a:xfrm>
          <a:prstGeom prst="rect">
            <a:avLst/>
          </a:prstGeom>
          <a:noFill/>
        </p:spPr>
        <p:txBody>
          <a:bodyPr wrap="square" rtlCol="0">
            <a:spAutoFit/>
          </a:bodyPr>
          <a:lstStyle/>
          <a:p>
            <a:r>
              <a:rPr lang="zh-CN" altLang="en-US" dirty="0" smtClean="0"/>
              <a:t>浏览器中的</a:t>
            </a:r>
            <a:r>
              <a:rPr lang="en-US" altLang="zh-CN" dirty="0" smtClean="0"/>
              <a:t>DOM</a:t>
            </a:r>
            <a:r>
              <a:rPr lang="zh-CN" altLang="en-US" dirty="0" smtClean="0"/>
              <a:t>和</a:t>
            </a:r>
            <a:r>
              <a:rPr lang="en-US" altLang="zh-CN" dirty="0" err="1" smtClean="0"/>
              <a:t>Javascript</a:t>
            </a:r>
            <a:r>
              <a:rPr lang="zh-CN" altLang="en-US" dirty="0" smtClean="0"/>
              <a:t>（</a:t>
            </a:r>
            <a:r>
              <a:rPr lang="en-US" altLang="zh-CN" dirty="0" err="1" smtClean="0"/>
              <a:t>ECMAScript</a:t>
            </a:r>
            <a:r>
              <a:rPr lang="zh-CN" altLang="en-US" dirty="0" smtClean="0"/>
              <a:t>）的独立实现，需要接口来通信，把</a:t>
            </a:r>
            <a:r>
              <a:rPr lang="en-US" altLang="zh-CN" dirty="0" smtClean="0"/>
              <a:t>DOM</a:t>
            </a:r>
            <a:r>
              <a:rPr lang="zh-CN" altLang="en-US" dirty="0" smtClean="0"/>
              <a:t>和</a:t>
            </a:r>
            <a:r>
              <a:rPr lang="en-US" altLang="zh-CN" dirty="0" err="1" smtClean="0"/>
              <a:t>ECMAScript</a:t>
            </a:r>
            <a:r>
              <a:rPr lang="zh-CN" altLang="en-US" dirty="0" smtClean="0"/>
              <a:t>比作两个岛屿，接口就是桥梁，消耗就来自这里，“过桥”越多，“过桥费”也就越高。因此，</a:t>
            </a:r>
            <a:r>
              <a:rPr lang="zh-CN" altLang="en-US" dirty="0" smtClean="0">
                <a:solidFill>
                  <a:srgbClr val="C00000"/>
                </a:solidFill>
              </a:rPr>
              <a:t>为了提高效率，我们应该尽量减少“过桥”的次数，努力待在</a:t>
            </a:r>
            <a:r>
              <a:rPr lang="en-US" altLang="zh-CN" dirty="0" err="1" smtClean="0">
                <a:solidFill>
                  <a:srgbClr val="C00000"/>
                </a:solidFill>
              </a:rPr>
              <a:t>ECMAScript</a:t>
            </a:r>
            <a:r>
              <a:rPr lang="zh-CN" altLang="en-US" dirty="0" smtClean="0">
                <a:solidFill>
                  <a:srgbClr val="C00000"/>
                </a:solidFill>
              </a:rPr>
              <a:t>的岛上</a:t>
            </a:r>
            <a:r>
              <a:rPr lang="zh-CN" altLang="en-US" dirty="0" smtClean="0"/>
              <a:t>。</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2166938" y="2500306"/>
            <a:ext cx="4810125" cy="1066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2195513" y="4814907"/>
            <a:ext cx="4752975" cy="1400175"/>
          </a:xfrm>
          <a:prstGeom prst="rect">
            <a:avLst/>
          </a:prstGeom>
          <a:noFill/>
          <a:ln w="9525">
            <a:noFill/>
            <a:miter lim="800000"/>
            <a:headEnd/>
            <a:tailEnd/>
          </a:ln>
          <a:effectLst/>
        </p:spPr>
      </p:pic>
      <p:sp>
        <p:nvSpPr>
          <p:cNvPr id="7" name="下箭头 6"/>
          <p:cNvSpPr/>
          <p:nvPr/>
        </p:nvSpPr>
        <p:spPr>
          <a:xfrm>
            <a:off x="4214810" y="3643314"/>
            <a:ext cx="357190"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285984" y="3637666"/>
            <a:ext cx="1928826" cy="1077218"/>
          </a:xfrm>
          <a:prstGeom prst="rect">
            <a:avLst/>
          </a:prstGeom>
          <a:noFill/>
        </p:spPr>
        <p:txBody>
          <a:bodyPr wrap="square" rtlCol="0">
            <a:spAutoFit/>
          </a:bodyPr>
          <a:lstStyle/>
          <a:p>
            <a:r>
              <a:rPr lang="zh-CN" altLang="en-US" sz="1600" dirty="0" smtClean="0"/>
              <a:t>减少</a:t>
            </a:r>
            <a:r>
              <a:rPr lang="en-US" altLang="zh-CN" sz="1600" dirty="0" smtClean="0"/>
              <a:t>DOM</a:t>
            </a:r>
            <a:r>
              <a:rPr lang="zh-CN" altLang="en-US" sz="1600" dirty="0" smtClean="0"/>
              <a:t>访问次数</a:t>
            </a:r>
            <a:endParaRPr lang="en-US" altLang="zh-CN" sz="1600" dirty="0" smtClean="0"/>
          </a:p>
          <a:p>
            <a:r>
              <a:rPr lang="zh-CN" altLang="en-US" sz="1600" dirty="0" smtClean="0"/>
              <a:t>把运算尽量留在</a:t>
            </a:r>
            <a:r>
              <a:rPr lang="en-US" altLang="zh-CN" sz="1600" dirty="0" err="1" smtClean="0"/>
              <a:t>ECMAScript</a:t>
            </a:r>
            <a:r>
              <a:rPr lang="zh-CN" altLang="en-US" sz="1600" dirty="0" smtClean="0"/>
              <a:t>这一段处理</a:t>
            </a:r>
            <a:endParaRPr lang="zh-CN" altLang="en-US" sz="16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DOM</a:t>
            </a:r>
            <a:r>
              <a:rPr lang="zh-CN" altLang="en-US" smtClean="0"/>
              <a:t>编程</a:t>
            </a:r>
            <a:r>
              <a:rPr lang="en-US" altLang="zh-CN" smtClean="0"/>
              <a:t>—HTML Collections(HTML </a:t>
            </a:r>
            <a:r>
              <a:rPr lang="zh-CN" altLang="en-US" smtClean="0"/>
              <a:t>集合</a:t>
            </a:r>
            <a:r>
              <a:rPr lang="en-US" altLang="zh-CN" smtClean="0"/>
              <a:t>)</a:t>
            </a:r>
            <a:endParaRPr lang="zh-CN" altLang="en-US" dirty="0"/>
          </a:p>
        </p:txBody>
      </p:sp>
      <p:sp>
        <p:nvSpPr>
          <p:cNvPr id="8" name="内容占位符 7"/>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39</a:t>
            </a:fld>
            <a:endParaRPr lang="zh-CN" altLang="en-US"/>
          </a:p>
        </p:txBody>
      </p:sp>
      <p:sp>
        <p:nvSpPr>
          <p:cNvPr id="5" name="TextBox 4"/>
          <p:cNvSpPr txBox="1"/>
          <p:nvPr/>
        </p:nvSpPr>
        <p:spPr>
          <a:xfrm>
            <a:off x="142844" y="1285860"/>
            <a:ext cx="8786874" cy="3970318"/>
          </a:xfrm>
          <a:prstGeom prst="rect">
            <a:avLst/>
          </a:prstGeom>
          <a:noFill/>
        </p:spPr>
        <p:txBody>
          <a:bodyPr wrap="square" rtlCol="0">
            <a:spAutoFit/>
          </a:bodyPr>
          <a:lstStyle/>
          <a:p>
            <a:r>
              <a:rPr lang="en-US" altLang="zh-CN" dirty="0" smtClean="0"/>
              <a:t>HTML Collections</a:t>
            </a:r>
            <a:r>
              <a:rPr lang="zh-CN" altLang="en-US" dirty="0" smtClean="0"/>
              <a:t>是包含了</a:t>
            </a:r>
            <a:r>
              <a:rPr lang="en-US" altLang="zh-CN" dirty="0" smtClean="0"/>
              <a:t>DOM</a:t>
            </a:r>
            <a:r>
              <a:rPr lang="zh-CN" altLang="en-US" dirty="0" smtClean="0"/>
              <a:t>节点引用的</a:t>
            </a:r>
            <a:r>
              <a:rPr lang="zh-CN" altLang="en-US" dirty="0" smtClean="0">
                <a:solidFill>
                  <a:srgbClr val="C00000"/>
                </a:solidFill>
              </a:rPr>
              <a:t>类数组</a:t>
            </a:r>
            <a:r>
              <a:rPr lang="zh-CN" altLang="en-US" dirty="0" smtClean="0"/>
              <a:t>对象：</a:t>
            </a:r>
            <a:endParaRPr lang="en-US" altLang="zh-CN" dirty="0" smtClean="0"/>
          </a:p>
          <a:p>
            <a:r>
              <a:rPr lang="zh-CN" altLang="en-US" dirty="0" smtClean="0"/>
              <a:t>例如：</a:t>
            </a:r>
            <a:endParaRPr lang="en-US" altLang="zh-CN" dirty="0" smtClean="0"/>
          </a:p>
          <a:p>
            <a:r>
              <a:rPr lang="en-US" altLang="zh-CN" dirty="0" smtClean="0"/>
              <a:t>1,document.getElementsByTagName();</a:t>
            </a:r>
          </a:p>
          <a:p>
            <a:r>
              <a:rPr lang="en-US" altLang="zh-CN" dirty="0" smtClean="0"/>
              <a:t>2,document.images – </a:t>
            </a:r>
            <a:r>
              <a:rPr lang="zh-CN" altLang="en-US" dirty="0" smtClean="0"/>
              <a:t>返回页面中所有</a:t>
            </a:r>
            <a:r>
              <a:rPr lang="en-US" altLang="zh-CN" dirty="0" err="1" smtClean="0"/>
              <a:t>img</a:t>
            </a:r>
            <a:r>
              <a:rPr lang="zh-CN" altLang="en-US" dirty="0" smtClean="0"/>
              <a:t>元素的引用</a:t>
            </a:r>
            <a:r>
              <a:rPr lang="en-US" altLang="zh-CN" dirty="0" smtClean="0"/>
              <a:t>;</a:t>
            </a:r>
          </a:p>
          <a:p>
            <a:r>
              <a:rPr lang="en-US" altLang="zh-CN" dirty="0" smtClean="0"/>
              <a:t>3,document.links – </a:t>
            </a:r>
            <a:r>
              <a:rPr lang="zh-CN" altLang="en-US" dirty="0" smtClean="0"/>
              <a:t>返回</a:t>
            </a:r>
            <a:r>
              <a:rPr lang="en-US" altLang="zh-CN" dirty="0" smtClean="0"/>
              <a:t>a</a:t>
            </a:r>
            <a:r>
              <a:rPr lang="zh-CN" altLang="en-US" dirty="0" smtClean="0"/>
              <a:t>元素及其</a:t>
            </a:r>
            <a:r>
              <a:rPr lang="en-US" altLang="zh-CN" dirty="0" smtClean="0"/>
              <a:t>area</a:t>
            </a:r>
            <a:r>
              <a:rPr lang="zh-CN" altLang="en-US" dirty="0" smtClean="0"/>
              <a:t>元素的引用</a:t>
            </a:r>
            <a:r>
              <a:rPr lang="en-US" altLang="zh-CN" dirty="0" smtClean="0"/>
              <a:t>;</a:t>
            </a:r>
            <a:endParaRPr lang="en-US" altLang="zh-CN" dirty="0"/>
          </a:p>
          <a:p>
            <a:r>
              <a:rPr lang="en-US" altLang="zh-CN" dirty="0" smtClean="0"/>
              <a:t>4,…</a:t>
            </a:r>
          </a:p>
          <a:p>
            <a:endParaRPr lang="en-US" altLang="zh-CN" dirty="0" smtClean="0"/>
          </a:p>
          <a:p>
            <a:endParaRPr lang="en-US" altLang="zh-CN" dirty="0" smtClean="0"/>
          </a:p>
          <a:p>
            <a:r>
              <a:rPr lang="zh-CN" altLang="en-US" dirty="0" smtClean="0">
                <a:solidFill>
                  <a:srgbClr val="FF0000"/>
                </a:solidFill>
              </a:rPr>
              <a:t>类数组</a:t>
            </a:r>
            <a:r>
              <a:rPr lang="zh-CN" altLang="en-US" dirty="0" smtClean="0"/>
              <a:t>：没有数组的</a:t>
            </a:r>
            <a:r>
              <a:rPr lang="en-US" altLang="zh-CN" dirty="0" smtClean="0"/>
              <a:t>push()</a:t>
            </a:r>
            <a:r>
              <a:rPr lang="zh-CN" altLang="en-US" dirty="0" smtClean="0"/>
              <a:t>及其</a:t>
            </a:r>
            <a:r>
              <a:rPr lang="en-US" altLang="zh-CN" dirty="0" smtClean="0"/>
              <a:t>slice()</a:t>
            </a:r>
            <a:r>
              <a:rPr lang="zh-CN" altLang="en-US" dirty="0" smtClean="0"/>
              <a:t>之类的数组操作方法，但是却有</a:t>
            </a:r>
            <a:r>
              <a:rPr lang="en-US" altLang="zh-CN" dirty="0" smtClean="0"/>
              <a:t>length</a:t>
            </a:r>
            <a:r>
              <a:rPr lang="zh-CN" altLang="en-US" dirty="0" smtClean="0"/>
              <a:t>属性，以及可以使用数字索引来访问元素。</a:t>
            </a:r>
            <a:endParaRPr lang="en-US" altLang="zh-CN" dirty="0" smtClean="0"/>
          </a:p>
          <a:p>
            <a:endParaRPr lang="en-US" altLang="zh-CN" dirty="0" smtClean="0"/>
          </a:p>
          <a:p>
            <a:endParaRPr lang="en-US" altLang="zh-CN" dirty="0" smtClean="0"/>
          </a:p>
          <a:p>
            <a:r>
              <a:rPr lang="en-US" altLang="zh-CN" dirty="0" smtClean="0"/>
              <a:t>In Fact</a:t>
            </a:r>
            <a:r>
              <a:rPr lang="zh-CN" altLang="en-US" dirty="0" smtClean="0"/>
              <a:t>，</a:t>
            </a:r>
            <a:r>
              <a:rPr lang="en-US" altLang="zh-CN" dirty="0" smtClean="0"/>
              <a:t>HTML Collections</a:t>
            </a:r>
            <a:r>
              <a:rPr lang="zh-CN" altLang="en-US" dirty="0" smtClean="0"/>
              <a:t>始终与文档保持着联系，当我们需要获取元素列表的相关信息时，就会重复地执行查询的过程，甚至访问</a:t>
            </a:r>
            <a:r>
              <a:rPr lang="en-US" altLang="zh-CN" dirty="0" smtClean="0"/>
              <a:t>length</a:t>
            </a:r>
            <a:r>
              <a:rPr lang="zh-CN" altLang="en-US" dirty="0" smtClean="0"/>
              <a:t>属性的时候。</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为啥要谈</a:t>
            </a:r>
            <a:r>
              <a:rPr lang="en-US" altLang="zh-CN" smtClean="0"/>
              <a:t>Javascript</a:t>
            </a:r>
            <a:r>
              <a:rPr lang="zh-CN" altLang="en-US" smtClean="0"/>
              <a:t>性能？</a:t>
            </a:r>
            <a:r>
              <a:rPr lang="en-US" altLang="zh-CN" smtClean="0"/>
              <a:t>--</a:t>
            </a:r>
            <a:r>
              <a:rPr lang="zh-CN" altLang="en-US" smtClean="0"/>
              <a:t>发展</a:t>
            </a:r>
            <a:endParaRPr lang="zh-CN" altLang="en-US" dirty="0"/>
          </a:p>
        </p:txBody>
      </p:sp>
      <p:sp>
        <p:nvSpPr>
          <p:cNvPr id="3" name="内容占位符 2"/>
          <p:cNvSpPr>
            <a:spLocks noGrp="1"/>
          </p:cNvSpPr>
          <p:nvPr>
            <p:ph idx="1"/>
          </p:nvPr>
        </p:nvSpPr>
        <p:spPr/>
        <p:txBody>
          <a:bodyPr/>
          <a:lstStyle/>
          <a:p>
            <a:r>
              <a:rPr lang="en-US" altLang="zh-CN" smtClean="0"/>
              <a:t>1996</a:t>
            </a:r>
            <a:r>
              <a:rPr lang="zh-CN" altLang="en-US" smtClean="0"/>
              <a:t>年的</a:t>
            </a:r>
            <a:r>
              <a:rPr lang="en-US" altLang="zh-CN" smtClean="0"/>
              <a:t>Javascript</a:t>
            </a:r>
            <a:r>
              <a:rPr lang="zh-CN" altLang="en-US" smtClean="0"/>
              <a:t>引擎只要支持数十行的代码就</a:t>
            </a:r>
            <a:r>
              <a:rPr lang="en-US" altLang="zh-CN" smtClean="0"/>
              <a:t>ok</a:t>
            </a:r>
            <a:r>
              <a:rPr lang="zh-CN" altLang="en-US" smtClean="0"/>
              <a:t>，而今，</a:t>
            </a:r>
            <a:r>
              <a:rPr lang="en-US" altLang="zh-CN" smtClean="0"/>
              <a:t>Javascript</a:t>
            </a:r>
            <a:r>
              <a:rPr lang="zh-CN" altLang="en-US" smtClean="0"/>
              <a:t>引擎却要处理成千上万行的代码。</a:t>
            </a:r>
            <a:endParaRPr lang="en-US" altLang="zh-CN" smtClean="0"/>
          </a:p>
          <a:p>
            <a:r>
              <a:rPr lang="en-US" altLang="zh-CN" smtClean="0"/>
              <a:t>IE6</a:t>
            </a:r>
            <a:r>
              <a:rPr lang="zh-CN" altLang="en-US" smtClean="0"/>
              <a:t>发布之初，它的性能和表现被人们称颂，但是现在却被人痛批，事实上，</a:t>
            </a:r>
            <a:r>
              <a:rPr lang="en-US" altLang="zh-CN" smtClean="0"/>
              <a:t>IE6</a:t>
            </a:r>
            <a:r>
              <a:rPr lang="zh-CN" altLang="en-US" smtClean="0"/>
              <a:t>并没有“变慢”，只是随着时间的发展，</a:t>
            </a:r>
            <a:r>
              <a:rPr lang="en-US" altLang="zh-CN" smtClean="0"/>
              <a:t>Web</a:t>
            </a:r>
            <a:r>
              <a:rPr lang="zh-CN" altLang="en-US" smtClean="0"/>
              <a:t>应用越来越复杂，</a:t>
            </a:r>
            <a:r>
              <a:rPr lang="en-US" altLang="zh-CN" smtClean="0"/>
              <a:t>IE6</a:t>
            </a:r>
            <a:r>
              <a:rPr lang="zh-CN" altLang="en-US" smtClean="0"/>
              <a:t>的</a:t>
            </a:r>
            <a:r>
              <a:rPr lang="en-US" altLang="zh-CN" smtClean="0"/>
              <a:t>Javascript</a:t>
            </a:r>
            <a:r>
              <a:rPr lang="zh-CN" altLang="en-US" smtClean="0"/>
              <a:t>引擎吃不消了，老了。</a:t>
            </a:r>
            <a:endParaRPr lang="en-US" altLang="zh-CN" dirty="0" smtClean="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4</a:t>
            </a:fld>
            <a:endParaRPr lang="zh-CN" altLang="en-US"/>
          </a:p>
        </p:txBody>
      </p:sp>
      <p:pic>
        <p:nvPicPr>
          <p:cNvPr id="5" name="图片 4" descr="trash-ie6.jpg"/>
          <p:cNvPicPr>
            <a:picLocks noChangeAspect="1"/>
          </p:cNvPicPr>
          <p:nvPr/>
        </p:nvPicPr>
        <p:blipFill>
          <a:blip r:embed="rId2" cstate="print"/>
          <a:stretch>
            <a:fillRect/>
          </a:stretch>
        </p:blipFill>
        <p:spPr>
          <a:xfrm>
            <a:off x="3857620" y="4500570"/>
            <a:ext cx="1399762" cy="1238251"/>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DOM</a:t>
            </a:r>
            <a:r>
              <a:rPr lang="zh-CN" altLang="en-US" smtClean="0"/>
              <a:t>编程</a:t>
            </a:r>
            <a:r>
              <a:rPr lang="en-US" altLang="zh-CN" smtClean="0"/>
              <a:t>—HTML Collections(HTML </a:t>
            </a:r>
            <a:r>
              <a:rPr lang="zh-CN" altLang="en-US" smtClean="0"/>
              <a:t>集合</a:t>
            </a:r>
            <a:r>
              <a:rPr lang="en-US" altLang="zh-CN" smtClean="0"/>
              <a:t>)</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smtClean="0"/>
              <a:t>一个死循环：</a:t>
            </a:r>
            <a:endParaRPr lang="en-US" altLang="zh-CN" smtClean="0"/>
          </a:p>
          <a:p>
            <a:endParaRPr lang="en-US" altLang="zh-CN" smtClean="0"/>
          </a:p>
          <a:p>
            <a:r>
              <a:rPr lang="en-US" altLang="zh-CN" smtClean="0"/>
              <a:t>var divs = document.getElementsByTagName(‘div’);</a:t>
            </a:r>
          </a:p>
          <a:p>
            <a:r>
              <a:rPr lang="en-US" altLang="zh-CN" smtClean="0"/>
              <a:t>for(var i = 0; i &lt;divs.length; i ++ ){</a:t>
            </a:r>
          </a:p>
          <a:p>
            <a:r>
              <a:rPr lang="en-US" altLang="zh-CN" smtClean="0"/>
              <a:t>	document.body.appendChild(document.createElement(‘div’));</a:t>
            </a:r>
          </a:p>
          <a:p>
            <a:r>
              <a:rPr lang="en-US" altLang="zh-CN" smtClean="0"/>
              <a:t>}</a:t>
            </a:r>
          </a:p>
          <a:p>
            <a:r>
              <a:rPr lang="zh-CN" altLang="en-US" smtClean="0"/>
              <a:t>修正后：</a:t>
            </a:r>
            <a:endParaRPr lang="en-US" altLang="zh-CN" smtClean="0"/>
          </a:p>
          <a:p>
            <a:r>
              <a:rPr lang="en-US" altLang="zh-CN" smtClean="0"/>
              <a:t>var divs = document.getElementsByTagName(‘div’),</a:t>
            </a:r>
          </a:p>
          <a:p>
            <a:r>
              <a:rPr lang="en-US" altLang="zh-CN" smtClean="0"/>
              <a:t>    len  = divs.length;</a:t>
            </a:r>
          </a:p>
          <a:p>
            <a:r>
              <a:rPr lang="en-US" altLang="zh-CN" smtClean="0"/>
              <a:t>for(var i = 0; i &lt;len; i ++ ){</a:t>
            </a:r>
          </a:p>
          <a:p>
            <a:r>
              <a:rPr lang="en-US" altLang="zh-CN" smtClean="0"/>
              <a:t>	document.body.appendChild(document.createElement(‘div’));</a:t>
            </a:r>
          </a:p>
          <a:p>
            <a:r>
              <a:rPr lang="en-US" altLang="zh-CN" smtClean="0"/>
              <a:t>}</a:t>
            </a:r>
          </a:p>
          <a:p>
            <a:r>
              <a:rPr lang="zh-CN" altLang="en-US" smtClean="0"/>
              <a:t>或者把</a:t>
            </a:r>
            <a:r>
              <a:rPr lang="en-US" altLang="zh-CN" smtClean="0"/>
              <a:t>len</a:t>
            </a:r>
            <a:r>
              <a:rPr lang="zh-CN" altLang="en-US" smtClean="0"/>
              <a:t>写到前测条件里面。</a:t>
            </a:r>
            <a:endParaRPr lang="en-US" altLang="zh-CN" smtClean="0"/>
          </a:p>
          <a:p>
            <a:endParaRPr lang="zh-CN" altLang="en-US" dirty="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DOM</a:t>
            </a:r>
            <a:r>
              <a:rPr lang="zh-CN" altLang="en-US" smtClean="0"/>
              <a:t>编程</a:t>
            </a:r>
            <a:r>
              <a:rPr lang="en-US" altLang="zh-CN" smtClean="0"/>
              <a:t>—</a:t>
            </a:r>
            <a:r>
              <a:rPr lang="zh-CN" altLang="en-US" smtClean="0"/>
              <a:t>区分元素节点的</a:t>
            </a:r>
            <a:r>
              <a:rPr lang="en-US" altLang="zh-CN" smtClean="0"/>
              <a:t>DOM</a:t>
            </a:r>
            <a:r>
              <a:rPr lang="zh-CN" altLang="en-US" smtClean="0"/>
              <a:t>属性</a:t>
            </a:r>
            <a:endParaRPr lang="zh-CN" altLang="en-US" dirty="0"/>
          </a:p>
        </p:txBody>
      </p:sp>
      <p:sp>
        <p:nvSpPr>
          <p:cNvPr id="3" name="内容占位符 2"/>
          <p:cNvSpPr>
            <a:spLocks noGrp="1"/>
          </p:cNvSpPr>
          <p:nvPr>
            <p:ph idx="1"/>
          </p:nvPr>
        </p:nvSpPr>
        <p:spPr/>
        <p:txBody>
          <a:bodyPr/>
          <a:lstStyle/>
          <a:p>
            <a:r>
              <a:rPr lang="zh-CN" altLang="en-US" smtClean="0"/>
              <a:t>属性名                 被替换的属性</a:t>
            </a:r>
            <a:endParaRPr lang="en-US" altLang="zh-CN" smtClean="0"/>
          </a:p>
          <a:p>
            <a:r>
              <a:rPr lang="en-US" altLang="zh-CN" smtClean="0"/>
              <a:t>children                 childNodes</a:t>
            </a:r>
          </a:p>
          <a:p>
            <a:r>
              <a:rPr lang="en-US" altLang="zh-CN" smtClean="0"/>
              <a:t>childElementCount        childNodes.length</a:t>
            </a:r>
          </a:p>
          <a:p>
            <a:r>
              <a:rPr lang="en-US" altLang="zh-CN" smtClean="0"/>
              <a:t>firstElementChild        firstChild</a:t>
            </a:r>
          </a:p>
          <a:p>
            <a:r>
              <a:rPr lang="en-US" altLang="zh-CN" smtClean="0"/>
              <a:t>lastElementChild         lastChild</a:t>
            </a:r>
          </a:p>
          <a:p>
            <a:r>
              <a:rPr lang="en-US" altLang="zh-CN" smtClean="0"/>
              <a:t>nextElementSibling       nextSibling</a:t>
            </a:r>
          </a:p>
          <a:p>
            <a:r>
              <a:rPr lang="en-US" altLang="zh-CN" smtClean="0"/>
              <a:t>previousElementSibling   previousSibling</a:t>
            </a:r>
          </a:p>
          <a:p>
            <a:endParaRPr lang="en-US" altLang="zh-CN" smtClean="0"/>
          </a:p>
          <a:p>
            <a:r>
              <a:rPr lang="zh-CN" altLang="en-US" smtClean="0"/>
              <a:t>兼容性：</a:t>
            </a:r>
            <a:r>
              <a:rPr lang="en-US" altLang="zh-CN" smtClean="0"/>
              <a:t>IE6,7,8</a:t>
            </a:r>
            <a:r>
              <a:rPr lang="zh-CN" altLang="en-US" smtClean="0"/>
              <a:t>只支持</a:t>
            </a:r>
            <a:r>
              <a:rPr lang="en-US" altLang="zh-CN" smtClean="0"/>
              <a:t>children</a:t>
            </a:r>
            <a:r>
              <a:rPr lang="zh-CN" altLang="en-US" smtClean="0"/>
              <a:t>属性</a:t>
            </a:r>
            <a:endParaRPr lang="en-US" altLang="zh-CN" smtClean="0"/>
          </a:p>
          <a:p>
            <a:r>
              <a:rPr lang="en-US" altLang="zh-CN" smtClean="0"/>
              <a:t>FF3.5+,Safari4+,Chrome2+,Opera9.62+</a:t>
            </a:r>
            <a:endParaRPr lang="en-US" altLang="zh-CN" dirty="0" smtClean="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DOM</a:t>
            </a:r>
            <a:r>
              <a:rPr lang="zh-CN" altLang="en-US" smtClean="0"/>
              <a:t>编程</a:t>
            </a:r>
            <a:r>
              <a:rPr lang="en-US" altLang="zh-CN" smtClean="0"/>
              <a:t>—</a:t>
            </a:r>
            <a:r>
              <a:rPr lang="zh-CN" altLang="en-US" smtClean="0"/>
              <a:t>新的选择器</a:t>
            </a:r>
            <a:r>
              <a:rPr lang="en-US" altLang="zh-CN" smtClean="0"/>
              <a:t>API</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smtClean="0"/>
              <a:t>&gt;querySelectorAll &amp;&amp; querySelector</a:t>
            </a:r>
          </a:p>
          <a:p>
            <a:endParaRPr lang="en-US" altLang="zh-CN" smtClean="0"/>
          </a:p>
          <a:p>
            <a:r>
              <a:rPr lang="en-US" altLang="zh-CN" smtClean="0"/>
              <a:t>var eles = document.querySelectorAll(‘#menu a’);</a:t>
            </a:r>
          </a:p>
          <a:p>
            <a:endParaRPr lang="en-US" altLang="zh-CN" smtClean="0"/>
          </a:p>
          <a:p>
            <a:r>
              <a:rPr lang="en-US" altLang="zh-CN" smtClean="0"/>
              <a:t>	</a:t>
            </a:r>
            <a:r>
              <a:rPr lang="zh-CN" altLang="en-US" smtClean="0"/>
              <a:t>返回</a:t>
            </a:r>
            <a:r>
              <a:rPr lang="en-US" altLang="zh-CN" smtClean="0"/>
              <a:t>id=“menu”</a:t>
            </a:r>
            <a:r>
              <a:rPr lang="zh-CN" altLang="en-US" smtClean="0"/>
              <a:t>的元素中所有的</a:t>
            </a:r>
            <a:r>
              <a:rPr lang="en-US" altLang="zh-CN" smtClean="0"/>
              <a:t>a</a:t>
            </a:r>
            <a:r>
              <a:rPr lang="zh-CN" altLang="en-US" smtClean="0"/>
              <a:t>元素的一个</a:t>
            </a:r>
            <a:r>
              <a:rPr lang="en-US" altLang="zh-CN" smtClean="0"/>
              <a:t>NodeList</a:t>
            </a:r>
            <a:r>
              <a:rPr lang="zh-CN" altLang="en-US" smtClean="0"/>
              <a:t>（不同于</a:t>
            </a:r>
            <a:r>
              <a:rPr lang="en-US" altLang="zh-CN" smtClean="0"/>
              <a:t>HTML Collection</a:t>
            </a:r>
            <a:r>
              <a:rPr lang="zh-CN" altLang="en-US" smtClean="0"/>
              <a:t>），它是一个静态的元素列表，不会对应实时的文档结构。</a:t>
            </a:r>
            <a:endParaRPr lang="en-US" altLang="zh-CN" smtClean="0"/>
          </a:p>
          <a:p>
            <a:endParaRPr lang="en-US" altLang="zh-CN" smtClean="0"/>
          </a:p>
          <a:p>
            <a:r>
              <a:rPr lang="en-US" altLang="zh-CN" smtClean="0">
                <a:sym typeface="Wingdings" pitchFamily="2" charset="2"/>
              </a:rPr>
              <a:t>&lt;==&gt;</a:t>
            </a:r>
          </a:p>
          <a:p>
            <a:endParaRPr lang="en-US" altLang="zh-CN" smtClean="0">
              <a:sym typeface="Wingdings" pitchFamily="2" charset="2"/>
            </a:endParaRPr>
          </a:p>
          <a:p>
            <a:r>
              <a:rPr lang="zh-CN" altLang="en-US" smtClean="0">
                <a:sym typeface="Wingdings" pitchFamily="2" charset="2"/>
              </a:rPr>
              <a:t>老方法：</a:t>
            </a:r>
            <a:endParaRPr lang="en-US" altLang="zh-CN" smtClean="0">
              <a:sym typeface="Wingdings" pitchFamily="2" charset="2"/>
            </a:endParaRPr>
          </a:p>
          <a:p>
            <a:r>
              <a:rPr lang="en-US" altLang="zh-CN" smtClean="0"/>
              <a:t>var eles = document.getElementById(‘menu’).getElementsByTagName(‘a’); </a:t>
            </a:r>
          </a:p>
          <a:p>
            <a:endParaRPr lang="en-US" altLang="zh-CN" smtClean="0"/>
          </a:p>
          <a:p>
            <a:r>
              <a:rPr lang="en-US" altLang="zh-CN" smtClean="0"/>
              <a:t>	</a:t>
            </a:r>
            <a:r>
              <a:rPr lang="zh-CN" altLang="en-US" smtClean="0"/>
              <a:t>返回的是</a:t>
            </a:r>
            <a:r>
              <a:rPr lang="en-US" altLang="zh-CN" smtClean="0"/>
              <a:t>HTML Collection</a:t>
            </a:r>
            <a:r>
              <a:rPr lang="zh-CN" altLang="en-US" smtClean="0"/>
              <a:t>。</a:t>
            </a:r>
            <a:endParaRPr lang="en-US" altLang="zh-CN" smtClean="0"/>
          </a:p>
          <a:p>
            <a:endParaRPr lang="en-US" altLang="zh-CN" smtClean="0"/>
          </a:p>
          <a:p>
            <a:r>
              <a:rPr lang="en-US" altLang="zh-CN" smtClean="0"/>
              <a:t>(</a:t>
            </a:r>
            <a:r>
              <a:rPr lang="zh-CN" altLang="en-US" smtClean="0"/>
              <a:t>兼容性：</a:t>
            </a:r>
            <a:r>
              <a:rPr lang="en-US" altLang="zh-CN" smtClean="0"/>
              <a:t>IE8+, FF3.5+, Safari3.1+, Chrome1+, Opera 10+)</a:t>
            </a:r>
            <a:endParaRPr lang="zh-CN" altLang="en-US" dirty="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DOM</a:t>
            </a:r>
            <a:r>
              <a:rPr lang="zh-CN" altLang="en-US" smtClean="0"/>
              <a:t>编程</a:t>
            </a:r>
            <a:r>
              <a:rPr lang="en-US" altLang="zh-CN" smtClean="0"/>
              <a:t>—</a:t>
            </a:r>
            <a:r>
              <a:rPr lang="zh-CN" altLang="en-US" smtClean="0"/>
              <a:t>浏览器的重绘</a:t>
            </a:r>
            <a:r>
              <a:rPr lang="en-US" altLang="zh-CN" smtClean="0"/>
              <a:t>&amp;&amp;</a:t>
            </a:r>
            <a:r>
              <a:rPr lang="zh-CN" altLang="en-US" smtClean="0"/>
              <a:t>重排</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mtClean="0"/>
              <a:t>浏览器在资源下载完以后，会生成两个内部数据：</a:t>
            </a:r>
            <a:endParaRPr lang="en-US" altLang="zh-CN" smtClean="0"/>
          </a:p>
          <a:p>
            <a:r>
              <a:rPr lang="en-US" altLang="zh-CN" smtClean="0"/>
              <a:t>DOM</a:t>
            </a:r>
            <a:r>
              <a:rPr lang="zh-CN" altLang="en-US" smtClean="0"/>
              <a:t>树</a:t>
            </a:r>
            <a:endParaRPr lang="en-US" altLang="zh-CN" smtClean="0"/>
          </a:p>
          <a:p>
            <a:r>
              <a:rPr lang="zh-CN" altLang="en-US" smtClean="0"/>
              <a:t>渲染树</a:t>
            </a:r>
            <a:endParaRPr lang="en-US" altLang="zh-CN" smtClean="0"/>
          </a:p>
          <a:p>
            <a:r>
              <a:rPr lang="en-US" altLang="zh-CN" smtClean="0"/>
              <a:t>	</a:t>
            </a:r>
            <a:r>
              <a:rPr lang="zh-CN" altLang="en-US" smtClean="0"/>
              <a:t>当两者构建完成后，浏览器就开始“绘制”页面元素。</a:t>
            </a:r>
            <a:endParaRPr lang="en-US" altLang="zh-CN" smtClean="0"/>
          </a:p>
          <a:p>
            <a:endParaRPr lang="en-US" altLang="zh-CN" smtClean="0"/>
          </a:p>
          <a:p>
            <a:r>
              <a:rPr lang="en-US" altLang="zh-CN" smtClean="0"/>
              <a:t>	</a:t>
            </a:r>
            <a:r>
              <a:rPr lang="zh-CN" altLang="en-US" smtClean="0"/>
              <a:t>当</a:t>
            </a:r>
            <a:r>
              <a:rPr lang="en-US" altLang="zh-CN" smtClean="0"/>
              <a:t>DOM</a:t>
            </a:r>
            <a:r>
              <a:rPr lang="zh-CN" altLang="en-US" smtClean="0"/>
              <a:t>变化影响了元素的几何属性（例如宽，高），就会触发浏览器的重排（</a:t>
            </a:r>
            <a:r>
              <a:rPr lang="en-US" altLang="zh-CN" smtClean="0"/>
              <a:t>reflow</a:t>
            </a:r>
            <a:r>
              <a:rPr lang="zh-CN" altLang="en-US" smtClean="0"/>
              <a:t>），完成重排后，浏览器开始重绘（</a:t>
            </a:r>
            <a:r>
              <a:rPr lang="en-US" altLang="zh-CN" smtClean="0"/>
              <a:t>repaint</a:t>
            </a:r>
            <a:r>
              <a:rPr lang="zh-CN" altLang="en-US" smtClean="0"/>
              <a:t>）。</a:t>
            </a:r>
            <a:endParaRPr lang="en-US" altLang="zh-CN" smtClean="0"/>
          </a:p>
          <a:p>
            <a:endParaRPr lang="en-US" altLang="zh-CN" smtClean="0"/>
          </a:p>
          <a:p>
            <a:endParaRPr lang="en-US" altLang="zh-CN" smtClean="0"/>
          </a:p>
          <a:p>
            <a:r>
              <a:rPr lang="en-US" altLang="zh-CN" smtClean="0"/>
              <a:t>	</a:t>
            </a:r>
            <a:r>
              <a:rPr lang="zh-CN" altLang="en-US" smtClean="0"/>
              <a:t>背景色的变化不需要重排，只需要重绘。                                                                                                                                                                                                                                                                                                                                                                                                                                                                                                                                                                                                                                                                                                                                                                                                                                                                                                                                                                                                                                                                                                                                                                                                                                                                                                                                                                                                                                                                                                                                                                                                                                                                                                                                                                                                                        </a:t>
            </a:r>
            <a:endParaRPr lang="en-US" altLang="zh-CN" dirty="0" smtClean="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DOM</a:t>
            </a:r>
            <a:r>
              <a:rPr lang="zh-CN" altLang="en-US" smtClean="0"/>
              <a:t>编程</a:t>
            </a:r>
            <a:r>
              <a:rPr lang="en-US" altLang="zh-CN" smtClean="0"/>
              <a:t>—</a:t>
            </a:r>
            <a:r>
              <a:rPr lang="zh-CN" altLang="en-US" smtClean="0"/>
              <a:t>最小化重绘与重排</a:t>
            </a:r>
            <a:endParaRPr lang="zh-CN" altLang="en-US" dirty="0"/>
          </a:p>
        </p:txBody>
      </p:sp>
      <p:sp>
        <p:nvSpPr>
          <p:cNvPr id="12" name="内容占位符 11"/>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44</a:t>
            </a:fld>
            <a:endParaRPr lang="zh-CN" altLang="en-US"/>
          </a:p>
        </p:txBody>
      </p:sp>
      <p:sp>
        <p:nvSpPr>
          <p:cNvPr id="5" name="TextBox 4"/>
          <p:cNvSpPr txBox="1"/>
          <p:nvPr/>
        </p:nvSpPr>
        <p:spPr>
          <a:xfrm>
            <a:off x="142844" y="1285861"/>
            <a:ext cx="8643998" cy="1200329"/>
          </a:xfrm>
          <a:prstGeom prst="rect">
            <a:avLst/>
          </a:prstGeom>
          <a:noFill/>
        </p:spPr>
        <p:txBody>
          <a:bodyPr wrap="square" rtlCol="0">
            <a:spAutoFit/>
          </a:bodyPr>
          <a:lstStyle/>
          <a:p>
            <a:r>
              <a:rPr lang="zh-CN" altLang="en-US" dirty="0" smtClean="0"/>
              <a:t>编码中，部分操作导致触发浏览器的重排次数过多，影响性能：</a:t>
            </a:r>
            <a:endParaRPr lang="en-US" altLang="zh-CN" dirty="0" smtClean="0"/>
          </a:p>
          <a:p>
            <a:endParaRPr lang="en-US" altLang="zh-CN" dirty="0" smtClean="0"/>
          </a:p>
          <a:p>
            <a:r>
              <a:rPr lang="en-US" altLang="zh-CN" dirty="0" smtClean="0"/>
              <a:t>1</a:t>
            </a:r>
            <a:r>
              <a:rPr lang="zh-CN" altLang="en-US" dirty="0" smtClean="0"/>
              <a:t>，改变样式的时候，尽量一步到位，或者使用</a:t>
            </a:r>
            <a:r>
              <a:rPr lang="en-US" altLang="zh-CN" dirty="0" err="1" smtClean="0">
                <a:solidFill>
                  <a:srgbClr val="FF0000"/>
                </a:solidFill>
              </a:rPr>
              <a:t>className</a:t>
            </a:r>
            <a:r>
              <a:rPr lang="en-US" altLang="zh-CN" dirty="0" smtClean="0"/>
              <a:t>:</a:t>
            </a:r>
          </a:p>
          <a:p>
            <a:endParaRPr lang="en-US" altLang="zh-CN" dirty="0" smtClean="0"/>
          </a:p>
        </p:txBody>
      </p:sp>
      <p:pic>
        <p:nvPicPr>
          <p:cNvPr id="1026" name="Picture 2"/>
          <p:cNvPicPr>
            <a:picLocks noChangeAspect="1" noChangeArrowheads="1"/>
          </p:cNvPicPr>
          <p:nvPr/>
        </p:nvPicPr>
        <p:blipFill>
          <a:blip r:embed="rId2" cstate="print"/>
          <a:srcRect/>
          <a:stretch>
            <a:fillRect/>
          </a:stretch>
        </p:blipFill>
        <p:spPr bwMode="auto">
          <a:xfrm>
            <a:off x="180970" y="2300285"/>
            <a:ext cx="3676650" cy="771525"/>
          </a:xfrm>
          <a:prstGeom prst="rect">
            <a:avLst/>
          </a:prstGeom>
          <a:noFill/>
          <a:ln w="9525">
            <a:noFill/>
            <a:miter lim="800000"/>
            <a:headEnd/>
            <a:tailEnd/>
          </a:ln>
          <a:effectLst/>
        </p:spPr>
      </p:pic>
      <p:sp>
        <p:nvSpPr>
          <p:cNvPr id="7" name="右箭头 6"/>
          <p:cNvSpPr/>
          <p:nvPr/>
        </p:nvSpPr>
        <p:spPr>
          <a:xfrm>
            <a:off x="4071934" y="2500306"/>
            <a:ext cx="50006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8" name="Picture 4"/>
          <p:cNvPicPr>
            <a:picLocks noChangeAspect="1" noChangeArrowheads="1"/>
          </p:cNvPicPr>
          <p:nvPr/>
        </p:nvPicPr>
        <p:blipFill>
          <a:blip r:embed="rId3" cstate="print"/>
          <a:srcRect/>
          <a:stretch>
            <a:fillRect/>
          </a:stretch>
        </p:blipFill>
        <p:spPr bwMode="auto">
          <a:xfrm>
            <a:off x="4743479" y="2428868"/>
            <a:ext cx="3971925" cy="409575"/>
          </a:xfrm>
          <a:prstGeom prst="rect">
            <a:avLst/>
          </a:prstGeom>
          <a:noFill/>
          <a:ln w="9525">
            <a:noFill/>
            <a:miter lim="800000"/>
            <a:headEnd/>
            <a:tailEnd/>
          </a:ln>
          <a:effectLst/>
        </p:spPr>
      </p:pic>
      <p:sp>
        <p:nvSpPr>
          <p:cNvPr id="10" name="TextBox 9"/>
          <p:cNvSpPr txBox="1"/>
          <p:nvPr/>
        </p:nvSpPr>
        <p:spPr>
          <a:xfrm>
            <a:off x="214282" y="3143248"/>
            <a:ext cx="8572560" cy="3416320"/>
          </a:xfrm>
          <a:prstGeom prst="rect">
            <a:avLst/>
          </a:prstGeom>
          <a:noFill/>
        </p:spPr>
        <p:txBody>
          <a:bodyPr wrap="square" rtlCol="0">
            <a:spAutoFit/>
          </a:bodyPr>
          <a:lstStyle/>
          <a:p>
            <a:r>
              <a:rPr lang="en-US" altLang="zh-CN" dirty="0" smtClean="0"/>
              <a:t>2</a:t>
            </a:r>
            <a:r>
              <a:rPr lang="zh-CN" altLang="en-US" dirty="0" smtClean="0"/>
              <a:t>，当需要批量修改</a:t>
            </a:r>
            <a:r>
              <a:rPr lang="en-US" altLang="zh-CN" dirty="0" smtClean="0"/>
              <a:t>DOM</a:t>
            </a:r>
            <a:r>
              <a:rPr lang="zh-CN" altLang="en-US" dirty="0" smtClean="0"/>
              <a:t>样式信息时，可以通过：</a:t>
            </a:r>
            <a:r>
              <a:rPr lang="en-US" altLang="zh-CN" dirty="0" smtClean="0">
                <a:solidFill>
                  <a:srgbClr val="C00000"/>
                </a:solidFill>
              </a:rPr>
              <a:t>&gt;1</a:t>
            </a:r>
            <a:r>
              <a:rPr lang="zh-CN" altLang="en-US" dirty="0" smtClean="0">
                <a:solidFill>
                  <a:srgbClr val="C00000"/>
                </a:solidFill>
              </a:rPr>
              <a:t>使元素脱离文档流；</a:t>
            </a:r>
            <a:r>
              <a:rPr lang="en-US" altLang="zh-CN" dirty="0" smtClean="0">
                <a:solidFill>
                  <a:srgbClr val="C00000"/>
                </a:solidFill>
              </a:rPr>
              <a:t>&gt;2</a:t>
            </a:r>
            <a:r>
              <a:rPr lang="zh-CN" altLang="en-US" dirty="0" smtClean="0">
                <a:solidFill>
                  <a:srgbClr val="C00000"/>
                </a:solidFill>
              </a:rPr>
              <a:t>应用改变；</a:t>
            </a:r>
            <a:r>
              <a:rPr lang="en-US" altLang="zh-CN" dirty="0" smtClean="0">
                <a:solidFill>
                  <a:srgbClr val="C00000"/>
                </a:solidFill>
              </a:rPr>
              <a:t>&gt;3</a:t>
            </a:r>
            <a:r>
              <a:rPr lang="zh-CN" altLang="en-US" dirty="0" smtClean="0">
                <a:solidFill>
                  <a:srgbClr val="C00000"/>
                </a:solidFill>
              </a:rPr>
              <a:t>恢复元素</a:t>
            </a:r>
            <a:r>
              <a:rPr lang="zh-CN" altLang="en-US" dirty="0" smtClean="0"/>
              <a:t>的三步骤来减少浏览器的重排，这样只会触发两次重排。</a:t>
            </a:r>
            <a:endParaRPr lang="en-US" altLang="zh-CN" dirty="0" smtClean="0"/>
          </a:p>
          <a:p>
            <a:endParaRPr lang="en-US" altLang="zh-CN" dirty="0" smtClean="0"/>
          </a:p>
          <a:p>
            <a:r>
              <a:rPr lang="zh-CN" altLang="en-US" dirty="0" smtClean="0"/>
              <a:t>那么如何使元素脱离文档流呢？</a:t>
            </a:r>
            <a:endParaRPr lang="en-US" altLang="zh-CN" dirty="0" smtClean="0"/>
          </a:p>
          <a:p>
            <a:endParaRPr lang="en-US" altLang="zh-CN" dirty="0" smtClean="0"/>
          </a:p>
          <a:p>
            <a:r>
              <a:rPr lang="en-US" altLang="zh-CN" dirty="0" smtClean="0"/>
              <a:t>&gt;1 </a:t>
            </a:r>
            <a:r>
              <a:rPr lang="zh-CN" altLang="en-US" dirty="0" smtClean="0"/>
              <a:t>隐藏元素（</a:t>
            </a:r>
            <a:r>
              <a:rPr lang="en-US" altLang="zh-CN" dirty="0" err="1" smtClean="0"/>
              <a:t>display:none</a:t>
            </a:r>
            <a:r>
              <a:rPr lang="zh-CN" altLang="en-US" dirty="0" smtClean="0"/>
              <a:t>），应用改变，重新显示（</a:t>
            </a:r>
            <a:r>
              <a:rPr lang="en-US" altLang="zh-CN" dirty="0" err="1" smtClean="0"/>
              <a:t>display:block</a:t>
            </a:r>
            <a:r>
              <a:rPr lang="en-US" altLang="zh-CN" dirty="0" smtClean="0"/>
              <a:t>…</a:t>
            </a:r>
            <a:r>
              <a:rPr lang="zh-CN" altLang="en-US" dirty="0" smtClean="0"/>
              <a:t>）；</a:t>
            </a:r>
            <a:endParaRPr lang="en-US" altLang="zh-CN" dirty="0" smtClean="0"/>
          </a:p>
          <a:p>
            <a:endParaRPr lang="en-US" altLang="zh-CN" dirty="0" smtClean="0"/>
          </a:p>
          <a:p>
            <a:r>
              <a:rPr lang="en-US" altLang="zh-CN" dirty="0" smtClean="0"/>
              <a:t>&gt;2 </a:t>
            </a:r>
            <a:r>
              <a:rPr lang="zh-CN" altLang="en-US" dirty="0" smtClean="0"/>
              <a:t>使用</a:t>
            </a:r>
            <a:r>
              <a:rPr lang="en-US" altLang="zh-CN" dirty="0" smtClean="0"/>
              <a:t>Document Fragment</a:t>
            </a:r>
            <a:r>
              <a:rPr lang="zh-CN" altLang="en-US" dirty="0" smtClean="0"/>
              <a:t>（文档片段）构建子树，再把它带回原文档；</a:t>
            </a:r>
            <a:endParaRPr lang="en-US" altLang="zh-CN" dirty="0" smtClean="0"/>
          </a:p>
          <a:p>
            <a:endParaRPr lang="en-US" altLang="zh-CN" dirty="0" smtClean="0"/>
          </a:p>
          <a:p>
            <a:r>
              <a:rPr lang="en-US" altLang="zh-CN" dirty="0" smtClean="0"/>
              <a:t>&gt;3 </a:t>
            </a:r>
            <a:r>
              <a:rPr lang="zh-CN" altLang="en-US" dirty="0" smtClean="0"/>
              <a:t>使用</a:t>
            </a:r>
            <a:r>
              <a:rPr lang="en-US" altLang="zh-CN" dirty="0" err="1" smtClean="0"/>
              <a:t>cloneNode</a:t>
            </a:r>
            <a:r>
              <a:rPr lang="zh-CN" altLang="en-US" dirty="0" smtClean="0"/>
              <a:t>拷贝目标元素，应用改变至副本，然后替换原元素；</a:t>
            </a:r>
            <a:endParaRPr lang="en-US" altLang="zh-CN" dirty="0" smtClean="0"/>
          </a:p>
          <a:p>
            <a:endParaRPr lang="en-US" altLang="zh-CN" dirty="0" smtClean="0"/>
          </a:p>
          <a:p>
            <a:r>
              <a:rPr lang="zh-CN" altLang="en-US" dirty="0" smtClean="0"/>
              <a:t>下面通过例子来说明：</a:t>
            </a:r>
            <a:endParaRPr lang="en-US" altLang="zh-CN"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DOM</a:t>
            </a:r>
            <a:r>
              <a:rPr lang="zh-CN" altLang="en-US" smtClean="0"/>
              <a:t>编程</a:t>
            </a:r>
            <a:r>
              <a:rPr lang="en-US" altLang="zh-CN" smtClean="0"/>
              <a:t>—</a:t>
            </a:r>
            <a:r>
              <a:rPr lang="zh-CN" altLang="en-US" smtClean="0"/>
              <a:t>例子</a:t>
            </a:r>
            <a:endParaRPr lang="zh-CN" altLang="en-US" dirty="0"/>
          </a:p>
        </p:txBody>
      </p:sp>
      <p:sp>
        <p:nvSpPr>
          <p:cNvPr id="9" name="内容占位符 8"/>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45</a:t>
            </a:fld>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2238390" y="1357298"/>
            <a:ext cx="4476750" cy="1514475"/>
          </a:xfrm>
          <a:prstGeom prst="rect">
            <a:avLst/>
          </a:prstGeom>
          <a:noFill/>
          <a:ln w="9525">
            <a:noFill/>
            <a:miter lim="800000"/>
            <a:headEnd/>
            <a:tailEnd/>
          </a:ln>
          <a:effectLst/>
        </p:spPr>
      </p:pic>
      <p:sp>
        <p:nvSpPr>
          <p:cNvPr id="6" name="TextBox 5"/>
          <p:cNvSpPr txBox="1"/>
          <p:nvPr/>
        </p:nvSpPr>
        <p:spPr>
          <a:xfrm>
            <a:off x="285720" y="3192661"/>
            <a:ext cx="8643998" cy="307777"/>
          </a:xfrm>
          <a:prstGeom prst="rect">
            <a:avLst/>
          </a:prstGeom>
          <a:noFill/>
        </p:spPr>
        <p:txBody>
          <a:bodyPr wrap="square" rtlCol="0">
            <a:spAutoFit/>
          </a:bodyPr>
          <a:lstStyle/>
          <a:p>
            <a:r>
              <a:rPr lang="zh-CN" altLang="en-US" sz="1400" dirty="0" smtClean="0"/>
              <a:t>上面的代码是文档中的部分源代码，我们需要通过</a:t>
            </a:r>
            <a:r>
              <a:rPr lang="en-US" altLang="zh-CN" sz="1400" dirty="0" smtClean="0"/>
              <a:t>JS</a:t>
            </a:r>
            <a:r>
              <a:rPr lang="zh-CN" altLang="en-US" sz="1400" dirty="0" smtClean="0"/>
              <a:t>来增加</a:t>
            </a:r>
            <a:r>
              <a:rPr lang="en-US" altLang="zh-CN" sz="1400" dirty="0" err="1" smtClean="0"/>
              <a:t>ul</a:t>
            </a:r>
            <a:r>
              <a:rPr lang="zh-CN" altLang="en-US" sz="1400" dirty="0" smtClean="0"/>
              <a:t>中的数据，其中数据源的格式见下：</a:t>
            </a:r>
            <a:endParaRPr lang="zh-CN" altLang="en-US" sz="1400" dirty="0"/>
          </a:p>
        </p:txBody>
      </p:sp>
      <p:pic>
        <p:nvPicPr>
          <p:cNvPr id="2051" name="Picture 3"/>
          <p:cNvPicPr>
            <a:picLocks noChangeAspect="1" noChangeArrowheads="1"/>
          </p:cNvPicPr>
          <p:nvPr/>
        </p:nvPicPr>
        <p:blipFill>
          <a:blip r:embed="rId3" cstate="print"/>
          <a:srcRect/>
          <a:stretch>
            <a:fillRect/>
          </a:stretch>
        </p:blipFill>
        <p:spPr bwMode="auto">
          <a:xfrm>
            <a:off x="2643174" y="3952893"/>
            <a:ext cx="3695700" cy="204787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DOM</a:t>
            </a:r>
            <a:r>
              <a:rPr lang="zh-CN" altLang="en-US" smtClean="0"/>
              <a:t>编程</a:t>
            </a:r>
            <a:r>
              <a:rPr lang="en-US" altLang="zh-CN" smtClean="0"/>
              <a:t>—</a:t>
            </a:r>
            <a:r>
              <a:rPr lang="zh-CN" altLang="en-US" smtClean="0"/>
              <a:t>例子</a:t>
            </a:r>
            <a:endParaRPr lang="zh-CN" altLang="en-US" dirty="0"/>
          </a:p>
        </p:txBody>
      </p:sp>
      <p:sp>
        <p:nvSpPr>
          <p:cNvPr id="11" name="内容占位符 10"/>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46</a:t>
            </a:fld>
            <a:endParaRPr lang="zh-CN" altLang="en-US"/>
          </a:p>
        </p:txBody>
      </p:sp>
      <p:pic>
        <p:nvPicPr>
          <p:cNvPr id="5" name="Picture 4"/>
          <p:cNvPicPr>
            <a:picLocks noChangeAspect="1" noChangeArrowheads="1"/>
          </p:cNvPicPr>
          <p:nvPr/>
        </p:nvPicPr>
        <p:blipFill>
          <a:blip r:embed="rId2" cstate="print"/>
          <a:srcRect/>
          <a:stretch>
            <a:fillRect/>
          </a:stretch>
        </p:blipFill>
        <p:spPr bwMode="auto">
          <a:xfrm>
            <a:off x="1571604" y="1252537"/>
            <a:ext cx="5657850" cy="2105025"/>
          </a:xfrm>
          <a:prstGeom prst="rect">
            <a:avLst/>
          </a:prstGeom>
          <a:noFill/>
          <a:ln w="9525">
            <a:noFill/>
            <a:miter lim="800000"/>
            <a:headEnd/>
            <a:tailEnd/>
          </a:ln>
          <a:effectLst/>
        </p:spPr>
      </p:pic>
      <p:sp>
        <p:nvSpPr>
          <p:cNvPr id="6" name="TextBox 5"/>
          <p:cNvSpPr txBox="1"/>
          <p:nvPr/>
        </p:nvSpPr>
        <p:spPr>
          <a:xfrm>
            <a:off x="142844" y="3500438"/>
            <a:ext cx="8715436" cy="369332"/>
          </a:xfrm>
          <a:prstGeom prst="rect">
            <a:avLst/>
          </a:prstGeom>
          <a:noFill/>
        </p:spPr>
        <p:txBody>
          <a:bodyPr wrap="square" rtlCol="0">
            <a:spAutoFit/>
          </a:bodyPr>
          <a:lstStyle/>
          <a:p>
            <a:r>
              <a:rPr lang="zh-CN" altLang="en-US" dirty="0" smtClean="0"/>
              <a:t>上面是处理函数，根据</a:t>
            </a:r>
            <a:r>
              <a:rPr lang="en-US" altLang="zh-CN" dirty="0" smtClean="0"/>
              <a:t>data</a:t>
            </a:r>
            <a:r>
              <a:rPr lang="zh-CN" altLang="en-US" dirty="0" smtClean="0"/>
              <a:t>生成指定</a:t>
            </a:r>
            <a:r>
              <a:rPr lang="en-US" altLang="zh-CN" dirty="0" err="1" smtClean="0"/>
              <a:t>li</a:t>
            </a:r>
            <a:r>
              <a:rPr lang="zh-CN" altLang="en-US" dirty="0" smtClean="0"/>
              <a:t>元素，然后</a:t>
            </a:r>
            <a:r>
              <a:rPr lang="en-US" altLang="zh-CN" dirty="0" smtClean="0"/>
              <a:t>append</a:t>
            </a:r>
            <a:r>
              <a:rPr lang="zh-CN" altLang="en-US" dirty="0" smtClean="0"/>
              <a:t>入目标元素内；</a:t>
            </a:r>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2162188" y="3986220"/>
            <a:ext cx="4267200" cy="514350"/>
          </a:xfrm>
          <a:prstGeom prst="rect">
            <a:avLst/>
          </a:prstGeom>
          <a:noFill/>
          <a:ln w="9525">
            <a:noFill/>
            <a:miter lim="800000"/>
            <a:headEnd/>
            <a:tailEnd/>
          </a:ln>
          <a:effectLst/>
        </p:spPr>
      </p:pic>
      <p:sp>
        <p:nvSpPr>
          <p:cNvPr id="8" name="TextBox 7"/>
          <p:cNvSpPr txBox="1"/>
          <p:nvPr/>
        </p:nvSpPr>
        <p:spPr>
          <a:xfrm>
            <a:off x="214282" y="4714884"/>
            <a:ext cx="8572560" cy="1200329"/>
          </a:xfrm>
          <a:prstGeom prst="rect">
            <a:avLst/>
          </a:prstGeom>
          <a:noFill/>
        </p:spPr>
        <p:txBody>
          <a:bodyPr wrap="square" rtlCol="0">
            <a:spAutoFit/>
          </a:bodyPr>
          <a:lstStyle/>
          <a:p>
            <a:r>
              <a:rPr lang="zh-CN" altLang="en-US" dirty="0" smtClean="0"/>
              <a:t>上面是一般方法，这样导致每一个</a:t>
            </a:r>
            <a:r>
              <a:rPr lang="en-US" altLang="zh-CN" dirty="0" err="1" smtClean="0"/>
              <a:t>li</a:t>
            </a:r>
            <a:r>
              <a:rPr lang="zh-CN" altLang="en-US" dirty="0" smtClean="0"/>
              <a:t>元素被追加到目标元素内的时候，都会触发一次浏览器的重排，</a:t>
            </a:r>
            <a:r>
              <a:rPr lang="en-US" altLang="zh-CN" dirty="0" smtClean="0"/>
              <a:t>data</a:t>
            </a:r>
            <a:r>
              <a:rPr lang="zh-CN" altLang="en-US" dirty="0" smtClean="0"/>
              <a:t>数据量较大时，加重了浏览器负担。</a:t>
            </a:r>
            <a:endParaRPr lang="en-US" altLang="zh-CN" dirty="0" smtClean="0"/>
          </a:p>
          <a:p>
            <a:endParaRPr lang="en-US" altLang="zh-CN" dirty="0" smtClean="0"/>
          </a:p>
          <a:p>
            <a:r>
              <a:rPr lang="zh-CN" altLang="en-US" dirty="0" smtClean="0"/>
              <a:t>下面来看上面所说的三种方法，来为浏览器</a:t>
            </a:r>
            <a:r>
              <a:rPr lang="zh-CN" altLang="en-US" dirty="0" smtClean="0">
                <a:solidFill>
                  <a:srgbClr val="C00000"/>
                </a:solidFill>
              </a:rPr>
              <a:t>减负</a:t>
            </a:r>
            <a:r>
              <a:rPr lang="zh-CN" altLang="en-US" dirty="0" smtClean="0"/>
              <a:t>：</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DOM</a:t>
            </a:r>
            <a:r>
              <a:rPr lang="zh-CN" altLang="en-US" smtClean="0"/>
              <a:t>编程</a:t>
            </a:r>
            <a:r>
              <a:rPr lang="en-US" altLang="zh-CN" smtClean="0"/>
              <a:t>—</a:t>
            </a:r>
            <a:r>
              <a:rPr lang="zh-CN" altLang="en-US" smtClean="0"/>
              <a:t>例子</a:t>
            </a:r>
            <a:endParaRPr lang="zh-CN" altLang="en-US" dirty="0"/>
          </a:p>
        </p:txBody>
      </p:sp>
      <p:sp>
        <p:nvSpPr>
          <p:cNvPr id="12" name="内容占位符 11"/>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47</a:t>
            </a:fld>
            <a:endParaRPr lang="zh-CN" altLang="en-US"/>
          </a:p>
        </p:txBody>
      </p:sp>
      <p:sp>
        <p:nvSpPr>
          <p:cNvPr id="5" name="矩形 4"/>
          <p:cNvSpPr/>
          <p:nvPr/>
        </p:nvSpPr>
        <p:spPr>
          <a:xfrm>
            <a:off x="642910" y="1214422"/>
            <a:ext cx="7858180" cy="369332"/>
          </a:xfrm>
          <a:prstGeom prst="rect">
            <a:avLst/>
          </a:prstGeom>
        </p:spPr>
        <p:txBody>
          <a:bodyPr wrap="square">
            <a:spAutoFit/>
          </a:bodyPr>
          <a:lstStyle/>
          <a:p>
            <a:r>
              <a:rPr lang="en-US" altLang="zh-CN" dirty="0" smtClean="0"/>
              <a:t>&gt;1 </a:t>
            </a:r>
            <a:r>
              <a:rPr lang="zh-CN" altLang="en-US" dirty="0" smtClean="0">
                <a:solidFill>
                  <a:srgbClr val="C00000"/>
                </a:solidFill>
              </a:rPr>
              <a:t>隐藏元素</a:t>
            </a:r>
            <a:r>
              <a:rPr lang="zh-CN" altLang="en-US" dirty="0" smtClean="0"/>
              <a:t>（</a:t>
            </a:r>
            <a:r>
              <a:rPr lang="en-US" altLang="zh-CN" dirty="0" err="1" smtClean="0"/>
              <a:t>display:none</a:t>
            </a:r>
            <a:r>
              <a:rPr lang="zh-CN" altLang="en-US" dirty="0" smtClean="0"/>
              <a:t>），应用改变，重新显示（</a:t>
            </a:r>
            <a:r>
              <a:rPr lang="en-US" altLang="zh-CN" dirty="0" err="1" smtClean="0"/>
              <a:t>display:block</a:t>
            </a:r>
            <a:r>
              <a:rPr lang="en-US" altLang="zh-CN" dirty="0" smtClean="0"/>
              <a:t>…</a:t>
            </a:r>
            <a:r>
              <a:rPr lang="zh-CN" altLang="en-US" dirty="0" smtClean="0"/>
              <a:t>）；</a:t>
            </a:r>
            <a:endParaRPr lang="en-US" altLang="zh-CN" dirty="0" smtClean="0"/>
          </a:p>
        </p:txBody>
      </p:sp>
      <p:pic>
        <p:nvPicPr>
          <p:cNvPr id="4098" name="Picture 2"/>
          <p:cNvPicPr>
            <a:picLocks noChangeAspect="1" noChangeArrowheads="1"/>
          </p:cNvPicPr>
          <p:nvPr/>
        </p:nvPicPr>
        <p:blipFill>
          <a:blip r:embed="rId2" cstate="print"/>
          <a:srcRect/>
          <a:stretch>
            <a:fillRect/>
          </a:stretch>
        </p:blipFill>
        <p:spPr bwMode="auto">
          <a:xfrm>
            <a:off x="2447925" y="1700206"/>
            <a:ext cx="4248150" cy="800100"/>
          </a:xfrm>
          <a:prstGeom prst="rect">
            <a:avLst/>
          </a:prstGeom>
          <a:noFill/>
          <a:ln w="9525">
            <a:noFill/>
            <a:miter lim="800000"/>
            <a:headEnd/>
            <a:tailEnd/>
          </a:ln>
          <a:effectLst/>
        </p:spPr>
      </p:pic>
      <p:sp>
        <p:nvSpPr>
          <p:cNvPr id="7" name="矩形 6"/>
          <p:cNvSpPr/>
          <p:nvPr/>
        </p:nvSpPr>
        <p:spPr>
          <a:xfrm>
            <a:off x="642910" y="2714620"/>
            <a:ext cx="8143932" cy="646331"/>
          </a:xfrm>
          <a:prstGeom prst="rect">
            <a:avLst/>
          </a:prstGeom>
        </p:spPr>
        <p:txBody>
          <a:bodyPr wrap="square">
            <a:spAutoFit/>
          </a:bodyPr>
          <a:lstStyle/>
          <a:p>
            <a:r>
              <a:rPr lang="en-US" altLang="zh-CN" dirty="0" smtClean="0"/>
              <a:t>&gt;2 </a:t>
            </a:r>
            <a:r>
              <a:rPr lang="zh-CN" altLang="en-US" dirty="0" smtClean="0"/>
              <a:t>使用</a:t>
            </a:r>
            <a:r>
              <a:rPr lang="en-US" altLang="zh-CN" dirty="0" smtClean="0">
                <a:solidFill>
                  <a:srgbClr val="C00000"/>
                </a:solidFill>
              </a:rPr>
              <a:t>Document Fragment</a:t>
            </a:r>
            <a:r>
              <a:rPr lang="zh-CN" altLang="en-US" dirty="0" smtClean="0"/>
              <a:t>（文档片段）构建子树，再把它带回原文档；</a:t>
            </a:r>
            <a:endParaRPr lang="en-US" altLang="zh-CN" dirty="0" smtClean="0"/>
          </a:p>
          <a:p>
            <a:r>
              <a:rPr lang="zh-CN" altLang="en-US" dirty="0" smtClean="0"/>
              <a:t>（</a:t>
            </a:r>
            <a:r>
              <a:rPr lang="zh-CN" altLang="en-US" dirty="0" smtClean="0">
                <a:solidFill>
                  <a:srgbClr val="C00000"/>
                </a:solidFill>
              </a:rPr>
              <a:t>推荐的方法，只触发一次重排，而且只访问一次实时</a:t>
            </a:r>
            <a:r>
              <a:rPr lang="en-US" altLang="zh-CN" dirty="0" smtClean="0">
                <a:solidFill>
                  <a:srgbClr val="C00000"/>
                </a:solidFill>
              </a:rPr>
              <a:t>DOM</a:t>
            </a:r>
            <a:r>
              <a:rPr lang="zh-CN" altLang="en-US" dirty="0" smtClean="0">
                <a:solidFill>
                  <a:srgbClr val="C00000"/>
                </a:solidFill>
              </a:rPr>
              <a:t>（</a:t>
            </a:r>
            <a:r>
              <a:rPr lang="en-US" altLang="zh-CN" dirty="0" smtClean="0">
                <a:solidFill>
                  <a:srgbClr val="C00000"/>
                </a:solidFill>
              </a:rPr>
              <a:t>document</a:t>
            </a:r>
            <a:r>
              <a:rPr lang="zh-CN" altLang="en-US" dirty="0" smtClean="0">
                <a:solidFill>
                  <a:srgbClr val="C00000"/>
                </a:solidFill>
              </a:rPr>
              <a:t>）</a:t>
            </a:r>
            <a:r>
              <a:rPr lang="zh-CN" altLang="en-US" dirty="0" smtClean="0"/>
              <a:t>）</a:t>
            </a:r>
            <a:endParaRPr lang="en-US" altLang="zh-CN" dirty="0" smtClean="0"/>
          </a:p>
        </p:txBody>
      </p:sp>
      <p:pic>
        <p:nvPicPr>
          <p:cNvPr id="4099" name="Picture 3"/>
          <p:cNvPicPr>
            <a:picLocks noChangeAspect="1" noChangeArrowheads="1"/>
          </p:cNvPicPr>
          <p:nvPr/>
        </p:nvPicPr>
        <p:blipFill>
          <a:blip r:embed="rId3" cstate="print"/>
          <a:srcRect/>
          <a:stretch>
            <a:fillRect/>
          </a:stretch>
        </p:blipFill>
        <p:spPr bwMode="auto">
          <a:xfrm>
            <a:off x="1885950" y="3543305"/>
            <a:ext cx="5372100" cy="600075"/>
          </a:xfrm>
          <a:prstGeom prst="rect">
            <a:avLst/>
          </a:prstGeom>
          <a:noFill/>
          <a:ln w="9525">
            <a:noFill/>
            <a:miter lim="800000"/>
            <a:headEnd/>
            <a:tailEnd/>
          </a:ln>
          <a:effectLst/>
        </p:spPr>
      </p:pic>
      <p:sp>
        <p:nvSpPr>
          <p:cNvPr id="9" name="矩形 8"/>
          <p:cNvSpPr/>
          <p:nvPr/>
        </p:nvSpPr>
        <p:spPr>
          <a:xfrm>
            <a:off x="642910" y="4357694"/>
            <a:ext cx="7643866" cy="369332"/>
          </a:xfrm>
          <a:prstGeom prst="rect">
            <a:avLst/>
          </a:prstGeom>
        </p:spPr>
        <p:txBody>
          <a:bodyPr wrap="square">
            <a:spAutoFit/>
          </a:bodyPr>
          <a:lstStyle/>
          <a:p>
            <a:r>
              <a:rPr lang="en-US" altLang="zh-CN" dirty="0" smtClean="0"/>
              <a:t>&gt;3 </a:t>
            </a:r>
            <a:r>
              <a:rPr lang="zh-CN" altLang="en-US" dirty="0" smtClean="0"/>
              <a:t>使用</a:t>
            </a:r>
            <a:r>
              <a:rPr lang="en-US" altLang="zh-CN" dirty="0" err="1" smtClean="0"/>
              <a:t>cloneNode</a:t>
            </a:r>
            <a:r>
              <a:rPr lang="zh-CN" altLang="en-US" dirty="0" smtClean="0"/>
              <a:t>拷贝目标元素，应用改变至副本，然后替换原元素；</a:t>
            </a:r>
            <a:endParaRPr lang="en-US" altLang="zh-CN" dirty="0" smtClean="0"/>
          </a:p>
        </p:txBody>
      </p:sp>
      <p:pic>
        <p:nvPicPr>
          <p:cNvPr id="4100" name="Picture 4"/>
          <p:cNvPicPr>
            <a:picLocks noChangeAspect="1" noChangeArrowheads="1"/>
          </p:cNvPicPr>
          <p:nvPr/>
        </p:nvPicPr>
        <p:blipFill>
          <a:blip r:embed="rId4" cstate="print"/>
          <a:srcRect/>
          <a:stretch>
            <a:fillRect/>
          </a:stretch>
        </p:blipFill>
        <p:spPr bwMode="auto">
          <a:xfrm>
            <a:off x="2333625" y="4910154"/>
            <a:ext cx="4476750" cy="8763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DOM</a:t>
            </a:r>
            <a:r>
              <a:rPr lang="zh-CN" altLang="en-US" smtClean="0"/>
              <a:t>编程</a:t>
            </a:r>
            <a:r>
              <a:rPr lang="en-US" altLang="zh-CN" smtClean="0"/>
              <a:t>—</a:t>
            </a:r>
            <a:r>
              <a:rPr lang="zh-CN" altLang="en-US" smtClean="0"/>
              <a:t>巧用事件委托</a:t>
            </a:r>
            <a:endParaRPr lang="zh-CN" altLang="en-US" dirty="0"/>
          </a:p>
        </p:txBody>
      </p:sp>
      <p:sp>
        <p:nvSpPr>
          <p:cNvPr id="8" name="内容占位符 7"/>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48</a:t>
            </a:fld>
            <a:endParaRPr lang="zh-CN" altLang="en-US"/>
          </a:p>
        </p:txBody>
      </p:sp>
      <p:sp>
        <p:nvSpPr>
          <p:cNvPr id="5" name="TextBox 4"/>
          <p:cNvSpPr txBox="1"/>
          <p:nvPr/>
        </p:nvSpPr>
        <p:spPr>
          <a:xfrm>
            <a:off x="142844" y="1285860"/>
            <a:ext cx="8715436" cy="2585323"/>
          </a:xfrm>
          <a:prstGeom prst="rect">
            <a:avLst/>
          </a:prstGeom>
          <a:noFill/>
        </p:spPr>
        <p:txBody>
          <a:bodyPr wrap="square" rtlCol="0">
            <a:spAutoFit/>
          </a:bodyPr>
          <a:lstStyle/>
          <a:p>
            <a:r>
              <a:rPr lang="zh-CN" altLang="en-US" dirty="0" smtClean="0"/>
              <a:t>对于整个页面里的事件处理器，事件处理器的数量越多，也就会占用越多的内存。</a:t>
            </a:r>
            <a:endParaRPr lang="en-US" altLang="zh-CN" dirty="0" smtClean="0"/>
          </a:p>
          <a:p>
            <a:r>
              <a:rPr lang="zh-CN" altLang="en-US" dirty="0" smtClean="0"/>
              <a:t>所以，可以使用事件委托，来减少整个页面的事件处理器的数量，进而减轻页面负担。</a:t>
            </a:r>
            <a:endParaRPr lang="en-US" altLang="zh-CN" dirty="0" smtClean="0"/>
          </a:p>
          <a:p>
            <a:endParaRPr lang="en-US" altLang="zh-CN" dirty="0" smtClean="0"/>
          </a:p>
          <a:p>
            <a:r>
              <a:rPr lang="zh-CN" altLang="en-US" dirty="0" smtClean="0"/>
              <a:t>基于：</a:t>
            </a:r>
            <a:r>
              <a:rPr lang="zh-CN" altLang="en-US" dirty="0" smtClean="0">
                <a:solidFill>
                  <a:srgbClr val="C00000"/>
                </a:solidFill>
              </a:rPr>
              <a:t>事件逐层冒泡，并能被父级元素捕获</a:t>
            </a:r>
            <a:r>
              <a:rPr lang="zh-CN" altLang="en-US" dirty="0" smtClean="0"/>
              <a:t>。</a:t>
            </a:r>
            <a:endParaRPr lang="en-US" altLang="zh-CN" dirty="0" smtClean="0"/>
          </a:p>
          <a:p>
            <a:endParaRPr lang="en-US" altLang="zh-CN" dirty="0" smtClean="0"/>
          </a:p>
          <a:p>
            <a:r>
              <a:rPr lang="zh-CN" altLang="en-US" dirty="0" smtClean="0"/>
              <a:t>事件的生命周期：</a:t>
            </a:r>
            <a:r>
              <a:rPr lang="zh-CN" altLang="en-US" dirty="0" smtClean="0">
                <a:solidFill>
                  <a:srgbClr val="C00000"/>
                </a:solidFill>
              </a:rPr>
              <a:t>捕获 </a:t>
            </a:r>
            <a:r>
              <a:rPr lang="en-US" altLang="zh-CN" dirty="0" smtClean="0">
                <a:solidFill>
                  <a:srgbClr val="C00000"/>
                </a:solidFill>
              </a:rPr>
              <a:t>-&gt; </a:t>
            </a:r>
            <a:r>
              <a:rPr lang="zh-CN" altLang="en-US" dirty="0" smtClean="0">
                <a:solidFill>
                  <a:srgbClr val="C00000"/>
                </a:solidFill>
              </a:rPr>
              <a:t>目标元素 </a:t>
            </a:r>
            <a:r>
              <a:rPr lang="en-US" altLang="zh-CN" dirty="0" smtClean="0">
                <a:solidFill>
                  <a:srgbClr val="C00000"/>
                </a:solidFill>
              </a:rPr>
              <a:t>-&gt; </a:t>
            </a:r>
            <a:r>
              <a:rPr lang="zh-CN" altLang="en-US" dirty="0" smtClean="0">
                <a:solidFill>
                  <a:srgbClr val="C00000"/>
                </a:solidFill>
              </a:rPr>
              <a:t>冒泡</a:t>
            </a:r>
            <a:endParaRPr lang="en-US" altLang="zh-CN" dirty="0" smtClean="0">
              <a:solidFill>
                <a:srgbClr val="C00000"/>
              </a:solidFill>
            </a:endParaRPr>
          </a:p>
          <a:p>
            <a:r>
              <a:rPr lang="zh-CN" altLang="en-US" dirty="0" smtClean="0">
                <a:solidFill>
                  <a:srgbClr val="C00000"/>
                </a:solidFill>
              </a:rPr>
              <a:t>（虽然</a:t>
            </a:r>
            <a:r>
              <a:rPr lang="en-US" altLang="zh-CN" dirty="0" smtClean="0">
                <a:solidFill>
                  <a:srgbClr val="C00000"/>
                </a:solidFill>
              </a:rPr>
              <a:t>IE</a:t>
            </a:r>
            <a:r>
              <a:rPr lang="zh-CN" altLang="en-US" dirty="0" smtClean="0">
                <a:solidFill>
                  <a:srgbClr val="C00000"/>
                </a:solidFill>
              </a:rPr>
              <a:t>中没有捕获阶段，但是冒泡对于事件委托来说已经足够）</a:t>
            </a:r>
            <a:endParaRPr lang="en-US" altLang="zh-CN" dirty="0" smtClean="0">
              <a:solidFill>
                <a:srgbClr val="C00000"/>
              </a:solidFill>
            </a:endParaRPr>
          </a:p>
          <a:p>
            <a:endParaRPr lang="en-US" altLang="zh-CN" dirty="0" smtClean="0">
              <a:solidFill>
                <a:srgbClr val="C00000"/>
              </a:solidFill>
            </a:endParaRPr>
          </a:p>
          <a:p>
            <a:r>
              <a:rPr lang="zh-CN" altLang="en-US" dirty="0" smtClean="0"/>
              <a:t>如下的页面源码：</a:t>
            </a:r>
            <a:endParaRPr lang="en-US" altLang="zh-CN" dirty="0" smtClean="0"/>
          </a:p>
        </p:txBody>
      </p:sp>
      <p:pic>
        <p:nvPicPr>
          <p:cNvPr id="5122" name="Picture 2"/>
          <p:cNvPicPr>
            <a:picLocks noChangeAspect="1" noChangeArrowheads="1"/>
          </p:cNvPicPr>
          <p:nvPr/>
        </p:nvPicPr>
        <p:blipFill>
          <a:blip r:embed="rId2" cstate="print"/>
          <a:srcRect/>
          <a:stretch>
            <a:fillRect/>
          </a:stretch>
        </p:blipFill>
        <p:spPr bwMode="auto">
          <a:xfrm>
            <a:off x="2576513" y="4067193"/>
            <a:ext cx="3990975" cy="193357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DOM</a:t>
            </a:r>
            <a:r>
              <a:rPr lang="zh-CN" altLang="en-US" smtClean="0"/>
              <a:t>编程</a:t>
            </a:r>
            <a:r>
              <a:rPr lang="en-US" altLang="zh-CN" smtClean="0"/>
              <a:t>—</a:t>
            </a:r>
            <a:r>
              <a:rPr lang="zh-CN" altLang="en-US" smtClean="0"/>
              <a:t>巧用事件委托</a:t>
            </a:r>
            <a:endParaRPr lang="zh-CN" altLang="en-US" dirty="0"/>
          </a:p>
        </p:txBody>
      </p:sp>
      <p:sp>
        <p:nvSpPr>
          <p:cNvPr id="13" name="内容占位符 1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49</a:t>
            </a:fld>
            <a:endParaRPr lang="zh-CN" altLang="en-US"/>
          </a:p>
        </p:txBody>
      </p:sp>
      <p:sp>
        <p:nvSpPr>
          <p:cNvPr id="5" name="TextBox 4"/>
          <p:cNvSpPr txBox="1"/>
          <p:nvPr/>
        </p:nvSpPr>
        <p:spPr>
          <a:xfrm>
            <a:off x="142844" y="1285860"/>
            <a:ext cx="8643998" cy="369332"/>
          </a:xfrm>
          <a:prstGeom prst="rect">
            <a:avLst/>
          </a:prstGeom>
          <a:noFill/>
        </p:spPr>
        <p:txBody>
          <a:bodyPr wrap="square" rtlCol="0">
            <a:spAutoFit/>
          </a:bodyPr>
          <a:lstStyle/>
          <a:p>
            <a:r>
              <a:rPr lang="zh-CN" altLang="en-US" dirty="0" smtClean="0"/>
              <a:t>     对应的页面结构图</a:t>
            </a:r>
            <a:endParaRPr lang="zh-CN" altLang="en-US" dirty="0"/>
          </a:p>
        </p:txBody>
      </p:sp>
      <p:pic>
        <p:nvPicPr>
          <p:cNvPr id="6146" name="Picture 2"/>
          <p:cNvPicPr>
            <a:picLocks noChangeAspect="1" noChangeArrowheads="1"/>
          </p:cNvPicPr>
          <p:nvPr/>
        </p:nvPicPr>
        <p:blipFill>
          <a:blip r:embed="rId3" cstate="print"/>
          <a:srcRect/>
          <a:stretch>
            <a:fillRect/>
          </a:stretch>
        </p:blipFill>
        <p:spPr bwMode="auto">
          <a:xfrm>
            <a:off x="214282" y="2714620"/>
            <a:ext cx="3648075" cy="1924050"/>
          </a:xfrm>
          <a:prstGeom prst="rect">
            <a:avLst/>
          </a:prstGeom>
          <a:noFill/>
          <a:ln w="9525">
            <a:noFill/>
            <a:miter lim="800000"/>
            <a:headEnd/>
            <a:tailEnd/>
          </a:ln>
          <a:effectLst/>
        </p:spPr>
      </p:pic>
      <p:sp>
        <p:nvSpPr>
          <p:cNvPr id="7" name="下箭头 6"/>
          <p:cNvSpPr/>
          <p:nvPr/>
        </p:nvSpPr>
        <p:spPr>
          <a:xfrm>
            <a:off x="1571604" y="1714488"/>
            <a:ext cx="285752" cy="928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7" name="Picture 3"/>
          <p:cNvPicPr>
            <a:picLocks noChangeAspect="1" noChangeArrowheads="1"/>
          </p:cNvPicPr>
          <p:nvPr/>
        </p:nvPicPr>
        <p:blipFill>
          <a:blip r:embed="rId4" cstate="print"/>
          <a:srcRect/>
          <a:stretch>
            <a:fillRect/>
          </a:stretch>
        </p:blipFill>
        <p:spPr bwMode="auto">
          <a:xfrm>
            <a:off x="4133881" y="1214422"/>
            <a:ext cx="4867275" cy="5010150"/>
          </a:xfrm>
          <a:prstGeom prst="rect">
            <a:avLst/>
          </a:prstGeom>
          <a:noFill/>
          <a:ln w="9525">
            <a:noFill/>
            <a:miter lim="800000"/>
            <a:headEnd/>
            <a:tailEnd/>
          </a:ln>
          <a:effectLst/>
        </p:spPr>
      </p:pic>
      <p:sp>
        <p:nvSpPr>
          <p:cNvPr id="9" name="TextBox 8"/>
          <p:cNvSpPr txBox="1"/>
          <p:nvPr/>
        </p:nvSpPr>
        <p:spPr>
          <a:xfrm>
            <a:off x="928662" y="5202808"/>
            <a:ext cx="1643074" cy="369332"/>
          </a:xfrm>
          <a:prstGeom prst="rect">
            <a:avLst/>
          </a:prstGeom>
          <a:noFill/>
        </p:spPr>
        <p:txBody>
          <a:bodyPr wrap="square" rtlCol="0">
            <a:spAutoFit/>
          </a:bodyPr>
          <a:lstStyle/>
          <a:p>
            <a:r>
              <a:rPr lang="zh-CN" altLang="en-US" dirty="0" smtClean="0"/>
              <a:t>使用事件委托</a:t>
            </a:r>
            <a:endParaRPr lang="zh-CN" altLang="en-US" dirty="0"/>
          </a:p>
        </p:txBody>
      </p:sp>
      <p:sp>
        <p:nvSpPr>
          <p:cNvPr id="10" name="右箭头 9"/>
          <p:cNvSpPr/>
          <p:nvPr/>
        </p:nvSpPr>
        <p:spPr>
          <a:xfrm>
            <a:off x="2571736" y="5286388"/>
            <a:ext cx="142876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为啥要谈</a:t>
            </a:r>
            <a:r>
              <a:rPr lang="en-US" altLang="zh-CN" smtClean="0"/>
              <a:t>Javascript</a:t>
            </a:r>
            <a:r>
              <a:rPr lang="zh-CN" altLang="en-US" smtClean="0"/>
              <a:t>性能？</a:t>
            </a:r>
            <a:r>
              <a:rPr lang="en-US" altLang="zh-CN" smtClean="0"/>
              <a:t>--</a:t>
            </a:r>
            <a:r>
              <a:rPr lang="zh-CN" altLang="en-US" smtClean="0"/>
              <a:t>新生代</a:t>
            </a:r>
            <a:r>
              <a:rPr lang="en-US" altLang="zh-CN" smtClean="0"/>
              <a:t>Js</a:t>
            </a:r>
            <a:r>
              <a:rPr lang="zh-CN" altLang="en-US" smtClean="0"/>
              <a:t>引擎</a:t>
            </a:r>
            <a:endParaRPr lang="zh-CN" altLang="en-US" dirty="0"/>
          </a:p>
        </p:txBody>
      </p:sp>
      <p:sp>
        <p:nvSpPr>
          <p:cNvPr id="3" name="内容占位符 2"/>
          <p:cNvSpPr>
            <a:spLocks noGrp="1"/>
          </p:cNvSpPr>
          <p:nvPr>
            <p:ph idx="1"/>
          </p:nvPr>
        </p:nvSpPr>
        <p:spPr/>
        <p:txBody>
          <a:bodyPr/>
          <a:lstStyle/>
          <a:p>
            <a:r>
              <a:rPr lang="en-US" altLang="zh-CN" smtClean="0"/>
              <a:t>2008</a:t>
            </a:r>
            <a:r>
              <a:rPr lang="zh-CN" altLang="en-US" smtClean="0"/>
              <a:t>年，</a:t>
            </a:r>
            <a:r>
              <a:rPr lang="en-US" altLang="zh-CN" smtClean="0"/>
              <a:t>Google</a:t>
            </a:r>
            <a:r>
              <a:rPr lang="zh-CN" altLang="en-US" smtClean="0"/>
              <a:t>发布</a:t>
            </a:r>
            <a:r>
              <a:rPr lang="en-US" altLang="zh-CN" smtClean="0"/>
              <a:t>Chrome</a:t>
            </a:r>
            <a:r>
              <a:rPr lang="zh-CN" altLang="en-US" smtClean="0"/>
              <a:t>浏览器，它搭载了一款为</a:t>
            </a:r>
            <a:r>
              <a:rPr lang="en-US" altLang="zh-CN" smtClean="0"/>
              <a:t>Javascript</a:t>
            </a:r>
            <a:r>
              <a:rPr lang="zh-CN" altLang="en-US" smtClean="0"/>
              <a:t>打造的实时（</a:t>
            </a:r>
            <a:r>
              <a:rPr lang="en-US" altLang="zh-CN" smtClean="0"/>
              <a:t>JIT</a:t>
            </a:r>
            <a:r>
              <a:rPr lang="zh-CN" altLang="en-US" smtClean="0"/>
              <a:t>）编译引擎，代号为</a:t>
            </a:r>
            <a:r>
              <a:rPr lang="en-US" altLang="zh-CN" smtClean="0"/>
              <a:t>V8</a:t>
            </a:r>
            <a:r>
              <a:rPr lang="zh-CN" altLang="en-US" smtClean="0"/>
              <a:t>，它把</a:t>
            </a:r>
            <a:r>
              <a:rPr lang="en-US" altLang="zh-CN" smtClean="0"/>
              <a:t>Javascript</a:t>
            </a:r>
            <a:r>
              <a:rPr lang="zh-CN" altLang="en-US" smtClean="0"/>
              <a:t>转化为机器码来执行。</a:t>
            </a:r>
            <a:endParaRPr lang="en-US" altLang="zh-CN" smtClean="0"/>
          </a:p>
          <a:p>
            <a:r>
              <a:rPr lang="zh-CN" altLang="en-US" smtClean="0"/>
              <a:t>其他的浏览器也优化了它们的</a:t>
            </a:r>
            <a:r>
              <a:rPr lang="en-US" altLang="zh-CN" smtClean="0"/>
              <a:t>Javascript</a:t>
            </a:r>
            <a:r>
              <a:rPr lang="zh-CN" altLang="en-US" smtClean="0"/>
              <a:t>引擎：例如</a:t>
            </a:r>
            <a:r>
              <a:rPr lang="en-US" altLang="zh-CN" smtClean="0"/>
              <a:t>Safari 4</a:t>
            </a:r>
            <a:r>
              <a:rPr lang="zh-CN" altLang="en-US" smtClean="0"/>
              <a:t>发布的</a:t>
            </a:r>
            <a:r>
              <a:rPr lang="en-US" altLang="zh-CN" smtClean="0"/>
              <a:t>SquirrelFish Extreme(Nitro)</a:t>
            </a:r>
            <a:r>
              <a:rPr lang="zh-CN" altLang="en-US" smtClean="0"/>
              <a:t>的</a:t>
            </a:r>
            <a:r>
              <a:rPr lang="en-US" altLang="zh-CN" smtClean="0"/>
              <a:t>JIT Javascript</a:t>
            </a:r>
            <a:r>
              <a:rPr lang="zh-CN" altLang="en-US" smtClean="0"/>
              <a:t>引擎，</a:t>
            </a:r>
            <a:r>
              <a:rPr lang="en-US" altLang="zh-CN" smtClean="0"/>
              <a:t>Firefox 3.5-3.6</a:t>
            </a:r>
            <a:r>
              <a:rPr lang="zh-CN" altLang="en-US" smtClean="0"/>
              <a:t>的</a:t>
            </a:r>
            <a:r>
              <a:rPr lang="en-US" altLang="zh-CN" smtClean="0"/>
              <a:t>TranceMonkey</a:t>
            </a:r>
            <a:r>
              <a:rPr lang="zh-CN" altLang="en-US" smtClean="0"/>
              <a:t>，</a:t>
            </a:r>
            <a:r>
              <a:rPr lang="en-US" altLang="zh-CN" smtClean="0"/>
              <a:t>Firefox 4.0</a:t>
            </a:r>
            <a:r>
              <a:rPr lang="zh-CN" altLang="en-US" smtClean="0"/>
              <a:t>以上的</a:t>
            </a:r>
            <a:r>
              <a:rPr lang="en-US" altLang="zh-CN" smtClean="0"/>
              <a:t>JaegerMonkey Javascript</a:t>
            </a:r>
            <a:r>
              <a:rPr lang="zh-CN" altLang="en-US" smtClean="0"/>
              <a:t>引擎。</a:t>
            </a:r>
            <a:endParaRPr lang="en-US" altLang="zh-CN" smtClean="0"/>
          </a:p>
          <a:p>
            <a:r>
              <a:rPr lang="zh-CN" altLang="en-US" smtClean="0"/>
              <a:t>全新的</a:t>
            </a:r>
            <a:r>
              <a:rPr lang="en-US" altLang="zh-CN" smtClean="0"/>
              <a:t>Js</a:t>
            </a:r>
            <a:r>
              <a:rPr lang="zh-CN" altLang="en-US" smtClean="0"/>
              <a:t>引擎带来的是编译器层面的优化，但是</a:t>
            </a:r>
            <a:r>
              <a:rPr lang="en-US" altLang="zh-CN" smtClean="0"/>
              <a:t>Js</a:t>
            </a:r>
            <a:r>
              <a:rPr lang="zh-CN" altLang="en-US" smtClean="0"/>
              <a:t>的性能（可控范围内）依然需要关注。</a:t>
            </a:r>
            <a:endParaRPr lang="zh-CN" altLang="en-US" dirty="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结束</a:t>
            </a:r>
            <a:endParaRPr lang="zh-CN" altLang="en-US" dirty="0"/>
          </a:p>
        </p:txBody>
      </p:sp>
      <p:sp>
        <p:nvSpPr>
          <p:cNvPr id="8" name="内容占位符 7"/>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50</a:t>
            </a:fld>
            <a:endParaRPr lang="zh-CN" altLang="en-US"/>
          </a:p>
        </p:txBody>
      </p:sp>
      <p:sp>
        <p:nvSpPr>
          <p:cNvPr id="5" name="TextBox 4"/>
          <p:cNvSpPr txBox="1"/>
          <p:nvPr/>
        </p:nvSpPr>
        <p:spPr>
          <a:xfrm>
            <a:off x="3428992" y="3202544"/>
            <a:ext cx="2357454" cy="461665"/>
          </a:xfrm>
          <a:prstGeom prst="rect">
            <a:avLst/>
          </a:prstGeom>
          <a:noFill/>
        </p:spPr>
        <p:txBody>
          <a:bodyPr wrap="square" rtlCol="0">
            <a:spAutoFit/>
          </a:bodyPr>
          <a:lstStyle/>
          <a:p>
            <a:pPr algn="r"/>
            <a:r>
              <a:rPr lang="zh-CN" altLang="en-US" sz="2400" dirty="0" smtClean="0"/>
              <a:t>谢谢分享！！</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加载与执行</a:t>
            </a:r>
            <a:r>
              <a:rPr lang="en-US" altLang="zh-CN" smtClean="0"/>
              <a:t>—</a:t>
            </a:r>
            <a:r>
              <a:rPr lang="zh-CN" altLang="en-US" smtClean="0"/>
              <a:t>理解</a:t>
            </a:r>
            <a:r>
              <a:rPr lang="en-US" altLang="zh-CN" smtClean="0"/>
              <a:t>Js</a:t>
            </a:r>
            <a:r>
              <a:rPr lang="zh-CN" altLang="en-US" smtClean="0"/>
              <a:t>的阻塞特性</a:t>
            </a:r>
            <a:endParaRPr lang="zh-CN" altLang="en-US" dirty="0"/>
          </a:p>
        </p:txBody>
      </p:sp>
      <p:sp>
        <p:nvSpPr>
          <p:cNvPr id="3" name="内容占位符 2"/>
          <p:cNvSpPr>
            <a:spLocks noGrp="1"/>
          </p:cNvSpPr>
          <p:nvPr>
            <p:ph idx="1"/>
          </p:nvPr>
        </p:nvSpPr>
        <p:spPr/>
        <p:txBody>
          <a:bodyPr/>
          <a:lstStyle/>
          <a:p>
            <a:r>
              <a:rPr lang="zh-CN" altLang="en-US" smtClean="0"/>
              <a:t>大多数浏览器使用单一进程来处理用户界面（</a:t>
            </a:r>
            <a:r>
              <a:rPr lang="en-US" altLang="zh-CN" smtClean="0"/>
              <a:t>UI</a:t>
            </a:r>
            <a:r>
              <a:rPr lang="zh-CN" altLang="en-US" smtClean="0"/>
              <a:t>）更新和</a:t>
            </a:r>
            <a:r>
              <a:rPr lang="en-US" altLang="zh-CN" smtClean="0"/>
              <a:t>Javascript</a:t>
            </a:r>
            <a:r>
              <a:rPr lang="zh-CN" altLang="en-US" smtClean="0"/>
              <a:t>的执行，同一时刻只能做其中一件事情。</a:t>
            </a:r>
            <a:endParaRPr lang="en-US" altLang="zh-CN" smtClean="0"/>
          </a:p>
          <a:p>
            <a:r>
              <a:rPr lang="en-US" altLang="zh-CN" smtClean="0"/>
              <a:t>&lt;script&gt;</a:t>
            </a:r>
            <a:r>
              <a:rPr lang="zh-CN" altLang="en-US" smtClean="0"/>
              <a:t>标签的每次出现都会让页面的下载和渲染停下来等待脚本的解析和执行，无论是内嵌脚本还是外链脚本，在此过程中，页面的渲染和用户的交互完全被阻塞了。</a:t>
            </a:r>
            <a:endParaRPr lang="en-US" altLang="zh-CN" smtClean="0"/>
          </a:p>
          <a:p>
            <a:endParaRPr lang="zh-CN" altLang="en-US" dirty="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6</a:t>
            </a:fld>
            <a:endParaRPr lang="zh-CN" altLang="en-US"/>
          </a:p>
        </p:txBody>
      </p:sp>
      <p:pic>
        <p:nvPicPr>
          <p:cNvPr id="5" name="图片 4" descr="stop.jpg"/>
          <p:cNvPicPr>
            <a:picLocks noChangeAspect="1"/>
          </p:cNvPicPr>
          <p:nvPr/>
        </p:nvPicPr>
        <p:blipFill>
          <a:blip r:embed="rId2" cstate="print"/>
          <a:stretch>
            <a:fillRect/>
          </a:stretch>
        </p:blipFill>
        <p:spPr>
          <a:xfrm>
            <a:off x="3857620" y="4637096"/>
            <a:ext cx="1651272" cy="1724662"/>
          </a:xfrm>
          <a:prstGeom prst="rect">
            <a:avLst/>
          </a:prstGeom>
        </p:spPr>
      </p:pic>
      <p:sp>
        <p:nvSpPr>
          <p:cNvPr id="7" name="椭圆形标注 6"/>
          <p:cNvSpPr/>
          <p:nvPr/>
        </p:nvSpPr>
        <p:spPr>
          <a:xfrm>
            <a:off x="5000628" y="4071942"/>
            <a:ext cx="2857520" cy="92869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143504" y="4357694"/>
            <a:ext cx="2643206" cy="369332"/>
          </a:xfrm>
          <a:prstGeom prst="rect">
            <a:avLst/>
          </a:prstGeom>
          <a:noFill/>
        </p:spPr>
        <p:txBody>
          <a:bodyPr wrap="square" rtlCol="0">
            <a:spAutoFit/>
          </a:bodyPr>
          <a:lstStyle/>
          <a:p>
            <a:r>
              <a:rPr lang="en-US" altLang="zh-CN" b="1" dirty="0" smtClean="0">
                <a:solidFill>
                  <a:srgbClr val="FFC000"/>
                </a:solidFill>
              </a:rPr>
              <a:t>Stop</a:t>
            </a:r>
            <a:r>
              <a:rPr lang="zh-CN" altLang="en-US" b="1" dirty="0" smtClean="0">
                <a:solidFill>
                  <a:srgbClr val="FFC000"/>
                </a:solidFill>
              </a:rPr>
              <a:t>！</a:t>
            </a:r>
            <a:r>
              <a:rPr lang="en-US" altLang="zh-CN" b="1" dirty="0" smtClean="0">
                <a:solidFill>
                  <a:srgbClr val="FFC000"/>
                </a:solidFill>
              </a:rPr>
              <a:t>I’m </a:t>
            </a:r>
            <a:r>
              <a:rPr lang="en-US" altLang="zh-CN" b="1" dirty="0" err="1" smtClean="0">
                <a:solidFill>
                  <a:srgbClr val="FFC000"/>
                </a:solidFill>
              </a:rPr>
              <a:t>Javascript</a:t>
            </a:r>
            <a:r>
              <a:rPr lang="zh-CN" altLang="en-US" b="1" dirty="0" smtClean="0">
                <a:solidFill>
                  <a:srgbClr val="FFC000"/>
                </a:solidFill>
              </a:rPr>
              <a:t>！</a:t>
            </a:r>
            <a:endParaRPr lang="zh-CN" altLang="en-US" b="1" dirty="0">
              <a:solidFill>
                <a:srgbClr val="FFC000"/>
              </a:solidFill>
            </a:endParaRPr>
          </a:p>
        </p:txBody>
      </p:sp>
      <p:sp>
        <p:nvSpPr>
          <p:cNvPr id="9" name="TextBox 8"/>
          <p:cNvSpPr txBox="1"/>
          <p:nvPr/>
        </p:nvSpPr>
        <p:spPr>
          <a:xfrm>
            <a:off x="214282" y="4500570"/>
            <a:ext cx="3857652" cy="2155975"/>
          </a:xfrm>
          <a:prstGeom prst="rect">
            <a:avLst/>
          </a:prstGeom>
          <a:noFill/>
        </p:spPr>
        <p:txBody>
          <a:bodyPr wrap="square" rtlCol="0">
            <a:spAutoFit/>
          </a:bodyPr>
          <a:lstStyle/>
          <a:p>
            <a:r>
              <a:rPr lang="en-US" altLang="zh-CN" sz="1490" dirty="0" smtClean="0"/>
              <a:t>IE8+,FF 3.5+, Safari 4+, Chrome 2+</a:t>
            </a:r>
            <a:r>
              <a:rPr lang="zh-CN" altLang="en-US" sz="1490" dirty="0" smtClean="0"/>
              <a:t>都允许并行下载</a:t>
            </a:r>
            <a:r>
              <a:rPr lang="en-US" altLang="zh-CN" sz="1490" dirty="0" smtClean="0"/>
              <a:t>Js</a:t>
            </a:r>
            <a:r>
              <a:rPr lang="zh-CN" altLang="en-US" sz="1490" dirty="0" smtClean="0"/>
              <a:t>文件，所以</a:t>
            </a:r>
            <a:r>
              <a:rPr lang="en-US" altLang="zh-CN" sz="1490" dirty="0" smtClean="0"/>
              <a:t>&lt;script&gt;</a:t>
            </a:r>
            <a:r>
              <a:rPr lang="zh-CN" altLang="en-US" sz="1490" dirty="0" smtClean="0"/>
              <a:t>标签在下载外部脚本资源的时候不会阻塞其他的</a:t>
            </a:r>
            <a:r>
              <a:rPr lang="en-US" altLang="zh-CN" sz="1490" dirty="0" smtClean="0"/>
              <a:t>&lt;script&gt;</a:t>
            </a:r>
            <a:r>
              <a:rPr lang="zh-CN" altLang="en-US" sz="1490" dirty="0" smtClean="0"/>
              <a:t>标签，</a:t>
            </a:r>
            <a:r>
              <a:rPr lang="zh-CN" altLang="en-US" sz="1490" dirty="0" smtClean="0">
                <a:solidFill>
                  <a:srgbClr val="FF0000"/>
                </a:solidFill>
              </a:rPr>
              <a:t>事实上，最新的浏览器中，</a:t>
            </a:r>
            <a:r>
              <a:rPr lang="en-US" altLang="zh-CN" sz="1490" dirty="0" smtClean="0">
                <a:solidFill>
                  <a:srgbClr val="FF0000"/>
                </a:solidFill>
              </a:rPr>
              <a:t>js</a:t>
            </a:r>
            <a:r>
              <a:rPr lang="zh-CN" altLang="en-US" sz="1490" dirty="0" smtClean="0">
                <a:solidFill>
                  <a:srgbClr val="FF0000"/>
                </a:solidFill>
              </a:rPr>
              <a:t>，</a:t>
            </a:r>
            <a:r>
              <a:rPr lang="en-US" altLang="zh-CN" sz="1490" dirty="0" smtClean="0">
                <a:solidFill>
                  <a:srgbClr val="FF0000"/>
                </a:solidFill>
              </a:rPr>
              <a:t>css</a:t>
            </a:r>
            <a:r>
              <a:rPr lang="zh-CN" altLang="en-US" sz="1490" dirty="0" smtClean="0">
                <a:solidFill>
                  <a:srgbClr val="FF0000"/>
                </a:solidFill>
              </a:rPr>
              <a:t>，图片，甚至</a:t>
            </a:r>
            <a:r>
              <a:rPr lang="en-US" altLang="zh-CN" sz="1490" dirty="0" smtClean="0">
                <a:solidFill>
                  <a:srgbClr val="FF0000"/>
                </a:solidFill>
              </a:rPr>
              <a:t>iframe</a:t>
            </a:r>
            <a:r>
              <a:rPr lang="zh-CN" altLang="en-US" sz="1490" dirty="0" smtClean="0">
                <a:solidFill>
                  <a:srgbClr val="FF0000"/>
                </a:solidFill>
              </a:rPr>
              <a:t>都已经实现了并行下载</a:t>
            </a:r>
            <a:r>
              <a:rPr lang="zh-CN" altLang="en-US" sz="1490" dirty="0" smtClean="0"/>
              <a:t>，但是</a:t>
            </a:r>
            <a:r>
              <a:rPr lang="en-US" altLang="zh-CN" sz="1490" dirty="0" smtClean="0"/>
              <a:t>Js</a:t>
            </a:r>
            <a:r>
              <a:rPr lang="zh-CN" altLang="en-US" sz="1490" dirty="0" smtClean="0"/>
              <a:t>脚本的</a:t>
            </a:r>
            <a:r>
              <a:rPr lang="zh-CN" altLang="en-US" sz="1490" dirty="0" smtClean="0">
                <a:solidFill>
                  <a:srgbClr val="FF0000"/>
                </a:solidFill>
              </a:rPr>
              <a:t>执行过程</a:t>
            </a:r>
            <a:r>
              <a:rPr lang="zh-CN" altLang="en-US" sz="1490" dirty="0" smtClean="0"/>
              <a:t>仍然会阻塞其他资源的下载，例如（图片和）</a:t>
            </a:r>
            <a:r>
              <a:rPr lang="en-US" altLang="zh-CN" sz="1490" dirty="0" err="1" smtClean="0"/>
              <a:t>iframe</a:t>
            </a:r>
            <a:r>
              <a:rPr lang="zh-CN" altLang="en-US" sz="1490" dirty="0" smtClean="0"/>
              <a:t>。脚本的下载过程相互不会受到影响，但是整个页面仍然需要等待所有</a:t>
            </a:r>
            <a:r>
              <a:rPr lang="en-US" altLang="zh-CN" sz="1490" dirty="0" smtClean="0">
                <a:solidFill>
                  <a:srgbClr val="FF0000"/>
                </a:solidFill>
              </a:rPr>
              <a:t>Js</a:t>
            </a:r>
            <a:r>
              <a:rPr lang="zh-CN" altLang="en-US" sz="1490" dirty="0" smtClean="0">
                <a:solidFill>
                  <a:srgbClr val="FF0000"/>
                </a:solidFill>
              </a:rPr>
              <a:t>代码执行完成</a:t>
            </a:r>
            <a:r>
              <a:rPr lang="zh-CN" altLang="en-US" sz="1490" dirty="0" smtClean="0"/>
              <a:t>才能继续。</a:t>
            </a:r>
            <a:endParaRPr lang="en-US" altLang="zh-CN" sz="149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加载与执行</a:t>
            </a:r>
            <a:r>
              <a:rPr lang="en-US" altLang="zh-CN" smtClean="0"/>
              <a:t>—</a:t>
            </a:r>
            <a:r>
              <a:rPr lang="zh-CN" altLang="en-US" smtClean="0"/>
              <a:t>脚本位置</a:t>
            </a:r>
            <a:r>
              <a:rPr lang="en-US" altLang="zh-CN" smtClean="0"/>
              <a:t>&amp;&amp;</a:t>
            </a:r>
            <a:r>
              <a:rPr lang="zh-CN" altLang="en-US" smtClean="0"/>
              <a:t>脚本组织</a:t>
            </a:r>
            <a:endParaRPr lang="zh-CN" altLang="en-US" dirty="0"/>
          </a:p>
        </p:txBody>
      </p:sp>
      <p:sp>
        <p:nvSpPr>
          <p:cNvPr id="3" name="内容占位符 2"/>
          <p:cNvSpPr>
            <a:spLocks noGrp="1"/>
          </p:cNvSpPr>
          <p:nvPr>
            <p:ph idx="1"/>
          </p:nvPr>
        </p:nvSpPr>
        <p:spPr/>
        <p:txBody>
          <a:bodyPr/>
          <a:lstStyle/>
          <a:p>
            <a:r>
              <a:rPr lang="zh-CN" altLang="en-US" smtClean="0"/>
              <a:t>为了减少对整个页面下载的影响，推荐将</a:t>
            </a:r>
            <a:r>
              <a:rPr lang="en-US" altLang="zh-CN" smtClean="0"/>
              <a:t>&lt;script&gt;</a:t>
            </a:r>
            <a:r>
              <a:rPr lang="zh-CN" altLang="en-US" smtClean="0"/>
              <a:t>标签尽可能放到</a:t>
            </a:r>
            <a:r>
              <a:rPr lang="en-US" altLang="zh-CN" smtClean="0"/>
              <a:t>&lt;body&gt;</a:t>
            </a:r>
            <a:r>
              <a:rPr lang="zh-CN" altLang="en-US" smtClean="0"/>
              <a:t>标签的底部：</a:t>
            </a:r>
            <a:endParaRPr lang="zh-CN" altLang="en-US" dirty="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7</a:t>
            </a:fld>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1571604" y="2243149"/>
            <a:ext cx="5895975" cy="2828925"/>
          </a:xfrm>
          <a:prstGeom prst="rect">
            <a:avLst/>
          </a:prstGeom>
          <a:noFill/>
          <a:ln w="9525">
            <a:noFill/>
            <a:miter lim="800000"/>
            <a:headEnd/>
            <a:tailEnd/>
          </a:ln>
          <a:effectLst/>
        </p:spPr>
      </p:pic>
      <p:sp>
        <p:nvSpPr>
          <p:cNvPr id="6" name="TextBox 5"/>
          <p:cNvSpPr txBox="1"/>
          <p:nvPr/>
        </p:nvSpPr>
        <p:spPr>
          <a:xfrm>
            <a:off x="571472" y="5143512"/>
            <a:ext cx="8072494" cy="1200329"/>
          </a:xfrm>
          <a:prstGeom prst="rect">
            <a:avLst/>
          </a:prstGeom>
          <a:noFill/>
        </p:spPr>
        <p:txBody>
          <a:bodyPr wrap="square" rtlCol="0">
            <a:spAutoFit/>
          </a:bodyPr>
          <a:lstStyle/>
          <a:p>
            <a:r>
              <a:rPr lang="zh-CN" altLang="en-US" dirty="0" smtClean="0"/>
              <a:t>同样，减少页面中</a:t>
            </a:r>
            <a:r>
              <a:rPr lang="en-US" altLang="zh-CN" dirty="0" smtClean="0"/>
              <a:t>&lt;script&gt;</a:t>
            </a:r>
            <a:r>
              <a:rPr lang="zh-CN" altLang="en-US" dirty="0" smtClean="0"/>
              <a:t>标签的数量，可以显著改善性能，不管是内嵌还是外链；而对于外链的文件而言，下载单个的</a:t>
            </a:r>
            <a:r>
              <a:rPr lang="en-US" altLang="zh-CN" dirty="0" smtClean="0"/>
              <a:t>100KB</a:t>
            </a:r>
            <a:r>
              <a:rPr lang="zh-CN" altLang="en-US" dirty="0" smtClean="0"/>
              <a:t>的文件，比下载</a:t>
            </a:r>
            <a:r>
              <a:rPr lang="en-US" altLang="zh-CN" dirty="0" smtClean="0"/>
              <a:t>4</a:t>
            </a:r>
            <a:r>
              <a:rPr lang="zh-CN" altLang="en-US" dirty="0" smtClean="0"/>
              <a:t>个</a:t>
            </a:r>
            <a:r>
              <a:rPr lang="en-US" altLang="zh-CN" dirty="0" smtClean="0"/>
              <a:t>25KB</a:t>
            </a:r>
            <a:r>
              <a:rPr lang="zh-CN" altLang="en-US" dirty="0" smtClean="0"/>
              <a:t>的文件更快（</a:t>
            </a:r>
            <a:r>
              <a:rPr lang="zh-CN" altLang="en-US" dirty="0" smtClean="0">
                <a:solidFill>
                  <a:srgbClr val="FF0000"/>
                </a:solidFill>
              </a:rPr>
              <a:t>具有片面性，针对老版本浏览器</a:t>
            </a:r>
            <a:r>
              <a:rPr lang="zh-CN" altLang="en-US" dirty="0" smtClean="0"/>
              <a:t>），因为</a:t>
            </a:r>
            <a:r>
              <a:rPr lang="en-US" altLang="zh-CN" dirty="0" smtClean="0"/>
              <a:t>HTTP</a:t>
            </a:r>
            <a:r>
              <a:rPr lang="zh-CN" altLang="en-US" dirty="0" smtClean="0"/>
              <a:t>请求又会带来额外的性能开销。可以使用相关的工具来合并，并且压缩多个</a:t>
            </a:r>
            <a:r>
              <a:rPr lang="en-US" altLang="zh-CN" dirty="0" smtClean="0"/>
              <a:t>Js</a:t>
            </a:r>
            <a:r>
              <a:rPr lang="zh-CN" altLang="en-US" dirty="0" smtClean="0"/>
              <a:t>文件。（</a:t>
            </a:r>
            <a:r>
              <a:rPr lang="en-US" altLang="zh-CN" dirty="0" smtClean="0"/>
              <a:t>YUI compressor</a:t>
            </a:r>
            <a:r>
              <a:rPr lang="zh-CN" altLang="en-US" dirty="0" smtClean="0"/>
              <a:t>等）</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加载与执行</a:t>
            </a:r>
            <a:r>
              <a:rPr lang="en-US" altLang="zh-CN" smtClean="0"/>
              <a:t>—</a:t>
            </a:r>
            <a:r>
              <a:rPr lang="zh-CN" altLang="en-US" smtClean="0"/>
              <a:t>创建无阻塞的脚本</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smtClean="0"/>
              <a:t>下载单个较大的</a:t>
            </a:r>
            <a:r>
              <a:rPr lang="en-US" altLang="zh-CN" smtClean="0"/>
              <a:t>Js</a:t>
            </a:r>
            <a:r>
              <a:rPr lang="zh-CN" altLang="en-US" smtClean="0"/>
              <a:t>文件仅产生一次</a:t>
            </a:r>
            <a:r>
              <a:rPr lang="en-US" altLang="zh-CN" smtClean="0"/>
              <a:t>HTTP</a:t>
            </a:r>
            <a:r>
              <a:rPr lang="zh-CN" altLang="en-US" smtClean="0"/>
              <a:t>请求，但是会“锁死”浏览器“一大段”时间。</a:t>
            </a:r>
            <a:endParaRPr lang="en-US" altLang="zh-CN" smtClean="0"/>
          </a:p>
          <a:p>
            <a:r>
              <a:rPr lang="zh-CN" altLang="en-US" smtClean="0"/>
              <a:t>为了避免此种情况，在某些应用中，需要向页面中逐步加载</a:t>
            </a:r>
            <a:r>
              <a:rPr lang="en-US" altLang="zh-CN" smtClean="0"/>
              <a:t>Js</a:t>
            </a:r>
            <a:r>
              <a:rPr lang="zh-CN" altLang="en-US" smtClean="0"/>
              <a:t>文件。</a:t>
            </a:r>
            <a:endParaRPr lang="en-US" altLang="zh-CN" smtClean="0"/>
          </a:p>
          <a:p>
            <a:endParaRPr lang="en-US" altLang="zh-CN" smtClean="0"/>
          </a:p>
          <a:p>
            <a:r>
              <a:rPr lang="zh-CN" altLang="en-US" smtClean="0"/>
              <a:t>相关资料：</a:t>
            </a:r>
            <a:endParaRPr lang="en-US" altLang="zh-CN" smtClean="0"/>
          </a:p>
          <a:p>
            <a:r>
              <a:rPr lang="zh-CN" altLang="en-US" smtClean="0"/>
              <a:t>并行下载：</a:t>
            </a:r>
            <a:endParaRPr lang="en-US" altLang="zh-CN" smtClean="0"/>
          </a:p>
          <a:p>
            <a:r>
              <a:rPr lang="en-US" smtClean="0">
                <a:hlinkClick r:id="rId2"/>
              </a:rPr>
              <a:t>http://fe.baidu.com/doc/wpo/research/javascript_loading.text</a:t>
            </a:r>
            <a:endParaRPr lang="en-US" smtClean="0"/>
          </a:p>
          <a:p>
            <a:endParaRPr lang="en-US" altLang="zh-CN" smtClean="0"/>
          </a:p>
          <a:p>
            <a:r>
              <a:rPr lang="zh-CN" altLang="en-US" smtClean="0"/>
              <a:t>关于</a:t>
            </a:r>
            <a:r>
              <a:rPr lang="en-US" altLang="zh-CN" smtClean="0"/>
              <a:t>async</a:t>
            </a:r>
            <a:r>
              <a:rPr lang="zh-CN" altLang="en-US" smtClean="0"/>
              <a:t>和</a:t>
            </a:r>
            <a:r>
              <a:rPr lang="en-US" altLang="zh-CN" smtClean="0"/>
              <a:t>defer</a:t>
            </a:r>
            <a:r>
              <a:rPr lang="zh-CN" altLang="en-US" smtClean="0"/>
              <a:t>：</a:t>
            </a:r>
            <a:endParaRPr lang="en-US" altLang="zh-CN" smtClean="0"/>
          </a:p>
          <a:p>
            <a:r>
              <a:rPr lang="en-US" smtClean="0">
                <a:hlinkClick r:id="rId3"/>
              </a:rPr>
              <a:t>http://fe.baidu.com/doc/browser/study/loading.text#Javascript</a:t>
            </a:r>
            <a:endParaRPr lang="en-US" smtClean="0"/>
          </a:p>
          <a:p>
            <a:r>
              <a:rPr lang="en-US" smtClean="0">
                <a:hlinkClick r:id="rId4"/>
              </a:rPr>
              <a:t>http://www.w3help.org/zh-cn/causes/BX9029</a:t>
            </a:r>
            <a:endParaRPr lang="en-US" altLang="zh-CN" dirty="0" smtClean="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加载与执行</a:t>
            </a:r>
            <a:r>
              <a:rPr lang="en-US" altLang="zh-CN" smtClean="0"/>
              <a:t>—</a:t>
            </a:r>
            <a:r>
              <a:rPr lang="zh-CN" altLang="en-US" smtClean="0"/>
              <a:t>动态脚本元素载入</a:t>
            </a:r>
            <a:endParaRPr lang="zh-CN" altLang="en-US" dirty="0"/>
          </a:p>
        </p:txBody>
      </p:sp>
      <p:sp>
        <p:nvSpPr>
          <p:cNvPr id="3" name="内容占位符 2"/>
          <p:cNvSpPr>
            <a:spLocks noGrp="1"/>
          </p:cNvSpPr>
          <p:nvPr>
            <p:ph idx="1"/>
          </p:nvPr>
        </p:nvSpPr>
        <p:spPr/>
        <p:txBody>
          <a:bodyPr/>
          <a:lstStyle/>
          <a:p>
            <a:r>
              <a:rPr lang="en-US" altLang="zh-CN" smtClean="0"/>
              <a:t>loadScript</a:t>
            </a:r>
            <a:r>
              <a:rPr lang="zh-CN" altLang="en-US" smtClean="0"/>
              <a:t>函数：</a:t>
            </a:r>
            <a:endParaRPr lang="zh-CN" altLang="en-US" dirty="0"/>
          </a:p>
        </p:txBody>
      </p:sp>
      <p:sp>
        <p:nvSpPr>
          <p:cNvPr id="4" name="灯片编号占位符 3"/>
          <p:cNvSpPr>
            <a:spLocks noGrp="1"/>
          </p:cNvSpPr>
          <p:nvPr>
            <p:ph type="sldNum" sz="quarter" idx="12"/>
          </p:nvPr>
        </p:nvSpPr>
        <p:spPr/>
        <p:txBody>
          <a:bodyPr/>
          <a:lstStyle/>
          <a:p>
            <a:fld id="{0870C874-E80B-4D94-8156-FB9963F5429C}" type="slidenum">
              <a:rPr lang="zh-CN" altLang="en-US" smtClean="0"/>
              <a:pPr/>
              <a:t>9</a:t>
            </a:fld>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1071538" y="1714488"/>
            <a:ext cx="7105650" cy="3829050"/>
          </a:xfrm>
          <a:prstGeom prst="rect">
            <a:avLst/>
          </a:prstGeom>
          <a:noFill/>
          <a:ln w="9525">
            <a:noFill/>
            <a:miter lim="800000"/>
            <a:headEnd/>
            <a:tailEnd/>
          </a:ln>
          <a:effectLst/>
        </p:spPr>
      </p:pic>
      <p:sp>
        <p:nvSpPr>
          <p:cNvPr id="6" name="TextBox 5"/>
          <p:cNvSpPr txBox="1"/>
          <p:nvPr/>
        </p:nvSpPr>
        <p:spPr>
          <a:xfrm>
            <a:off x="1428728" y="5786454"/>
            <a:ext cx="6429420" cy="646331"/>
          </a:xfrm>
          <a:prstGeom prst="rect">
            <a:avLst/>
          </a:prstGeom>
          <a:noFill/>
        </p:spPr>
        <p:txBody>
          <a:bodyPr wrap="square" rtlCol="0">
            <a:spAutoFit/>
          </a:bodyPr>
          <a:lstStyle/>
          <a:p>
            <a:r>
              <a:rPr lang="zh-CN" altLang="en-US" dirty="0" smtClean="0">
                <a:solidFill>
                  <a:srgbClr val="FF0000"/>
                </a:solidFill>
              </a:rPr>
              <a:t>动态脚本加载</a:t>
            </a:r>
            <a:r>
              <a:rPr lang="zh-CN" altLang="en-US" dirty="0" smtClean="0"/>
              <a:t>成为跨浏览器兼容性好，易用，成为最通用的无阻塞加载解决方案。</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id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untain">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untain">
      <a:fillStyleLst>
        <a:solidFill>
          <a:schemeClr val="phClr">
            <a:tint val="100000"/>
            <a:shade val="100000"/>
            <a:hueMod val="100000"/>
            <a:satMod val="100000"/>
          </a:scheme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8575" cap="flat" cmpd="sng" algn="ctr">
          <a:solidFill>
            <a:schemeClr val="phClr"/>
          </a:solidFill>
          <a:prstDash val="solid"/>
        </a:ln>
        <a:ln w="38100" cap="flat" cmpd="sng" algn="ctr">
          <a:solidFill>
            <a:schemeClr val="phClr"/>
          </a:solidFill>
          <a:prstDash val="solid"/>
        </a:ln>
      </a:lnStyleLst>
      <a:effectStyleLst>
        <a:effectStyle>
          <a:effectLst>
            <a:outerShdw algn="br">
              <a:srgbClr val="000000">
                <a:alpha val="0"/>
              </a:srgbClr>
            </a:outerShdw>
          </a:effectLst>
        </a:effectStyle>
        <a:effectStyle>
          <a:effectLst>
            <a:outerShdw dir="5400000" algn="ctr">
              <a:srgbClr val="EBE9ED">
                <a:alpha val="0"/>
              </a:srgbClr>
            </a:outerShdw>
          </a:effectLst>
          <a:scene3d>
            <a:camera prst="orthographicFront" fov="0">
              <a:rot lat="0" lon="0" rev="0"/>
            </a:camera>
            <a:lightRig rig="glow" dir="b">
              <a:rot lat="0" lon="0" rev="0"/>
            </a:lightRig>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fov="0">
              <a:rot lat="0" lon="0" rev="0"/>
            </a:camera>
            <a:lightRig rig="glow" dir="b">
              <a:rot lat="0" lon="0" rev="0"/>
            </a:lightRig>
          </a:scene3d>
          <a:sp3d contourW="6350" prstMaterial="softEdge">
            <a:bevelT w="50800" h="25400"/>
            <a:contourClr>
              <a:schemeClr val="phClr">
                <a:tint val="100000"/>
                <a:shade val="8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tint val="100000"/>
                <a:shade val="75000"/>
                <a:hueMod val="100000"/>
                <a:satMod val="100000"/>
              </a:schemeClr>
              <a:schemeClr val="phClr">
                <a:tint val="55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9281</TotalTime>
  <Words>3729</Words>
  <Application>Microsoft Office PowerPoint</Application>
  <PresentationFormat>全屏显示(4:3)</PresentationFormat>
  <Paragraphs>312</Paragraphs>
  <Slides>50</Slides>
  <Notes>3</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baidu</vt:lpstr>
      <vt:lpstr>幻灯片 1</vt:lpstr>
      <vt:lpstr>内容提要</vt:lpstr>
      <vt:lpstr>为啥要谈Javascript性能？--Js诞生之初</vt:lpstr>
      <vt:lpstr>为啥要谈Javascript性能？--发展</vt:lpstr>
      <vt:lpstr>为啥要谈Javascript性能？--新生代Js引擎</vt:lpstr>
      <vt:lpstr>加载与执行—理解Js的阻塞特性</vt:lpstr>
      <vt:lpstr>加载与执行—脚本位置&amp;&amp;脚本组织</vt:lpstr>
      <vt:lpstr>加载与执行—创建无阻塞的脚本</vt:lpstr>
      <vt:lpstr>加载与执行—动态脚本元素载入</vt:lpstr>
      <vt:lpstr>加载与执行—其他方法</vt:lpstr>
      <vt:lpstr>加载与执行—其他方法</vt:lpstr>
      <vt:lpstr>幻灯片 12</vt:lpstr>
      <vt:lpstr>数据访问</vt:lpstr>
      <vt:lpstr>数据访问—理解作用域链</vt:lpstr>
      <vt:lpstr>数据访问—理解作用域链</vt:lpstr>
      <vt:lpstr>数据访问—理解作用域链</vt:lpstr>
      <vt:lpstr>数据访问—理解作用域链</vt:lpstr>
      <vt:lpstr>数据访问—标识符解析</vt:lpstr>
      <vt:lpstr>数据访问—标识符解析的性能</vt:lpstr>
      <vt:lpstr>数据访问—写操作标识符解析速度</vt:lpstr>
      <vt:lpstr>数据访问—读操作标识符解析速度</vt:lpstr>
      <vt:lpstr>数据访问—不要依赖with语句</vt:lpstr>
      <vt:lpstr>数据访问—不要依赖with语句</vt:lpstr>
      <vt:lpstr>数据访问—闭包，作用域及内存</vt:lpstr>
      <vt:lpstr>数据访问—闭包，作用域及内存</vt:lpstr>
      <vt:lpstr>数据访问—闭包，作用域及内存</vt:lpstr>
      <vt:lpstr>数据访问—闭包，作用域及内存</vt:lpstr>
      <vt:lpstr>数据访问—闭包，作用域及内存</vt:lpstr>
      <vt:lpstr>数据访问—对象成员</vt:lpstr>
      <vt:lpstr>数据访问—理解原型（Prototype）</vt:lpstr>
      <vt:lpstr>数据访问—理解原型链（Prototype Chain）</vt:lpstr>
      <vt:lpstr>数据访问—理解原型链（Prototype Chain）</vt:lpstr>
      <vt:lpstr>数据访问—理解原型链（Prototype Chain）</vt:lpstr>
      <vt:lpstr>数据访问—优化策略缓存他！</vt:lpstr>
      <vt:lpstr>数据访问—优化策略缓存他！</vt:lpstr>
      <vt:lpstr>幻灯片 36</vt:lpstr>
      <vt:lpstr>DOM编程—DOM是啥子？</vt:lpstr>
      <vt:lpstr>DOM编程—两个岛屿</vt:lpstr>
      <vt:lpstr>DOM编程—HTML Collections(HTML 集合)</vt:lpstr>
      <vt:lpstr>DOM编程—HTML Collections(HTML 集合)</vt:lpstr>
      <vt:lpstr>DOM编程—区分元素节点的DOM属性</vt:lpstr>
      <vt:lpstr>DOM编程—新的选择器API</vt:lpstr>
      <vt:lpstr>DOM编程—浏览器的重绘&amp;&amp;重排</vt:lpstr>
      <vt:lpstr>DOM编程—最小化重绘与重排</vt:lpstr>
      <vt:lpstr>DOM编程—例子</vt:lpstr>
      <vt:lpstr>DOM编程—例子</vt:lpstr>
      <vt:lpstr>DOM编程—例子</vt:lpstr>
      <vt:lpstr>DOM编程—巧用事件委托</vt:lpstr>
      <vt:lpstr>DOM编程—巧用事件委托</vt:lpstr>
      <vt:lpstr>结束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百度社会化网络事业部 （SNS）</dc:title>
  <dc:creator/>
  <cp:lastModifiedBy>guanwei01</cp:lastModifiedBy>
  <cp:revision>1838</cp:revision>
  <dcterms:created xsi:type="dcterms:W3CDTF">2010-04-18T12:22:03Z</dcterms:created>
  <dcterms:modified xsi:type="dcterms:W3CDTF">2014-03-27T04:05:27Z</dcterms:modified>
</cp:coreProperties>
</file>