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7" r:id="rId2"/>
    <p:sldId id="440" r:id="rId3"/>
    <p:sldId id="534" r:id="rId4"/>
    <p:sldId id="563" r:id="rId5"/>
    <p:sldId id="564" r:id="rId6"/>
    <p:sldId id="565" r:id="rId7"/>
    <p:sldId id="531" r:id="rId8"/>
    <p:sldId id="572" r:id="rId9"/>
    <p:sldId id="573" r:id="rId10"/>
    <p:sldId id="574" r:id="rId11"/>
    <p:sldId id="575" r:id="rId12"/>
    <p:sldId id="566" r:id="rId13"/>
    <p:sldId id="567" r:id="rId14"/>
    <p:sldId id="568" r:id="rId15"/>
    <p:sldId id="569" r:id="rId16"/>
    <p:sldId id="576" r:id="rId17"/>
    <p:sldId id="577" r:id="rId18"/>
    <p:sldId id="578" r:id="rId19"/>
    <p:sldId id="579" r:id="rId20"/>
    <p:sldId id="581" r:id="rId21"/>
    <p:sldId id="582" r:id="rId22"/>
    <p:sldId id="583" r:id="rId23"/>
    <p:sldId id="580" r:id="rId24"/>
    <p:sldId id="585" r:id="rId25"/>
    <p:sldId id="586" r:id="rId26"/>
    <p:sldId id="587" r:id="rId27"/>
    <p:sldId id="584" r:id="rId28"/>
    <p:sldId id="588" r:id="rId29"/>
    <p:sldId id="530" r:id="rId30"/>
  </p:sldIdLst>
  <p:sldSz cx="9144000" cy="5143500" type="screen16x9"/>
  <p:notesSz cx="9928225" cy="679767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74438642" initials="8" lastIdx="2" clrIdx="0"/>
  <p:cmAuthor id="2" name="周 文轩" initials="周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82764"/>
    <a:srgbClr val="00E6ED"/>
    <a:srgbClr val="FFC1C1"/>
    <a:srgbClr val="969696"/>
    <a:srgbClr val="FF5353"/>
    <a:srgbClr val="A5A5A5"/>
    <a:srgbClr val="0000FF"/>
    <a:srgbClr val="015F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2" autoAdjust="0"/>
    <p:restoredTop sz="76249" autoAdjust="0"/>
  </p:normalViewPr>
  <p:slideViewPr>
    <p:cSldViewPr showGuides="1">
      <p:cViewPr varScale="1">
        <p:scale>
          <a:sx n="99" d="100"/>
          <a:sy n="99" d="100"/>
        </p:scale>
        <p:origin x="852" y="78"/>
      </p:cViewPr>
      <p:guideLst>
        <p:guide orient="horz" pos="162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notesViewPr>
    <p:cSldViewPr>
      <p:cViewPr varScale="1">
        <p:scale>
          <a:sx n="67" d="100"/>
          <a:sy n="67" d="100"/>
        </p:scale>
        <p:origin x="36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F385-65DF-B64B-AB97-A74B49445F30}" type="datetimeFigureOut">
              <a:rPr kumimoji="1" lang="zh-CN" altLang="en-US" smtClean="0"/>
              <a:t>2024/1/30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2C50-E8EE-B248-969E-B7713C306D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9444"/>
            <a:ext cx="7943507" cy="3058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2F65257B-888D-47A6-888A-402FB565835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74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08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30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09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807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322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603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959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63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4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5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067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696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931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417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576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06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441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54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77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38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21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87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02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1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88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 bwMode="auto">
          <a:xfrm>
            <a:off x="214044" y="771790"/>
            <a:ext cx="2160000" cy="21600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55663" y="3788457"/>
            <a:ext cx="7405688" cy="943533"/>
          </a:xfrm>
        </p:spPr>
        <p:txBody>
          <a:bodyPr anchor="ctr"/>
          <a:lstStyle>
            <a:lvl1pPr>
              <a:defRPr sz="2800" b="1">
                <a:solidFill>
                  <a:srgbClr val="002060"/>
                </a:solidFill>
                <a:effectLst/>
                <a:latin typeface="+mn-lt"/>
                <a:ea typeface="SimHei" panose="02010609060101010101" pitchFamily="49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hidden">
          <a:xfrm>
            <a:off x="-13493" y="1334113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9" y="108000"/>
            <a:ext cx="8964487" cy="57367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  <a:latin typeface="+mn-lt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单击此编辑母版标题样式处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" y="969572"/>
            <a:ext cx="8964488" cy="405045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002060"/>
              </a:buClr>
              <a:defRPr lang="zh-CN" altLang="en-US" sz="2800" b="0" dirty="0">
                <a:solidFill>
                  <a:srgbClr val="002060"/>
                </a:solidFill>
                <a:effectLst/>
                <a:latin typeface="+mn-lt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504825" indent="-221615">
              <a:spcBef>
                <a:spcPts val="0"/>
              </a:spcBef>
              <a:buClr>
                <a:srgbClr val="002060"/>
              </a:buClr>
              <a:defRPr lang="zh-CN" altLang="en-US" sz="2400" b="0" dirty="0">
                <a:solidFill>
                  <a:srgbClr val="002060"/>
                </a:solidFill>
                <a:effectLst/>
                <a:latin typeface="+mn-lt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754380" indent="-248285">
              <a:spcBef>
                <a:spcPts val="0"/>
              </a:spcBef>
              <a:buClr>
                <a:srgbClr val="002060"/>
              </a:buClr>
              <a:defRPr lang="zh-CN" altLang="en-US" sz="2000" b="0" dirty="0">
                <a:solidFill>
                  <a:srgbClr val="002060"/>
                </a:solidFill>
                <a:effectLst/>
                <a:latin typeface="+mn-lt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>
              <a:defRPr sz="1200" b="1">
                <a:solidFill>
                  <a:srgbClr val="002060"/>
                </a:solidFill>
                <a:latin typeface="+mn-lt"/>
                <a:ea typeface="STHeiti" panose="02010600040101010101" pitchFamily="2" charset="-122"/>
                <a:cs typeface="STXinwei" charset="-122"/>
              </a:defRPr>
            </a:lvl4pPr>
            <a:lvl5pPr>
              <a:defRPr b="1">
                <a:latin typeface="Times New Roman" panose="02020503050405090304" pitchFamily="18" charset="0"/>
                <a:cs typeface="Times New Roman" panose="02020503050405090304" pitchFamily="18" charset="0"/>
              </a:defRPr>
            </a:lvl5pPr>
          </a:lstStyle>
          <a:p>
            <a:pPr marL="281940" lvl="0" indent="-28194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504825" lvl="1" indent="-22161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dirty="0"/>
              <a:t>第二级</a:t>
            </a:r>
          </a:p>
          <a:p>
            <a:pPr marL="754380" lvl="2" indent="-24828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hidden">
          <a:xfrm>
            <a:off x="0" y="1923678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450539" y="214695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感谢聆听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297" y="108000"/>
            <a:ext cx="8965201" cy="5097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96" y="916278"/>
            <a:ext cx="8965200" cy="424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734876"/>
            <a:ext cx="9144000" cy="108681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67000">
                <a:srgbClr val="63779E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1190"/>
            <a:ext cx="57606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effectLst/>
          <a:latin typeface="+mn-lt"/>
          <a:ea typeface="SimHei" panose="02010609060101010101" pitchFamily="49" charset="-122"/>
          <a:cs typeface="SimHei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281940" indent="-281940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n"/>
        <a:defRPr sz="2800" b="0">
          <a:solidFill>
            <a:srgbClr val="002060"/>
          </a:solidFill>
          <a:effectLst/>
          <a:latin typeface="+mn-lt"/>
          <a:ea typeface="SimHei" panose="02010609060101010101" pitchFamily="49" charset="-122"/>
          <a:cs typeface="SimHei" panose="02010609060101010101" pitchFamily="49" charset="-122"/>
        </a:defRPr>
      </a:lvl1pPr>
      <a:lvl2pPr marL="504825" indent="-22161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¡"/>
        <a:defRPr sz="2400" b="0">
          <a:solidFill>
            <a:srgbClr val="002060"/>
          </a:solidFill>
          <a:effectLst/>
          <a:latin typeface="+mn-lt"/>
          <a:ea typeface="SimHei" panose="02010609060101010101" pitchFamily="49" charset="-122"/>
          <a:cs typeface="SimHei" panose="02010609060101010101" pitchFamily="49" charset="-122"/>
        </a:defRPr>
      </a:lvl2pPr>
      <a:lvl3pPr marL="754380" indent="-24828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u"/>
        <a:defRPr sz="2000" b="0">
          <a:solidFill>
            <a:srgbClr val="002060"/>
          </a:solidFill>
          <a:effectLst/>
          <a:latin typeface="+mn-lt"/>
          <a:ea typeface="SimHei" panose="02010609060101010101" pitchFamily="49" charset="-122"/>
          <a:cs typeface="SimHei" panose="02010609060101010101" pitchFamily="49" charset="-122"/>
        </a:defRPr>
      </a:lvl3pPr>
      <a:lvl4pPr marL="1261110" indent="-289560" algn="l" rtl="0" eaLnBrk="0" fontAlgn="base" hangingPunct="0">
        <a:spcBef>
          <a:spcPts val="225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200" b="0">
          <a:solidFill>
            <a:srgbClr val="002060"/>
          </a:solidFill>
          <a:latin typeface="+mn-lt"/>
          <a:ea typeface="STHeiti" panose="02010600040101010101" pitchFamily="2" charset="-122"/>
          <a:cs typeface="STHeiti" panose="02010600040101010101" pitchFamily="2" charset="-122"/>
        </a:defRPr>
      </a:lvl4pPr>
      <a:lvl5pPr marL="1552575" indent="-290830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 b="0">
          <a:solidFill>
            <a:schemeClr val="tx1"/>
          </a:solidFill>
          <a:latin typeface="Times New Roman" panose="02020503050405090304" pitchFamily="18" charset="0"/>
          <a:ea typeface="+mn-ea"/>
          <a:cs typeface="Times New Roman" panose="02020503050405090304" pitchFamily="18" charset="0"/>
        </a:defRPr>
      </a:lvl5pPr>
      <a:lvl6pPr marL="18954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ts001122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0" y="1347614"/>
            <a:ext cx="9144000" cy="1080119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Network Acceleration with Tiny Sets</a:t>
            </a:r>
            <a:endParaRPr lang="zh-CN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55776" y="3435846"/>
            <a:ext cx="4176464" cy="1515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Times New Roman" panose="02020603050405020304" pitchFamily="18" charset="0"/>
              </a:rPr>
              <a:t>Tianshuang-Wu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0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Times New Roman" panose="02020603050405020304" pitchFamily="18" charset="0"/>
              </a:rPr>
              <a:t>Tutor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Times New Roman" panose="02020603050405020304" pitchFamily="18" charset="0"/>
              </a:rPr>
              <a:t>Shenhuan-Lv</a:t>
            </a: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Times New Roman" panose="02020603050405020304" pitchFamily="18" charset="0"/>
                <a:hlinkClick r:id="rId3"/>
              </a:rPr>
              <a:t>wts001122@qq.com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0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Times New Roman" panose="02020603050405020304" pitchFamily="18" charset="0"/>
              </a:rPr>
              <a:t>2024/1/28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05940" y="4616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Block-level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521296" y="1131590"/>
            <a:ext cx="613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 about block-level pruning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D2A7C-05C6-2339-B338-E2DDFC819AE7}"/>
              </a:ext>
            </a:extLst>
          </p:cNvPr>
          <p:cNvSpPr txBox="1"/>
          <p:nvPr/>
        </p:nvSpPr>
        <p:spPr>
          <a:xfrm>
            <a:off x="521296" y="1593255"/>
            <a:ext cx="8299176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BlockDrop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introduces a reinforcement learning approach to derive instance-specific inference paths in 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ResNets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DBP proposes using linear probing to evaluate the accuracy of each block’s features, and dropping blocks with low accuracy.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adds a sparsity-promoting function to discard the block if all responses of this block are less than a threshold 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Both DBP and 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a large dataset for training and testing.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 uses a proxy dataset to evaluate the KL-divergence change before/after block removal. However, it neglects the finetuning process.</a:t>
            </a:r>
            <a:endParaRPr lang="zh-CN" altLang="en-US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C32F26-5933-78E0-23EF-F85E645B83A0}"/>
              </a:ext>
            </a:extLst>
          </p:cNvPr>
          <p:cNvSpPr txBox="1"/>
          <p:nvPr/>
        </p:nvSpPr>
        <p:spPr>
          <a:xfrm>
            <a:off x="395536" y="4096001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i="1" dirty="0">
                <a:solidFill>
                  <a:srgbClr val="FF0000"/>
                </a:solidFill>
                <a:effectLst/>
                <a:latin typeface="NimbusRomNo9L-ReguItal"/>
              </a:rPr>
              <a:t>“recoverability”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7DBAAF-EC34-B92B-20ED-316E92A00A29}"/>
              </a:ext>
            </a:extLst>
          </p:cNvPr>
          <p:cNvSpPr/>
          <p:nvPr/>
        </p:nvSpPr>
        <p:spPr>
          <a:xfrm>
            <a:off x="3772669" y="4271759"/>
            <a:ext cx="799331" cy="294814"/>
          </a:xfrm>
          <a:prstGeom prst="right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0BEDAA-EE47-644B-39F6-7D500F6F65DA}"/>
              </a:ext>
            </a:extLst>
          </p:cNvPr>
          <p:cNvSpPr txBox="1"/>
          <p:nvPr/>
        </p:nvSpPr>
        <p:spPr>
          <a:xfrm>
            <a:off x="4854804" y="4096001"/>
            <a:ext cx="3610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NimbusRomNo9L-Regu"/>
                <a:ea typeface="宋体" panose="02010600030101010101" pitchFamily="2" charset="-122"/>
              </a:rPr>
              <a:t>the accuracy of the pruned network 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NimbusRomNo9L-ReguItal"/>
                <a:ea typeface="宋体" panose="02010600030101010101" pitchFamily="2" charset="-122"/>
              </a:rPr>
              <a:t>after finetuning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1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Limited Knowledge 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C436D86B-668B-9CCE-F50F-E41CFC0D5242}"/>
              </a:ext>
            </a:extLst>
          </p:cNvPr>
          <p:cNvSpPr/>
          <p:nvPr/>
        </p:nvSpPr>
        <p:spPr>
          <a:xfrm>
            <a:off x="5039013" y="2775023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A5EF41-D452-028A-E397-8A7F8929A7ED}"/>
              </a:ext>
            </a:extLst>
          </p:cNvPr>
          <p:cNvSpPr txBox="1"/>
          <p:nvPr/>
        </p:nvSpPr>
        <p:spPr>
          <a:xfrm>
            <a:off x="5093019" y="3024305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CD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8F458D65-2D83-AD08-7C01-16B7AE8685FE}"/>
              </a:ext>
            </a:extLst>
          </p:cNvPr>
          <p:cNvSpPr/>
          <p:nvPr/>
        </p:nvSpPr>
        <p:spPr>
          <a:xfrm>
            <a:off x="5734661" y="2003279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A2DC6F-2503-A4A7-31E8-5453EA59BBCC}"/>
              </a:ext>
            </a:extLst>
          </p:cNvPr>
          <p:cNvSpPr txBox="1"/>
          <p:nvPr/>
        </p:nvSpPr>
        <p:spPr>
          <a:xfrm>
            <a:off x="5788667" y="2252561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FSKD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30896F80-928F-A5F4-FC45-D3FF66EED609}"/>
              </a:ext>
            </a:extLst>
          </p:cNvPr>
          <p:cNvSpPr/>
          <p:nvPr/>
        </p:nvSpPr>
        <p:spPr>
          <a:xfrm>
            <a:off x="6606226" y="2610500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AD98E2-23FC-C83A-54CF-4951EB7B9933}"/>
              </a:ext>
            </a:extLst>
          </p:cNvPr>
          <p:cNvSpPr txBox="1"/>
          <p:nvPr/>
        </p:nvSpPr>
        <p:spPr>
          <a:xfrm>
            <a:off x="6660232" y="2859782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MIR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D8C96FF5-F813-C5E2-4787-750EF9EED1E1}"/>
              </a:ext>
            </a:extLst>
          </p:cNvPr>
          <p:cNvSpPr/>
          <p:nvPr/>
        </p:nvSpPr>
        <p:spPr>
          <a:xfrm>
            <a:off x="5894108" y="3212955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128B9-E33D-28FC-11D7-338D13644957}"/>
              </a:ext>
            </a:extLst>
          </p:cNvPr>
          <p:cNvSpPr txBox="1"/>
          <p:nvPr/>
        </p:nvSpPr>
        <p:spPr>
          <a:xfrm>
            <a:off x="5948114" y="3462237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latin typeface="NimbusRomNo9L-Regu"/>
              </a:rPr>
              <a:t>DF</a:t>
            </a:r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KD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F90FA3F-B3DD-1A1B-1685-D8C7052C1C7A}"/>
              </a:ext>
            </a:extLst>
          </p:cNvPr>
          <p:cNvSpPr/>
          <p:nvPr/>
        </p:nvSpPr>
        <p:spPr>
          <a:xfrm>
            <a:off x="845586" y="2525741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4CFE1B-BE69-3B77-8D69-DB01554FA181}"/>
              </a:ext>
            </a:extLst>
          </p:cNvPr>
          <p:cNvSpPr txBox="1"/>
          <p:nvPr/>
        </p:nvSpPr>
        <p:spPr>
          <a:xfrm>
            <a:off x="899592" y="2775023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PRACTISE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32B580-3EDA-C0C6-D615-1088CDBF9DD6}"/>
              </a:ext>
            </a:extLst>
          </p:cNvPr>
          <p:cNvSpPr/>
          <p:nvPr/>
        </p:nvSpPr>
        <p:spPr>
          <a:xfrm>
            <a:off x="3461730" y="2440289"/>
            <a:ext cx="1069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VS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C0DD18-C03E-34A6-9938-4C97D1107DEF}"/>
              </a:ext>
            </a:extLst>
          </p:cNvPr>
          <p:cNvSpPr txBox="1"/>
          <p:nvPr/>
        </p:nvSpPr>
        <p:spPr>
          <a:xfrm>
            <a:off x="724349" y="138432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 of this paper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4DEAE6-827F-3B2D-20F2-8157417D87B5}"/>
              </a:ext>
            </a:extLst>
          </p:cNvPr>
          <p:cNvSpPr txBox="1"/>
          <p:nvPr/>
        </p:nvSpPr>
        <p:spPr>
          <a:xfrm>
            <a:off x="5907786" y="1384329"/>
            <a:ext cx="17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Previous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86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521296" y="1131590"/>
            <a:ext cx="365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Knowledge distillation (KD)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D2A7C-05C6-2339-B338-E2DDFC819AE7}"/>
              </a:ext>
            </a:extLst>
          </p:cNvPr>
          <p:cNvSpPr txBox="1"/>
          <p:nvPr/>
        </p:nvSpPr>
        <p:spPr>
          <a:xfrm>
            <a:off x="485800" y="1500922"/>
            <a:ext cx="813690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/>
              <a:t>transfer the knowledge from</a:t>
            </a:r>
            <a:r>
              <a:rPr lang="en-US" altLang="zh-CN" sz="1400" dirty="0"/>
              <a:t> </a:t>
            </a:r>
            <a:r>
              <a:rPr lang="zh-CN" altLang="en-US" sz="1400" dirty="0"/>
              <a:t>the cumbersome model to a small</a:t>
            </a:r>
            <a:r>
              <a:rPr lang="en-US" altLang="zh-CN" sz="1400" dirty="0"/>
              <a:t> </a:t>
            </a:r>
            <a:r>
              <a:rPr lang="zh-CN" altLang="en-US" sz="1400" dirty="0"/>
              <a:t>model that is more suitable for deployment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578" y="2078579"/>
            <a:ext cx="2472690" cy="1492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C29894-FF05-4EA0-F22B-543210A28993}"/>
              </a:ext>
            </a:extLst>
          </p:cNvPr>
          <p:cNvSpPr txBox="1"/>
          <p:nvPr/>
        </p:nvSpPr>
        <p:spPr>
          <a:xfrm>
            <a:off x="553118" y="38407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large model</a:t>
            </a:r>
            <a:r>
              <a:rPr lang="en-US" altLang="zh-CN" sz="1400" dirty="0"/>
              <a:t>’s </a:t>
            </a:r>
            <a:r>
              <a:rPr lang="zh-CN" altLang="en-US" sz="1400" dirty="0"/>
              <a:t>class probabilitie</a:t>
            </a:r>
            <a:r>
              <a:rPr lang="en-US" altLang="zh-CN" sz="1400" dirty="0"/>
              <a:t>s--&gt;</a:t>
            </a:r>
            <a:r>
              <a:rPr lang="zh-CN" altLang="en-US" sz="1400" dirty="0"/>
              <a:t>soft targets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57648-420C-695E-AA61-02A33361F9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576861"/>
            <a:ext cx="4755180" cy="19388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63FDC8-47F9-D6AB-C2E0-0948E2C507A5}"/>
              </a:ext>
            </a:extLst>
          </p:cNvPr>
          <p:cNvSpPr txBox="1"/>
          <p:nvPr/>
        </p:nvSpPr>
        <p:spPr>
          <a:xfrm>
            <a:off x="179512" y="4820056"/>
            <a:ext cx="72754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Geoffrey E. Hinton, Oriol </a:t>
            </a:r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Jeffrey Dean. Distilling the knowledge in a neural network. </a:t>
            </a:r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arXiv:1503.02531, 2015.</a:t>
            </a:r>
            <a:endParaRPr lang="zh-CN" altLang="en-US" sz="800" dirty="0">
              <a:solidFill>
                <a:srgbClr val="0827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521296" y="1131590"/>
            <a:ext cx="365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ross Distillation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D2A7C-05C6-2339-B338-E2DDFC819AE7}"/>
              </a:ext>
            </a:extLst>
          </p:cNvPr>
          <p:cNvSpPr txBox="1"/>
          <p:nvPr/>
        </p:nvSpPr>
        <p:spPr>
          <a:xfrm>
            <a:off x="485800" y="1500922"/>
            <a:ext cx="8136904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400" dirty="0"/>
              <a:t>direct the teacher</a:t>
            </a:r>
            <a:r>
              <a:rPr lang="en-US" altLang="zh-CN" sz="1400" dirty="0"/>
              <a:t>’</a:t>
            </a:r>
            <a:r>
              <a:rPr lang="zh-CN" altLang="en-US" sz="1400" dirty="0"/>
              <a:t>s hidden layers to the</a:t>
            </a:r>
            <a:r>
              <a:rPr lang="en-US" altLang="zh-CN" sz="1400" dirty="0"/>
              <a:t> </a:t>
            </a:r>
            <a:r>
              <a:rPr lang="zh-CN" altLang="en-US" sz="1400" dirty="0"/>
              <a:t>student network, which is called correction</a:t>
            </a:r>
            <a:endParaRPr lang="en-US" altLang="zh-CN" sz="14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4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400" dirty="0"/>
              <a:t>reverse the strategy by directing the</a:t>
            </a:r>
            <a:r>
              <a:rPr lang="en-US" altLang="zh-CN" sz="1400" dirty="0"/>
              <a:t> </a:t>
            </a:r>
            <a:r>
              <a:rPr lang="zh-CN" altLang="en-US" sz="1400" dirty="0"/>
              <a:t>student</a:t>
            </a:r>
            <a:r>
              <a:rPr lang="en-US" altLang="zh-CN" sz="1400" dirty="0"/>
              <a:t>’</a:t>
            </a:r>
            <a:r>
              <a:rPr lang="zh-CN" altLang="en-US" sz="1400" dirty="0"/>
              <a:t>s hidden layers to the teacher network</a:t>
            </a:r>
            <a:r>
              <a:rPr lang="zh-CN" altLang="en-US" sz="1400" dirty="0">
                <a:sym typeface="+mn-ea"/>
              </a:rPr>
              <a:t> to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make the teacher aware of the errors accumulated on the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student network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D500EB-97C2-FE25-F4F5-C136EAAE36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1560" y="2720842"/>
            <a:ext cx="7344410" cy="1590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A94D42-8A66-BB4F-96F8-B96C4735A6CD}"/>
              </a:ext>
            </a:extLst>
          </p:cNvPr>
          <p:cNvSpPr txBox="1"/>
          <p:nvPr/>
        </p:nvSpPr>
        <p:spPr>
          <a:xfrm>
            <a:off x="179513" y="4832276"/>
            <a:ext cx="8964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Haoli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Bai, </a:t>
            </a:r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Jiaxiang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Wu, Irwin King, and Michael Lyu. Few shot network compression via cross distillation. In AAAI, volume 04, pages 3203–3210, 2020. </a:t>
            </a:r>
            <a:endParaRPr lang="zh-CN" altLang="en-US" sz="800" dirty="0">
              <a:solidFill>
                <a:srgbClr val="0827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2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FSKD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521296" y="1131590"/>
            <a:ext cx="570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ample Knowledge Distillation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(FSKD)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D2A7C-05C6-2339-B338-E2DDFC819AE7}"/>
              </a:ext>
            </a:extLst>
          </p:cNvPr>
          <p:cNvSpPr txBox="1"/>
          <p:nvPr/>
        </p:nvSpPr>
        <p:spPr>
          <a:xfrm>
            <a:off x="521296" y="1500922"/>
            <a:ext cx="813690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/>
              <a:t>A 1×1 convolution layer is added at the end of each layer block of the student-net, and we fit the block-level outputs of the student-net to the teacher-net by estimating the parameters of the added layers.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16FC5-B004-D295-901B-CD08D16C60C1}"/>
              </a:ext>
            </a:extLst>
          </p:cNvPr>
          <p:cNvSpPr txBox="1"/>
          <p:nvPr/>
        </p:nvSpPr>
        <p:spPr>
          <a:xfrm>
            <a:off x="107504" y="4820056"/>
            <a:ext cx="75882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Tianhong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Li, Jianguo Li, Zhuang Liu, and </a:t>
            </a:r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Changshui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Zhang. Few sample knowledge distillation for efficient network compression. In CVPR, pages 14639–14647, 2020.</a:t>
            </a:r>
            <a:endParaRPr lang="zh-CN" altLang="en-US" sz="800" dirty="0">
              <a:solidFill>
                <a:srgbClr val="0827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7084" y="2350099"/>
            <a:ext cx="5020884" cy="19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521296" y="1131590"/>
            <a:ext cx="570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Mimicking then Replacing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D2A7C-05C6-2339-B338-E2DDFC819AE7}"/>
              </a:ext>
            </a:extLst>
          </p:cNvPr>
          <p:cNvSpPr txBox="1"/>
          <p:nvPr/>
        </p:nvSpPr>
        <p:spPr>
          <a:xfrm>
            <a:off x="521296" y="1500922"/>
            <a:ext cx="8136904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/>
              <a:t>F</a:t>
            </a:r>
            <a:r>
              <a:rPr lang="zh-CN" altLang="en-US" sz="1400" dirty="0"/>
              <a:t>irst</a:t>
            </a:r>
            <a:r>
              <a:rPr lang="en-US" altLang="zh-CN" sz="1400" dirty="0"/>
              <a:t> </a:t>
            </a:r>
            <a:r>
              <a:rPr lang="zh-CN" altLang="en-US" sz="1400" dirty="0"/>
              <a:t>urges the pruned model to output the same feature representations as those of the original model for the same image</a:t>
            </a:r>
            <a:endParaRPr lang="en-US" altLang="zh-CN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/>
              <a:t>T</a:t>
            </a:r>
            <a:r>
              <a:rPr lang="zh-CN" altLang="en-US" sz="1400" dirty="0"/>
              <a:t>hen replace the teacher</a:t>
            </a:r>
            <a:r>
              <a:rPr lang="en-US" altLang="zh-CN" sz="1400" dirty="0"/>
              <a:t>’</a:t>
            </a:r>
            <a:r>
              <a:rPr lang="zh-CN" altLang="en-US" sz="1400" dirty="0"/>
              <a:t>s backbone with the smaller student but keep the head unchanged</a:t>
            </a:r>
            <a:r>
              <a:rPr lang="en-US" altLang="zh-CN" sz="1400" dirty="0"/>
              <a:t> </a:t>
            </a:r>
            <a:r>
              <a:rPr lang="zh-CN" altLang="en-US" sz="1400" dirty="0"/>
              <a:t>to obtain the final compressed model</a:t>
            </a:r>
            <a:endParaRPr lang="en-US" altLang="zh-CN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/>
              <a:t>We follow the</a:t>
            </a:r>
            <a:r>
              <a:rPr lang="en-US" altLang="zh-CN" sz="1400" dirty="0"/>
              <a:t> </a:t>
            </a:r>
            <a:r>
              <a:rPr lang="zh-CN" altLang="en-US" sz="1400" dirty="0"/>
              <a:t>feature mimicking idea of LSHKD, but allows mor</a:t>
            </a:r>
            <a:r>
              <a:rPr lang="en-US" altLang="zh-CN" sz="1400" dirty="0"/>
              <a:t>e </a:t>
            </a:r>
            <a:r>
              <a:rPr lang="zh-CN" altLang="en-US" sz="1400" dirty="0"/>
              <a:t>freedom in choosing the layer for feature mimicking (i.e.,mimicking features in one of the layers, but not necessarily</a:t>
            </a:r>
            <a:r>
              <a:rPr lang="en-US" altLang="zh-CN" sz="1400" dirty="0"/>
              <a:t> </a:t>
            </a:r>
            <a:r>
              <a:rPr lang="zh-CN" altLang="en-US" sz="1400" dirty="0"/>
              <a:t>the penultimate layer).</a:t>
            </a:r>
            <a:endParaRPr lang="en-US" altLang="zh-CN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/>
              <a:t>Mimicking features before pooling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16FC5-B004-D295-901B-CD08D16C60C1}"/>
              </a:ext>
            </a:extLst>
          </p:cNvPr>
          <p:cNvSpPr txBox="1"/>
          <p:nvPr/>
        </p:nvSpPr>
        <p:spPr>
          <a:xfrm>
            <a:off x="107504" y="4820056"/>
            <a:ext cx="75882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Huanyu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Junjie Liu, Xin Ma, Yang Yong, </a:t>
            </a:r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Zhenhua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Chai, and </a:t>
            </a:r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Jianxin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Wu. Compressing models with few samples: Mimicking then replacing. In CVPR, pages 701–710, 2022.</a:t>
            </a:r>
            <a:endParaRPr lang="zh-CN" altLang="en-US" sz="800" dirty="0">
              <a:solidFill>
                <a:srgbClr val="0827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08111" y="3999645"/>
            <a:ext cx="299085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DFKD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521296" y="1131590"/>
            <a:ext cx="5490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231F1F"/>
                </a:solidFill>
                <a:effectLst/>
                <a:latin typeface="Times-Roman"/>
              </a:rPr>
              <a:t>Data Free Knowledge Distillation (DFKD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A94D42-8A66-BB4F-96F8-B96C4735A6CD}"/>
              </a:ext>
            </a:extLst>
          </p:cNvPr>
          <p:cNvSpPr txBox="1"/>
          <p:nvPr/>
        </p:nvSpPr>
        <p:spPr>
          <a:xfrm>
            <a:off x="179513" y="4832276"/>
            <a:ext cx="8964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Haoli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Bai, </a:t>
            </a:r>
            <a:r>
              <a:rPr lang="en-US" altLang="zh-CN" sz="800" dirty="0" err="1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Jiaxiang</a:t>
            </a:r>
            <a:r>
              <a:rPr lang="en-US" altLang="zh-CN" sz="800" dirty="0">
                <a:solidFill>
                  <a:srgbClr val="0827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Wu, Irwin King, and Michael Lyu. Few shot network compression via cross distillation. In AAAI, volume 04, pages 3203–3210, 2020. </a:t>
            </a:r>
            <a:endParaRPr lang="zh-CN" altLang="en-US" sz="800" dirty="0">
              <a:solidFill>
                <a:srgbClr val="0827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7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138866" y="1883092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Related Works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2417692" y="286486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2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5D1F3E-77CE-1AF5-5343-B55BE341BACC}"/>
              </a:ext>
            </a:extLst>
          </p:cNvPr>
          <p:cNvGrpSpPr/>
          <p:nvPr/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70ADF238-CDCD-306B-D898-C220BA721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988A8D2F-E98E-228D-0BF8-73077E7C92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EB420815-FEEB-2F60-57A6-C33359908C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Conclusion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8F0E108-35B2-A044-AB92-33670B944A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5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63A1FC-87DB-BF99-48FA-0DAC9192EC1B}"/>
              </a:ext>
            </a:extLst>
          </p:cNvPr>
          <p:cNvGrpSpPr/>
          <p:nvPr/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id="{97665632-CEEA-614E-05EC-0FD2A6D6DB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5" name="AutoShape 11">
              <a:extLst>
                <a:ext uri="{FF2B5EF4-FFF2-40B4-BE49-F238E27FC236}">
                  <a16:creationId xmlns:a16="http://schemas.microsoft.com/office/drawing/2014/main" id="{7060DE37-A2AE-608B-7458-8769342E18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EAD92AE6-063D-DE17-E328-076E73C1C7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Experiments</a:t>
              </a:r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055E2A7E-C332-AEC4-2ABA-7BE2DB9C5D8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4</a:t>
              </a:r>
            </a:p>
          </p:txBody>
        </p:sp>
      </p:grpSp>
      <p:sp>
        <p:nvSpPr>
          <p:cNvPr id="2" name="AutoShape 10"/>
          <p:cNvSpPr>
            <a:spLocks noChangeArrowheads="1"/>
          </p:cNvSpPr>
          <p:nvPr/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1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gray">
          <a:xfrm>
            <a:off x="2486482" y="2648947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gray">
          <a:xfrm>
            <a:off x="2125789" y="2612082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gray">
          <a:xfrm>
            <a:off x="2885406" y="2656708"/>
            <a:ext cx="3330452" cy="461786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PRACTISE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gray">
          <a:xfrm>
            <a:off x="2324618" y="2639444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937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to drop blocks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964183-F21C-B94F-476B-3442504E2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7"/>
          <a:stretch/>
        </p:blipFill>
        <p:spPr>
          <a:xfrm>
            <a:off x="5580112" y="1426912"/>
            <a:ext cx="3255763" cy="26578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C5131B-296B-4272-1144-F00059EF7231}"/>
              </a:ext>
            </a:extLst>
          </p:cNvPr>
          <p:cNvSpPr txBox="1"/>
          <p:nvPr/>
        </p:nvSpPr>
        <p:spPr>
          <a:xfrm>
            <a:off x="526196" y="1448081"/>
            <a:ext cx="5040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latency </a:t>
            </a:r>
            <a:r>
              <a:rPr lang="en-US" altLang="zh-CN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&amp;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accuracy</a:t>
            </a:r>
            <a:endParaRPr lang="zh-CN" altLang="en-US" sz="36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95C18D-A318-ABA8-0A2B-873F8AFB5694}"/>
              </a:ext>
            </a:extLst>
          </p:cNvPr>
          <p:cNvSpPr txBox="1"/>
          <p:nvPr/>
        </p:nvSpPr>
        <p:spPr>
          <a:xfrm>
            <a:off x="1625451" y="2217674"/>
            <a:ext cx="23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Achieve the</a:t>
            </a:r>
            <a:r>
              <a:rPr lang="zh-CN" altLang="en-US" dirty="0"/>
              <a:t> </a:t>
            </a:r>
            <a:r>
              <a:rPr lang="en-US" altLang="zh-CN" dirty="0"/>
              <a:t>same latency with less reduction of FLOPs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63C239-F4B7-C8B5-CD58-5B20AA89B17E}"/>
              </a:ext>
            </a:extLst>
          </p:cNvPr>
          <p:cNvSpPr txBox="1"/>
          <p:nvPr/>
        </p:nvSpPr>
        <p:spPr>
          <a:xfrm>
            <a:off x="1297757" y="4011910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FLOPs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eductions may lead </a:t>
            </a:r>
            <a:r>
              <a:rPr lang="en-US" altLang="zh-CN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 and unstable problems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76CC582-7DE1-DA6E-60D6-522879FD768A}"/>
              </a:ext>
            </a:extLst>
          </p:cNvPr>
          <p:cNvSpPr/>
          <p:nvPr/>
        </p:nvSpPr>
        <p:spPr>
          <a:xfrm>
            <a:off x="3169965" y="3212911"/>
            <a:ext cx="360040" cy="75582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58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recoverability of the pruned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395536" y="1133336"/>
            <a:ext cx="347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231F1F"/>
                </a:solidFill>
                <a:effectLst/>
                <a:latin typeface="Times-Roman"/>
              </a:rPr>
              <a:t>How to choose blocks to drop?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573A5235-C5E8-12C8-5C81-C37D73B7BE9B}"/>
              </a:ext>
            </a:extLst>
          </p:cNvPr>
          <p:cNvSpPr/>
          <p:nvPr/>
        </p:nvSpPr>
        <p:spPr>
          <a:xfrm>
            <a:off x="1718556" y="1685412"/>
            <a:ext cx="360040" cy="75582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AA5140-85F6-5A62-7791-25A37BDE549B}"/>
              </a:ext>
            </a:extLst>
          </p:cNvPr>
          <p:cNvSpPr txBox="1"/>
          <p:nvPr/>
        </p:nvSpPr>
        <p:spPr>
          <a:xfrm>
            <a:off x="-456070" y="2493473"/>
            <a:ext cx="5040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Recoverability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2A103F-22DA-F203-8B85-0214B810D9B1}"/>
              </a:ext>
            </a:extLst>
          </p:cNvPr>
          <p:cNvSpPr txBox="1"/>
          <p:nvPr/>
        </p:nvSpPr>
        <p:spPr>
          <a:xfrm>
            <a:off x="539552" y="3096062"/>
            <a:ext cx="5688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231F20"/>
                </a:solidFill>
                <a:effectLst/>
                <a:latin typeface="NimbusRomNo9L-Regu"/>
              </a:rPr>
              <a:t>finetuning with a tiny training set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4114BF-65E4-F4DD-2B80-5D6F1A5A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00" y="1468662"/>
            <a:ext cx="3924848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B45574-87D0-F5C7-5562-EEC91D6DF7C0}"/>
              </a:ext>
            </a:extLst>
          </p:cNvPr>
          <p:cNvSpPr txBox="1"/>
          <p:nvPr/>
        </p:nvSpPr>
        <p:spPr>
          <a:xfrm>
            <a:off x="4345912" y="4216849"/>
            <a:ext cx="4798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PRACTISE enjoys a high consistency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Top-1 error of the finetuned model!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10CBD3-4FC2-B73A-CC23-5D065E6A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2" y="3581512"/>
            <a:ext cx="392484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3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123728" y="1203598"/>
            <a:ext cx="4461550" cy="875623"/>
            <a:chOff x="2228207" y="1302988"/>
            <a:chExt cx="4320480" cy="87562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gray">
            <a:xfrm>
              <a:off x="2588900" y="1339853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7F"/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rgbClr val="002060"/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gray">
            <a:xfrm>
              <a:off x="2228207" y="1302988"/>
              <a:ext cx="718062" cy="603426"/>
            </a:xfrm>
            <a:prstGeom prst="diamond">
              <a:avLst/>
            </a:prstGeom>
            <a:solidFill>
              <a:srgbClr val="002060">
                <a:alpha val="96000"/>
              </a:srgbClr>
            </a:solidFill>
            <a:ln w="25400" algn="ctr">
              <a:solidFill>
                <a:srgbClr val="FFFFFF"/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808080"/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gray">
            <a:xfrm>
              <a:off x="2987824" y="1347614"/>
              <a:ext cx="3330452" cy="83099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rgbClr val="002060"/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Research Background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gray">
            <a:xfrm>
              <a:off x="2427035" y="133035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1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138866" y="1933728"/>
            <a:ext cx="4446412" cy="507045"/>
            <a:chOff x="2213820" y="2117425"/>
            <a:chExt cx="4320480" cy="507045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Related Works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gray">
            <a:xfrm>
              <a:off x="2412648" y="214478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PRACTISE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3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5D1F3E-77CE-1AF5-5343-B55BE341BACC}"/>
              </a:ext>
            </a:extLst>
          </p:cNvPr>
          <p:cNvGrpSpPr/>
          <p:nvPr/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70ADF238-CDCD-306B-D898-C220BA721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988A8D2F-E98E-228D-0BF8-73077E7C92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EB420815-FEEB-2F60-57A6-C33359908C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Conclusion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8F0E108-35B2-A044-AB92-33670B944A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5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63A1FC-87DB-BF99-48FA-0DAC9192EC1B}"/>
              </a:ext>
            </a:extLst>
          </p:cNvPr>
          <p:cNvGrpSpPr/>
          <p:nvPr/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id="{97665632-CEEA-614E-05EC-0FD2A6D6DB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5" name="AutoShape 11">
              <a:extLst>
                <a:ext uri="{FF2B5EF4-FFF2-40B4-BE49-F238E27FC236}">
                  <a16:creationId xmlns:a16="http://schemas.microsoft.com/office/drawing/2014/main" id="{7060DE37-A2AE-608B-7458-8769342E18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EAD92AE6-063D-DE17-E328-076E73C1C7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Experiments</a:t>
              </a:r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055E2A7E-C332-AEC4-2ABA-7BE2DB9C5D8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recoverability of the pruned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BB83DD-2817-3DDA-0E2F-467A38B1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" y="2263180"/>
            <a:ext cx="6215427" cy="28803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CC9DD1-20DC-ED7B-97DD-A23F12EAC241}"/>
              </a:ext>
            </a:extLst>
          </p:cNvPr>
          <p:cNvSpPr txBox="1"/>
          <p:nvPr/>
        </p:nvSpPr>
        <p:spPr>
          <a:xfrm>
            <a:off x="251520" y="944701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Recoverability    +     Latency       =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829099-DCE0-0798-9962-9150C327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4" y="1630140"/>
            <a:ext cx="3924848" cy="3143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A0DD71-4733-E1B3-6EBC-22BE15803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530114"/>
            <a:ext cx="2133898" cy="514422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9E2F822F-3E88-6691-FE86-0C6590DAB3EF}"/>
              </a:ext>
            </a:extLst>
          </p:cNvPr>
          <p:cNvSpPr/>
          <p:nvPr/>
        </p:nvSpPr>
        <p:spPr>
          <a:xfrm>
            <a:off x="7995507" y="1806367"/>
            <a:ext cx="360040" cy="75582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40BAE0-28B6-0895-04C1-9A89125059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68"/>
          <a:stretch/>
        </p:blipFill>
        <p:spPr>
          <a:xfrm>
            <a:off x="7277670" y="2747158"/>
            <a:ext cx="1834163" cy="7558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583C5C-3951-E689-793B-066F308A0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794" y="3645338"/>
            <a:ext cx="2155753" cy="14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0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accuracy of the pruned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BF161-03F5-12D7-132F-A31A8FF1ED33}"/>
              </a:ext>
            </a:extLst>
          </p:cNvPr>
          <p:cNvSpPr txBox="1"/>
          <p:nvPr/>
        </p:nvSpPr>
        <p:spPr>
          <a:xfrm>
            <a:off x="341276" y="1131590"/>
            <a:ext cx="286257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the features before the global average pooling for the pruned model to mimic and achieved state-of-the-art performance with few training samples.</a:t>
            </a:r>
          </a:p>
          <a:p>
            <a:pPr algn="l"/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——MIR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A3BE72-B655-FC14-5ED2-F263DC40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62668"/>
            <a:ext cx="2884108" cy="3070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7BB27F-D11A-65C1-4B84-3EE16CC9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380386"/>
            <a:ext cx="4464496" cy="36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2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PRACTISE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3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5D1F3E-77CE-1AF5-5343-B55BE341BACC}"/>
              </a:ext>
            </a:extLst>
          </p:cNvPr>
          <p:cNvGrpSpPr/>
          <p:nvPr/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70ADF238-CDCD-306B-D898-C220BA721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988A8D2F-E98E-228D-0BF8-73077E7C92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EB420815-FEEB-2F60-57A6-C33359908C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Conclusion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8F0E108-35B2-A044-AB92-33670B944A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5</a:t>
              </a:r>
            </a:p>
          </p:txBody>
        </p:sp>
      </p:grpSp>
      <p:sp>
        <p:nvSpPr>
          <p:cNvPr id="2" name="AutoShape 10"/>
          <p:cNvSpPr>
            <a:spLocks noChangeArrowheads="1"/>
          </p:cNvSpPr>
          <p:nvPr/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1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gray">
          <a:xfrm>
            <a:off x="2478934" y="3409662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gray">
          <a:xfrm>
            <a:off x="2118241" y="3372797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gray">
          <a:xfrm>
            <a:off x="2877858" y="3417423"/>
            <a:ext cx="3330452" cy="461786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Experiment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gray">
          <a:xfrm>
            <a:off x="2317070" y="340015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4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F2CE3A-1C19-EC0E-0F84-0F3C277FAE09}"/>
              </a:ext>
            </a:extLst>
          </p:cNvPr>
          <p:cNvGrpSpPr/>
          <p:nvPr/>
        </p:nvGrpSpPr>
        <p:grpSpPr>
          <a:xfrm>
            <a:off x="2138866" y="1883092"/>
            <a:ext cx="4446412" cy="507045"/>
            <a:chOff x="2213820" y="2837505"/>
            <a:chExt cx="4320480" cy="507045"/>
          </a:xfrm>
        </p:grpSpPr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53CD5E2B-AF7B-35FF-F17C-8F0E73F194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2D4522EE-2001-3B4E-3CE8-CF4E8ABC02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68F72F42-8A4E-873D-8BE4-8412A52644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Related Works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49136E1A-6C13-85A8-75D0-6778849F67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86486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54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superiority of dropping blocks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888AE-627C-9087-CFCD-4148E1FE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" y="913621"/>
            <a:ext cx="8761407" cy="21204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9C2706-A391-2336-E6CE-69FC64D7381B}"/>
              </a:ext>
            </a:extLst>
          </p:cNvPr>
          <p:cNvSpPr txBox="1"/>
          <p:nvPr/>
        </p:nvSpPr>
        <p:spPr>
          <a:xfrm>
            <a:off x="179512" y="2984281"/>
            <a:ext cx="9145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BP(block): just removed the first few blocks to reach the latency goal and then simply finetuned the network with the cross-entropy loss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4D424F-326F-D032-5B01-B0DE60E51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" y="3282653"/>
            <a:ext cx="8699985" cy="17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ratios &amp; Data-latency-accuracy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31A79-5AAB-FE38-BF5A-7115EE16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3" y="843558"/>
            <a:ext cx="6449325" cy="11526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CBAC15-9423-2DD4-2C8B-3C42B7BC048A}"/>
              </a:ext>
            </a:extLst>
          </p:cNvPr>
          <p:cNvSpPr txBox="1"/>
          <p:nvPr/>
        </p:nvSpPr>
        <p:spPr>
          <a:xfrm>
            <a:off x="179512" y="1996244"/>
            <a:ext cx="871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the acceleration ratio becomes larger, PRACTISE enjoys higher accuracy than others!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6D7739-96FD-DD35-CF3A-EC616112D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360803"/>
            <a:ext cx="3419952" cy="27245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AB4DA9-B2FE-A824-922A-9BFBEA1A4897}"/>
              </a:ext>
            </a:extLst>
          </p:cNvPr>
          <p:cNvSpPr txBox="1"/>
          <p:nvPr/>
        </p:nvSpPr>
        <p:spPr>
          <a:xfrm>
            <a:off x="359960" y="2763674"/>
            <a:ext cx="504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less latency reduction, the accuracies for different amounts of training data are comparable.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a large latency reduction, it is challenging to recover the accuracy by only a tiny training set. </a:t>
            </a:r>
            <a:endParaRPr lang="en-US" altLang="zh-CN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accuracy gap becomes large 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 amounts of training data.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3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&amp; Application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F734A9-7A6E-AB49-2884-682E058C6C1A}"/>
              </a:ext>
            </a:extLst>
          </p:cNvPr>
          <p:cNvSpPr txBox="1"/>
          <p:nvPr/>
        </p:nvSpPr>
        <p:spPr>
          <a:xfrm>
            <a:off x="-324544" y="1338322"/>
            <a:ext cx="2339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1F"/>
                </a:solidFill>
                <a:effectLst/>
                <a:latin typeface="Times-Bold"/>
              </a:rPr>
              <a:t>MobileNetV2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D754E-5902-A93D-A0CD-CF5D818C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1" y="1707654"/>
            <a:ext cx="4163006" cy="2743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3CC95A-4067-9F67-9C9A-6B9732FBC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68" y="1453988"/>
            <a:ext cx="3810532" cy="26102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F3B562-8BB6-2BF2-3149-0EDD81863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925" y="3977645"/>
            <a:ext cx="3598215" cy="11658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A0D475-F52B-CB5E-B920-33055D943AF6}"/>
              </a:ext>
            </a:extLst>
          </p:cNvPr>
          <p:cNvSpPr txBox="1"/>
          <p:nvPr/>
        </p:nvSpPr>
        <p:spPr>
          <a:xfrm>
            <a:off x="4716016" y="898160"/>
            <a:ext cx="4733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Zero-shot pruning</a:t>
            </a:r>
            <a:r>
              <a:rPr lang="en-US" altLang="zh-CN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synthesized images</a:t>
            </a:r>
          </a:p>
          <a:p>
            <a:pPr algn="l"/>
            <a:r>
              <a:rPr lang="en-US" altLang="zh-CN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(   ADI   )	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08C48B-0F34-21C0-5E5A-5674CC146A6D}"/>
              </a:ext>
            </a:extLst>
          </p:cNvPr>
          <p:cNvSpPr txBox="1"/>
          <p:nvPr/>
        </p:nvSpPr>
        <p:spPr>
          <a:xfrm>
            <a:off x="433330" y="4666168"/>
            <a:ext cx="4883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Zero-shot pruning</a:t>
            </a:r>
            <a:r>
              <a:rPr lang="en-US" altLang="zh-CN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800" b="1" dirty="0">
                <a:solidFill>
                  <a:srgbClr val="231F20"/>
                </a:solidFill>
                <a:effectLst/>
                <a:latin typeface="NimbusRomNo9L-Medi"/>
              </a:rPr>
              <a:t>out-of-domain</a:t>
            </a:r>
            <a:r>
              <a:rPr lang="en-US" altLang="zh-CN" sz="1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918616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criteria for dropping blocks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F7D53C7-841B-D006-7D9C-C0556F30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219822"/>
            <a:ext cx="4715533" cy="16671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452104-E977-29BE-557C-AC43CA527BA8}"/>
              </a:ext>
            </a:extLst>
          </p:cNvPr>
          <p:cNvSpPr txBox="1"/>
          <p:nvPr/>
        </p:nvSpPr>
        <p:spPr>
          <a:xfrm>
            <a:off x="449046" y="1347614"/>
            <a:ext cx="6048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methods mainly measure the gap between the original network and the pruned network without finetun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neglect the recoverability of each dropped block, hence resulting in an inferior strategy for dropping blocks.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34F5BF-9CB6-CE07-457E-0A4130F9B53A}"/>
              </a:ext>
            </a:extLst>
          </p:cNvPr>
          <p:cNvSpPr txBox="1"/>
          <p:nvPr/>
        </p:nvSpPr>
        <p:spPr>
          <a:xfrm>
            <a:off x="-180528" y="37958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more blocks are dropped,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more superiority PRACTISE shows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7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PRACTISE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3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63A1FC-87DB-BF99-48FA-0DAC9192EC1B}"/>
              </a:ext>
            </a:extLst>
          </p:cNvPr>
          <p:cNvGrpSpPr/>
          <p:nvPr/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id="{97665632-CEEA-614E-05EC-0FD2A6D6DB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5" name="AutoShape 11">
              <a:extLst>
                <a:ext uri="{FF2B5EF4-FFF2-40B4-BE49-F238E27FC236}">
                  <a16:creationId xmlns:a16="http://schemas.microsoft.com/office/drawing/2014/main" id="{7060DE37-A2AE-608B-7458-8769342E18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EAD92AE6-063D-DE17-E328-076E73C1C7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Experiments</a:t>
              </a:r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055E2A7E-C332-AEC4-2ABA-7BE2DB9C5D8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4</a:t>
              </a:r>
            </a:p>
          </p:txBody>
        </p:sp>
      </p:grpSp>
      <p:sp>
        <p:nvSpPr>
          <p:cNvPr id="2" name="AutoShape 10"/>
          <p:cNvSpPr>
            <a:spLocks noChangeArrowheads="1"/>
          </p:cNvSpPr>
          <p:nvPr/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1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gray">
          <a:xfrm>
            <a:off x="2478934" y="4167281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gray">
          <a:xfrm>
            <a:off x="2118241" y="4130416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gray">
          <a:xfrm>
            <a:off x="2877858" y="4175042"/>
            <a:ext cx="3330452" cy="461786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Conclusion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gray">
          <a:xfrm>
            <a:off x="2317070" y="415777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5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DDD6E00-DD5E-48F1-2EF4-94B14B8E26D8}"/>
              </a:ext>
            </a:extLst>
          </p:cNvPr>
          <p:cNvGrpSpPr/>
          <p:nvPr/>
        </p:nvGrpSpPr>
        <p:grpSpPr>
          <a:xfrm>
            <a:off x="2138866" y="1883092"/>
            <a:ext cx="4446412" cy="507045"/>
            <a:chOff x="2213820" y="2837505"/>
            <a:chExt cx="4320480" cy="507045"/>
          </a:xfrm>
        </p:grpSpPr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4C2863CD-5946-81CD-B794-06F697C973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1F439FC3-9574-FD46-0861-6A1ABAF132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A62AC494-2FBA-951E-4A02-B01C2435264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Related Works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0707F7D8-C861-756A-AFA3-E045455F4D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86486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513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9EB7-70A1-DBE1-8B5C-306687D2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36EBC5-3EFC-BE17-6D56-18A4CDED3237}"/>
              </a:ext>
            </a:extLst>
          </p:cNvPr>
          <p:cNvSpPr txBox="1"/>
          <p:nvPr/>
        </p:nvSpPr>
        <p:spPr>
          <a:xfrm>
            <a:off x="539552" y="2579471"/>
            <a:ext cx="8064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dopt dropping blocks for DFKD in the future to accelerate networks more effectively.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PRACTISE for tuning a pretrained model on downstream tasks is promising.</a:t>
            </a:r>
            <a:endParaRPr lang="en-US" altLang="zh-CN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xtend PRACTISE for other models (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Transformer) or other vision tasks (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object detection and segmentation).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875484-5350-5080-7350-9FBE5FEAED9E}"/>
              </a:ext>
            </a:extLst>
          </p:cNvPr>
          <p:cNvSpPr txBox="1"/>
          <p:nvPr/>
        </p:nvSpPr>
        <p:spPr>
          <a:xfrm>
            <a:off x="1655676" y="1635646"/>
            <a:ext cx="5832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dropping blocks is more effective</a:t>
            </a:r>
            <a:endParaRPr lang="zh-CN" altLang="en-US" sz="2400" b="1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6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CF40E7-B283-A43D-A6DC-E1695309B6AF}"/>
              </a:ext>
            </a:extLst>
          </p:cNvPr>
          <p:cNvSpPr/>
          <p:nvPr/>
        </p:nvSpPr>
        <p:spPr>
          <a:xfrm>
            <a:off x="3131840" y="1995686"/>
            <a:ext cx="3096344" cy="165618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47639E-02A7-7500-15F9-B02CAB835F5E}"/>
              </a:ext>
            </a:extLst>
          </p:cNvPr>
          <p:cNvSpPr/>
          <p:nvPr/>
        </p:nvSpPr>
        <p:spPr>
          <a:xfrm>
            <a:off x="1979712" y="3291830"/>
            <a:ext cx="1368152" cy="36004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8D43E7-7129-794D-24E3-5ED09DEFD1E0}"/>
              </a:ext>
            </a:extLst>
          </p:cNvPr>
          <p:cNvSpPr/>
          <p:nvPr/>
        </p:nvSpPr>
        <p:spPr>
          <a:xfrm>
            <a:off x="2771800" y="1934768"/>
            <a:ext cx="3024336" cy="1045033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1D8C3-AD73-D5C3-4161-B2FCF4AD3C71}"/>
              </a:ext>
            </a:extLst>
          </p:cNvPr>
          <p:cNvSpPr txBox="1"/>
          <p:nvPr/>
        </p:nvSpPr>
        <p:spPr>
          <a:xfrm>
            <a:off x="1736812" y="1934768"/>
            <a:ext cx="5670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  <a:sym typeface="+mn-ea"/>
              </a:rPr>
              <a:t>Thank you for your </a:t>
            </a:r>
            <a:endParaRPr lang="en-US" altLang="zh-CN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  <a:sym typeface="+mn-ea"/>
              </a:rPr>
              <a:t>listening and guidance</a:t>
            </a:r>
            <a:endParaRPr lang="zh-CN" altLang="en-US" sz="3200" b="1" dirty="0">
              <a:solidFill>
                <a:schemeClr val="bg1"/>
              </a:solidFill>
              <a:latin typeface="Cascadia Mono SemiLight" panose="020B0609020000020004" charset="0"/>
              <a:cs typeface="Cascadia Mono SemiLight" panose="020B060902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03C6-6966-6A46-1134-59B53227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1: The remarkable success of CNNs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3A9DDD-BEBC-229F-E0A4-BCA447CBC45F}"/>
              </a:ext>
            </a:extLst>
          </p:cNvPr>
          <p:cNvSpPr txBox="1"/>
          <p:nvPr/>
        </p:nvSpPr>
        <p:spPr>
          <a:xfrm>
            <a:off x="2195736" y="1203599"/>
            <a:ext cx="4248472" cy="307777"/>
          </a:xfrm>
          <a:prstGeom prst="rect">
            <a:avLst/>
          </a:prstGeom>
          <a:noFill/>
          <a:ln>
            <a:solidFill>
              <a:srgbClr val="08276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31F20"/>
                </a:solidFill>
                <a:effectLst/>
                <a:latin typeface="NimbusRomNo9L-Regu"/>
              </a:rPr>
              <a:t>However, CNNs suffer from high computational costs</a:t>
            </a:r>
            <a:endParaRPr lang="zh-CN" altLang="en-US" sz="1400" b="1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3BABE85-3B4F-2E78-DAF4-151566DCE8BA}"/>
              </a:ext>
            </a:extLst>
          </p:cNvPr>
          <p:cNvSpPr/>
          <p:nvPr/>
        </p:nvSpPr>
        <p:spPr>
          <a:xfrm>
            <a:off x="4186436" y="1815925"/>
            <a:ext cx="360040" cy="75582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504C2FFF-E030-D42F-BC7D-CAE9DE4E2DB5}"/>
              </a:ext>
            </a:extLst>
          </p:cNvPr>
          <p:cNvSpPr/>
          <p:nvPr/>
        </p:nvSpPr>
        <p:spPr>
          <a:xfrm>
            <a:off x="1013164" y="2819980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D947CD-A71D-63FC-141A-7AACCD31FCF9}"/>
              </a:ext>
            </a:extLst>
          </p:cNvPr>
          <p:cNvSpPr txBox="1"/>
          <p:nvPr/>
        </p:nvSpPr>
        <p:spPr>
          <a:xfrm>
            <a:off x="1032036" y="3075806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31F20"/>
                </a:solidFill>
                <a:latin typeface="NimbusRomNo9L-Regu"/>
              </a:rPr>
              <a:t>N</a:t>
            </a:r>
            <a:r>
              <a:rPr lang="en-US" altLang="zh-CN" sz="1400" b="1" dirty="0">
                <a:solidFill>
                  <a:srgbClr val="231F20"/>
                </a:solidFill>
                <a:effectLst/>
                <a:latin typeface="NimbusRomNo9L-Regu"/>
              </a:rPr>
              <a:t>etwork pruning</a:t>
            </a:r>
            <a:endParaRPr lang="zh-CN" altLang="en-US" sz="14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云形 16">
            <a:extLst>
              <a:ext uri="{FF2B5EF4-FFF2-40B4-BE49-F238E27FC236}">
                <a16:creationId xmlns:a16="http://schemas.microsoft.com/office/drawing/2014/main" id="{504C2FFF-E030-D42F-BC7D-CAE9DE4E2DB5}"/>
              </a:ext>
            </a:extLst>
          </p:cNvPr>
          <p:cNvSpPr/>
          <p:nvPr/>
        </p:nvSpPr>
        <p:spPr>
          <a:xfrm>
            <a:off x="3401000" y="2819980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D9D947CD-A71D-63FC-141A-7AACCD31FCF9}"/>
              </a:ext>
            </a:extLst>
          </p:cNvPr>
          <p:cNvSpPr txBox="1"/>
          <p:nvPr/>
        </p:nvSpPr>
        <p:spPr>
          <a:xfrm>
            <a:off x="3419872" y="3075806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31F20"/>
                </a:solidFill>
                <a:latin typeface="NimbusRomNo9L-Regu"/>
              </a:rPr>
              <a:t>N</a:t>
            </a:r>
            <a:r>
              <a:rPr lang="en-US" altLang="zh-CN" sz="1400" b="1" dirty="0">
                <a:solidFill>
                  <a:srgbClr val="231F20"/>
                </a:solidFill>
                <a:effectLst/>
                <a:latin typeface="NimbusRomNo9L-Regu"/>
              </a:rPr>
              <a:t>etwork </a:t>
            </a:r>
            <a:r>
              <a:rPr lang="en-US" altLang="zh-CN" sz="1400" b="1" dirty="0">
                <a:solidFill>
                  <a:srgbClr val="231F20"/>
                </a:solidFill>
                <a:latin typeface="NimbusRomNo9L-Regu"/>
              </a:rPr>
              <a:t>decoupling</a:t>
            </a:r>
            <a:endParaRPr lang="zh-CN" altLang="en-US" sz="14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04C2FFF-E030-D42F-BC7D-CAE9DE4E2DB5}"/>
              </a:ext>
            </a:extLst>
          </p:cNvPr>
          <p:cNvSpPr/>
          <p:nvPr/>
        </p:nvSpPr>
        <p:spPr>
          <a:xfrm>
            <a:off x="5788836" y="2819980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D9D947CD-A71D-63FC-141A-7AACCD31FCF9}"/>
              </a:ext>
            </a:extLst>
          </p:cNvPr>
          <p:cNvSpPr txBox="1"/>
          <p:nvPr/>
        </p:nvSpPr>
        <p:spPr>
          <a:xfrm>
            <a:off x="5807708" y="307580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31F20"/>
                </a:solidFill>
                <a:latin typeface="NimbusRomNo9L-Regu"/>
              </a:rPr>
              <a:t>N</a:t>
            </a:r>
            <a:r>
              <a:rPr lang="en-US" altLang="zh-CN" sz="1400" b="1" dirty="0">
                <a:solidFill>
                  <a:srgbClr val="231F20"/>
                </a:solidFill>
                <a:effectLst/>
                <a:latin typeface="NimbusRomNo9L-Regu"/>
              </a:rPr>
              <a:t>etwork </a:t>
            </a:r>
            <a:r>
              <a:rPr lang="en-US" altLang="zh-CN" sz="1400" b="1" dirty="0">
                <a:solidFill>
                  <a:srgbClr val="231F20"/>
                </a:solidFill>
                <a:latin typeface="NimbusRomNo9L-Regu"/>
              </a:rPr>
              <a:t>quantization</a:t>
            </a:r>
            <a:endParaRPr lang="zh-CN" altLang="en-US" sz="14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03C6-6966-6A46-1134-59B53227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1A9520-FF6F-563A-702C-D8EFD6427F45}"/>
              </a:ext>
            </a:extLst>
          </p:cNvPr>
          <p:cNvSpPr txBox="1"/>
          <p:nvPr/>
        </p:nvSpPr>
        <p:spPr>
          <a:xfrm>
            <a:off x="179512" y="1059582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Pruning is a model compression technique used to reduce the size of neural networks.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32B139-3BAB-69FC-9802-868347F806E2}"/>
              </a:ext>
            </a:extLst>
          </p:cNvPr>
          <p:cNvSpPr txBox="1"/>
          <p:nvPr/>
        </p:nvSpPr>
        <p:spPr>
          <a:xfrm>
            <a:off x="611560" y="1556087"/>
            <a:ext cx="7920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Structured Pruning</a:t>
            </a:r>
            <a:endParaRPr lang="en-US" altLang="zh-CN" b="1" dirty="0">
              <a:solidFill>
                <a:srgbClr val="374151"/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It removes specific structured patterns of connections or neurons, making it easier to implement while maintaining network structure.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Unstructured Pruning: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It removes connections or neurons without a specific structure, providing more flexibility but requiring careful handling to maintain network connectivity.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68144" y="3220400"/>
            <a:ext cx="3096461" cy="19124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211545-9D8E-90D1-1EA0-4240BA9805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9" y="3617103"/>
            <a:ext cx="3744416" cy="13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03C6-6966-6A46-1134-59B53227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decoupling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34E063-5D29-A7C3-4FC9-523DB5B8E56E}"/>
              </a:ext>
            </a:extLst>
          </p:cNvPr>
          <p:cNvSpPr txBox="1"/>
          <p:nvPr/>
        </p:nvSpPr>
        <p:spPr>
          <a:xfrm>
            <a:off x="287016" y="1059582"/>
            <a:ext cx="8461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Network decoupling can achieve network compression by enhancing the independence and modularity of different components or layers within the network. This independence allows for a reduction in redundancy, leading to a decrease in the overall complexity of the network, which includes parameters and computations.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9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03C6-6966-6A46-1134-59B53227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quantization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133D02-D274-DEBC-256A-138E3B37DFAC}"/>
              </a:ext>
            </a:extLst>
          </p:cNvPr>
          <p:cNvSpPr txBox="1"/>
          <p:nvPr/>
        </p:nvSpPr>
        <p:spPr>
          <a:xfrm>
            <a:off x="323528" y="987574"/>
            <a:ext cx="8370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Model quantization is a commonly used model compression technique that reduces the precision of parameters in a neural network model, typically from 32-bit floating-point numbers to lower-bit fixed-point numbers or integers. This reduction in precision significantly reduces the model's size, thereby reducing storage requirements and computational complexity while attempting to preserve the model's performance.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A5B812-0710-87ED-8F55-56D485559C38}"/>
              </a:ext>
            </a:extLst>
          </p:cNvPr>
          <p:cNvSpPr txBox="1"/>
          <p:nvPr/>
        </p:nvSpPr>
        <p:spPr>
          <a:xfrm>
            <a:off x="683568" y="2464902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effectLst/>
                <a:latin typeface="Söhne"/>
              </a:rPr>
              <a:t>Weight </a:t>
            </a:r>
            <a:r>
              <a:rPr lang="en-US" altLang="zh-CN" dirty="0">
                <a:latin typeface="Söhne"/>
              </a:rPr>
              <a:t>q</a:t>
            </a:r>
            <a:r>
              <a:rPr lang="en-US" altLang="zh-CN" i="0" dirty="0">
                <a:effectLst/>
                <a:latin typeface="Söhne"/>
              </a:rPr>
              <a:t>uantization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effectLst/>
                <a:latin typeface="Söhne"/>
              </a:rPr>
              <a:t>Activation quantization</a:t>
            </a:r>
            <a:endParaRPr lang="en-US" altLang="zh-CN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Söhne"/>
              </a:rPr>
              <a:t>ymmetric quantization &amp; Asymmetric quantization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346275-0A47-11EA-4600-F7FE0F856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1" y="3291831"/>
            <a:ext cx="4191229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2: Few-shot compression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1E8D29-FCDE-38A8-4C49-A652D9837CE6}"/>
              </a:ext>
            </a:extLst>
          </p:cNvPr>
          <p:cNvSpPr txBox="1"/>
          <p:nvPr/>
        </p:nvSpPr>
        <p:spPr>
          <a:xfrm>
            <a:off x="587226" y="1093911"/>
            <a:ext cx="2653816" cy="523220"/>
          </a:xfrm>
          <a:prstGeom prst="rect">
            <a:avLst/>
          </a:prstGeom>
          <a:noFill/>
          <a:ln>
            <a:solidFill>
              <a:srgbClr val="08276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31F20"/>
                </a:solidFill>
                <a:latin typeface="NimbusRomNo9L-Regu"/>
              </a:rPr>
              <a:t>Limited data</a:t>
            </a:r>
            <a:endParaRPr lang="zh-CN" altLang="en-US" sz="2800" b="1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193DC10-1951-4A5D-FAA3-3EBB1E0E431E}"/>
              </a:ext>
            </a:extLst>
          </p:cNvPr>
          <p:cNvSpPr/>
          <p:nvPr/>
        </p:nvSpPr>
        <p:spPr>
          <a:xfrm>
            <a:off x="1734114" y="1694070"/>
            <a:ext cx="360040" cy="75582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23" name="云形 22">
            <a:extLst>
              <a:ext uri="{FF2B5EF4-FFF2-40B4-BE49-F238E27FC236}">
                <a16:creationId xmlns:a16="http://schemas.microsoft.com/office/drawing/2014/main" id="{B4E06B28-351A-634B-7066-25D66039E536}"/>
              </a:ext>
            </a:extLst>
          </p:cNvPr>
          <p:cNvSpPr/>
          <p:nvPr/>
        </p:nvSpPr>
        <p:spPr>
          <a:xfrm>
            <a:off x="221946" y="3383583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38E5AD-E595-E7E2-A946-AAE963B0E0EB}"/>
              </a:ext>
            </a:extLst>
          </p:cNvPr>
          <p:cNvSpPr txBox="1"/>
          <p:nvPr/>
        </p:nvSpPr>
        <p:spPr>
          <a:xfrm>
            <a:off x="275952" y="3632865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CD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云形 28">
            <a:extLst>
              <a:ext uri="{FF2B5EF4-FFF2-40B4-BE49-F238E27FC236}">
                <a16:creationId xmlns:a16="http://schemas.microsoft.com/office/drawing/2014/main" id="{B033B667-CD02-7805-21C2-3EB07B2D13BB}"/>
              </a:ext>
            </a:extLst>
          </p:cNvPr>
          <p:cNvSpPr/>
          <p:nvPr/>
        </p:nvSpPr>
        <p:spPr>
          <a:xfrm>
            <a:off x="917594" y="2611839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C5EA6FE-37C0-8786-498C-9AEBB089C567}"/>
              </a:ext>
            </a:extLst>
          </p:cNvPr>
          <p:cNvSpPr txBox="1"/>
          <p:nvPr/>
        </p:nvSpPr>
        <p:spPr>
          <a:xfrm>
            <a:off x="971600" y="2861121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FSKD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云形 32">
            <a:extLst>
              <a:ext uri="{FF2B5EF4-FFF2-40B4-BE49-F238E27FC236}">
                <a16:creationId xmlns:a16="http://schemas.microsoft.com/office/drawing/2014/main" id="{E7756810-458C-9FF1-E11E-D004FA1EFE26}"/>
              </a:ext>
            </a:extLst>
          </p:cNvPr>
          <p:cNvSpPr/>
          <p:nvPr/>
        </p:nvSpPr>
        <p:spPr>
          <a:xfrm>
            <a:off x="1789159" y="3219060"/>
            <a:ext cx="1872208" cy="898675"/>
          </a:xfrm>
          <a:prstGeom prst="cloud">
            <a:avLst/>
          </a:prstGeom>
          <a:ln>
            <a:solidFill>
              <a:srgbClr val="082764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83D6C2-DC33-93CE-B0DA-35B2D143B53D}"/>
              </a:ext>
            </a:extLst>
          </p:cNvPr>
          <p:cNvSpPr txBox="1"/>
          <p:nvPr/>
        </p:nvSpPr>
        <p:spPr>
          <a:xfrm>
            <a:off x="1843165" y="3468342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NimbusRomNo9L-Regu"/>
              </a:rPr>
              <a:t>MIR</a:t>
            </a:r>
            <a:endParaRPr lang="zh-CN" altLang="en-US" sz="2000" b="1" dirty="0">
              <a:solidFill>
                <a:srgbClr val="08276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FE60CEC-BA43-8DB8-25D7-F3F6A2466514}"/>
              </a:ext>
            </a:extLst>
          </p:cNvPr>
          <p:cNvSpPr txBox="1"/>
          <p:nvPr/>
        </p:nvSpPr>
        <p:spPr>
          <a:xfrm>
            <a:off x="-191846" y="43670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/>
                <a:latin typeface="NimbusRomNo9L-Regu"/>
                <a:ea typeface="宋体" panose="02010600030101010101" pitchFamily="2" charset="-122"/>
              </a:rPr>
              <a:t>All filter-level pruning!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E31D316-285B-DD18-4079-15858C7D4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9"/>
          <a:stretch/>
        </p:blipFill>
        <p:spPr>
          <a:xfrm>
            <a:off x="5997588" y="954563"/>
            <a:ext cx="2606493" cy="256915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0C10995-1FDA-EFC2-EF20-F443FC7D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713" y="3434780"/>
            <a:ext cx="3616251" cy="694914"/>
          </a:xfrm>
          <a:prstGeom prst="rect">
            <a:avLst/>
          </a:prstGeom>
        </p:spPr>
      </p:pic>
      <p:sp>
        <p:nvSpPr>
          <p:cNvPr id="37" name="箭头: 右 36">
            <a:extLst>
              <a:ext uri="{FF2B5EF4-FFF2-40B4-BE49-F238E27FC236}">
                <a16:creationId xmlns:a16="http://schemas.microsoft.com/office/drawing/2014/main" id="{68E775B5-764C-D22B-6F91-053B281DCA4D}"/>
              </a:ext>
            </a:extLst>
          </p:cNvPr>
          <p:cNvSpPr/>
          <p:nvPr/>
        </p:nvSpPr>
        <p:spPr>
          <a:xfrm>
            <a:off x="3896890" y="3185569"/>
            <a:ext cx="1350220" cy="396027"/>
          </a:xfrm>
          <a:prstGeom prst="right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A5B2A8-A5CB-BD04-2C14-7EE6CA783FBD}"/>
              </a:ext>
            </a:extLst>
          </p:cNvPr>
          <p:cNvSpPr txBox="1"/>
          <p:nvPr/>
        </p:nvSpPr>
        <p:spPr>
          <a:xfrm>
            <a:off x="4967209" y="4204503"/>
            <a:ext cx="4667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NimbusRomNo9L-Regu"/>
              </a:rPr>
              <a:t>Block-level pruning is fundamentally superior!</a:t>
            </a:r>
            <a:endParaRPr lang="zh-CN" altLang="en-US" sz="2400" b="1" dirty="0">
              <a:solidFill>
                <a:srgbClr val="FF0000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420821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138866" y="2653808"/>
            <a:ext cx="4446412" cy="507045"/>
            <a:chOff x="2213820" y="2837505"/>
            <a:chExt cx="4320480" cy="507045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gray">
            <a:xfrm>
              <a:off x="2574513" y="287437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gray">
            <a:xfrm>
              <a:off x="2213820" y="283750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2973437" y="2882131"/>
              <a:ext cx="3330452" cy="46037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PRACTISE</a:t>
              </a:r>
              <a:endParaRPr kumimoji="0" lang="zh-CN" alt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2412648" y="2864867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3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5D1F3E-77CE-1AF5-5343-B55BE341BACC}"/>
              </a:ext>
            </a:extLst>
          </p:cNvPr>
          <p:cNvGrpSpPr/>
          <p:nvPr/>
        </p:nvGrpSpPr>
        <p:grpSpPr>
          <a:xfrm>
            <a:off x="2138866" y="4093968"/>
            <a:ext cx="4446412" cy="507045"/>
            <a:chOff x="2213820" y="2117425"/>
            <a:chExt cx="4320480" cy="507045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70ADF238-CDCD-306B-D898-C220BA721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988A8D2F-E98E-228D-0BF8-73077E7C92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EB420815-FEEB-2F60-57A6-C33359908C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Conclusion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8F0E108-35B2-A044-AB92-33670B944A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5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63A1FC-87DB-BF99-48FA-0DAC9192EC1B}"/>
              </a:ext>
            </a:extLst>
          </p:cNvPr>
          <p:cNvGrpSpPr/>
          <p:nvPr/>
        </p:nvGrpSpPr>
        <p:grpSpPr>
          <a:xfrm>
            <a:off x="2138866" y="3373888"/>
            <a:ext cx="4446412" cy="507045"/>
            <a:chOff x="2213820" y="2117425"/>
            <a:chExt cx="4320480" cy="507045"/>
          </a:xfrm>
        </p:grpSpPr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id="{97665632-CEEA-614E-05EC-0FD2A6D6DB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74513" y="2154290"/>
              <a:ext cx="3959787" cy="46954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88900" dist="63500" dir="2400000" sx="98000" sy="98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endParaRPr>
            </a:p>
          </p:txBody>
        </p:sp>
        <p:sp>
          <p:nvSpPr>
            <p:cNvPr id="25" name="AutoShape 11">
              <a:extLst>
                <a:ext uri="{FF2B5EF4-FFF2-40B4-BE49-F238E27FC236}">
                  <a16:creationId xmlns:a16="http://schemas.microsoft.com/office/drawing/2014/main" id="{7060DE37-A2AE-608B-7458-8769342E18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3820" y="2117425"/>
              <a:ext cx="718062" cy="507045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25400" algn="ctr">
              <a:solidFill>
                <a:schemeClr val="bg1">
                  <a:lumMod val="65000"/>
                </a:schemeClr>
              </a:solidFill>
              <a:miter lim="800000"/>
            </a:ln>
            <a:effectLst>
              <a:outerShdw blurRad="177800" dist="114300" dir="4320000" sx="91000" sy="91000" algn="ctr" rotWithShape="0">
                <a:srgbClr val="333333">
                  <a:alpha val="45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EAD92AE6-063D-DE17-E328-076E73C1C7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73437" y="2162051"/>
              <a:ext cx="3330452" cy="4617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2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Arial" panose="020B0604020202090204" pitchFamily="34" charset="0"/>
                </a:rPr>
                <a:t>Experiments</a:t>
              </a:r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055E2A7E-C332-AEC4-2ABA-7BE2DB9C5D8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7692" y="2144787"/>
              <a:ext cx="346100" cy="4616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2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+mn-lt"/>
                  <a:ea typeface="黑体" panose="02010600030101010101" pitchFamily="49" charset="-122"/>
                  <a:cs typeface="Times New Roman" panose="02020503050405090304" pitchFamily="18" charset="0"/>
                </a:rPr>
                <a:t>4</a:t>
              </a:r>
            </a:p>
          </p:txBody>
        </p:sp>
      </p:grpSp>
      <p:sp>
        <p:nvSpPr>
          <p:cNvPr id="2" name="AutoShape 10"/>
          <p:cNvSpPr>
            <a:spLocks noChangeArrowheads="1"/>
          </p:cNvSpPr>
          <p:nvPr/>
        </p:nvSpPr>
        <p:spPr bwMode="gray">
          <a:xfrm>
            <a:off x="2486483" y="1154735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65000"/>
              </a:schemeClr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2125790" y="1117870"/>
            <a:ext cx="718062" cy="603426"/>
          </a:xfrm>
          <a:prstGeom prst="diamond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chemeClr val="tx1">
                  <a:lumMod val="25000"/>
                  <a:lumOff val="75000"/>
                </a:schemeClr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gray">
          <a:xfrm>
            <a:off x="2885406" y="1162496"/>
            <a:ext cx="357600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Research Background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gray">
          <a:xfrm>
            <a:off x="2324618" y="1145232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chemeClr val="tx1">
                    <a:lumMod val="25000"/>
                    <a:lumOff val="75000"/>
                  </a:schemeClr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1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gray">
          <a:xfrm>
            <a:off x="2485728" y="1970593"/>
            <a:ext cx="4100857" cy="46954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7F"/>
            </a:solidFill>
            <a:round/>
          </a:ln>
          <a:effectLst>
            <a:outerShdw blurRad="88900" dist="63500" dir="2400000" sx="98000" sy="98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+mn-lt"/>
              <a:ea typeface="黑体" panose="02010600030101010101" pitchFamily="49" charset="-122"/>
              <a:cs typeface="Arial" panose="020B0604020202090204" pitchFamily="34" charset="0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gray">
          <a:xfrm>
            <a:off x="2125035" y="1933728"/>
            <a:ext cx="718062" cy="507045"/>
          </a:xfrm>
          <a:prstGeom prst="diamond">
            <a:avLst/>
          </a:prstGeom>
          <a:solidFill>
            <a:srgbClr val="002060">
              <a:alpha val="96000"/>
            </a:srgbClr>
          </a:solidFill>
          <a:ln w="25400" algn="ctr">
            <a:solidFill>
              <a:srgbClr val="FFFFFF"/>
            </a:solidFill>
            <a:miter lim="800000"/>
          </a:ln>
          <a:effectLst>
            <a:outerShdw blurRad="177800" dist="114300" dir="4320000" sx="91000" sy="91000" algn="ctr" rotWithShape="0">
              <a:srgbClr val="333333">
                <a:alpha val="4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1" kern="0">
              <a:solidFill>
                <a:srgbClr val="808080"/>
              </a:solidFill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gray">
          <a:xfrm>
            <a:off x="2884652" y="1978354"/>
            <a:ext cx="3330452" cy="461786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0" sz="2400" b="1">
                <a:solidFill>
                  <a:srgbClr val="002060"/>
                </a:solidFill>
                <a:latin typeface="+mn-lt"/>
                <a:ea typeface="黑体" panose="02010600030101010101" pitchFamily="49" charset="-122"/>
                <a:cs typeface="Arial" panose="020B0604020202090204" pitchFamily="34" charset="0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Related Works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gray">
          <a:xfrm>
            <a:off x="2323864" y="1961090"/>
            <a:ext cx="356187" cy="46166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ea typeface="黑体" panose="02010600030101010101" pitchFamily="49" charset="-122"/>
                <a:cs typeface="Times New Roman" panose="0202050305040509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2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64F6-E572-FB10-458A-A2625A5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drawback of Filter-level pruning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7EA62E-A31E-3D5A-DE67-BADBB9B697DF}"/>
              </a:ext>
            </a:extLst>
          </p:cNvPr>
          <p:cNvSpPr txBox="1"/>
          <p:nvPr/>
        </p:nvSpPr>
        <p:spPr>
          <a:xfrm>
            <a:off x="539552" y="1202436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facing data privacy issues, these filter-level pruning methods suffer from poor latency-accuracy performance with tiny training sets.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081B0D-BB22-0725-A86D-6719BFCD6A6D}"/>
              </a:ext>
            </a:extLst>
          </p:cNvPr>
          <p:cNvSpPr txBox="1"/>
          <p:nvPr/>
        </p:nvSpPr>
        <p:spPr>
          <a:xfrm>
            <a:off x="539552" y="3892901"/>
            <a:ext cx="3798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acceleration ratio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5D1CB0-E5A5-7690-C717-5DBFC931663F}"/>
              </a:ext>
            </a:extLst>
          </p:cNvPr>
          <p:cNvSpPr txBox="1"/>
          <p:nvPr/>
        </p:nvSpPr>
        <p:spPr>
          <a:xfrm>
            <a:off x="1321743" y="2223989"/>
            <a:ext cx="758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requires pruning lots of parameters and FLOPs to reduce latency. That results in a large capacity gap between the pruned and the original networks. So it is challenging to recover the pruned network accuracy on only a tiny training set.</a:t>
            </a:r>
            <a:endParaRPr lang="zh-CN" altLang="en-US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A0BFB91-4C7C-9520-35F5-79C8580747A9}"/>
              </a:ext>
            </a:extLst>
          </p:cNvPr>
          <p:cNvSpPr/>
          <p:nvPr/>
        </p:nvSpPr>
        <p:spPr>
          <a:xfrm>
            <a:off x="683568" y="1995686"/>
            <a:ext cx="648072" cy="1733532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70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50000"/>
          </a:lnSpc>
          <a:defRPr sz="1600" kern="0" dirty="0" smtClean="0">
            <a:latin typeface="微软雅黑" panose="020B0503020204020204" pitchFamily="34" charset="-122"/>
            <a:ea typeface="微软雅黑" panose="020B0503020204020204" pitchFamily="34" charset="-122"/>
            <a:cs typeface="SimHei" panose="02010609060101010101" pitchFamily="49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1285</Words>
  <Application>Microsoft Office PowerPoint</Application>
  <PresentationFormat>全屏显示(16:9)</PresentationFormat>
  <Paragraphs>202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NimbusRomNo9L-Medi</vt:lpstr>
      <vt:lpstr>NimbusRomNo9L-Regu</vt:lpstr>
      <vt:lpstr>NimbusRomNo9L-ReguItal</vt:lpstr>
      <vt:lpstr>Söhne</vt:lpstr>
      <vt:lpstr>Times-Bold</vt:lpstr>
      <vt:lpstr>Times-Roman</vt:lpstr>
      <vt:lpstr>黑体</vt:lpstr>
      <vt:lpstr>微软雅黑</vt:lpstr>
      <vt:lpstr>Arial</vt:lpstr>
      <vt:lpstr>Cascadia Mono SemiLight</vt:lpstr>
      <vt:lpstr>Century Gothic</vt:lpstr>
      <vt:lpstr>Georgia</vt:lpstr>
      <vt:lpstr>Segoe UI Black</vt:lpstr>
      <vt:lpstr>Times New Roman</vt:lpstr>
      <vt:lpstr>Wingdings</vt:lpstr>
      <vt:lpstr>Axis</vt:lpstr>
      <vt:lpstr>Practical Network Acceleration with Tiny Sets</vt:lpstr>
      <vt:lpstr>Contents</vt:lpstr>
      <vt:lpstr>Background 1: The remarkable success of CNNs</vt:lpstr>
      <vt:lpstr>Network pruning</vt:lpstr>
      <vt:lpstr>Network decoupling</vt:lpstr>
      <vt:lpstr>Network quantization</vt:lpstr>
      <vt:lpstr>Background 2: Few-shot compression</vt:lpstr>
      <vt:lpstr>Contents</vt:lpstr>
      <vt:lpstr>The drawback of Filter-level pruning</vt:lpstr>
      <vt:lpstr>Block-level pruning</vt:lpstr>
      <vt:lpstr>Data Limited Knowledge Distillation</vt:lpstr>
      <vt:lpstr>KD</vt:lpstr>
      <vt:lpstr>CD</vt:lpstr>
      <vt:lpstr>FSKD</vt:lpstr>
      <vt:lpstr>MIR</vt:lpstr>
      <vt:lpstr>DFKD</vt:lpstr>
      <vt:lpstr>Contents</vt:lpstr>
      <vt:lpstr>The motivation to drop blocks</vt:lpstr>
      <vt:lpstr>The recoverability of the pruned model</vt:lpstr>
      <vt:lpstr>The recoverability of the pruned model</vt:lpstr>
      <vt:lpstr>Recover the accuracy of the pruned model</vt:lpstr>
      <vt:lpstr>Contents</vt:lpstr>
      <vt:lpstr>The superiority of dropping blocks</vt:lpstr>
      <vt:lpstr>Acceleration ratios &amp; Data-latency-accuracy</vt:lpstr>
      <vt:lpstr>Generalization &amp; Application</vt:lpstr>
      <vt:lpstr>Different criteria for dropping blocks</vt:lpstr>
      <vt:lpstr>Contents</vt:lpstr>
      <vt:lpstr>Conclusion and Future Works 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填双 吴</cp:lastModifiedBy>
  <cp:revision>3684</cp:revision>
  <cp:lastPrinted>2024-01-03T02:38:58Z</cp:lastPrinted>
  <dcterms:created xsi:type="dcterms:W3CDTF">2024-01-03T02:38:58Z</dcterms:created>
  <dcterms:modified xsi:type="dcterms:W3CDTF">2024-01-30T10:57:16Z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5C8B478C015FE3638FDB8C65082815A7_43</vt:lpwstr>
  </property>
  <property fmtid="{D5CDD505-2E9C-101B-9397-08002B2CF9AE}" pid="3" name="KSOProductBuildVer">
    <vt:lpwstr>2052-6.4.0.8550</vt:lpwstr>
  </property>
</Properties>
</file>