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72" r:id="rId14"/>
    <p:sldId id="273" r:id="rId15"/>
    <p:sldId id="274" r:id="rId16"/>
    <p:sldId id="275" r:id="rId17"/>
    <p:sldId id="276" r:id="rId18"/>
    <p:sldId id="264" r:id="rId19"/>
    <p:sldId id="267" r:id="rId20"/>
    <p:sldId id="277" r:id="rId21"/>
    <p:sldId id="278" r:id="rId22"/>
    <p:sldId id="279" r:id="rId23"/>
    <p:sldId id="280" r:id="rId24"/>
    <p:sldId id="282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4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7.xml"/><Relationship Id="rId2" Type="http://schemas.openxmlformats.org/officeDocument/2006/relationships/image" Target="../media/image16.png"/><Relationship Id="rId1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9.xml"/><Relationship Id="rId2" Type="http://schemas.openxmlformats.org/officeDocument/2006/relationships/image" Target="../media/image17.png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41.xml"/><Relationship Id="rId2" Type="http://schemas.openxmlformats.org/officeDocument/2006/relationships/image" Target="../media/image18.png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6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tags" Target="../tags/tag9.xml"/><Relationship Id="rId3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0" y="2103120"/>
            <a:ext cx="10515600" cy="1325563"/>
          </a:xfrm>
        </p:spPr>
        <p:txBody>
          <a:bodyPr/>
          <a:p>
            <a:pPr algn="ctr"/>
            <a:r>
              <a:rPr lang="en-US" altLang="zh-CN"/>
              <a:t>Summary of M</a:t>
            </a:r>
            <a:r>
              <a:rPr lang="en-US" altLang="zh-CN"/>
              <a:t>ulti-Label Learning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200" y="4954270"/>
            <a:ext cx="10547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ym typeface="+mn-ea"/>
              </a:rPr>
              <a:t>Presentation: Ning Chen	Supervisor: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Georgia" panose="02040502050405020303" pitchFamily="18" charset="0"/>
                <a:sym typeface="+mn-ea"/>
              </a:rPr>
              <a:t> Shen-Huan Lyu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9289415" y="6020435"/>
            <a:ext cx="264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Date: 23/1/2024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090"/>
          </a:xfrm>
        </p:spPr>
        <p:txBody>
          <a:bodyPr/>
          <a:p>
            <a:pPr algn="ctr"/>
            <a:r>
              <a:rPr lang="en-US" altLang="zh-CN"/>
              <a:t>Related Work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5465" y="1896110"/>
            <a:ext cx="11282680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/>
              <a:t>In 2015 years, Min-Ling Zhang et al. </a:t>
            </a:r>
            <a:r>
              <a:rPr lang="en-US" altLang="zh-CN">
                <a:solidFill>
                  <a:schemeClr val="accent1"/>
                </a:solidFill>
              </a:rPr>
              <a:t>[9]</a:t>
            </a:r>
            <a:r>
              <a:rPr lang="en-US" altLang="zh-CN"/>
              <a:t> use implicit relative labeling-importance information to get a good performance in multi-label learning.</a:t>
            </a:r>
            <a:endParaRPr lang="en-US" altLang="zh-CN"/>
          </a:p>
          <a:p>
            <a:pPr indent="457200"/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98170" y="1527810"/>
            <a:ext cx="1122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Study on Correlations Between Labels.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45465" y="2767330"/>
            <a:ext cx="10648950" cy="41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>
                <a:sym typeface="+mn-ea"/>
              </a:rPr>
              <a:t>In 2016 years, Peng Hou et al.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[10]</a:t>
            </a:r>
            <a:r>
              <a:rPr lang="en-US" altLang="zh-CN">
                <a:sym typeface="+mn-ea"/>
              </a:rPr>
              <a:t> try to expore the manifold in the label space for multi-label learning.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58615" y="3187065"/>
            <a:ext cx="4163695" cy="2999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5465" y="6261735"/>
            <a:ext cx="11008360" cy="384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/>
              <a:t>Fig 7: Transformation of the local topological structure from the feature space to the label space. </a:t>
            </a:r>
            <a:r>
              <a:rPr lang="en-US" altLang="zh-CN">
                <a:solidFill>
                  <a:schemeClr val="accent1"/>
                </a:solidFill>
              </a:rPr>
              <a:t>[10]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3935"/>
          </a:xfrm>
        </p:spPr>
        <p:txBody>
          <a:bodyPr/>
          <a:p>
            <a:pPr algn="ctr"/>
            <a:r>
              <a:rPr lang="en-US" altLang="zh-CN"/>
              <a:t>Related Work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98170" y="1527810"/>
            <a:ext cx="1122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Study on Correlations Between Labels. 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34645" y="2054860"/>
            <a:ext cx="11493500" cy="1289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>
                <a:sym typeface="+mn-ea"/>
              </a:rPr>
              <a:t>In 2018 years, Ruifeng Shao et al.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[11]</a:t>
            </a:r>
            <a:r>
              <a:rPr lang="en-US" altLang="zh-CN">
                <a:sym typeface="+mn-ea"/>
              </a:rPr>
              <a:t> propose a novel multi-label learning framework </a:t>
            </a:r>
            <a:r>
              <a:rPr lang="en-US" altLang="zh-CN" b="1">
                <a:sym typeface="+mn-ea"/>
              </a:rPr>
              <a:t>Label Enhanced Multi-Label Learning</a:t>
            </a:r>
            <a:r>
              <a:rPr lang="en-US" altLang="zh-CN">
                <a:sym typeface="+mn-ea"/>
              </a:rPr>
              <a:t>, which incorporates regression of the </a:t>
            </a:r>
            <a:r>
              <a:rPr lang="en-US" altLang="zh-CN" b="1">
                <a:sym typeface="+mn-ea"/>
              </a:rPr>
              <a:t>numerical labels</a:t>
            </a:r>
            <a:r>
              <a:rPr lang="en-US" altLang="zh-CN">
                <a:sym typeface="+mn-ea"/>
              </a:rPr>
              <a:t> and </a:t>
            </a:r>
            <a:r>
              <a:rPr lang="en-US" altLang="zh-CN" b="1">
                <a:sym typeface="+mn-ea"/>
              </a:rPr>
              <a:t>label enhancement</a:t>
            </a:r>
            <a:r>
              <a:rPr lang="en-US" altLang="zh-CN">
                <a:sym typeface="+mn-ea"/>
              </a:rPr>
              <a:t> into a </a:t>
            </a:r>
            <a:r>
              <a:rPr lang="en-US" altLang="zh-CN" b="1">
                <a:sym typeface="+mn-ea"/>
              </a:rPr>
              <a:t>unified framework</a:t>
            </a:r>
            <a:r>
              <a:rPr lang="en-US" altLang="zh-CN">
                <a:sym typeface="+mn-ea"/>
              </a:rPr>
              <a:t>. We assume Fig. 8 with five possible labels </a:t>
            </a:r>
            <a:r>
              <a:rPr lang="en-US" altLang="zh-CN" i="1">
                <a:sym typeface="+mn-ea"/>
              </a:rPr>
              <a:t>sky, desert, tree, camel </a:t>
            </a:r>
            <a:r>
              <a:rPr lang="en-US" altLang="zh-CN">
                <a:sym typeface="+mn-ea"/>
              </a:rPr>
              <a:t>and </a:t>
            </a:r>
            <a:r>
              <a:rPr lang="en-US" altLang="zh-CN" i="1">
                <a:sym typeface="+mn-ea"/>
              </a:rPr>
              <a:t>fish</a:t>
            </a:r>
            <a:r>
              <a:rPr lang="en-US" altLang="zh-CN">
                <a:sym typeface="+mn-ea"/>
              </a:rPr>
              <a:t>, the logical label vector will be [+1, +1, +1, -1, -1]</a:t>
            </a:r>
            <a:r>
              <a:rPr lang="en-US" altLang="zh-CN" baseline="30000">
                <a:sym typeface="+mn-ea"/>
              </a:rPr>
              <a:t>T</a:t>
            </a:r>
            <a:r>
              <a:rPr lang="en-US" altLang="zh-CN">
                <a:sym typeface="+mn-ea"/>
              </a:rPr>
              <a:t> , but numerical label can be </a:t>
            </a:r>
            <a:r>
              <a:rPr lang="en-US" altLang="zh-CN">
                <a:sym typeface="+mn-ea"/>
              </a:rPr>
              <a:t>[2, 3, 1, 0, -1]</a:t>
            </a:r>
            <a:r>
              <a:rPr lang="en-US" altLang="zh-CN" baseline="30000">
                <a:sym typeface="+mn-ea"/>
              </a:rPr>
              <a:t>T</a:t>
            </a:r>
            <a:r>
              <a:rPr lang="en-US" altLang="zh-CN">
                <a:sym typeface="+mn-ea"/>
              </a:rPr>
              <a:t> , which reflects the importance of labels.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00170" y="3343910"/>
            <a:ext cx="4467860" cy="2518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8170" y="6191885"/>
            <a:ext cx="11072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Fig. 8: An exemplar natural scene image which has been annotated with multiple labels sky, desert and tree. </a:t>
            </a:r>
            <a:r>
              <a:rPr lang="en-US" altLang="zh-CN">
                <a:solidFill>
                  <a:schemeClr val="accent1"/>
                </a:solidFill>
              </a:rPr>
              <a:t>[11]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4950"/>
            <a:ext cx="10515600" cy="805180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Related Work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98170" y="1159510"/>
            <a:ext cx="1122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Study on Correlations Between Labels. 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34645" y="1647190"/>
            <a:ext cx="11493500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>
                <a:sym typeface="+mn-ea"/>
              </a:rPr>
              <a:t>In 2019 years, Jia-Qi Lv et al.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[12]</a:t>
            </a:r>
            <a:r>
              <a:rPr lang="en-US" altLang="zh-CN">
                <a:sym typeface="+mn-ea"/>
              </a:rPr>
              <a:t> propose a new method named </a:t>
            </a:r>
            <a:r>
              <a:rPr lang="en-US" altLang="zh-CN" b="1">
                <a:sym typeface="+mn-ea"/>
              </a:rPr>
              <a:t>Weakly Supervised Multi-label Learning via Label Enhancement</a:t>
            </a:r>
            <a:r>
              <a:rPr lang="en-US" altLang="zh-CN">
                <a:sym typeface="+mn-ea"/>
              </a:rPr>
              <a:t> to solve the condition of missing labels in the training set.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26155" y="2453005"/>
            <a:ext cx="4842510" cy="3171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2465" y="6002020"/>
            <a:ext cx="1110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Fig. 9: The data setting of weakly supervised multi-label learning. </a:t>
            </a:r>
            <a:r>
              <a:rPr lang="en-US" altLang="zh-CN">
                <a:solidFill>
                  <a:schemeClr val="accent1"/>
                </a:solidFill>
              </a:rPr>
              <a:t>[12]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540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Related Work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98170" y="1159510"/>
            <a:ext cx="1122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Study on Correlations Between Labels. 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42900" y="1647190"/>
            <a:ext cx="11664950" cy="979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>
                <a:sym typeface="+mn-ea"/>
              </a:rPr>
              <a:t>In 2020 years, Ning Xu et al.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[1]</a:t>
            </a:r>
            <a:r>
              <a:rPr lang="en-US" altLang="zh-CN">
                <a:sym typeface="+mn-ea"/>
              </a:rPr>
              <a:t> propose a new method named </a:t>
            </a:r>
            <a:r>
              <a:rPr lang="en-US" altLang="zh-CN" b="1">
                <a:sym typeface="+mn-ea"/>
              </a:rPr>
              <a:t>Partial Multi-label Learning with Label Distribution</a:t>
            </a:r>
            <a:r>
              <a:rPr lang="en-US" altLang="zh-CN">
                <a:sym typeface="+mn-ea"/>
              </a:rPr>
              <a:t> to learn from training examples each associated with a set of candidate labels, among which only a subset are valid for the training example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84425" y="2743200"/>
            <a:ext cx="7581900" cy="3086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7565" y="5945505"/>
            <a:ext cx="1099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Fig. 10: An example about the differentiation between candidate labels and non-candidate labels in PML. </a:t>
            </a:r>
            <a:r>
              <a:rPr lang="en-US" altLang="zh-CN">
                <a:solidFill>
                  <a:schemeClr val="accent1"/>
                </a:solidFill>
              </a:rPr>
              <a:t>[1]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3670"/>
            <a:ext cx="10515600" cy="886460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Related Work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98170" y="1040130"/>
            <a:ext cx="1122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Study on Correlations Between Labels. 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42900" y="1408430"/>
            <a:ext cx="11664950" cy="1320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>
                <a:sym typeface="+mn-ea"/>
              </a:rPr>
              <a:t>In 2022 years, Ning Xu et al.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[13]</a:t>
            </a:r>
            <a:r>
              <a:rPr lang="en-US" altLang="zh-CN">
                <a:sym typeface="+mn-ea"/>
              </a:rPr>
              <a:t> propose a novel </a:t>
            </a:r>
            <a:r>
              <a:rPr lang="en-US" altLang="zh-CN" b="1">
                <a:sym typeface="+mn-ea"/>
              </a:rPr>
              <a:t>Probabilistic Label Enhancement Algorithm</a:t>
            </a:r>
            <a:r>
              <a:rPr lang="en-US" altLang="zh-CN">
                <a:sym typeface="+mn-ea"/>
              </a:rPr>
              <a:t>, called PLEA, to solve challenging label distribution learning(LDL) for multi-label classification problems and adopt the well-known </a:t>
            </a:r>
            <a:r>
              <a:rPr lang="en-US" altLang="zh-CN" b="1">
                <a:sym typeface="+mn-ea"/>
              </a:rPr>
              <a:t>maximum entropy</a:t>
            </a:r>
            <a:r>
              <a:rPr lang="en-US" altLang="zh-CN">
                <a:sym typeface="+mn-ea"/>
              </a:rPr>
              <a:t> model based label distribution learner. However, unlike the existing LDL algorithms based on the maximum entropy model, they propose to use </a:t>
            </a:r>
            <a:r>
              <a:rPr lang="en-US" altLang="zh-CN" b="1">
                <a:sym typeface="+mn-ea"/>
              </a:rPr>
              <a:t>manifold learning</a:t>
            </a:r>
            <a:r>
              <a:rPr lang="en-US" altLang="zh-CN">
                <a:sym typeface="+mn-ea"/>
              </a:rPr>
              <a:t> to enhance the label distribution learner.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-635" y="5571490"/>
            <a:ext cx="12098020" cy="759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>
                <a:sym typeface="+mn-ea"/>
              </a:rPr>
              <a:t>In 2023 years, Ning Xu et al.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[15]</a:t>
            </a:r>
            <a:r>
              <a:rPr lang="en-US" altLang="zh-CN">
                <a:sym typeface="+mn-ea"/>
              </a:rPr>
              <a:t> propose a novel partial multi-label learning method to recover the latent label distribution and progressively enhance it for predictive model induction.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42900" y="2727325"/>
            <a:ext cx="11664950" cy="99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>
                <a:sym typeface="+mn-ea"/>
              </a:rPr>
              <a:t>In 2023 years, Ke Zhu et al.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[14]</a:t>
            </a:r>
            <a:r>
              <a:rPr lang="en-US" altLang="zh-CN">
                <a:sym typeface="+mn-ea"/>
              </a:rPr>
              <a:t> argued that scene image self-supervised learning does not necessarily rely on dense matching or unsupervised object discovery methods. The author adopt </a:t>
            </a:r>
            <a:r>
              <a:rPr lang="en-US" altLang="zh-CN" b="1">
                <a:sym typeface="+mn-ea"/>
              </a:rPr>
              <a:t>MoCo-V2</a:t>
            </a:r>
            <a:r>
              <a:rPr lang="en-US" altLang="zh-CN">
                <a:sym typeface="+mn-ea"/>
              </a:rPr>
              <a:t> as their base structure and use the </a:t>
            </a:r>
            <a:r>
              <a:rPr lang="en-US" altLang="zh-CN" b="1">
                <a:sym typeface="+mn-ea"/>
              </a:rPr>
              <a:t>binary cross entropy(BCE)</a:t>
            </a:r>
            <a:r>
              <a:rPr lang="en-US" altLang="zh-CN">
                <a:sym typeface="+mn-ea"/>
              </a:rPr>
              <a:t> loss to optimize the pseudo labels and the classified logits interact with each other.</a:t>
            </a:r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19475" y="3749040"/>
            <a:ext cx="5587365" cy="803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2900" y="4709160"/>
            <a:ext cx="11485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Fig. 11: BCE loss and which τ is a temperature hyperparameter (following MoCo-v2’s), and σ(·) is the sigmoid function that maps the scores to the range [0, 1]. </a:t>
            </a:r>
            <a:r>
              <a:rPr lang="en-US" altLang="zh-CN">
                <a:solidFill>
                  <a:schemeClr val="accent1"/>
                </a:solidFill>
              </a:rPr>
              <a:t>[14]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4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sym typeface="+mn-ea"/>
              </a:rPr>
              <a:t>Related Work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98170" y="1040130"/>
            <a:ext cx="1122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Study on Correlations Between Labels. 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32080" y="1408430"/>
            <a:ext cx="11827510" cy="1044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>
                <a:sym typeface="+mn-ea"/>
              </a:rPr>
              <a:t>In 2023 years, Xingyu Zhao et al.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[16]</a:t>
            </a:r>
            <a:r>
              <a:rPr lang="en-US" altLang="zh-CN">
                <a:sym typeface="+mn-ea"/>
              </a:rPr>
              <a:t> propose a novel MLC learning method named </a:t>
            </a:r>
            <a:r>
              <a:rPr lang="en-US" altLang="zh-CN" b="1">
                <a:sym typeface="+mn-ea"/>
              </a:rPr>
              <a:t>Scalable Label Distribution Learning</a:t>
            </a:r>
            <a:r>
              <a:rPr lang="en-US" altLang="zh-CN">
                <a:sym typeface="+mn-ea"/>
              </a:rPr>
              <a:t> (SLDL) for multi-label classification which can describe different labels as distributions in a latent space, where the label correlation is asymmetric and the dimension is independent of the number of labels.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12695" y="2453005"/>
            <a:ext cx="7696200" cy="2984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4000" y="5765800"/>
            <a:ext cx="913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Fig. 12: An illustration of exemplar images and their corresponding labels. </a:t>
            </a:r>
            <a:r>
              <a:rPr lang="en-US" altLang="zh-CN">
                <a:solidFill>
                  <a:schemeClr val="accent1"/>
                </a:solidFill>
              </a:rPr>
              <a:t>[16]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Research Trends and Future Research Directions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0555" y="1530985"/>
            <a:ext cx="11076940" cy="1974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400"/>
              <a:t>Multimodal data multi-label classification</a:t>
            </a:r>
            <a:endParaRPr lang="zh-CN" altLang="en-US" sz="2400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400"/>
              <a:t>Imbalanced data</a:t>
            </a:r>
            <a:r>
              <a:rPr lang="en-US" altLang="zh-CN" sz="2400"/>
              <a:t> distribution</a:t>
            </a:r>
            <a:r>
              <a:rPr lang="zh-CN" altLang="en-US" sz="2400"/>
              <a:t> for multi-label classification</a:t>
            </a:r>
            <a:endParaRPr lang="zh-CN" altLang="en-US" sz="2400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zh-CN" altLang="en-US" sz="2400">
                <a:sym typeface="+mn-ea"/>
              </a:rPr>
              <a:t>Prompt-based learning for multi-label classification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6375"/>
            <a:ext cx="10515600" cy="911860"/>
          </a:xfrm>
        </p:spPr>
        <p:txBody>
          <a:bodyPr/>
          <a:p>
            <a:pPr algn="ctr"/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8650" y="1118235"/>
            <a:ext cx="11163300" cy="5613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[1] </a:t>
            </a:r>
            <a:r>
              <a:rPr lang="en-US" altLang="zh-CN">
                <a:sym typeface="+mn-ea"/>
              </a:rPr>
              <a:t> Xu N, Liu Y P, Geng X. Partial multi-label learning with label distribution[C]. Proceedings of the AAAI conference on artificial intelligence. 2020, 34(04): 6510-6517.</a:t>
            </a:r>
            <a:endParaRPr lang="en-US" altLang="zh-CN"/>
          </a:p>
          <a:p>
            <a:r>
              <a:rPr lang="en-US" altLang="zh-CN"/>
              <a:t>[2] </a:t>
            </a:r>
            <a:r>
              <a:rPr lang="en-US" altLang="zh-CN">
                <a:sym typeface="+mn-ea"/>
              </a:rPr>
              <a:t>Hou P, Geng X, Zhang M L. Multi-label manifold learning[C]. Proceedings of the AAAI conference on artificial intelligence. 2016, 30(1).</a:t>
            </a:r>
            <a:endParaRPr lang="en-US" altLang="zh-CN"/>
          </a:p>
          <a:p>
            <a:r>
              <a:rPr lang="en-US" altLang="zh-CN"/>
              <a:t>[3] Moral-García S, Mantas C J, Castellano J G, et al. Using credal-C4. 5 with binary relevance for multi-label classification[J]. Journal of Intelligent &amp; Fuzzy Systems, 2018, 35(6): 6501-6512.</a:t>
            </a:r>
            <a:endParaRPr lang="en-US" altLang="zh-CN"/>
          </a:p>
          <a:p>
            <a:r>
              <a:rPr lang="en-US" altLang="zh-CN"/>
              <a:t>[4] Yuan L X, Tan S C, Goh P Y, et al. Fuzzy ARTMAP with binary relevance for multi-label classification[C]. Intelligent Decision Technologies 2017: Proceedings of the 9th KES International Conference on Intelligent Decision Technologies (KES-IDT 2017)–Part II 9. Springer International Publishing, 2018: 127-135.</a:t>
            </a:r>
            <a:endParaRPr lang="en-US" altLang="zh-CN"/>
          </a:p>
          <a:p>
            <a:r>
              <a:rPr lang="en-US" altLang="zh-CN"/>
              <a:t>[5] Wu G, Tian Y, Zhang C. A unified framework implementing linear binary relevance for multi-label learning[J]. Neurocomputing, 2018, 289: 86-100.</a:t>
            </a:r>
            <a:endParaRPr lang="en-US" altLang="zh-CN"/>
          </a:p>
          <a:p>
            <a:r>
              <a:rPr lang="en-US" altLang="zh-CN"/>
              <a:t>[6] Wu G, Zheng R, Tian Y, et al. Joint ranking SVM and binary relevance with robust low-rank learning for multi-label classification[J]. Neural Networks, 2020, 122: 24-39.</a:t>
            </a:r>
            <a:endParaRPr lang="en-US" altLang="zh-CN"/>
          </a:p>
          <a:p>
            <a:r>
              <a:rPr lang="en-US" altLang="zh-CN"/>
              <a:t>[7] Wever M, Tornede A, Mohr F, et al. Libre: Label-wise selection of base learners in binary relevance for multi-label classification[C]. Advances in Intelligent Data Analysis XVIII: 18th International Symposium on Intelligent Data Analysis, IDA 2020, Konstanz, Germany, April 27–29, 2020, Proceedings 18. Springer International Publishing, 2020: 561-573.</a:t>
            </a:r>
            <a:endParaRPr lang="en-US" altLang="zh-CN"/>
          </a:p>
          <a:p>
            <a:r>
              <a:rPr lang="en-US" altLang="zh-CN"/>
              <a:t>[8] Kumar S, Kumar N, Dev A, et al. Movie genre classification using binary relevance, label powerset, and machine learning classifiers[J]. Multimedia Tools and Applications, 2023, 82(1): 945-968.</a:t>
            </a:r>
            <a:endParaRPr lang="en-US" altLang="zh-CN"/>
          </a:p>
          <a:p>
            <a:r>
              <a:rPr lang="en-US" altLang="zh-CN"/>
              <a:t>[9] Li Y K, Zhang M L, Geng X. Leveraging implicit relative labeling-importance information for effective multi-label learning[C]. 2015 IEEE International Conference on Data Mining. IEEE, 2015: 251-260.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1935"/>
            <a:ext cx="10515600" cy="758825"/>
          </a:xfrm>
        </p:spPr>
        <p:txBody>
          <a:bodyPr/>
          <a:p>
            <a:pPr algn="ctr"/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8650" y="1103630"/>
            <a:ext cx="11132820" cy="5386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[10] Hou P, Geng X, Zhang M L. Multi-label manifold learning[C]. Proceedings of the AAAI conference on artificial intelligence. 2016, 30(1).</a:t>
            </a:r>
            <a:endParaRPr lang="en-US" altLang="zh-CN"/>
          </a:p>
          <a:p>
            <a:r>
              <a:rPr lang="en-US" altLang="zh-CN"/>
              <a:t>[11] Shao R, Xu N, Geng X. Multi-label learning with label enhancement[C]. 2018 IEEE international conference on data mining (ICDM). IEEE, 2018: 437-446.</a:t>
            </a:r>
            <a:endParaRPr lang="en-US" altLang="zh-CN"/>
          </a:p>
          <a:p>
            <a:r>
              <a:rPr lang="en-US" altLang="zh-CN"/>
              <a:t>[12] Lv J, Xu N, Zheng R Y, et al. Weakly Supervised Multi-Label Learning via Label Enhancement[C]. IJCAI. 2019: 3101-3107.</a:t>
            </a:r>
            <a:endParaRPr lang="en-US" altLang="zh-CN"/>
          </a:p>
          <a:p>
            <a:r>
              <a:rPr lang="en-US" altLang="zh-CN"/>
              <a:t>[13] Tan C, Chen S, Ji G, et al. A novel probabilistic label enhancement algorithm for multi-label distribution learning[J]. IEEE Transactions on Knowledge and Data Engineering, 2021, 34(11): 5098-5113.</a:t>
            </a:r>
            <a:endParaRPr lang="en-US" altLang="zh-CN"/>
          </a:p>
          <a:p>
            <a:r>
              <a:rPr lang="en-US" altLang="zh-CN"/>
              <a:t>[14] Zhu K, Fu M, Wu J. Multi-Label Self-Supervised Learning with Scene Images[C]. Proceedings of the IEEE/CVF International Conference on Computer Vision. 2023: 6694-6703.</a:t>
            </a:r>
            <a:endParaRPr lang="en-US" altLang="zh-CN"/>
          </a:p>
          <a:p>
            <a:r>
              <a:rPr lang="en-US" altLang="zh-CN"/>
              <a:t>[15] Xu N, Liu Y P, Zhang Y, et al. Progressive enhancement of label distributions for partial multilabel learning[J]. IEEE Transactions on Neural Networks and Learning Systems, 2021.</a:t>
            </a:r>
            <a:endParaRPr lang="en-US" altLang="zh-CN"/>
          </a:p>
          <a:p>
            <a:r>
              <a:rPr lang="en-US" altLang="zh-CN"/>
              <a:t>[16] Zhao, X., An, Y., Qi, L., &amp; Geng, X. Scalable Label Distribution Learning for Multi-Label Classification. ArXiv. /abs/2311.16556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191770"/>
            <a:ext cx="10805160" cy="4584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540" y="6231890"/>
            <a:ext cx="1094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李冬梅, 杨宇, 孟湘皓, 张小平, 宋潮, 赵玉凤. 多标签分类综述[J]. 计算机科学与探索, 2023, 17(11): 2529-2542.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2735" y="4904740"/>
            <a:ext cx="11124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problem transformation(PT)</a:t>
            </a:r>
            <a:r>
              <a:rPr lang="zh-CN" altLang="en-US"/>
              <a:t>：The essence is to simply convert multi-label classification problems into multiple single-label classification problems.</a:t>
            </a:r>
            <a:endParaRPr lang="zh-CN" altLang="en-US"/>
          </a:p>
          <a:p>
            <a:r>
              <a:rPr lang="en-US" altLang="zh-CN"/>
              <a:t>algorithm adaptation(AA): The core idea is to directly process multi-label classification problems by modifying existing suitable algorithms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Table of Contents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18210" y="1557655"/>
            <a:ext cx="10481310" cy="2159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3200"/>
              <a:t> Introduction</a:t>
            </a:r>
            <a:endParaRPr lang="en-US" altLang="zh-CN" sz="3200"/>
          </a:p>
          <a:p>
            <a:pPr marL="285750" lvl="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3200"/>
              <a:t> Related Work</a:t>
            </a:r>
            <a:endParaRPr lang="en-US" altLang="zh-CN" sz="3200"/>
          </a:p>
          <a:p>
            <a:pPr marL="285750" lvl="0" indent="-28575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3200"/>
              <a:t> Research Trends and Future Research Directions</a:t>
            </a:r>
            <a:endParaRPr lang="en-US" altLang="zh-CN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6045" y="685800"/>
            <a:ext cx="943927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7970" y="1638300"/>
            <a:ext cx="9115425" cy="35814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93420" y="6010275"/>
            <a:ext cx="1094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李冬梅, 杨宇, 孟湘皓, 张小平, 宋潮, 赵玉凤. 多标签分类综述[J]. 计算机科学与探索, 2023, 17(11): 2529-2542.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2855" y="1294130"/>
            <a:ext cx="7445375" cy="444881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93420" y="6010275"/>
            <a:ext cx="1094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李冬梅, 杨宇, 孟湘皓, 张小平, 宋潮, 赵玉凤. 多标签分类综述[J]. 计算机科学与探索, 2023, 17(11): 2529-2542.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0265" y="665480"/>
            <a:ext cx="7952105" cy="510286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93420" y="6010275"/>
            <a:ext cx="1094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李冬梅, 杨宇, 孟湘皓, 张小平, 宋潮, 赵玉凤. 多标签分类综述[J]. 计算机科学与探索, 2023, 17(11): 2529-2542.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13410" y="1473200"/>
            <a:ext cx="1100645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 </a:t>
            </a:r>
            <a:r>
              <a:rPr lang="en-US" altLang="zh-CN" sz="2400">
                <a:sym typeface="+mn-ea"/>
              </a:rPr>
              <a:t>What’s the S</a:t>
            </a:r>
            <a:r>
              <a:rPr lang="en-US" altLang="zh-CN" sz="2400">
                <a:sym typeface="+mn-ea"/>
              </a:rPr>
              <a:t>ingle-Label Learning?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5810" y="2429510"/>
            <a:ext cx="508635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3425" y="6106795"/>
            <a:ext cx="517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 1: dog and cat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3935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Introduction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13410" y="1473200"/>
            <a:ext cx="1100645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 </a:t>
            </a:r>
            <a:r>
              <a:rPr lang="en-US" altLang="zh-CN" sz="2400">
                <a:sym typeface="+mn-ea"/>
              </a:rPr>
              <a:t>What’s the M</a:t>
            </a:r>
            <a:r>
              <a:rPr lang="en-US" altLang="zh-CN" sz="2400">
                <a:sym typeface="+mn-ea"/>
              </a:rPr>
              <a:t>ulti-Label Learning?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05810" y="2429510"/>
            <a:ext cx="508635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3425" y="6031865"/>
            <a:ext cx="516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 2: dog and cat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565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Introduction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13410" y="1473200"/>
            <a:ext cx="11006455" cy="1215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 </a:t>
            </a:r>
            <a:r>
              <a:rPr lang="en-US" altLang="zh-CN" sz="2400">
                <a:sym typeface="+mn-ea"/>
              </a:rPr>
              <a:t>What’s the Problem We Encount in M</a:t>
            </a:r>
            <a:r>
              <a:rPr lang="en-US" altLang="zh-CN" sz="2400">
                <a:sym typeface="+mn-ea"/>
              </a:rPr>
              <a:t>ulti-Label Learning?</a:t>
            </a:r>
            <a:endParaRPr lang="en-US" altLang="zh-CN" sz="24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the cost of label annotation is high.</a:t>
            </a:r>
            <a:endParaRPr lang="en-US" alt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the annotator maybe not be reliable.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51225" y="2987040"/>
            <a:ext cx="5384165" cy="2641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80335" y="5927090"/>
            <a:ext cx="615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 3: annotator gives the lables of the picture </a:t>
            </a:r>
            <a:r>
              <a:rPr lang="en-US" altLang="zh-CN">
                <a:solidFill>
                  <a:schemeClr val="accent1"/>
                </a:solidFill>
              </a:rPr>
              <a:t>[1]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4570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Introduction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13410" y="1473200"/>
            <a:ext cx="11006455" cy="753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 </a:t>
            </a:r>
            <a:r>
              <a:rPr lang="en-US" altLang="zh-CN" sz="2400">
                <a:sym typeface="+mn-ea"/>
              </a:rPr>
              <a:t>What’s the Problem We Encount in M</a:t>
            </a:r>
            <a:r>
              <a:rPr lang="en-US" altLang="zh-CN" sz="2400">
                <a:sym typeface="+mn-ea"/>
              </a:rPr>
              <a:t>ulti-Label Learning?</a:t>
            </a:r>
            <a:endParaRPr lang="en-US" altLang="zh-CN" sz="2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class labels in the label space typically have imbalanced distributions.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5620" y="2452370"/>
            <a:ext cx="3556000" cy="2401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87545" y="2452370"/>
            <a:ext cx="3196590" cy="2401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42910" y="2458085"/>
            <a:ext cx="3576955" cy="23958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5620" y="5156200"/>
            <a:ext cx="11104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 4: the classification task of dogs</a:t>
            </a:r>
            <a:r>
              <a:rPr lang="zh-CN" altLang="en-US"/>
              <a:t>、</a:t>
            </a:r>
            <a:r>
              <a:rPr lang="en-US" altLang="zh-CN"/>
              <a:t>cats and </a:t>
            </a:r>
            <a:r>
              <a:rPr lang="en-US" altLang="zh-CN"/>
              <a:t>birds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Introduction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13410" y="1473200"/>
            <a:ext cx="11006455" cy="753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 </a:t>
            </a:r>
            <a:r>
              <a:rPr lang="en-US" altLang="zh-CN" sz="2400">
                <a:sym typeface="+mn-ea"/>
              </a:rPr>
              <a:t>What’s the Problem We Encount in M</a:t>
            </a:r>
            <a:r>
              <a:rPr lang="en-US" altLang="zh-CN" sz="2400">
                <a:sym typeface="+mn-ea"/>
              </a:rPr>
              <a:t>ulti-Label Learning?</a:t>
            </a:r>
            <a:endParaRPr lang="en-US" altLang="zh-CN" sz="2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the labels also have relationships among them, and researchers are studying it.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21610" y="2620010"/>
            <a:ext cx="6410325" cy="2657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3410" y="5431155"/>
            <a:ext cx="1124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 5: Two natural scene image examples which are both annotated with the labels water, boat, mountain, and sky. </a:t>
            </a:r>
            <a:r>
              <a:rPr lang="en-US" altLang="zh-CN">
                <a:solidFill>
                  <a:schemeClr val="accent1"/>
                </a:solidFill>
              </a:rPr>
              <a:t>[2]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4155"/>
            <a:ext cx="10515600" cy="851535"/>
          </a:xfrm>
        </p:spPr>
        <p:txBody>
          <a:bodyPr/>
          <a:p>
            <a:pPr algn="ctr"/>
            <a:r>
              <a:rPr lang="en-US" altLang="zh-CN"/>
              <a:t>Related Work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9140" y="1092835"/>
            <a:ext cx="11212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/>
              <a:t> Binary Relevance(BR)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80670" y="1570355"/>
            <a:ext cx="11670665" cy="5158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10000"/>
              </a:lnSpc>
            </a:pPr>
            <a:r>
              <a:rPr lang="en-US" altLang="zh-CN" sz="2000"/>
              <a:t>Binary relevance decomposes the multi-label learning task into numerous</a:t>
            </a:r>
            <a:r>
              <a:rPr lang="en-US" altLang="zh-CN" sz="2000" b="1"/>
              <a:t> independent</a:t>
            </a:r>
            <a:r>
              <a:rPr lang="en-US" altLang="zh-CN" sz="2000"/>
              <a:t> binary learning tasks. This means that for each label, a separate binary classifier is built, without considering the presence of other labels. However, it ignores </a:t>
            </a:r>
            <a:r>
              <a:rPr lang="en-US" altLang="zh-CN" sz="2000" b="1"/>
              <a:t>correlations </a:t>
            </a:r>
            <a:r>
              <a:rPr lang="en-US" altLang="zh-CN" sz="2000"/>
              <a:t>between labels.</a:t>
            </a:r>
            <a:endParaRPr lang="en-US" altLang="zh-CN" sz="2000"/>
          </a:p>
          <a:p>
            <a:pPr indent="457200">
              <a:lnSpc>
                <a:spcPct val="110000"/>
              </a:lnSpc>
            </a:pPr>
            <a:r>
              <a:rPr lang="en-US" altLang="zh-CN" sz="2000"/>
              <a:t>In 2018 years, MoralGarcia, Serafin et al. </a:t>
            </a:r>
            <a:r>
              <a:rPr lang="en-US" altLang="zh-CN" sz="2000">
                <a:solidFill>
                  <a:schemeClr val="accent1"/>
                </a:solidFill>
              </a:rPr>
              <a:t>[3] </a:t>
            </a:r>
            <a:r>
              <a:rPr lang="en-US" altLang="zh-CN" sz="2000"/>
              <a:t>use CC4.5 as the base classifier have the better performance compared to BR with C4.5, which indicates that  imprecise probabilities in Decision Trees within the MLC field appears to be a promising approach. Yuan Lik Xun et al. </a:t>
            </a:r>
            <a:r>
              <a:rPr lang="en-US" altLang="zh-CN" sz="2000">
                <a:solidFill>
                  <a:schemeClr val="accent1"/>
                </a:solidFill>
              </a:rPr>
              <a:t>[4]  </a:t>
            </a:r>
            <a:r>
              <a:rPr lang="en-US" altLang="zh-CN" sz="2000">
                <a:solidFill>
                  <a:schemeClr val="tx1"/>
                </a:solidFill>
              </a:rPr>
              <a:t>propose a modified supervised adaptive resonance theory neural network(监督自适应共振理论神经网络), which is integrated with the binary relevance, and this model have a good performance. Wu, Guoqiang et al. </a:t>
            </a:r>
            <a:r>
              <a:rPr lang="en-US" altLang="zh-CN" sz="2000">
                <a:solidFill>
                  <a:schemeClr val="accent1"/>
                </a:solidFill>
              </a:rPr>
              <a:t>[5]</a:t>
            </a:r>
            <a:r>
              <a:rPr lang="en-US" altLang="zh-CN" sz="2000">
                <a:solidFill>
                  <a:schemeClr val="tx1"/>
                </a:solidFill>
              </a:rPr>
              <a:t> propose a unified framework to implement linear BR for multi-label learning, which is easy to extend and can also be applied to one-to-many strategies for multi-class classification.</a:t>
            </a:r>
            <a:endParaRPr lang="en-US" altLang="zh-CN" sz="2000">
              <a:solidFill>
                <a:schemeClr val="tx1"/>
              </a:solidFill>
            </a:endParaRPr>
          </a:p>
          <a:p>
            <a:pPr indent="457200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 2020 years, Wu, Guoqiang et al. </a:t>
            </a:r>
            <a:r>
              <a:rPr lang="en-US" altLang="zh-CN" sz="2000">
                <a:solidFill>
                  <a:schemeClr val="accent1"/>
                </a:solidFill>
              </a:rPr>
              <a:t>[6]</a:t>
            </a:r>
            <a:r>
              <a:rPr lang="en-US" altLang="zh-CN" sz="2000">
                <a:solidFill>
                  <a:schemeClr val="tx1"/>
                </a:solidFill>
              </a:rPr>
              <a:t> propose a new model that combine Ranking Support Vector Machine and Binary Revelance with robust Low-rank Learinging.  Wever, Marcel et al. </a:t>
            </a:r>
            <a:r>
              <a:rPr lang="en-US" altLang="zh-CN" sz="2000">
                <a:solidFill>
                  <a:schemeClr val="accent1"/>
                </a:solidFill>
              </a:rPr>
              <a:t>[7]</a:t>
            </a:r>
            <a:r>
              <a:rPr lang="en-US" altLang="zh-CN" sz="2000">
                <a:solidFill>
                  <a:schemeClr val="tx1"/>
                </a:solidFill>
              </a:rPr>
              <a:t> focuses on selecting the best base learner to handle binary classification problems and proposes a method based on the label independence assumption, called LiBRe.</a:t>
            </a:r>
            <a:endParaRPr lang="en-US" altLang="zh-CN" sz="2000">
              <a:solidFill>
                <a:schemeClr val="tx1"/>
              </a:solidFill>
            </a:endParaRPr>
          </a:p>
          <a:p>
            <a:pPr indent="457200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 2023 years, Kumar, Sanjay et al. </a:t>
            </a:r>
            <a:r>
              <a:rPr lang="en-US" altLang="zh-CN" sz="2000">
                <a:solidFill>
                  <a:schemeClr val="accent1"/>
                </a:solidFill>
              </a:rPr>
              <a:t>[8]</a:t>
            </a:r>
            <a:r>
              <a:rPr lang="en-US" altLang="zh-CN" sz="2000">
                <a:solidFill>
                  <a:schemeClr val="tx1"/>
                </a:solidFill>
              </a:rPr>
              <a:t> use binary relevance to solve the question of movie classification.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22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sym typeface="+mn-ea"/>
              </a:rPr>
              <a:t>Related Work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2760" y="1250950"/>
            <a:ext cx="11229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Study on Correlations Between Labels.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How to understand the correlations between labels?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7940" y="2037715"/>
            <a:ext cx="9032240" cy="3806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2405" y="6187440"/>
            <a:ext cx="818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 6: an example of correlations between labels </a:t>
            </a:r>
            <a:r>
              <a:rPr lang="en-US" altLang="zh-CN">
                <a:solidFill>
                  <a:schemeClr val="accent1"/>
                </a:solidFill>
              </a:rPr>
              <a:t>[9]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commondata" val="eyJoZGlkIjoiZTc5MjFhMWU2NGM4ZWFhYjVmNDExMmFhMTg1ZWU1Y2U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9710</Words>
  <Application>WPS 演示</Application>
  <PresentationFormat>宽屏</PresentationFormat>
  <Paragraphs>159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Georgia</vt:lpstr>
      <vt:lpstr>Wingdings</vt:lpstr>
      <vt:lpstr>Calibri</vt:lpstr>
      <vt:lpstr>微软雅黑</vt:lpstr>
      <vt:lpstr>Arial Unicode MS</vt:lpstr>
      <vt:lpstr>WPS</vt:lpstr>
      <vt:lpstr>Summary of Multi-Label Learning</vt:lpstr>
      <vt:lpstr>Table of Contents</vt:lpstr>
      <vt:lpstr>Introduction</vt:lpstr>
      <vt:lpstr>Introduction</vt:lpstr>
      <vt:lpstr>Introduction</vt:lpstr>
      <vt:lpstr>Introduction</vt:lpstr>
      <vt:lpstr>Introduction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Research Trends and Future Research Directions</vt:lpstr>
      <vt:lpstr>References</vt:lpstr>
      <vt:lpstr>References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keysky</dc:creator>
  <cp:lastModifiedBy>cnkeysky</cp:lastModifiedBy>
  <cp:revision>89</cp:revision>
  <dcterms:created xsi:type="dcterms:W3CDTF">2023-08-09T12:44:00Z</dcterms:created>
  <dcterms:modified xsi:type="dcterms:W3CDTF">2024-01-30T06:12:48Z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