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7" r:id="rId2"/>
    <p:sldId id="263" r:id="rId3"/>
    <p:sldId id="270" r:id="rId4"/>
    <p:sldId id="271" r:id="rId5"/>
    <p:sldId id="272" r:id="rId6"/>
    <p:sldId id="273" r:id="rId7"/>
    <p:sldId id="274" r:id="rId8"/>
    <p:sldId id="269" r:id="rId9"/>
    <p:sldId id="276" r:id="rId10"/>
    <p:sldId id="275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1" r:id="rId23"/>
    <p:sldId id="292" r:id="rId24"/>
    <p:sldId id="293" r:id="rId25"/>
    <p:sldId id="294" r:id="rId26"/>
    <p:sldId id="295" r:id="rId27"/>
    <p:sldId id="290" r:id="rId28"/>
  </p:sldIdLst>
  <p:sldSz cx="10972800" cy="6172200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0000"/>
    <a:srgbClr val="BD2010"/>
    <a:srgbClr val="52596B"/>
    <a:srgbClr val="63A029"/>
    <a:srgbClr val="9C55AD"/>
    <a:srgbClr val="CEC3C6"/>
    <a:srgbClr val="E7BA10"/>
    <a:srgbClr val="008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 autoAdjust="0"/>
    <p:restoredTop sz="73957" autoAdjust="0"/>
  </p:normalViewPr>
  <p:slideViewPr>
    <p:cSldViewPr snapToGrid="0">
      <p:cViewPr>
        <p:scale>
          <a:sx n="75" d="100"/>
          <a:sy n="75" d="100"/>
        </p:scale>
        <p:origin x="-756" y="-78"/>
      </p:cViewPr>
      <p:guideLst>
        <p:guide orient="horz" pos="1944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3552" y="-114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3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0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0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boot configuration table is used if certain peripherals must be programmed with values that differ from their reset values before loading an application. For example, </a:t>
            </a:r>
            <a:r>
              <a:rPr lang="en-US" dirty="0" err="1" smtClean="0"/>
              <a:t>ifthe</a:t>
            </a:r>
            <a:r>
              <a:rPr lang="en-US" dirty="0" smtClean="0"/>
              <a:t> application needs to be loaded into DDR memory, the boot configuration table </a:t>
            </a:r>
            <a:r>
              <a:rPr lang="en-US" dirty="0" err="1" smtClean="0"/>
              <a:t>canbe</a:t>
            </a:r>
            <a:r>
              <a:rPr lang="en-US" dirty="0" smtClean="0"/>
              <a:t> used to program the DDR registers and enable the DDR peripheral before loading the application code into DDR.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8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0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BBLOB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文件格式是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进制文件格式，在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IBL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BBLOB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文件格式是从内存直接映射生成，现在也可以通过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CCS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直接生成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BBLOB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文件格式，通常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BBLOB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文件格式可用于启动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Linux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镜像。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2" y="1748791"/>
            <a:ext cx="10149840" cy="1323023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2" y="3328987"/>
            <a:ext cx="10149840" cy="133731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0521" y="5434965"/>
            <a:ext cx="2560320" cy="185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45746"/>
            <a:ext cx="3609977" cy="1045845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1" y="245745"/>
            <a:ext cx="6134100" cy="526780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291591"/>
            <a:ext cx="3609977" cy="422195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7" y="4320540"/>
            <a:ext cx="6583680" cy="51006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7" y="551498"/>
            <a:ext cx="6583680" cy="37033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7" y="4830604"/>
            <a:ext cx="6583680" cy="72437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1476" y="128588"/>
            <a:ext cx="2569844" cy="5162074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8131" y="128588"/>
            <a:ext cx="7530466" cy="516207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2" y="1748791"/>
            <a:ext cx="10149840" cy="1323023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2" y="3328987"/>
            <a:ext cx="10149840" cy="133731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0521" y="5434965"/>
            <a:ext cx="2560320" cy="185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5648325"/>
            <a:ext cx="10591801" cy="466344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00812" y="5413420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TI </a:t>
            </a:r>
            <a:r>
              <a:rPr lang="en-US" sz="800" dirty="0" smtClean="0"/>
              <a:t>Information – Selective Disclosure</a:t>
            </a:r>
            <a:endParaRPr lang="en-US" sz="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2" y="1748791"/>
            <a:ext cx="10149840" cy="1323023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2" y="3328987"/>
            <a:ext cx="10149840" cy="133731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0521" y="5434965"/>
            <a:ext cx="2560320" cy="185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5648325"/>
            <a:ext cx="10591801" cy="466344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00812" y="5413420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TI </a:t>
            </a:r>
            <a:r>
              <a:rPr lang="en-US" sz="800" dirty="0" smtClean="0"/>
              <a:t>Information – Selective Disclosure</a:t>
            </a:r>
            <a:endParaRPr lang="en-US" sz="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357"/>
            <a:ext cx="10972800" cy="61722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2" y="1748791"/>
            <a:ext cx="10149840" cy="1323023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2" y="3328987"/>
            <a:ext cx="10149840" cy="133731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0521" y="5434965"/>
            <a:ext cx="2560320" cy="185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5648325"/>
            <a:ext cx="10591801" cy="466344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00812" y="5413420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TI </a:t>
            </a:r>
            <a:r>
              <a:rPr lang="en-US" sz="800" dirty="0" smtClean="0"/>
              <a:t>Information – Selective Disclosure</a:t>
            </a:r>
            <a:endParaRPr lang="en-US" sz="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2" y="943621"/>
            <a:ext cx="10161269" cy="445133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7" y="3966210"/>
            <a:ext cx="9326880" cy="1225868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7" y="2616042"/>
            <a:ext cx="9326880" cy="135016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6709" y="5444967"/>
            <a:ext cx="2560320" cy="1857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1" y="1067277"/>
            <a:ext cx="4989196" cy="422338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2126" y="1067277"/>
            <a:ext cx="4989195" cy="422338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1" y="1381602"/>
            <a:ext cx="4848226" cy="575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1" y="1957388"/>
            <a:ext cx="4848226" cy="355615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381602"/>
            <a:ext cx="4850130" cy="575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1957388"/>
            <a:ext cx="4850130" cy="355615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5692140"/>
            <a:ext cx="10565131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292" y="5692140"/>
            <a:ext cx="10488169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8131" y="128589"/>
            <a:ext cx="10149840" cy="73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2" y="952977"/>
            <a:ext cx="10161269" cy="4441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0521" y="5444967"/>
            <a:ext cx="256032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00812" y="5413420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TI </a:t>
            </a:r>
            <a:r>
              <a:rPr lang="en-US" sz="800" dirty="0" smtClean="0"/>
              <a:t>Information – Selective Disclosure</a:t>
            </a:r>
            <a:endParaRPr lang="en-US" sz="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5648325"/>
            <a:ext cx="10591801" cy="466344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MAD_Utils_User_Gui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deyisupport.com/" TargetMode="External"/><Relationship Id="rId4" Type="http://schemas.openxmlformats.org/officeDocument/2006/relationships/hyperlink" Target="http://linux-c6x.org/wiki/index.php/IBL_version_1.0.0.1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Keystone I Boot Procedure Introduction</a:t>
            </a:r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C859B9-A6F5-4CA5-B884-5AD1BEA27C2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1482" y="3871609"/>
            <a:ext cx="10149840" cy="79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8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/>
            <a:r>
              <a:rPr lang="en-US" dirty="0" smtClean="0"/>
              <a:t>China Multicore Application</a:t>
            </a:r>
          </a:p>
          <a:p>
            <a:pPr algn="r" eaLnBrk="1" hangingPunct="1"/>
            <a:r>
              <a:rPr lang="en-US" dirty="0" smtClean="0"/>
              <a:t>Mar,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RBL Boot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I2C Boot</a:t>
            </a:r>
          </a:p>
          <a:p>
            <a:pPr lvl="1" eaLnBrk="1" hangingPunct="1"/>
            <a:r>
              <a:rPr lang="en-US" sz="2000" dirty="0">
                <a:ea typeface="+mn-ea"/>
                <a:cs typeface="+mn-cs"/>
              </a:rPr>
              <a:t>Master Boot (from I2C EEPROM)</a:t>
            </a:r>
          </a:p>
          <a:p>
            <a:pPr lvl="1" eaLnBrk="1" hangingPunct="1"/>
            <a:r>
              <a:rPr lang="en-US" sz="2000" dirty="0">
                <a:ea typeface="+mn-ea"/>
                <a:cs typeface="+mn-cs"/>
              </a:rPr>
              <a:t>Master-Broadcast Boot(Master Boot followed by broadcast to slave cores)</a:t>
            </a:r>
          </a:p>
          <a:p>
            <a:pPr lvl="1" eaLnBrk="1" hangingPunct="1"/>
            <a:r>
              <a:rPr lang="en-US" sz="2000" dirty="0">
                <a:ea typeface="+mn-ea"/>
                <a:cs typeface="+mn-cs"/>
              </a:rPr>
              <a:t>Passive Boot (external I2C host)</a:t>
            </a:r>
          </a:p>
          <a:p>
            <a:pPr eaLnBrk="1" hangingPunct="1"/>
            <a:r>
              <a:rPr lang="en-US" dirty="0"/>
              <a:t>SPI Boot </a:t>
            </a:r>
            <a:r>
              <a:rPr lang="en-US" dirty="0" smtClean="0"/>
              <a:t> (</a:t>
            </a:r>
            <a:r>
              <a:rPr lang="en-US" dirty="0"/>
              <a:t>from SPI flash)</a:t>
            </a:r>
          </a:p>
          <a:p>
            <a:pPr eaLnBrk="1" hangingPunct="1"/>
            <a:r>
              <a:rPr lang="en-US" dirty="0"/>
              <a:t>SRIO </a:t>
            </a:r>
            <a:r>
              <a:rPr lang="en-US" dirty="0" smtClean="0"/>
              <a:t>Boot (</a:t>
            </a:r>
            <a:r>
              <a:rPr lang="en-US" dirty="0"/>
              <a:t>from external host connected through </a:t>
            </a:r>
            <a:r>
              <a:rPr lang="en-US" dirty="0" smtClean="0"/>
              <a:t>SRIO, DIO or Message)</a:t>
            </a:r>
            <a:endParaRPr lang="en-US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dirty="0"/>
              <a:t>Ethernet Boot (boot from external host connected through Ethernet)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dirty="0" err="1"/>
              <a:t>PCIe</a:t>
            </a:r>
            <a:r>
              <a:rPr lang="en-US" dirty="0"/>
              <a:t> Boot (boot from external host connected through </a:t>
            </a:r>
            <a:r>
              <a:rPr lang="en-US" dirty="0" err="1"/>
              <a:t>PCIe</a:t>
            </a:r>
            <a:r>
              <a:rPr lang="en-US" dirty="0"/>
              <a:t> 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dirty="0" err="1"/>
              <a:t>HyperLink</a:t>
            </a:r>
            <a:r>
              <a:rPr lang="en-US" dirty="0"/>
              <a:t> Boot (boot from external host connected through </a:t>
            </a:r>
            <a:r>
              <a:rPr lang="en-US" dirty="0" err="1"/>
              <a:t>HyperLink</a:t>
            </a:r>
            <a:r>
              <a:rPr lang="en-US" dirty="0"/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dirty="0"/>
              <a:t>EMIF16 NOR </a:t>
            </a:r>
            <a:r>
              <a:rPr lang="en-US" dirty="0" smtClean="0"/>
              <a:t>Boot (</a:t>
            </a:r>
            <a:r>
              <a:rPr lang="en-US" dirty="0"/>
              <a:t>boot from NOR Flash) </a:t>
            </a:r>
          </a:p>
          <a:p>
            <a:pPr marL="639763" lvl="1" indent="-285750" eaLnBrk="1" hangingPunct="1">
              <a:defRPr/>
            </a:pPr>
            <a:r>
              <a:rPr lang="en-US" sz="2000" dirty="0"/>
              <a:t>Device Manual will detail supported types.</a:t>
            </a:r>
          </a:p>
          <a:p>
            <a:pPr marL="639763" lvl="1" indent="-285750" eaLnBrk="1" hangingPunct="1">
              <a:defRPr/>
            </a:pPr>
            <a:r>
              <a:rPr lang="en-US" sz="2000" dirty="0" smtClean="0"/>
              <a:t>C665x have </a:t>
            </a:r>
            <a:r>
              <a:rPr lang="en-US" sz="2000" dirty="0"/>
              <a:t>NAND boot as </a:t>
            </a:r>
            <a:r>
              <a:rPr lang="en-US" sz="2000" dirty="0" smtClean="0"/>
              <a:t>well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3" y="952500"/>
            <a:ext cx="5060948" cy="4442460"/>
          </a:xfrm>
        </p:spPr>
        <p:txBody>
          <a:bodyPr/>
          <a:lstStyle/>
          <a:p>
            <a:r>
              <a:rPr lang="en-US" dirty="0"/>
              <a:t>The image to be loaded into the device is converted to </a:t>
            </a:r>
            <a:r>
              <a:rPr lang="en-US" dirty="0" smtClean="0"/>
              <a:t>Boot Table </a:t>
            </a:r>
            <a:r>
              <a:rPr lang="en-US" dirty="0"/>
              <a:t>recognizable by </a:t>
            </a:r>
            <a:r>
              <a:rPr lang="en-US" dirty="0" smtClean="0"/>
              <a:t>the RBL.</a:t>
            </a:r>
          </a:p>
          <a:p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/>
              <a:t>and data sections are inserted into </a:t>
            </a:r>
            <a:r>
              <a:rPr lang="en-US" dirty="0" smtClean="0"/>
              <a:t>the boot </a:t>
            </a:r>
            <a:r>
              <a:rPr lang="en-US" dirty="0"/>
              <a:t>table automatically by the </a:t>
            </a:r>
            <a:r>
              <a:rPr lang="en-US" dirty="0" smtClean="0"/>
              <a:t>HEX conversion utility.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02742"/>
              </p:ext>
            </p:extLst>
          </p:nvPr>
        </p:nvGraphicFramePr>
        <p:xfrm>
          <a:off x="6032500" y="939797"/>
          <a:ext cx="3860800" cy="4622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0800"/>
              </a:tblGrid>
              <a:tr h="51364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32-bit Program Entrance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136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32-bit Section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36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32-bit Section Address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36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Section</a:t>
                      </a:r>
                      <a:r>
                        <a:rPr lang="en-US" baseline="0" dirty="0" smtClean="0"/>
                        <a:t> Data…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3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32-bit Section</a:t>
                      </a:r>
                      <a:r>
                        <a:rPr lang="en-US" baseline="0" dirty="0" smtClean="0"/>
                        <a:t> Length</a:t>
                      </a:r>
                      <a:endParaRPr lang="en-US" dirty="0" smtClean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13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32-bit Section Address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136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Section</a:t>
                      </a:r>
                      <a:r>
                        <a:rPr lang="en-US" baseline="0" dirty="0" smtClean="0"/>
                        <a:t> Data…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136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36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0x00000000 (Boot</a:t>
                      </a:r>
                      <a:r>
                        <a:rPr lang="en-US" baseline="0" dirty="0" smtClean="0"/>
                        <a:t> Table End)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2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Configuration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3" y="943621"/>
            <a:ext cx="5073648" cy="4453879"/>
          </a:xfrm>
        </p:spPr>
        <p:txBody>
          <a:bodyPr/>
          <a:lstStyle/>
          <a:p>
            <a:r>
              <a:rPr lang="en-US" dirty="0"/>
              <a:t>A boot configuration table is used </a:t>
            </a:r>
            <a:r>
              <a:rPr lang="en-US" dirty="0" smtClean="0"/>
              <a:t>to program peripheral registers. 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DDR </a:t>
            </a:r>
            <a:r>
              <a:rPr lang="en-US" dirty="0" err="1" smtClean="0"/>
              <a:t>initilization</a:t>
            </a:r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/>
              <a:t>Each table entry in the boot configuration table has three elements: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address to be modified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set mask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clear mask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41136"/>
              </p:ext>
            </p:extLst>
          </p:nvPr>
        </p:nvGraphicFramePr>
        <p:xfrm>
          <a:off x="634999" y="3810001"/>
          <a:ext cx="46609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634"/>
                <a:gridCol w="1553634"/>
                <a:gridCol w="1553634"/>
              </a:tblGrid>
              <a:tr h="4054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 Mask Bit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 Mask Bit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en-US" sz="1400" dirty="0"/>
                    </a:p>
                  </a:txBody>
                  <a:tcPr anchor="ctr"/>
                </a:tc>
              </a:tr>
              <a:tr h="3082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Unchange</a:t>
                      </a:r>
                      <a:endParaRPr lang="en-US" sz="1600" dirty="0"/>
                    </a:p>
                  </a:txBody>
                  <a:tcPr anchor="ctr"/>
                </a:tc>
              </a:tr>
              <a:tr h="3082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n-US" sz="1600" dirty="0"/>
                    </a:p>
                  </a:txBody>
                  <a:tcPr anchor="ctr"/>
                </a:tc>
              </a:tr>
              <a:tr h="3082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en-US" sz="1600" dirty="0"/>
                    </a:p>
                  </a:txBody>
                  <a:tcPr anchor="ctr"/>
                </a:tc>
              </a:tr>
              <a:tr h="3082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Toggle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87576"/>
              </p:ext>
            </p:extLst>
          </p:nvPr>
        </p:nvGraphicFramePr>
        <p:xfrm>
          <a:off x="5638800" y="965200"/>
          <a:ext cx="5003800" cy="454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1900"/>
                <a:gridCol w="2501900"/>
              </a:tblGrid>
              <a:tr h="454660">
                <a:tc rowSpan="3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Entry</a:t>
                      </a:r>
                      <a:r>
                        <a:rPr lang="en-US" b="0" baseline="0" dirty="0" smtClean="0"/>
                        <a:t> 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Address</a:t>
                      </a:r>
                      <a:endParaRPr lang="en-US" b="0" dirty="0"/>
                    </a:p>
                  </a:txBody>
                  <a:tcPr anchor="ctr"/>
                </a:tc>
              </a:tr>
              <a:tr h="4546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Set Mask</a:t>
                      </a:r>
                      <a:endParaRPr lang="en-US" b="0" dirty="0"/>
                    </a:p>
                  </a:txBody>
                  <a:tcPr anchor="ctr"/>
                </a:tc>
              </a:tr>
              <a:tr h="4546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Clear Mask</a:t>
                      </a:r>
                      <a:endParaRPr lang="en-US" b="0" dirty="0"/>
                    </a:p>
                  </a:txBody>
                  <a:tcPr anchor="ctr"/>
                </a:tc>
              </a:tr>
              <a:tr h="454660">
                <a:tc rowSpan="3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Entry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smtClean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Address</a:t>
                      </a:r>
                      <a:endParaRPr lang="en-US" b="0" dirty="0"/>
                    </a:p>
                  </a:txBody>
                  <a:tcPr anchor="ctr"/>
                </a:tc>
              </a:tr>
              <a:tr h="4546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Set Mask</a:t>
                      </a:r>
                      <a:endParaRPr lang="en-US" b="0" dirty="0"/>
                    </a:p>
                  </a:txBody>
                  <a:tcPr anchor="ctr"/>
                </a:tc>
              </a:tr>
              <a:tr h="4546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Clear Mask</a:t>
                      </a:r>
                      <a:endParaRPr lang="en-US" b="0" dirty="0"/>
                    </a:p>
                  </a:txBody>
                  <a:tcPr anchor="ctr"/>
                </a:tc>
              </a:tr>
              <a:tr h="4546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…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…</a:t>
                      </a:r>
                      <a:endParaRPr lang="en-US" b="0" dirty="0"/>
                    </a:p>
                  </a:txBody>
                  <a:tcPr anchor="ctr"/>
                </a:tc>
              </a:tr>
              <a:tr h="454660">
                <a:tc rowSpan="3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Entry</a:t>
                      </a:r>
                      <a:r>
                        <a:rPr lang="en-US" b="0" baseline="0" dirty="0" smtClean="0"/>
                        <a:t> N Termination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0x00000000</a:t>
                      </a:r>
                      <a:endParaRPr lang="en-US" b="0" dirty="0"/>
                    </a:p>
                  </a:txBody>
                  <a:tcPr anchor="ctr"/>
                </a:tc>
              </a:tr>
              <a:tr h="4546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0x00000000</a:t>
                      </a:r>
                      <a:endParaRPr lang="en-US" b="0"/>
                    </a:p>
                  </a:txBody>
                  <a:tcPr anchor="ctr"/>
                </a:tc>
              </a:tr>
              <a:tr h="4546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0x00000000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2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2" y="892821"/>
            <a:ext cx="3892547" cy="4451339"/>
          </a:xfrm>
        </p:spPr>
        <p:txBody>
          <a:bodyPr/>
          <a:lstStyle/>
          <a:p>
            <a:pPr eaLnBrk="1" hangingPunct="1"/>
            <a:r>
              <a:rPr lang="en-US" dirty="0" smtClean="0"/>
              <a:t>Uses </a:t>
            </a:r>
            <a:r>
              <a:rPr lang="en-US" dirty="0"/>
              <a:t>7 bits of </a:t>
            </a:r>
            <a:r>
              <a:rPr lang="en-US" dirty="0" smtClean="0"/>
              <a:t>device in Master Mode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Make </a:t>
            </a:r>
            <a:r>
              <a:rPr lang="en-US" dirty="0"/>
              <a:t>the initial read of the I2C EEPROM while </a:t>
            </a:r>
            <a:r>
              <a:rPr lang="en-US" dirty="0" smtClean="0"/>
              <a:t>PLL </a:t>
            </a:r>
            <a:r>
              <a:rPr lang="en-US" dirty="0"/>
              <a:t>is in bypass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initial boot parameter table will contain the desired clock multiplier which will be setup prior to any subsequent reads.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Group 3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329956"/>
              </p:ext>
            </p:extLst>
          </p:nvPr>
        </p:nvGraphicFramePr>
        <p:xfrm>
          <a:off x="4178300" y="2255754"/>
          <a:ext cx="6578600" cy="3053016"/>
        </p:xfrm>
        <a:graphic>
          <a:graphicData uri="http://schemas.openxmlformats.org/drawingml/2006/table">
            <a:tbl>
              <a:tblPr/>
              <a:tblGrid>
                <a:gridCol w="1187020"/>
                <a:gridCol w="989610"/>
                <a:gridCol w="4401970"/>
              </a:tblGrid>
              <a:tr h="278122">
                <a:tc gridSpan="3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I2C Master Mode Device Configuration Field Descriptions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122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Bit Field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Value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Description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78122">
                <a:tc rowSpan="2"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Master Mode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Passive Mode  (bit field 9 is set to 1 and is used for this mode due to a bug in RBL)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22">
                <a:tc rowSpan="2"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Address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Boot From I2C EEPROM at I2C bus address 0x50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Boot From I2C EEPROM at I2C bus address 0x51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22">
                <a:tc rowSpan="2"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Speed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I2C data rate set to approximately 20 kHz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I2C fast mode. Data rate set to approximately 400 kHz (will not exceed)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5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Parameter Index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0-31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Identifies the index of the configuration table initially read from the I2C EEPROM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ine 153"/>
          <p:cNvSpPr>
            <a:spLocks noChangeShapeType="1"/>
          </p:cNvSpPr>
          <p:nvPr/>
        </p:nvSpPr>
        <p:spPr bwMode="auto">
          <a:xfrm>
            <a:off x="6400800" y="21907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96099"/>
              </p:ext>
            </p:extLst>
          </p:nvPr>
        </p:nvGraphicFramePr>
        <p:xfrm>
          <a:off x="4168296" y="1087353"/>
          <a:ext cx="6575904" cy="779547"/>
        </p:xfrm>
        <a:graphic>
          <a:graphicData uri="http://schemas.openxmlformats.org/drawingml/2006/table">
            <a:tbl>
              <a:tblPr/>
              <a:tblGrid>
                <a:gridCol w="572695"/>
                <a:gridCol w="614708"/>
                <a:gridCol w="719339"/>
                <a:gridCol w="614708"/>
                <a:gridCol w="797812"/>
                <a:gridCol w="600114"/>
                <a:gridCol w="604402"/>
                <a:gridCol w="749460"/>
                <a:gridCol w="651333"/>
                <a:gridCol w="651333"/>
              </a:tblGrid>
              <a:tr h="231878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I2C Master Mode Device Configuration Bit Fields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15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Rsvd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Speed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Address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Rsvd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Mode (0)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Parameter Index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3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Passive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2" y="943621"/>
            <a:ext cx="3790947" cy="4451339"/>
          </a:xfrm>
        </p:spPr>
        <p:txBody>
          <a:bodyPr/>
          <a:lstStyle/>
          <a:p>
            <a:pPr eaLnBrk="1" hangingPunct="1"/>
            <a:r>
              <a:rPr lang="en-US" dirty="0" smtClean="0"/>
              <a:t>Uses </a:t>
            </a:r>
            <a:r>
              <a:rPr lang="en-US" dirty="0"/>
              <a:t>5 bits of device </a:t>
            </a:r>
            <a:r>
              <a:rPr lang="en-US" dirty="0" smtClean="0"/>
              <a:t>configuration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Does </a:t>
            </a:r>
            <a:r>
              <a:rPr lang="en-US" dirty="0"/>
              <a:t>not drive the clock, but simply </a:t>
            </a:r>
            <a:r>
              <a:rPr lang="en-US" dirty="0" smtClean="0"/>
              <a:t>received </a:t>
            </a:r>
            <a:r>
              <a:rPr lang="en-US" dirty="0"/>
              <a:t>on the specified address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I2C address is calculated by adding 0x19 to the I2C address specified in the device configuration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Group 2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333629"/>
              </p:ext>
            </p:extLst>
          </p:nvPr>
        </p:nvGraphicFramePr>
        <p:xfrm>
          <a:off x="4178300" y="2819400"/>
          <a:ext cx="6584950" cy="1739902"/>
        </p:xfrm>
        <a:graphic>
          <a:graphicData uri="http://schemas.openxmlformats.org/drawingml/2006/table">
            <a:tbl>
              <a:tblPr/>
              <a:tblGrid>
                <a:gridCol w="1189867"/>
                <a:gridCol w="987743"/>
                <a:gridCol w="4407340"/>
              </a:tblGrid>
              <a:tr h="347618">
                <a:tc gridSpan="3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I2C Passive Mode Device Configuration Field Descriptions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429"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Bit Field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Value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Description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45808">
                <a:tc row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Master Mode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Passive Mode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18"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Address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0-7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The I2C Bus address the device will listen to for data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743054"/>
              </p:ext>
            </p:extLst>
          </p:nvPr>
        </p:nvGraphicFramePr>
        <p:xfrm>
          <a:off x="4191000" y="1079500"/>
          <a:ext cx="6540498" cy="1003021"/>
        </p:xfrm>
        <a:graphic>
          <a:graphicData uri="http://schemas.openxmlformats.org/drawingml/2006/table">
            <a:tbl>
              <a:tblPr/>
              <a:tblGrid>
                <a:gridCol w="967395"/>
                <a:gridCol w="927964"/>
                <a:gridCol w="929294"/>
                <a:gridCol w="929294"/>
                <a:gridCol w="929294"/>
                <a:gridCol w="929294"/>
                <a:gridCol w="927963"/>
              </a:tblGrid>
              <a:tr h="275197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I2C Passive Mode Device Configuration Bit Fields</a:t>
                      </a:r>
                    </a:p>
                  </a:txBody>
                  <a:tcPr marL="46891" marR="4689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46891" marR="4689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46891" marR="4689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46891" marR="4689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46891" marR="4689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6891" marR="4689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46891" marR="46891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6891" marR="4689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2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Rsvd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(Must be 1)</a:t>
                      </a:r>
                    </a:p>
                  </a:txBody>
                  <a:tcPr marL="46891" marR="4689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Mode (1)</a:t>
                      </a:r>
                    </a:p>
                  </a:txBody>
                  <a:tcPr marL="46891" marR="4689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Receive I2C Address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6891" marR="4689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Reserved</a:t>
                      </a:r>
                    </a:p>
                  </a:txBody>
                  <a:tcPr marL="46891" marR="46891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6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3" y="943621"/>
            <a:ext cx="3625848" cy="4451339"/>
          </a:xfrm>
        </p:spPr>
        <p:txBody>
          <a:bodyPr/>
          <a:lstStyle/>
          <a:p>
            <a:r>
              <a:rPr lang="en-US" dirty="0" smtClean="0"/>
              <a:t>RBL reads </a:t>
            </a:r>
            <a:r>
              <a:rPr lang="en-US" dirty="0"/>
              <a:t>either a boot parameter table or boot </a:t>
            </a:r>
            <a:r>
              <a:rPr lang="en-US" dirty="0" smtClean="0"/>
              <a:t>table</a:t>
            </a:r>
            <a:r>
              <a:rPr lang="en-US" dirty="0"/>
              <a:t> </a:t>
            </a:r>
            <a:r>
              <a:rPr lang="en-US" dirty="0" smtClean="0"/>
              <a:t>from SPI flash</a:t>
            </a:r>
          </a:p>
          <a:p>
            <a:endParaRPr lang="en-US" dirty="0"/>
          </a:p>
          <a:p>
            <a:r>
              <a:rPr lang="en-US" altLang="zh-CN" dirty="0"/>
              <a:t>The table loaded can contain a boot parameter table for any other boot mode.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Group 3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975877"/>
              </p:ext>
            </p:extLst>
          </p:nvPr>
        </p:nvGraphicFramePr>
        <p:xfrm>
          <a:off x="4229099" y="1414684"/>
          <a:ext cx="6518275" cy="4389216"/>
        </p:xfrm>
        <a:graphic>
          <a:graphicData uri="http://schemas.openxmlformats.org/drawingml/2006/table">
            <a:tbl>
              <a:tblPr/>
              <a:tblGrid>
                <a:gridCol w="1177804"/>
                <a:gridCol w="977300"/>
                <a:gridCol w="4363171"/>
              </a:tblGrid>
              <a:tr h="247150">
                <a:tc gridSpan="3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SPI Device Configuration Field Descriptions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150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Bit Field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Value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Description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11913">
                <a:tc rowSpan="4"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Data is output on the rising edge of SPICLK. Input data is latched on the falling edge.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Data is output one half-cycle before the first rising edge of SPICLK and on subsequent falling edges. Input data is latched on the rising edge of SPICLK.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Data is output on the falling edge of SPICLK. Input data is latched on the rising edge.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Data is output one half-cycle before the first falling edge of SPICLK and on subsequent rising edges. Input data is latched on the falling edge of SPICLK.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150">
                <a:tc rowSpan="2"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4,5 pin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 pin mode used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 pin mode used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150">
                <a:tc rowSpan="2"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Addr Width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 bit address values are used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24 bit address values are used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150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Chip Select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0-3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The chip select field value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53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0-3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Specifies which parameter table is loaded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352460"/>
              </p:ext>
            </p:extLst>
          </p:nvPr>
        </p:nvGraphicFramePr>
        <p:xfrm>
          <a:off x="4228266" y="355602"/>
          <a:ext cx="6515935" cy="1030230"/>
        </p:xfrm>
        <a:graphic>
          <a:graphicData uri="http://schemas.openxmlformats.org/drawingml/2006/table">
            <a:tbl>
              <a:tblPr/>
              <a:tblGrid>
                <a:gridCol w="726616"/>
                <a:gridCol w="726616"/>
                <a:gridCol w="726616"/>
                <a:gridCol w="726616"/>
                <a:gridCol w="462987"/>
                <a:gridCol w="554799"/>
                <a:gridCol w="554798"/>
                <a:gridCol w="713500"/>
                <a:gridCol w="645298"/>
                <a:gridCol w="678089"/>
              </a:tblGrid>
              <a:tr h="262792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SPI Device Configuration Bit Fields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650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clk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Pol/Phase)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4,5pin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Addr Width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Chip select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Parameter Table</a:t>
                      </a:r>
                    </a:p>
                  </a:txBody>
                  <a:tcPr marL="62995" marR="62995" marT="31497" marB="314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2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EMIF16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3" y="943621"/>
            <a:ext cx="3625848" cy="4451339"/>
          </a:xfrm>
        </p:spPr>
        <p:txBody>
          <a:bodyPr/>
          <a:lstStyle/>
          <a:p>
            <a:pPr eaLnBrk="1" hangingPunct="1"/>
            <a:r>
              <a:rPr lang="en-US" dirty="0" smtClean="0"/>
              <a:t>Used </a:t>
            </a:r>
            <a:r>
              <a:rPr lang="en-US" dirty="0"/>
              <a:t>to boot from the NOR flash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RBL configures </a:t>
            </a:r>
            <a:r>
              <a:rPr lang="en-US" dirty="0"/>
              <a:t>the EMIF16 </a:t>
            </a:r>
            <a:r>
              <a:rPr lang="en-US" dirty="0" smtClean="0"/>
              <a:t>, sets </a:t>
            </a:r>
            <a:r>
              <a:rPr lang="en-US" dirty="0"/>
              <a:t>the boot complete bit </a:t>
            </a:r>
            <a:r>
              <a:rPr lang="en-US" dirty="0" smtClean="0"/>
              <a:t>and branches </a:t>
            </a:r>
            <a:r>
              <a:rPr lang="en-US" dirty="0"/>
              <a:t>to EMIF16 CS2 data memory at 0x70000000. 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No Memory is reserved by the boot loader.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Group 2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91129"/>
              </p:ext>
            </p:extLst>
          </p:nvPr>
        </p:nvGraphicFramePr>
        <p:xfrm>
          <a:off x="4085712" y="885438"/>
          <a:ext cx="6709288" cy="1131322"/>
        </p:xfrm>
        <a:graphic>
          <a:graphicData uri="http://schemas.openxmlformats.org/drawingml/2006/table">
            <a:tbl>
              <a:tblPr/>
              <a:tblGrid>
                <a:gridCol w="816488"/>
                <a:gridCol w="914400"/>
                <a:gridCol w="1384300"/>
                <a:gridCol w="850900"/>
                <a:gridCol w="826077"/>
                <a:gridCol w="959205"/>
                <a:gridCol w="957918"/>
              </a:tblGrid>
              <a:tr h="460762">
                <a:tc gridSpan="7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Sleep / EMIF16 Configuration Bit Fields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778"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75719">
                <a:tc grid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Reserved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Wait Enable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Sub-Mode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2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103807"/>
              </p:ext>
            </p:extLst>
          </p:nvPr>
        </p:nvGraphicFramePr>
        <p:xfrm>
          <a:off x="4076700" y="2335530"/>
          <a:ext cx="6718300" cy="3114452"/>
        </p:xfrm>
        <a:graphic>
          <a:graphicData uri="http://schemas.openxmlformats.org/drawingml/2006/table">
            <a:tbl>
              <a:tblPr/>
              <a:tblGrid>
                <a:gridCol w="1554042"/>
                <a:gridCol w="885817"/>
                <a:gridCol w="4278441"/>
              </a:tblGrid>
              <a:tr h="416517">
                <a:tc gridSpan="3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Sleep / EMIF16 Configuration Bit Field Description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517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Bit Field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Value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Description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16517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Sub-Mode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0b00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Sleep Boot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0b01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EMIF16 boot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0b10</a:t>
                      </a:r>
                    </a:p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0b11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Reserved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Wait Enable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0b0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Wait enable disabled (EMIF16 sub mode)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0b1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Wait enable enabled (EMIF16 sub mode)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9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3" y="943621"/>
            <a:ext cx="3625848" cy="4451339"/>
          </a:xfrm>
        </p:spPr>
        <p:txBody>
          <a:bodyPr/>
          <a:lstStyle/>
          <a:p>
            <a:r>
              <a:rPr lang="en-US" dirty="0"/>
              <a:t>Ethernet(SGMII) boot configuration sets SERDES clock and device ID.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Group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10116"/>
              </p:ext>
            </p:extLst>
          </p:nvPr>
        </p:nvGraphicFramePr>
        <p:xfrm>
          <a:off x="4079060" y="515403"/>
          <a:ext cx="6342980" cy="826206"/>
        </p:xfrm>
        <a:graphic>
          <a:graphicData uri="http://schemas.openxmlformats.org/drawingml/2006/table">
            <a:tbl>
              <a:tblPr/>
              <a:tblGrid>
                <a:gridCol w="906847"/>
                <a:gridCol w="904372"/>
                <a:gridCol w="906847"/>
                <a:gridCol w="939014"/>
                <a:gridCol w="874681"/>
                <a:gridCol w="904372"/>
                <a:gridCol w="906847"/>
              </a:tblGrid>
              <a:tr h="275402">
                <a:tc gridSpan="7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Ethernet (SGMII) Device Configuration Bit fields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402"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75402">
                <a:tc grid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SERDES Clock Mult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Ext connection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Dev ID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4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300436"/>
              </p:ext>
            </p:extLst>
          </p:nvPr>
        </p:nvGraphicFramePr>
        <p:xfrm>
          <a:off x="4102101" y="1541505"/>
          <a:ext cx="6413499" cy="4160794"/>
        </p:xfrm>
        <a:graphic>
          <a:graphicData uri="http://schemas.openxmlformats.org/drawingml/2006/table">
            <a:tbl>
              <a:tblPr/>
              <a:tblGrid>
                <a:gridCol w="2137832"/>
                <a:gridCol w="1866014"/>
                <a:gridCol w="2409653"/>
              </a:tblGrid>
              <a:tr h="27545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Bit field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Value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Description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908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Ext connection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Mac to Mac connection, master with auto negotiation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Mac to Mac connection, slave, and Mac to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Phy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4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Mac to Mac, forced link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4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Mac to fiber connection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Device 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0-7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This value is used in the device ID field of the Ethernet ready frame. Bits 1:0 are use for the SR ID.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08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SERDES Clock Mult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The output frequency of the PLL must be 1.25 GBs.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x8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for input clock of 156.25 MHz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4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x5 for input clock of 250 MHz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4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x4 for input clock of 312.5 MHz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4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Reserved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9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3" y="943621"/>
            <a:ext cx="3625848" cy="4451339"/>
          </a:xfrm>
        </p:spPr>
        <p:txBody>
          <a:bodyPr/>
          <a:lstStyle/>
          <a:p>
            <a:r>
              <a:rPr lang="en-US" dirty="0"/>
              <a:t>SRIO boot configuration sets the Clock, Lane configuration, and mode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893128"/>
              </p:ext>
            </p:extLst>
          </p:nvPr>
        </p:nvGraphicFramePr>
        <p:xfrm>
          <a:off x="4132053" y="823882"/>
          <a:ext cx="6567538" cy="941418"/>
        </p:xfrm>
        <a:graphic>
          <a:graphicData uri="http://schemas.openxmlformats.org/drawingml/2006/table">
            <a:tbl>
              <a:tblPr/>
              <a:tblGrid>
                <a:gridCol w="938406"/>
                <a:gridCol w="938406"/>
                <a:gridCol w="938406"/>
                <a:gridCol w="937102"/>
                <a:gridCol w="938406"/>
                <a:gridCol w="938406"/>
                <a:gridCol w="938406"/>
              </a:tblGrid>
              <a:tr h="285506">
                <a:tc gridSpan="7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Rapid I/O Device Configuration Bit Fields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506"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0406"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LaneSetup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Data Rate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Ref Clock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3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396207"/>
              </p:ext>
            </p:extLst>
          </p:nvPr>
        </p:nvGraphicFramePr>
        <p:xfrm>
          <a:off x="4127499" y="1981200"/>
          <a:ext cx="6553201" cy="3492496"/>
        </p:xfrm>
        <a:graphic>
          <a:graphicData uri="http://schemas.openxmlformats.org/drawingml/2006/table">
            <a:tbl>
              <a:tblPr/>
              <a:tblGrid>
                <a:gridCol w="1183434"/>
                <a:gridCol w="1291612"/>
                <a:gridCol w="4078155"/>
              </a:tblGrid>
              <a:tr h="285506">
                <a:tc gridSpan="3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SRIO Configuration Bit Field Descriptions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506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Bit Field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Value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Description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85506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Ref Clock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Reference Clock = 156.25 MHz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Reference Clock = 250 MHz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Reference Clock = 312.5 MHz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506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Data Rate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Data Rate = 1.25 GBs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Data Rate = 2.5 GBs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Data Rate = 3.125 GBs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Data Rate = 5.0 GBs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471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Lane Setup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Port Configured as 4 ports each 1 lane wide (4 -1x ports)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Port Configured as 2 ports  2 lanes wide (2 – 2x ports)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9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PCI-E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3" y="943621"/>
            <a:ext cx="3625848" cy="4451339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PCIe</a:t>
            </a:r>
            <a:r>
              <a:rPr lang="en-US" dirty="0"/>
              <a:t> mode, </a:t>
            </a:r>
            <a:r>
              <a:rPr lang="en-US" altLang="zh-CN" dirty="0"/>
              <a:t>most PCIE configuration registers should be setup by host remotely</a:t>
            </a:r>
            <a:r>
              <a:rPr lang="en-US" altLang="zh-CN" dirty="0" smtClean="0"/>
              <a:t>.</a:t>
            </a:r>
          </a:p>
          <a:p>
            <a:endParaRPr lang="en-US" dirty="0"/>
          </a:p>
          <a:p>
            <a:r>
              <a:rPr lang="en-US" dirty="0"/>
              <a:t>And then the host loads all the sections directly to the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Group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587465"/>
              </p:ext>
            </p:extLst>
          </p:nvPr>
        </p:nvGraphicFramePr>
        <p:xfrm>
          <a:off x="4054688" y="1058863"/>
          <a:ext cx="6620198" cy="1335333"/>
        </p:xfrm>
        <a:graphic>
          <a:graphicData uri="http://schemas.openxmlformats.org/drawingml/2006/table">
            <a:tbl>
              <a:tblPr/>
              <a:tblGrid>
                <a:gridCol w="945743"/>
                <a:gridCol w="945742"/>
                <a:gridCol w="945743"/>
                <a:gridCol w="945742"/>
                <a:gridCol w="945743"/>
                <a:gridCol w="945742"/>
                <a:gridCol w="945743"/>
              </a:tblGrid>
              <a:tr h="445111">
                <a:tc gridSpan="7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PCI Device Configuration Bit Fields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11"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45111"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Rsvd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BAR Config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Reserved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1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357379"/>
              </p:ext>
            </p:extLst>
          </p:nvPr>
        </p:nvGraphicFramePr>
        <p:xfrm>
          <a:off x="4052676" y="2651121"/>
          <a:ext cx="6640724" cy="2619378"/>
        </p:xfrm>
        <a:graphic>
          <a:graphicData uri="http://schemas.openxmlformats.org/drawingml/2006/table">
            <a:tbl>
              <a:tblPr/>
              <a:tblGrid>
                <a:gridCol w="1198538"/>
                <a:gridCol w="998354"/>
                <a:gridCol w="4443832"/>
              </a:tblGrid>
              <a:tr h="655760">
                <a:tc gridSpan="3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PCI Device Configuration Bit Fields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3929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Bit Field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Value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Description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5760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SR 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0-3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Smart Reflex 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929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Bar Config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0-0xf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See Next Slide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540"/>
          <p:cNvSpPr>
            <a:spLocks noChangeShapeType="1"/>
          </p:cNvSpPr>
          <p:nvPr/>
        </p:nvSpPr>
        <p:spPr bwMode="auto">
          <a:xfrm>
            <a:off x="7943638" y="26733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41"/>
          <p:cNvSpPr>
            <a:spLocks noChangeShapeType="1"/>
          </p:cNvSpPr>
          <p:nvPr/>
        </p:nvSpPr>
        <p:spPr bwMode="auto">
          <a:xfrm>
            <a:off x="7943638" y="291782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586"/>
          <p:cNvSpPr>
            <a:spLocks noChangeShapeType="1"/>
          </p:cNvSpPr>
          <p:nvPr/>
        </p:nvSpPr>
        <p:spPr bwMode="auto">
          <a:xfrm>
            <a:off x="7943638" y="145097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587"/>
          <p:cNvSpPr>
            <a:spLocks noChangeShapeType="1"/>
          </p:cNvSpPr>
          <p:nvPr/>
        </p:nvSpPr>
        <p:spPr bwMode="auto">
          <a:xfrm>
            <a:off x="7943638" y="16954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Keystone I Boot Overview</a:t>
            </a:r>
          </a:p>
          <a:p>
            <a:r>
              <a:rPr lang="en-US" dirty="0" smtClean="0"/>
              <a:t>Rom Boot Loader </a:t>
            </a:r>
          </a:p>
          <a:p>
            <a:r>
              <a:rPr lang="en-US" dirty="0" smtClean="0"/>
              <a:t>Intermediate Boot </a:t>
            </a:r>
            <a:r>
              <a:rPr lang="en-US" dirty="0" smtClean="0"/>
              <a:t>Loader</a:t>
            </a: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773B-7332-4E92-84CF-34A277FF245B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3" y="943621"/>
            <a:ext cx="3625848" cy="4451339"/>
          </a:xfrm>
        </p:spPr>
        <p:txBody>
          <a:bodyPr/>
          <a:lstStyle/>
          <a:p>
            <a:pPr eaLnBrk="1" hangingPunct="1"/>
            <a:r>
              <a:rPr lang="en-US" dirty="0" err="1"/>
              <a:t>HyperLink</a:t>
            </a:r>
            <a:r>
              <a:rPr lang="en-US" dirty="0"/>
              <a:t> boot mode boots the DSP through the ultra short range </a:t>
            </a:r>
            <a:r>
              <a:rPr lang="en-US" dirty="0" err="1"/>
              <a:t>HyperLink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host loads the boot image directly through the link and then generates the interrupt to wake the DSP.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Group 2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047919"/>
              </p:ext>
            </p:extLst>
          </p:nvPr>
        </p:nvGraphicFramePr>
        <p:xfrm>
          <a:off x="4124323" y="2366148"/>
          <a:ext cx="6518276" cy="2751950"/>
        </p:xfrm>
        <a:graphic>
          <a:graphicData uri="http://schemas.openxmlformats.org/drawingml/2006/table">
            <a:tbl>
              <a:tblPr/>
              <a:tblGrid>
                <a:gridCol w="1177090"/>
                <a:gridCol w="978127"/>
                <a:gridCol w="4363059"/>
              </a:tblGrid>
              <a:tr h="275195">
                <a:tc gridSpan="3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MCM Boot Device Configuration Field Descriptions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195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Bit Field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Value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Description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75195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SR Index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0-3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Smart Reflex Index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195">
                <a:tc rowSpan="3"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Ref Clock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156.25 MHz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250 MHz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312.5 MHz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195">
                <a:tc rowSpan="4"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Data Rate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1.25 GBs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3.125 GBs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6.25 GBs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12.5 GBs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020027"/>
              </p:ext>
            </p:extLst>
          </p:nvPr>
        </p:nvGraphicFramePr>
        <p:xfrm>
          <a:off x="4113213" y="1127759"/>
          <a:ext cx="6529701" cy="1009049"/>
        </p:xfrm>
        <a:graphic>
          <a:graphicData uri="http://schemas.openxmlformats.org/drawingml/2006/table">
            <a:tbl>
              <a:tblPr/>
              <a:tblGrid>
                <a:gridCol w="932814"/>
                <a:gridCol w="932815"/>
                <a:gridCol w="932814"/>
                <a:gridCol w="932815"/>
                <a:gridCol w="932814"/>
                <a:gridCol w="932815"/>
                <a:gridCol w="932814"/>
              </a:tblGrid>
              <a:tr h="275195">
                <a:tc gridSpan="7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MCM Boot Device Configuration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195"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8659">
                <a:tc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Reserved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Data Rate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Ref Clock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7013" marR="0" lvl="0" indent="-227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9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</a:t>
            </a:r>
            <a:r>
              <a:rPr lang="en-US" dirty="0" smtClean="0"/>
              <a:t>Multicore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2" y="943621"/>
            <a:ext cx="10191747" cy="4451339"/>
          </a:xfrm>
        </p:spPr>
        <p:txBody>
          <a:bodyPr/>
          <a:lstStyle/>
          <a:p>
            <a:r>
              <a:rPr lang="en-US" dirty="0"/>
              <a:t>During the boot process, the boot loader code is loaded into the L2 of corePac0 from the ROM.</a:t>
            </a:r>
          </a:p>
          <a:p>
            <a:r>
              <a:rPr lang="en-US" dirty="0"/>
              <a:t>The high 0xD23F (52K)  bytes of L2 in all </a:t>
            </a:r>
            <a:r>
              <a:rPr lang="en-US" dirty="0" err="1"/>
              <a:t>corePacs</a:t>
            </a:r>
            <a:r>
              <a:rPr lang="en-US" dirty="0"/>
              <a:t> are reserved for the boot code. User should not overwrite this area.</a:t>
            </a:r>
          </a:p>
          <a:p>
            <a:r>
              <a:rPr lang="en-US" dirty="0"/>
              <a:t>All the other Cores will execute an IDLE.</a:t>
            </a:r>
          </a:p>
          <a:p>
            <a:r>
              <a:rPr lang="en-US" dirty="0"/>
              <a:t>User should load the image into the L2 of </a:t>
            </a:r>
            <a:r>
              <a:rPr lang="en-US" dirty="0" err="1"/>
              <a:t>CorePacs</a:t>
            </a:r>
            <a:r>
              <a:rPr lang="en-US" dirty="0"/>
              <a:t> they want to boot up.</a:t>
            </a:r>
          </a:p>
          <a:p>
            <a:r>
              <a:rPr lang="en-US" dirty="0"/>
              <a:t>Before setting the boot complete register, the user should also set the start address of the code in the respective BOOT MAGIC ADDRESS of the </a:t>
            </a:r>
            <a:r>
              <a:rPr lang="en-US" dirty="0" err="1"/>
              <a:t>CorePac</a:t>
            </a:r>
            <a:r>
              <a:rPr lang="en-US" dirty="0"/>
              <a:t> L2.</a:t>
            </a:r>
          </a:p>
          <a:p>
            <a:r>
              <a:rPr lang="en-US" dirty="0"/>
              <a:t>Finally, the user image should also write the IPC interrupt register to bring the required </a:t>
            </a:r>
            <a:r>
              <a:rPr lang="en-US" dirty="0" err="1"/>
              <a:t>corePacs</a:t>
            </a:r>
            <a:r>
              <a:rPr lang="en-US" dirty="0"/>
              <a:t> out of IDLE.</a:t>
            </a:r>
          </a:p>
          <a:p>
            <a:pPr>
              <a:buFontTx/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Keystone I Boot Overview</a:t>
            </a:r>
          </a:p>
          <a:p>
            <a:r>
              <a:rPr lang="en-US" dirty="0" smtClean="0"/>
              <a:t>Rom Boot Loader </a:t>
            </a:r>
          </a:p>
          <a:p>
            <a:r>
              <a:rPr lang="en-US" dirty="0" smtClean="0"/>
              <a:t>Intermediate Boot </a:t>
            </a:r>
            <a:r>
              <a:rPr lang="en-US" dirty="0" smtClean="0"/>
              <a:t>Loader</a:t>
            </a: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773B-7332-4E92-84CF-34A277FF245B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40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IBL?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3" y="889001"/>
            <a:ext cx="5073648" cy="4467860"/>
          </a:xfrm>
        </p:spPr>
        <p:txBody>
          <a:bodyPr/>
          <a:lstStyle/>
          <a:p>
            <a:r>
              <a:rPr lang="en-US" dirty="0" smtClean="0"/>
              <a:t>Boot from </a:t>
            </a:r>
            <a:r>
              <a:rPr lang="en-US" dirty="0" err="1" smtClean="0"/>
              <a:t>Nand</a:t>
            </a:r>
            <a:r>
              <a:rPr lang="en-US" dirty="0" smtClean="0"/>
              <a:t> flash on C667x/C6670</a:t>
            </a:r>
          </a:p>
          <a:p>
            <a:r>
              <a:rPr lang="en-US" dirty="0" smtClean="0"/>
              <a:t>Boot from FTP server</a:t>
            </a:r>
          </a:p>
          <a:p>
            <a:r>
              <a:rPr lang="en-US" dirty="0" smtClean="0"/>
              <a:t>Boot from images with different format</a:t>
            </a:r>
          </a:p>
          <a:p>
            <a:r>
              <a:rPr lang="en-US" dirty="0" smtClean="0"/>
              <a:t>Boot from multiple images</a:t>
            </a:r>
          </a:p>
          <a:p>
            <a:r>
              <a:rPr lang="en-US" dirty="0" smtClean="0"/>
              <a:t>Extended functions before boot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152400" y="15240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Canvas 4"/>
          <p:cNvGrpSpPr>
            <a:grpSpLocks/>
          </p:cNvGrpSpPr>
          <p:nvPr/>
        </p:nvGrpSpPr>
        <p:grpSpPr bwMode="auto">
          <a:xfrm>
            <a:off x="4343400" y="750857"/>
            <a:ext cx="6629400" cy="4468843"/>
            <a:chOff x="0" y="0"/>
            <a:chExt cx="54864" cy="26003"/>
          </a:xfrm>
        </p:grpSpPr>
        <p:sp>
          <p:nvSpPr>
            <p:cNvPr id="19" name="AutoShape 2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4864" cy="26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2764" y="857"/>
              <a:ext cx="9525" cy="333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7964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DSP上电</a:t>
              </a: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2764" y="6096"/>
              <a:ext cx="9525" cy="33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7964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I2C启动</a:t>
              </a: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22764" y="11239"/>
              <a:ext cx="9525" cy="333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7964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执行IBL</a:t>
              </a: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2764" y="16478"/>
              <a:ext cx="9525" cy="333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7964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读取镜像</a:t>
              </a: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2764" y="21812"/>
              <a:ext cx="9525" cy="333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7964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DSP启动</a:t>
              </a: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Straight Arrow Connector 12"/>
            <p:cNvSpPr>
              <a:spLocks noChangeShapeType="1"/>
            </p:cNvSpPr>
            <p:nvPr/>
          </p:nvSpPr>
          <p:spPr bwMode="auto">
            <a:xfrm>
              <a:off x="27527" y="4191"/>
              <a:ext cx="0" cy="1905"/>
            </a:xfrm>
            <a:prstGeom prst="straightConnector1">
              <a:avLst/>
            </a:prstGeom>
            <a:noFill/>
            <a:ln w="28575">
              <a:solidFill>
                <a:srgbClr val="F6924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6" name="Straight Arrow Connector 13"/>
            <p:cNvSpPr>
              <a:spLocks noChangeShapeType="1"/>
            </p:cNvSpPr>
            <p:nvPr/>
          </p:nvSpPr>
          <p:spPr bwMode="auto">
            <a:xfrm>
              <a:off x="27527" y="9429"/>
              <a:ext cx="0" cy="1810"/>
            </a:xfrm>
            <a:prstGeom prst="straightConnector1">
              <a:avLst/>
            </a:prstGeom>
            <a:noFill/>
            <a:ln w="28575">
              <a:solidFill>
                <a:srgbClr val="F6924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7" name="Straight Arrow Connector 14"/>
            <p:cNvSpPr>
              <a:spLocks noChangeShapeType="1"/>
            </p:cNvSpPr>
            <p:nvPr/>
          </p:nvSpPr>
          <p:spPr bwMode="auto">
            <a:xfrm>
              <a:off x="27527" y="14573"/>
              <a:ext cx="0" cy="1905"/>
            </a:xfrm>
            <a:prstGeom prst="straightConnector1">
              <a:avLst/>
            </a:prstGeom>
            <a:noFill/>
            <a:ln w="28575">
              <a:solidFill>
                <a:srgbClr val="F6924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8" name="Straight Arrow Connector 15"/>
            <p:cNvSpPr>
              <a:spLocks noChangeShapeType="1"/>
            </p:cNvSpPr>
            <p:nvPr/>
          </p:nvSpPr>
          <p:spPr bwMode="auto">
            <a:xfrm>
              <a:off x="27527" y="19812"/>
              <a:ext cx="0" cy="2000"/>
            </a:xfrm>
            <a:prstGeom prst="straightConnector1">
              <a:avLst/>
            </a:prstGeom>
            <a:noFill/>
            <a:ln w="28575">
              <a:solidFill>
                <a:srgbClr val="F6924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05236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3" y="965200"/>
            <a:ext cx="5060948" cy="4429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Default device</a:t>
            </a:r>
          </a:p>
          <a:p>
            <a:r>
              <a:rPr lang="en-US" dirty="0" err="1" smtClean="0"/>
              <a:t>Nand</a:t>
            </a:r>
            <a:r>
              <a:rPr lang="en-US" dirty="0" smtClean="0"/>
              <a:t> Flash</a:t>
            </a:r>
          </a:p>
          <a:p>
            <a:r>
              <a:rPr lang="en-US" dirty="0" smtClean="0"/>
              <a:t>Nor Flash</a:t>
            </a:r>
          </a:p>
          <a:p>
            <a:r>
              <a:rPr lang="en-US" dirty="0" smtClean="0"/>
              <a:t>TFTP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68953" y="965200"/>
            <a:ext cx="5060948" cy="4429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Image Format</a:t>
            </a:r>
          </a:p>
          <a:p>
            <a:r>
              <a:rPr lang="en-US" dirty="0" smtClean="0"/>
              <a:t>ELF</a:t>
            </a:r>
          </a:p>
          <a:p>
            <a:r>
              <a:rPr lang="en-US" dirty="0" smtClean="0"/>
              <a:t>BBLOB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1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Use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IBL source code in MCSDK directory</a:t>
            </a:r>
          </a:p>
          <a:p>
            <a:r>
              <a:rPr lang="en-US" dirty="0" smtClean="0"/>
              <a:t>Burn IBL and parameter set to I2C EEPROM</a:t>
            </a:r>
          </a:p>
          <a:p>
            <a:r>
              <a:rPr lang="en-US" dirty="0" smtClean="0"/>
              <a:t>Generate user image</a:t>
            </a:r>
          </a:p>
          <a:p>
            <a:r>
              <a:rPr lang="en-US" dirty="0" smtClean="0"/>
              <a:t>Burn user image to </a:t>
            </a:r>
            <a:r>
              <a:rPr lang="en-US" dirty="0" err="1" smtClean="0"/>
              <a:t>Nand</a:t>
            </a:r>
            <a:r>
              <a:rPr lang="en-US" dirty="0" smtClean="0"/>
              <a:t>/Nor or upload to FTP server</a:t>
            </a:r>
          </a:p>
          <a:p>
            <a:r>
              <a:rPr lang="en-US" dirty="0" smtClean="0"/>
              <a:t>Set boot mode pin on DSP</a:t>
            </a:r>
          </a:p>
          <a:p>
            <a:r>
              <a:rPr lang="en-US" dirty="0" smtClean="0"/>
              <a:t>Power on DSP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KeyStone</a:t>
            </a:r>
            <a:r>
              <a:rPr lang="en-US" dirty="0"/>
              <a:t> </a:t>
            </a:r>
            <a:r>
              <a:rPr lang="en-US" dirty="0" smtClean="0"/>
              <a:t>Architecture </a:t>
            </a:r>
            <a:r>
              <a:rPr lang="en-US" dirty="0" err="1" smtClean="0"/>
              <a:t>Bootloader</a:t>
            </a:r>
            <a:r>
              <a:rPr lang="en-US" dirty="0" smtClean="0"/>
              <a:t> User Guide</a:t>
            </a:r>
          </a:p>
          <a:p>
            <a:r>
              <a:rPr lang="en-US" dirty="0" smtClean="0"/>
              <a:t>TMS320C667x/0(C665x) Multicore </a:t>
            </a:r>
            <a:r>
              <a:rPr lang="en-US" dirty="0"/>
              <a:t>Fixed and Floating-Point Digital Signal </a:t>
            </a:r>
            <a:r>
              <a:rPr lang="en-US" dirty="0" smtClean="0"/>
              <a:t>Processor Data Manual</a:t>
            </a:r>
          </a:p>
          <a:p>
            <a:r>
              <a:rPr lang="en-US" dirty="0"/>
              <a:t>BIOS-MCSDK User </a:t>
            </a:r>
            <a:r>
              <a:rPr lang="en-US" dirty="0" smtClean="0"/>
              <a:t>Guide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processors.wiki.ti.com/index.php/MAD_Utils_User_Guide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linux-c6x.org/wiki/index.php/IBL_version_1.0.0.11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www.deyisupport.com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7E7816-A48B-4805-9A47-CE865F4F10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Keystone I DSP 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05421" y="5444967"/>
            <a:ext cx="2560320" cy="185738"/>
          </a:xfrm>
        </p:spPr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0260" y="1019190"/>
            <a:ext cx="2515358" cy="366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C667x</a:t>
            </a: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1229019" y="1395861"/>
            <a:ext cx="238659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9863" indent="-169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Fixed/Float 32-bit DSP </a:t>
            </a:r>
            <a:r>
              <a:rPr lang="en-US" sz="1600" dirty="0" smtClean="0"/>
              <a:t>(up </a:t>
            </a:r>
            <a:r>
              <a:rPr lang="en-US" sz="1600" dirty="0"/>
              <a:t>to 8 cores) </a:t>
            </a:r>
            <a:r>
              <a:rPr lang="en-US" sz="1600" dirty="0" smtClean="0"/>
              <a:t>up to </a:t>
            </a:r>
            <a:r>
              <a:rPr lang="en-US" sz="1600" dirty="0"/>
              <a:t>320 GMAC/160 GFLOP @ 1.25GHz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32KB L1P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32KB </a:t>
            </a:r>
            <a:r>
              <a:rPr lang="en-US" sz="1600" dirty="0"/>
              <a:t>L1D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512KB L2 Per 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4MB Shared L2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72-Bit </a:t>
            </a:r>
            <a:r>
              <a:rPr lang="en-US" sz="1600" dirty="0" smtClean="0"/>
              <a:t>DDR3-1333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Network Coprocessor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Multicore Navigator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SYS/BIOS, Multicore SDK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1278" y="994193"/>
            <a:ext cx="793295" cy="783451"/>
            <a:chOff x="458813" y="4757862"/>
            <a:chExt cx="911172" cy="889555"/>
          </a:xfrm>
        </p:grpSpPr>
        <p:sp>
          <p:nvSpPr>
            <p:cNvPr id="12" name="Rounded Rectangle 11"/>
            <p:cNvSpPr/>
            <p:nvPr/>
          </p:nvSpPr>
          <p:spPr>
            <a:xfrm rot="20729869">
              <a:off x="458813" y="4757862"/>
              <a:ext cx="911172" cy="8895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Calibri" pitchFamily="34" charset="0"/>
                </a:rPr>
                <a:t>C667x</a:t>
              </a:r>
              <a:endParaRPr lang="en-US" sz="1050" b="1" dirty="0">
                <a:solidFill>
                  <a:srgbClr val="FFFFFF"/>
                </a:solidFill>
                <a:latin typeface="Calibri" pitchFamily="34" charset="0"/>
              </a:endParaRPr>
            </a:p>
            <a:p>
              <a:endParaRPr lang="de-DE" sz="1000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13" name="Picture 2" descr="C:\Users\a0406671\Desktop\ti_stk_1c_rev_rgb_pn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39515">
              <a:off x="814332" y="5396561"/>
              <a:ext cx="555357" cy="138211"/>
            </a:xfrm>
            <a:prstGeom prst="rect">
              <a:avLst/>
            </a:prstGeom>
            <a:ln>
              <a:noFill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pic>
      </p:grpSp>
      <p:sp>
        <p:nvSpPr>
          <p:cNvPr id="14" name="Rectangle 13"/>
          <p:cNvSpPr/>
          <p:nvPr/>
        </p:nvSpPr>
        <p:spPr>
          <a:xfrm>
            <a:off x="4554660" y="1009680"/>
            <a:ext cx="2515358" cy="366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C665x</a:t>
            </a: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4683420" y="1386351"/>
            <a:ext cx="2386598" cy="351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9863" indent="-169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Fixed/Float 32-bit DSP (up to 8 cores) up to 320 GMAC/160 GFLOP @ 1.25GHz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32KB L1P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32KB L1D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1MB </a:t>
            </a:r>
            <a:r>
              <a:rPr lang="en-US" sz="1600" dirty="0"/>
              <a:t>L2 Per 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1MB </a:t>
            </a:r>
            <a:r>
              <a:rPr lang="en-US" sz="1600" dirty="0"/>
              <a:t>Shared L2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32-Bit DDR3-1333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Multicore </a:t>
            </a:r>
            <a:r>
              <a:rPr lang="en-US" sz="1600" dirty="0"/>
              <a:t>Navigator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Power Optimized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SYS/BIOS, Multicore SDK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</a:pPr>
            <a:endParaRPr lang="en-US" sz="1600" dirty="0">
              <a:solidFill>
                <a:srgbClr val="60606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45678" y="984683"/>
            <a:ext cx="793295" cy="783451"/>
            <a:chOff x="458813" y="4757862"/>
            <a:chExt cx="911172" cy="889555"/>
          </a:xfrm>
        </p:grpSpPr>
        <p:sp>
          <p:nvSpPr>
            <p:cNvPr id="17" name="Rounded Rectangle 16"/>
            <p:cNvSpPr/>
            <p:nvPr/>
          </p:nvSpPr>
          <p:spPr>
            <a:xfrm rot="20729869">
              <a:off x="458813" y="4757862"/>
              <a:ext cx="911172" cy="8895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Calibri" pitchFamily="34" charset="0"/>
                </a:rPr>
                <a:t>C665x</a:t>
              </a:r>
              <a:endParaRPr lang="en-US" sz="1050" b="1" dirty="0">
                <a:solidFill>
                  <a:srgbClr val="FFFFFF"/>
                </a:solidFill>
                <a:latin typeface="Calibri" pitchFamily="34" charset="0"/>
              </a:endParaRPr>
            </a:p>
            <a:p>
              <a:endParaRPr lang="de-DE" sz="1000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18" name="Picture 2" descr="C:\Users\a0406671\Desktop\ti_stk_1c_rev_rgb_pn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39515">
              <a:off x="814332" y="5396561"/>
              <a:ext cx="555357" cy="138211"/>
            </a:xfrm>
            <a:prstGeom prst="rect">
              <a:avLst/>
            </a:prstGeom>
            <a:ln>
              <a:noFill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pic>
      </p:grpSp>
      <p:sp>
        <p:nvSpPr>
          <p:cNvPr id="19" name="Rectangle 18"/>
          <p:cNvSpPr/>
          <p:nvPr/>
        </p:nvSpPr>
        <p:spPr>
          <a:xfrm>
            <a:off x="7932860" y="1019623"/>
            <a:ext cx="2515358" cy="366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C6670</a:t>
            </a: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061620" y="1396294"/>
            <a:ext cx="238659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9863" indent="-169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Fixed/Float 32-bit DSP </a:t>
            </a:r>
            <a:r>
              <a:rPr lang="en-US" sz="1600" dirty="0" smtClean="0"/>
              <a:t>(4 </a:t>
            </a:r>
            <a:r>
              <a:rPr lang="en-US" sz="1600" dirty="0"/>
              <a:t>cores) up to </a:t>
            </a:r>
            <a:r>
              <a:rPr lang="en-US" sz="1600" dirty="0" smtClean="0"/>
              <a:t>160 GMAC/80 </a:t>
            </a:r>
            <a:r>
              <a:rPr lang="en-US" sz="1600" dirty="0"/>
              <a:t>GFLOP @ 1.25GHz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32KB L1P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32KB L1D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1MB </a:t>
            </a:r>
            <a:r>
              <a:rPr lang="en-US" sz="1600" dirty="0"/>
              <a:t>L2 Per 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2MB </a:t>
            </a:r>
            <a:r>
              <a:rPr lang="en-US" sz="1600" dirty="0"/>
              <a:t>Shared L2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72-Bit DDR3-1333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</a:t>
            </a:r>
            <a:r>
              <a:rPr lang="en-US" sz="1600" dirty="0" smtClean="0"/>
              <a:t>Coprocessor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Wireless Application Accelerators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Multicore Navigator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SYS/BIOS, Multicore SDK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223878" y="994626"/>
            <a:ext cx="793295" cy="783451"/>
            <a:chOff x="458813" y="4757862"/>
            <a:chExt cx="911172" cy="889555"/>
          </a:xfrm>
        </p:grpSpPr>
        <p:sp>
          <p:nvSpPr>
            <p:cNvPr id="22" name="Rounded Rectangle 21"/>
            <p:cNvSpPr/>
            <p:nvPr/>
          </p:nvSpPr>
          <p:spPr>
            <a:xfrm rot="20729869">
              <a:off x="458813" y="4757862"/>
              <a:ext cx="911172" cy="8895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Calibri" pitchFamily="34" charset="0"/>
                </a:rPr>
                <a:t>C6670</a:t>
              </a:r>
              <a:endParaRPr lang="en-US" sz="1050" b="1" dirty="0">
                <a:solidFill>
                  <a:srgbClr val="FFFFFF"/>
                </a:solidFill>
                <a:latin typeface="Calibri" pitchFamily="34" charset="0"/>
              </a:endParaRPr>
            </a:p>
            <a:p>
              <a:endParaRPr lang="de-DE" sz="1000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23" name="Picture 2" descr="C:\Users\a0406671\Desktop\ti_stk_1c_rev_rgb_pn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39515">
              <a:off x="814332" y="5396561"/>
              <a:ext cx="555357" cy="138211"/>
            </a:xfrm>
            <a:prstGeom prst="rect">
              <a:avLst/>
            </a:prstGeom>
            <a:ln>
              <a:noFill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19615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442045"/>
              </p:ext>
            </p:extLst>
          </p:nvPr>
        </p:nvGraphicFramePr>
        <p:xfrm>
          <a:off x="400050" y="968374"/>
          <a:ext cx="10161590" cy="461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50"/>
                <a:gridCol w="2070100"/>
                <a:gridCol w="3086100"/>
                <a:gridCol w="1498600"/>
                <a:gridCol w="1798640"/>
              </a:tblGrid>
              <a:tr h="5556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Reset Types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Initiator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Exception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Boot Pin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Boot Process </a:t>
                      </a:r>
                      <a:endParaRPr lang="en-US" sz="2000" dirty="0"/>
                    </a:p>
                  </a:txBody>
                  <a:tcPr/>
                </a:tc>
              </a:tr>
              <a:tr h="87058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 (Power On Reset)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 active low</a:t>
                      </a: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RESETFULL active low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None(Reset everything</a:t>
                      </a:r>
                      <a:r>
                        <a:rPr lang="en-US" sz="1400" baseline="0" dirty="0" smtClean="0"/>
                        <a:t> on DSP)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Latched</a:t>
                      </a:r>
                      <a:r>
                        <a:rPr lang="en-US" sz="1400" baseline="0" dirty="0" smtClean="0"/>
                        <a:t> and update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  <a:tr h="87058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Hard Reset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 active low</a:t>
                      </a: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Emulation</a:t>
                      </a: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PLLCTL register Watchdog timers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Test/emu logic </a:t>
                      </a: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 isolation modules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  <a:tr h="87058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Soft Reset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 active low</a:t>
                      </a: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PLLCTL register (RSCTRL)</a:t>
                      </a: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Watchdog timers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Test/emu logic</a:t>
                      </a: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 isolation modules</a:t>
                      </a:r>
                      <a:endParaRPr lang="en-US" sz="1400" dirty="0" smtClean="0"/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EMIF16 MMRs, DDR3 EMIF MMRs, the</a:t>
                      </a: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sticky bits in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PCIe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MMRs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  <a:tr h="87058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C66x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CorePac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reset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(through</a:t>
                      </a: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LPSC MMR)</a:t>
                      </a: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Watchdog timers</a:t>
                      </a: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LRESET pin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Only Reset </a:t>
                      </a:r>
                      <a:r>
                        <a:rPr lang="en-US" sz="1400" dirty="0" err="1" smtClean="0"/>
                        <a:t>CorePac</a:t>
                      </a:r>
                      <a:r>
                        <a:rPr lang="en-US" sz="1400" baseline="0" dirty="0" smtClean="0"/>
                        <a:t> without destroying memory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Boot Image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z="2400" smtClean="0"/>
              <a:pPr>
                <a:defRPr/>
              </a:pPr>
              <a:t>5</a:t>
            </a:fld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0052" y="943621"/>
            <a:ext cx="3041647" cy="4451339"/>
          </a:xfrm>
        </p:spPr>
        <p:txBody>
          <a:bodyPr/>
          <a:lstStyle/>
          <a:p>
            <a:r>
              <a:rPr lang="en-US" sz="2400" dirty="0" smtClean="0"/>
              <a:t>Storage</a:t>
            </a:r>
          </a:p>
          <a:p>
            <a:pPr lvl="1"/>
            <a:r>
              <a:rPr lang="en-US" sz="2400" dirty="0" smtClean="0"/>
              <a:t>NAND Flash</a:t>
            </a:r>
          </a:p>
          <a:p>
            <a:pPr lvl="1"/>
            <a:r>
              <a:rPr lang="en-US" sz="2400" dirty="0" smtClean="0"/>
              <a:t>NOR Flash</a:t>
            </a:r>
          </a:p>
          <a:p>
            <a:pPr lvl="1"/>
            <a:r>
              <a:rPr lang="en-US" sz="2400" dirty="0" smtClean="0"/>
              <a:t>EEPROM</a:t>
            </a:r>
          </a:p>
          <a:p>
            <a:pPr lvl="1"/>
            <a:r>
              <a:rPr lang="en-US" sz="2400" dirty="0" smtClean="0"/>
              <a:t>FTP</a:t>
            </a:r>
          </a:p>
          <a:p>
            <a:pPr lvl="1"/>
            <a:endParaRPr lang="en-US" sz="2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3689352" y="918221"/>
            <a:ext cx="3041647" cy="44513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Host knows memory map of the boot device</a:t>
            </a:r>
          </a:p>
          <a:p>
            <a:pPr lvl="1"/>
            <a:r>
              <a:rPr lang="en-US" sz="2400" dirty="0" smtClean="0"/>
              <a:t>SRIO DIO</a:t>
            </a:r>
          </a:p>
          <a:p>
            <a:pPr lvl="1"/>
            <a:r>
              <a:rPr lang="en-US" sz="2400" dirty="0" smtClean="0"/>
              <a:t>I2C</a:t>
            </a:r>
          </a:p>
          <a:p>
            <a:pPr lvl="1"/>
            <a:r>
              <a:rPr lang="en-US" sz="2400" dirty="0" smtClean="0"/>
              <a:t>Hyperlink</a:t>
            </a:r>
          </a:p>
          <a:p>
            <a:pPr lvl="1"/>
            <a:r>
              <a:rPr lang="en-US" sz="2400" dirty="0" smtClean="0"/>
              <a:t>PCIE</a:t>
            </a:r>
          </a:p>
          <a:p>
            <a:pPr lvl="1"/>
            <a:endParaRPr lang="en-US" sz="24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7029452" y="918220"/>
            <a:ext cx="3041647" cy="44513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Host do not knows memory map of the boot device</a:t>
            </a:r>
          </a:p>
          <a:p>
            <a:pPr lvl="1"/>
            <a:r>
              <a:rPr lang="en-US" sz="2400" dirty="0" smtClean="0"/>
              <a:t>SRIO Message</a:t>
            </a:r>
          </a:p>
          <a:p>
            <a:pPr lvl="1"/>
            <a:r>
              <a:rPr lang="en-US" sz="2400" dirty="0" smtClean="0"/>
              <a:t>EMAC</a:t>
            </a:r>
          </a:p>
          <a:p>
            <a:pPr lvl="1"/>
            <a:r>
              <a:rPr lang="en-US" sz="2400" dirty="0" smtClean="0"/>
              <a:t>UART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24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RBL and IBL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3" y="943621"/>
            <a:ext cx="5022848" cy="4451339"/>
          </a:xfrm>
        </p:spPr>
        <p:txBody>
          <a:bodyPr/>
          <a:lstStyle/>
          <a:p>
            <a:r>
              <a:rPr lang="en-US" sz="2400" dirty="0" smtClean="0"/>
              <a:t>Rom Boot Loader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RBL </a:t>
            </a:r>
            <a:r>
              <a:rPr lang="en-US" sz="2400" dirty="0"/>
              <a:t>is a code used </a:t>
            </a:r>
            <a:r>
              <a:rPr lang="en-US" sz="2400" dirty="0" smtClean="0"/>
              <a:t>directly for </a:t>
            </a:r>
            <a:r>
              <a:rPr lang="en-US" sz="2400" dirty="0"/>
              <a:t>the device </a:t>
            </a:r>
            <a:r>
              <a:rPr lang="en-US" sz="2400" dirty="0" smtClean="0"/>
              <a:t>startup</a:t>
            </a:r>
            <a:endParaRPr lang="en-US" sz="2400" dirty="0"/>
          </a:p>
          <a:p>
            <a:pPr lvl="1"/>
            <a:r>
              <a:rPr lang="en-US" sz="2400" dirty="0" smtClean="0"/>
              <a:t>RBL </a:t>
            </a:r>
            <a:r>
              <a:rPr lang="en-US" sz="2400" dirty="0"/>
              <a:t>code is burned in the DSP ROM (Non-modifiable)</a:t>
            </a:r>
          </a:p>
          <a:p>
            <a:pPr lvl="1"/>
            <a:r>
              <a:rPr lang="en-US" sz="2400" dirty="0"/>
              <a:t>Base address for the RBL is </a:t>
            </a:r>
            <a:r>
              <a:rPr lang="en-US" sz="2400" dirty="0" smtClean="0"/>
              <a:t>0x20B00000</a:t>
            </a:r>
          </a:p>
          <a:p>
            <a:pPr lvl="1"/>
            <a:r>
              <a:rPr lang="en-US" sz="2400" dirty="0" smtClean="0"/>
              <a:t>Supported boot mode is fixed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80053" y="905521"/>
            <a:ext cx="5022848" cy="44513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Intermediate Boot Loader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IBL is a code used for second-stage boot after RBL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BL code is always burned in the I2C EEPROM and can be modified by customers</a:t>
            </a:r>
          </a:p>
          <a:p>
            <a:pPr lvl="1"/>
            <a:r>
              <a:rPr lang="en-US" sz="2400" dirty="0" smtClean="0"/>
              <a:t>Base address for the IBL is in L2 or SL2 memory.</a:t>
            </a:r>
          </a:p>
          <a:p>
            <a:pPr lvl="1"/>
            <a:r>
              <a:rPr lang="en-US" sz="2400" dirty="0" smtClean="0"/>
              <a:t>Supported boot mode  is easy to extend.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2600" y="1019190"/>
            <a:ext cx="4838700" cy="555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Rom Boot Loader</a:t>
            </a:r>
            <a:endParaRPr lang="en-US" sz="2800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7201" y="1019190"/>
            <a:ext cx="4838700" cy="555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Intermediate Boot Loader</a:t>
            </a:r>
            <a:endParaRPr lang="en-US" sz="2800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Keystone I Boot Overview</a:t>
            </a:r>
          </a:p>
          <a:p>
            <a:r>
              <a:rPr lang="en-US" dirty="0" smtClean="0"/>
              <a:t>Rom Boot Loader </a:t>
            </a:r>
          </a:p>
          <a:p>
            <a:r>
              <a:rPr lang="en-US" dirty="0" smtClean="0"/>
              <a:t>Intermediate Boot </a:t>
            </a:r>
            <a:r>
              <a:rPr lang="en-US" dirty="0" smtClean="0"/>
              <a:t>Loader</a:t>
            </a: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773B-7332-4E92-84CF-34A277FF245B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46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RBL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152400" y="2516505"/>
            <a:ext cx="1295400" cy="6838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Boot Start</a:t>
            </a:r>
            <a:endParaRPr lang="en-US" sz="1600" dirty="0"/>
          </a:p>
        </p:txBody>
      </p:sp>
      <p:sp>
        <p:nvSpPr>
          <p:cNvPr id="14" name="Flowchart: Decision 13"/>
          <p:cNvSpPr/>
          <p:nvPr/>
        </p:nvSpPr>
        <p:spPr>
          <a:xfrm>
            <a:off x="5600700" y="1183005"/>
            <a:ext cx="1879600" cy="6838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Hiber</a:t>
            </a:r>
            <a:r>
              <a:rPr lang="en-US" sz="1600" dirty="0" smtClean="0"/>
              <a:t> Enabled</a:t>
            </a:r>
            <a:endParaRPr lang="en-US" sz="1600" dirty="0"/>
          </a:p>
        </p:txBody>
      </p:sp>
      <p:sp>
        <p:nvSpPr>
          <p:cNvPr id="15" name="Flowchart: Process 14"/>
          <p:cNvSpPr/>
          <p:nvPr/>
        </p:nvSpPr>
        <p:spPr>
          <a:xfrm>
            <a:off x="3949700" y="1183005"/>
            <a:ext cx="1295400" cy="6838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Hibernation</a:t>
            </a:r>
            <a:endParaRPr lang="en-US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3949700" y="3850004"/>
            <a:ext cx="1295400" cy="6838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Latch Boot Mode Pins</a:t>
            </a:r>
            <a:endParaRPr lang="en-US" sz="1600" dirty="0"/>
          </a:p>
        </p:txBody>
      </p:sp>
      <p:sp>
        <p:nvSpPr>
          <p:cNvPr id="17" name="Flowchart: Process 16"/>
          <p:cNvSpPr/>
          <p:nvPr/>
        </p:nvSpPr>
        <p:spPr>
          <a:xfrm>
            <a:off x="3949700" y="2516504"/>
            <a:ext cx="1295400" cy="6838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Boot Parameter Table </a:t>
            </a:r>
            <a:r>
              <a:rPr lang="en-US" sz="1600" dirty="0" err="1" smtClean="0"/>
              <a:t>Init</a:t>
            </a:r>
            <a:endParaRPr lang="en-US" sz="1600" dirty="0"/>
          </a:p>
        </p:txBody>
      </p:sp>
      <p:sp>
        <p:nvSpPr>
          <p:cNvPr id="18" name="Flowchart: Decision 17"/>
          <p:cNvSpPr/>
          <p:nvPr/>
        </p:nvSpPr>
        <p:spPr>
          <a:xfrm>
            <a:off x="5600700" y="2516505"/>
            <a:ext cx="1879600" cy="6838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PLL Required?</a:t>
            </a:r>
            <a:endParaRPr lang="en-US" sz="1400" dirty="0"/>
          </a:p>
        </p:txBody>
      </p:sp>
      <p:sp>
        <p:nvSpPr>
          <p:cNvPr id="19" name="Flowchart: Decision 18"/>
          <p:cNvSpPr/>
          <p:nvPr/>
        </p:nvSpPr>
        <p:spPr>
          <a:xfrm>
            <a:off x="1752600" y="2516505"/>
            <a:ext cx="1879600" cy="6838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POR Reset</a:t>
            </a:r>
            <a:endParaRPr lang="en-US" sz="1600" dirty="0"/>
          </a:p>
        </p:txBody>
      </p:sp>
      <p:sp>
        <p:nvSpPr>
          <p:cNvPr id="23" name="Flowchart: Process 22"/>
          <p:cNvSpPr/>
          <p:nvPr/>
        </p:nvSpPr>
        <p:spPr>
          <a:xfrm>
            <a:off x="7734300" y="1183005"/>
            <a:ext cx="1397000" cy="6838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Branch to PWRSTATCTL</a:t>
            </a:r>
            <a:endParaRPr lang="en-US" sz="1400" dirty="0"/>
          </a:p>
        </p:txBody>
      </p:sp>
      <p:sp>
        <p:nvSpPr>
          <p:cNvPr id="24" name="Flowchart: Process 23"/>
          <p:cNvSpPr/>
          <p:nvPr/>
        </p:nvSpPr>
        <p:spPr>
          <a:xfrm>
            <a:off x="9423400" y="2516505"/>
            <a:ext cx="1397000" cy="6838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Branch to boot function</a:t>
            </a:r>
            <a:endParaRPr lang="en-US" sz="1400" dirty="0"/>
          </a:p>
        </p:txBody>
      </p:sp>
      <p:sp>
        <p:nvSpPr>
          <p:cNvPr id="25" name="Flowchart: Process 24"/>
          <p:cNvSpPr/>
          <p:nvPr/>
        </p:nvSpPr>
        <p:spPr>
          <a:xfrm>
            <a:off x="7734300" y="2516503"/>
            <a:ext cx="1397000" cy="6838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PLL bypassed</a:t>
            </a:r>
            <a:endParaRPr lang="en-US" sz="1400" dirty="0"/>
          </a:p>
        </p:txBody>
      </p:sp>
      <p:sp>
        <p:nvSpPr>
          <p:cNvPr id="26" name="Flowchart: Process 25"/>
          <p:cNvSpPr/>
          <p:nvPr/>
        </p:nvSpPr>
        <p:spPr>
          <a:xfrm>
            <a:off x="9423400" y="3508056"/>
            <a:ext cx="1397000" cy="6838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Boot Mode Specific Process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13" idx="3"/>
            <a:endCxn id="19" idx="1"/>
          </p:cNvCxnSpPr>
          <p:nvPr/>
        </p:nvCxnSpPr>
        <p:spPr>
          <a:xfrm>
            <a:off x="1447800" y="2858453"/>
            <a:ext cx="3048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44900" y="2858453"/>
            <a:ext cx="3048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1"/>
          </p:cNvCxnSpPr>
          <p:nvPr/>
        </p:nvCxnSpPr>
        <p:spPr>
          <a:xfrm>
            <a:off x="5245100" y="2858453"/>
            <a:ext cx="3556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5" idx="1"/>
          </p:cNvCxnSpPr>
          <p:nvPr/>
        </p:nvCxnSpPr>
        <p:spPr>
          <a:xfrm flipV="1">
            <a:off x="7480300" y="2858451"/>
            <a:ext cx="254000" cy="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4" idx="1"/>
          </p:cNvCxnSpPr>
          <p:nvPr/>
        </p:nvCxnSpPr>
        <p:spPr>
          <a:xfrm flipV="1">
            <a:off x="9131300" y="2858453"/>
            <a:ext cx="292100" cy="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26" idx="0"/>
          </p:cNvCxnSpPr>
          <p:nvPr/>
        </p:nvCxnSpPr>
        <p:spPr>
          <a:xfrm>
            <a:off x="10121900" y="3200400"/>
            <a:ext cx="0" cy="30765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9" idx="0"/>
            <a:endCxn id="15" idx="1"/>
          </p:cNvCxnSpPr>
          <p:nvPr/>
        </p:nvCxnSpPr>
        <p:spPr>
          <a:xfrm rot="5400000" flipH="1" flipV="1">
            <a:off x="2825274" y="1392079"/>
            <a:ext cx="991552" cy="1257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14" idx="1"/>
          </p:cNvCxnSpPr>
          <p:nvPr/>
        </p:nvCxnSpPr>
        <p:spPr>
          <a:xfrm>
            <a:off x="5245100" y="1524953"/>
            <a:ext cx="3556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>
            <a:off x="7429500" y="1524953"/>
            <a:ext cx="3048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24" idx="0"/>
          </p:cNvCxnSpPr>
          <p:nvPr/>
        </p:nvCxnSpPr>
        <p:spPr>
          <a:xfrm rot="16200000" flipH="1">
            <a:off x="8006398" y="401002"/>
            <a:ext cx="649605" cy="3581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5892800" y="3850004"/>
            <a:ext cx="1295400" cy="6838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Initialize the PLLs</a:t>
            </a:r>
            <a:endParaRPr lang="en-US" sz="1600" dirty="0"/>
          </a:p>
        </p:txBody>
      </p:sp>
      <p:cxnSp>
        <p:nvCxnSpPr>
          <p:cNvPr id="53" name="Straight Arrow Connector 52"/>
          <p:cNvCxnSpPr>
            <a:stCxn id="16" idx="0"/>
            <a:endCxn id="17" idx="2"/>
          </p:cNvCxnSpPr>
          <p:nvPr/>
        </p:nvCxnSpPr>
        <p:spPr>
          <a:xfrm flipV="1">
            <a:off x="4597400" y="3200399"/>
            <a:ext cx="0" cy="64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3"/>
            <a:endCxn id="51" idx="1"/>
          </p:cNvCxnSpPr>
          <p:nvPr/>
        </p:nvCxnSpPr>
        <p:spPr>
          <a:xfrm>
            <a:off x="5245100" y="4191952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51" idx="0"/>
          </p:cNvCxnSpPr>
          <p:nvPr/>
        </p:nvCxnSpPr>
        <p:spPr>
          <a:xfrm>
            <a:off x="6540500" y="3200400"/>
            <a:ext cx="0" cy="649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1" idx="3"/>
          </p:cNvCxnSpPr>
          <p:nvPr/>
        </p:nvCxnSpPr>
        <p:spPr>
          <a:xfrm flipV="1">
            <a:off x="7188200" y="3200400"/>
            <a:ext cx="2235200" cy="991552"/>
          </a:xfrm>
          <a:prstGeom prst="bentConnector3">
            <a:avLst>
              <a:gd name="adj1" fmla="val 914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36950" y="2580003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YES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34300" y="1982629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11400" y="1982628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18375" y="1262556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YES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40500" y="3354228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YES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1400" y="2605402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Mode 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Boot mode and configurations are chosen using bootstrap pins on the device.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Pins are latched and stored in13 bits of the DEVSTAT register during POR.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configuration format for these 13 bits are shown in the table:</a:t>
            </a:r>
          </a:p>
          <a:p>
            <a:pPr marL="339725" lvl="1" indent="0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Boot </a:t>
            </a:r>
            <a:r>
              <a:rPr lang="en-US" dirty="0"/>
              <a:t>Device [2:0] is dedicated for selecting the boot mode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Device Configuration [9:3] is used to specify the boot mode specific configurations.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PLL Multi [12:10] are used for PLL selection. In case of I2C/SPI boot mode, it is used for extended device configuration. (PLL is bypassed for these two boot modes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36364"/>
              </p:ext>
            </p:extLst>
          </p:nvPr>
        </p:nvGraphicFramePr>
        <p:xfrm>
          <a:off x="673100" y="2082801"/>
          <a:ext cx="9270998" cy="1253065"/>
        </p:xfrm>
        <a:graphic>
          <a:graphicData uri="http://schemas.openxmlformats.org/drawingml/2006/table">
            <a:tbl>
              <a:tblPr/>
              <a:tblGrid>
                <a:gridCol w="750048"/>
                <a:gridCol w="750048"/>
                <a:gridCol w="530646"/>
                <a:gridCol w="625041"/>
                <a:gridCol w="642898"/>
                <a:gridCol w="750048"/>
                <a:gridCol w="752598"/>
                <a:gridCol w="752599"/>
                <a:gridCol w="750048"/>
                <a:gridCol w="752598"/>
                <a:gridCol w="750048"/>
                <a:gridCol w="752599"/>
                <a:gridCol w="711779"/>
              </a:tblGrid>
              <a:tr h="281517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Boot Mode Pins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4346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PLL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I2C/SPI Ext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Device Configuration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Boot Device</a:t>
                      </a:r>
                    </a:p>
                  </a:txBody>
                  <a:tcPr marL="94287" marR="942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9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2231</Words>
  <Application>Microsoft Office PowerPoint</Application>
  <PresentationFormat>Custom</PresentationFormat>
  <Paragraphs>605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FinalPowerpoint</vt:lpstr>
      <vt:lpstr>Keystone I Boot Procedure Introduction</vt:lpstr>
      <vt:lpstr>Agenda</vt:lpstr>
      <vt:lpstr>Keystone I DSP Family</vt:lpstr>
      <vt:lpstr>Reset Types</vt:lpstr>
      <vt:lpstr>Different Boot Image Location</vt:lpstr>
      <vt:lpstr>RBL and IBL</vt:lpstr>
      <vt:lpstr>Agenda</vt:lpstr>
      <vt:lpstr>RBL Process</vt:lpstr>
      <vt:lpstr>Boot Mode Pin</vt:lpstr>
      <vt:lpstr>RBL Boot Modes</vt:lpstr>
      <vt:lpstr>Boot Table</vt:lpstr>
      <vt:lpstr>Boot Configuration Table</vt:lpstr>
      <vt:lpstr>I2C Master</vt:lpstr>
      <vt:lpstr>I2C Passive</vt:lpstr>
      <vt:lpstr>SPI</vt:lpstr>
      <vt:lpstr>EMIF16</vt:lpstr>
      <vt:lpstr>Ethernet</vt:lpstr>
      <vt:lpstr>SRIO</vt:lpstr>
      <vt:lpstr>PCI-E</vt:lpstr>
      <vt:lpstr>Hyperlink</vt:lpstr>
      <vt:lpstr>Boot Multicore </vt:lpstr>
      <vt:lpstr>Agenda</vt:lpstr>
      <vt:lpstr>Why IBL?</vt:lpstr>
      <vt:lpstr>IBL Support</vt:lpstr>
      <vt:lpstr>Easy to Use </vt:lpstr>
      <vt:lpstr>Reference</vt:lpstr>
      <vt:lpstr> Backup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Yin, Allen</cp:lastModifiedBy>
  <cp:revision>124</cp:revision>
  <dcterms:created xsi:type="dcterms:W3CDTF">2007-12-19T20:51:45Z</dcterms:created>
  <dcterms:modified xsi:type="dcterms:W3CDTF">2014-03-19T03:09:11Z</dcterms:modified>
</cp:coreProperties>
</file>