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9" r:id="rId2"/>
    <p:sldId id="263" r:id="rId3"/>
    <p:sldId id="264" r:id="rId4"/>
    <p:sldId id="265" r:id="rId5"/>
    <p:sldId id="256" r:id="rId6"/>
    <p:sldId id="257" r:id="rId7"/>
    <p:sldId id="258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70611" autoAdjust="0"/>
  </p:normalViewPr>
  <p:slideViewPr>
    <p:cSldViewPr snapToGrid="0">
      <p:cViewPr varScale="1">
        <p:scale>
          <a:sx n="102" d="100"/>
          <a:sy n="102" d="100"/>
        </p:scale>
        <p:origin x="93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4C37BA2-FFE4-4E53-9C89-CCA45C51C646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1C279B-C2C4-4415-A258-7C096426950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2486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gyralCrown-corr-va</a:t>
            </a:r>
            <a:r>
              <a:rPr lang="en-US" altLang="zh-CN" dirty="0"/>
              <a:t> in </a:t>
            </a:r>
            <a:r>
              <a:rPr lang="en-US" altLang="zh-CN" dirty="0" err="1"/>
              <a:t>lh_mFus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(statistic=-0.37747440489759115, </a:t>
            </a:r>
            <a:r>
              <a:rPr lang="en-US" altLang="zh-CN" dirty="0" err="1"/>
              <a:t>pvalue</a:t>
            </a:r>
            <a:r>
              <a:rPr lang="en-US" altLang="zh-CN" dirty="0"/>
              <a:t>=1.711960810236716e-36)</a:t>
            </a:r>
          </a:p>
          <a:p>
            <a:r>
              <a:rPr lang="en-US" altLang="zh-CN" dirty="0" err="1"/>
              <a:t>gyralCrown-corr-va</a:t>
            </a:r>
            <a:r>
              <a:rPr lang="en-US" altLang="zh-CN" dirty="0"/>
              <a:t> in </a:t>
            </a:r>
            <a:r>
              <a:rPr lang="en-US" altLang="zh-CN" dirty="0" err="1"/>
              <a:t>rh_mFus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(statistic=-0.3502934940882956, </a:t>
            </a:r>
            <a:r>
              <a:rPr lang="en-US" altLang="zh-CN" dirty="0" err="1"/>
              <a:t>pvalue</a:t>
            </a:r>
            <a:r>
              <a:rPr lang="en-US" altLang="zh-CN" dirty="0"/>
              <a:t>=2.181858026672117e-31)</a:t>
            </a:r>
          </a:p>
          <a:p>
            <a:r>
              <a:rPr lang="en-US" altLang="zh-CN" dirty="0" err="1"/>
              <a:t>gyralCrown-corr-va</a:t>
            </a:r>
            <a:r>
              <a:rPr lang="en-US" altLang="zh-CN" dirty="0"/>
              <a:t> in </a:t>
            </a:r>
            <a:r>
              <a:rPr lang="en-US" altLang="zh-CN" dirty="0" err="1"/>
              <a:t>lh_pFus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(statistic=-0.37320269670682993, </a:t>
            </a:r>
            <a:r>
              <a:rPr lang="en-US" altLang="zh-CN" dirty="0" err="1"/>
              <a:t>pvalue</a:t>
            </a:r>
            <a:r>
              <a:rPr lang="en-US" altLang="zh-CN" dirty="0"/>
              <a:t>=4.0040759367338185e-35)</a:t>
            </a:r>
          </a:p>
          <a:p>
            <a:r>
              <a:rPr lang="en-US" altLang="zh-CN" dirty="0" err="1"/>
              <a:t>gyralCrown-corr-va</a:t>
            </a:r>
            <a:r>
              <a:rPr lang="en-US" altLang="zh-CN" dirty="0"/>
              <a:t> in </a:t>
            </a:r>
            <a:r>
              <a:rPr lang="en-US" altLang="zh-CN" dirty="0" err="1"/>
              <a:t>rh_pFus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(statistic=-0.42754495539036125, </a:t>
            </a:r>
            <a:r>
              <a:rPr lang="en-US" altLang="zh-CN" dirty="0" err="1"/>
              <a:t>pvalue</a:t>
            </a:r>
            <a:r>
              <a:rPr lang="en-US" altLang="zh-CN" dirty="0"/>
              <a:t>=2.078979859543496e-46)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C279B-C2C4-4415-A258-7C096426950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39637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gyralCrown-corr-activ</a:t>
            </a:r>
            <a:r>
              <a:rPr lang="en-US" altLang="zh-CN" dirty="0"/>
              <a:t> in </a:t>
            </a:r>
            <a:r>
              <a:rPr lang="en-US" altLang="zh-CN" dirty="0" err="1"/>
              <a:t>lh_mFus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(statistic=-0.21537981498531644, </a:t>
            </a:r>
            <a:r>
              <a:rPr lang="en-US" altLang="zh-CN" dirty="0" err="1"/>
              <a:t>pvalue</a:t>
            </a:r>
            <a:r>
              <a:rPr lang="en-US" altLang="zh-CN" dirty="0"/>
              <a:t>=2.3290173234527714e-12)</a:t>
            </a:r>
          </a:p>
          <a:p>
            <a:r>
              <a:rPr lang="en-US" altLang="zh-CN" dirty="0" err="1"/>
              <a:t>gyralCrown-corr-activ</a:t>
            </a:r>
            <a:r>
              <a:rPr lang="en-US" altLang="zh-CN" dirty="0"/>
              <a:t> in </a:t>
            </a:r>
            <a:r>
              <a:rPr lang="en-US" altLang="zh-CN" dirty="0" err="1"/>
              <a:t>rh_mFus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(statistic=-0.09981437719795967, </a:t>
            </a:r>
            <a:r>
              <a:rPr lang="en-US" altLang="zh-CN" dirty="0" err="1"/>
              <a:t>pvalue</a:t>
            </a:r>
            <a:r>
              <a:rPr lang="en-US" altLang="zh-CN" dirty="0"/>
              <a:t>=0.0012681221715460582)</a:t>
            </a:r>
          </a:p>
          <a:p>
            <a:r>
              <a:rPr lang="en-US" altLang="zh-CN" dirty="0" err="1"/>
              <a:t>gyralCrown-corr-activ</a:t>
            </a:r>
            <a:r>
              <a:rPr lang="en-US" altLang="zh-CN" dirty="0"/>
              <a:t> in </a:t>
            </a:r>
            <a:r>
              <a:rPr lang="en-US" altLang="zh-CN" dirty="0" err="1"/>
              <a:t>lh_pFus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(statistic=-0.24230202776348247, </a:t>
            </a:r>
            <a:r>
              <a:rPr lang="en-US" altLang="zh-CN" dirty="0" err="1"/>
              <a:t>pvalue</a:t>
            </a:r>
            <a:r>
              <a:rPr lang="en-US" altLang="zh-CN" dirty="0"/>
              <a:t>=4.0318484179976136e-15)</a:t>
            </a:r>
          </a:p>
          <a:p>
            <a:r>
              <a:rPr lang="en-US" altLang="zh-CN" dirty="0" err="1"/>
              <a:t>gyralCrown-corr-activ</a:t>
            </a:r>
            <a:r>
              <a:rPr lang="en-US" altLang="zh-CN" dirty="0"/>
              <a:t> in </a:t>
            </a:r>
            <a:r>
              <a:rPr lang="en-US" altLang="zh-CN" dirty="0" err="1"/>
              <a:t>rh_pFus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(statistic=-0.20108796543967652, </a:t>
            </a:r>
            <a:r>
              <a:rPr lang="en-US" altLang="zh-CN" dirty="0" err="1"/>
              <a:t>pvalue</a:t>
            </a:r>
            <a:r>
              <a:rPr lang="en-US" altLang="zh-CN" dirty="0"/>
              <a:t>=9.936252144678468e-11)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C279B-C2C4-4415-A258-7C096426950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5124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gyralCrown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lh_mFus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(statistic=-0.09438843381924733, </a:t>
            </a:r>
            <a:r>
              <a:rPr lang="en-US" altLang="zh-CN" dirty="0" err="1"/>
              <a:t>pvalue</a:t>
            </a:r>
            <a:r>
              <a:rPr lang="en-US" altLang="zh-CN" dirty="0"/>
              <a:t>=0.004418193777023491)</a:t>
            </a:r>
          </a:p>
          <a:p>
            <a:r>
              <a:rPr lang="en-US" altLang="zh-CN" dirty="0" err="1"/>
              <a:t>gyralCrown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rh_mFus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(statistic=-0.0469264102695128, </a:t>
            </a:r>
            <a:r>
              <a:rPr lang="en-US" altLang="zh-CN" dirty="0" err="1"/>
              <a:t>pvalue</a:t>
            </a:r>
            <a:r>
              <a:rPr lang="en-US" altLang="zh-CN" dirty="0"/>
              <a:t>=0.15769517570240602)</a:t>
            </a:r>
          </a:p>
          <a:p>
            <a:r>
              <a:rPr lang="en-US" altLang="zh-CN" dirty="0" err="1"/>
              <a:t>gyralCrown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lh_pFus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(statistic=-0.13188345498182932, </a:t>
            </a:r>
            <a:r>
              <a:rPr lang="en-US" altLang="zh-CN" dirty="0" err="1"/>
              <a:t>pvalue</a:t>
            </a:r>
            <a:r>
              <a:rPr lang="en-US" altLang="zh-CN" dirty="0"/>
              <a:t>=7.510759880148633e-05)</a:t>
            </a:r>
          </a:p>
          <a:p>
            <a:r>
              <a:rPr lang="en-US" altLang="zh-CN" dirty="0" err="1"/>
              <a:t>gyralCrown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rh_pFus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(statistic=-0.11244120956857631, </a:t>
            </a:r>
            <a:r>
              <a:rPr lang="en-US" altLang="zh-CN" dirty="0" err="1"/>
              <a:t>pvalue</a:t>
            </a:r>
            <a:r>
              <a:rPr lang="en-US" altLang="zh-CN" dirty="0"/>
              <a:t>=0.000778321777426486)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C279B-C2C4-4415-A258-7C096426950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041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sulc-corr-va</a:t>
            </a:r>
            <a:r>
              <a:rPr lang="en-US" altLang="zh-CN" dirty="0"/>
              <a:t> in </a:t>
            </a:r>
            <a:r>
              <a:rPr lang="en-US" altLang="zh-CN" dirty="0" err="1"/>
              <a:t>lh_mFus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(statistic=0.03787556475819583, </a:t>
            </a:r>
            <a:r>
              <a:rPr lang="en-US" altLang="zh-CN" dirty="0" err="1"/>
              <a:t>pvalue</a:t>
            </a:r>
            <a:r>
              <a:rPr lang="en-US" altLang="zh-CN" dirty="0"/>
              <a:t>=0.22275220558124403)</a:t>
            </a:r>
          </a:p>
          <a:p>
            <a:r>
              <a:rPr lang="en-US" altLang="zh-CN" dirty="0" err="1"/>
              <a:t>sulc-corr-va</a:t>
            </a:r>
            <a:r>
              <a:rPr lang="en-US" altLang="zh-CN" dirty="0"/>
              <a:t> in </a:t>
            </a:r>
            <a:r>
              <a:rPr lang="en-US" altLang="zh-CN" dirty="0" err="1"/>
              <a:t>rh_mFus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(statistic=0.01976610814575401, </a:t>
            </a:r>
            <a:r>
              <a:rPr lang="en-US" altLang="zh-CN" dirty="0" err="1"/>
              <a:t>pvalue</a:t>
            </a:r>
            <a:r>
              <a:rPr lang="en-US" altLang="zh-CN" dirty="0"/>
              <a:t>=0.5242984722819904)</a:t>
            </a:r>
          </a:p>
          <a:p>
            <a:r>
              <a:rPr lang="en-US" altLang="zh-CN" dirty="0" err="1"/>
              <a:t>sulc-corr-va</a:t>
            </a:r>
            <a:r>
              <a:rPr lang="en-US" altLang="zh-CN" dirty="0"/>
              <a:t> in </a:t>
            </a:r>
            <a:r>
              <a:rPr lang="en-US" altLang="zh-CN" dirty="0" err="1"/>
              <a:t>lh_pFus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(statistic=-0.03667802562218986, </a:t>
            </a:r>
            <a:r>
              <a:rPr lang="en-US" altLang="zh-CN" dirty="0" err="1"/>
              <a:t>pvalue</a:t>
            </a:r>
            <a:r>
              <a:rPr lang="en-US" altLang="zh-CN" dirty="0"/>
              <a:t>=0.24139411567570604)</a:t>
            </a:r>
          </a:p>
          <a:p>
            <a:r>
              <a:rPr lang="en-US" altLang="zh-CN" dirty="0" err="1"/>
              <a:t>sulc-corr-va</a:t>
            </a:r>
            <a:r>
              <a:rPr lang="en-US" altLang="zh-CN" dirty="0"/>
              <a:t> in </a:t>
            </a:r>
            <a:r>
              <a:rPr lang="en-US" altLang="zh-CN" dirty="0" err="1"/>
              <a:t>rh_pFus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(statistic=-0.04751441082645521, </a:t>
            </a:r>
            <a:r>
              <a:rPr lang="en-US" altLang="zh-CN" dirty="0" err="1"/>
              <a:t>pvalue</a:t>
            </a:r>
            <a:r>
              <a:rPr lang="en-US" altLang="zh-CN" dirty="0"/>
              <a:t>=0.13015252863356266)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C279B-C2C4-4415-A258-7C096426950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7125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sulc-corr-activ</a:t>
            </a:r>
            <a:r>
              <a:rPr lang="en-US" altLang="zh-CN" dirty="0"/>
              <a:t> in </a:t>
            </a:r>
            <a:r>
              <a:rPr lang="en-US" altLang="zh-CN" dirty="0" err="1"/>
              <a:t>lh_mFus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(statistic=-0.07034879602929967, </a:t>
            </a:r>
            <a:r>
              <a:rPr lang="en-US" altLang="zh-CN" dirty="0" err="1"/>
              <a:t>pvalue</a:t>
            </a:r>
            <a:r>
              <a:rPr lang="en-US" altLang="zh-CN" dirty="0"/>
              <a:t>=0.023416158520902765)</a:t>
            </a:r>
          </a:p>
          <a:p>
            <a:r>
              <a:rPr lang="en-US" altLang="zh-CN" dirty="0" err="1"/>
              <a:t>sulc-corr-activ</a:t>
            </a:r>
            <a:r>
              <a:rPr lang="en-US" altLang="zh-CN" dirty="0"/>
              <a:t> in </a:t>
            </a:r>
            <a:r>
              <a:rPr lang="en-US" altLang="zh-CN" dirty="0" err="1"/>
              <a:t>rh_mFus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(statistic=0.0276229037085065, </a:t>
            </a:r>
            <a:r>
              <a:rPr lang="en-US" altLang="zh-CN" dirty="0" err="1"/>
              <a:t>pvalue</a:t>
            </a:r>
            <a:r>
              <a:rPr lang="en-US" altLang="zh-CN" dirty="0"/>
              <a:t>=0.3735139963127098)</a:t>
            </a:r>
          </a:p>
          <a:p>
            <a:r>
              <a:rPr lang="en-US" altLang="zh-CN" dirty="0" err="1"/>
              <a:t>sulc-corr-activ</a:t>
            </a:r>
            <a:r>
              <a:rPr lang="en-US" altLang="zh-CN" dirty="0"/>
              <a:t> in </a:t>
            </a:r>
            <a:r>
              <a:rPr lang="en-US" altLang="zh-CN" dirty="0" err="1"/>
              <a:t>lh_pFus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(statistic=-0.17416609123423907, </a:t>
            </a:r>
            <a:r>
              <a:rPr lang="en-US" altLang="zh-CN" dirty="0" err="1"/>
              <a:t>pvalue</a:t>
            </a:r>
            <a:r>
              <a:rPr lang="en-US" altLang="zh-CN" dirty="0"/>
              <a:t>=2.095348783985795e-08)</a:t>
            </a:r>
          </a:p>
          <a:p>
            <a:r>
              <a:rPr lang="en-US" altLang="zh-CN" dirty="0" err="1"/>
              <a:t>sulc-corr-activ</a:t>
            </a:r>
            <a:r>
              <a:rPr lang="en-US" altLang="zh-CN" dirty="0"/>
              <a:t> in </a:t>
            </a:r>
            <a:r>
              <a:rPr lang="en-US" altLang="zh-CN" dirty="0" err="1"/>
              <a:t>rh_pFus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(statistic=-0.14790509580907932, </a:t>
            </a:r>
            <a:r>
              <a:rPr lang="en-US" altLang="zh-CN" dirty="0" err="1"/>
              <a:t>pvalue</a:t>
            </a:r>
            <a:r>
              <a:rPr lang="en-US" altLang="zh-CN" dirty="0"/>
              <a:t>=2.193810403220141e-06)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C279B-C2C4-4415-A258-7C096426950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8749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sulc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lh_mFus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(statistic=-0.0669030888530514, </a:t>
            </a:r>
            <a:r>
              <a:rPr lang="en-US" altLang="zh-CN" dirty="0" err="1"/>
              <a:t>pvalue</a:t>
            </a:r>
            <a:r>
              <a:rPr lang="en-US" altLang="zh-CN" dirty="0"/>
              <a:t>=0.043854929297862236)</a:t>
            </a:r>
          </a:p>
          <a:p>
            <a:r>
              <a:rPr lang="en-US" altLang="zh-CN" dirty="0" err="1"/>
              <a:t>sulc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rh_mFus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(statistic=0.027722499442471717, </a:t>
            </a:r>
            <a:r>
              <a:rPr lang="en-US" altLang="zh-CN" dirty="0" err="1"/>
              <a:t>pvalue</a:t>
            </a:r>
            <a:r>
              <a:rPr lang="en-US" altLang="zh-CN" dirty="0"/>
              <a:t>=0.40407095802440307)</a:t>
            </a:r>
          </a:p>
          <a:p>
            <a:r>
              <a:rPr lang="en-US" altLang="zh-CN" dirty="0" err="1"/>
              <a:t>sulc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lh_pFus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(statistic=-0.13963906554913977, </a:t>
            </a:r>
            <a:r>
              <a:rPr lang="en-US" altLang="zh-CN" dirty="0" err="1"/>
              <a:t>pvalue</a:t>
            </a:r>
            <a:r>
              <a:rPr lang="en-US" altLang="zh-CN" dirty="0"/>
              <a:t>=2.7337238097717997e-05)</a:t>
            </a:r>
          </a:p>
          <a:p>
            <a:r>
              <a:rPr lang="en-US" altLang="zh-CN" dirty="0" err="1"/>
              <a:t>sulc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rh_pFus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(statistic=-0.13648710325153873, </a:t>
            </a:r>
            <a:r>
              <a:rPr lang="en-US" altLang="zh-CN" dirty="0" err="1"/>
              <a:t>pvalue</a:t>
            </a:r>
            <a:r>
              <a:rPr lang="en-US" altLang="zh-CN" dirty="0"/>
              <a:t>=4.4036786642607664e-05)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C279B-C2C4-4415-A258-7C096426950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1359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sulcBtm-corr-va</a:t>
            </a:r>
            <a:r>
              <a:rPr lang="en-US" altLang="zh-CN" dirty="0"/>
              <a:t> in </a:t>
            </a:r>
            <a:r>
              <a:rPr lang="en-US" altLang="zh-CN" dirty="0" err="1"/>
              <a:t>lh_mFus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(statistic=0.42854538251691565, </a:t>
            </a:r>
            <a:r>
              <a:rPr lang="en-US" altLang="zh-CN" dirty="0" err="1"/>
              <a:t>pvalue</a:t>
            </a:r>
            <a:r>
              <a:rPr lang="en-US" altLang="zh-CN" dirty="0"/>
              <a:t>=1.2941255239148554e-47)</a:t>
            </a:r>
          </a:p>
          <a:p>
            <a:r>
              <a:rPr lang="en-US" altLang="zh-CN" dirty="0" err="1"/>
              <a:t>sulcBtm-corr-va</a:t>
            </a:r>
            <a:r>
              <a:rPr lang="en-US" altLang="zh-CN" dirty="0"/>
              <a:t> in </a:t>
            </a:r>
            <a:r>
              <a:rPr lang="en-US" altLang="zh-CN" dirty="0" err="1"/>
              <a:t>rh_mFus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(statistic=0.3989720768207354, </a:t>
            </a:r>
            <a:r>
              <a:rPr lang="en-US" altLang="zh-CN" dirty="0" err="1"/>
              <a:t>pvalue</a:t>
            </a:r>
            <a:r>
              <a:rPr lang="en-US" altLang="zh-CN" dirty="0"/>
              <a:t>=5.150314121178228e-41)</a:t>
            </a:r>
          </a:p>
          <a:p>
            <a:r>
              <a:rPr lang="en-US" altLang="zh-CN" dirty="0" err="1"/>
              <a:t>sulcBtm-corr-va</a:t>
            </a:r>
            <a:r>
              <a:rPr lang="en-US" altLang="zh-CN" dirty="0"/>
              <a:t> in </a:t>
            </a:r>
            <a:r>
              <a:rPr lang="en-US" altLang="zh-CN" dirty="0" err="1"/>
              <a:t>lh_pFus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(statistic=0.33976634722305354, </a:t>
            </a:r>
            <a:r>
              <a:rPr lang="en-US" altLang="zh-CN" dirty="0" err="1"/>
              <a:t>pvalue</a:t>
            </a:r>
            <a:r>
              <a:rPr lang="en-US" altLang="zh-CN" dirty="0"/>
              <a:t>=4.940648226622765e-29)</a:t>
            </a:r>
          </a:p>
          <a:p>
            <a:r>
              <a:rPr lang="en-US" altLang="zh-CN" dirty="0" err="1"/>
              <a:t>sulcBtm-corr-va</a:t>
            </a:r>
            <a:r>
              <a:rPr lang="en-US" altLang="zh-CN" dirty="0"/>
              <a:t> in </a:t>
            </a:r>
            <a:r>
              <a:rPr lang="en-US" altLang="zh-CN" dirty="0" err="1"/>
              <a:t>rh_pFus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(statistic=0.3941300801936467, </a:t>
            </a:r>
            <a:r>
              <a:rPr lang="en-US" altLang="zh-CN" dirty="0" err="1"/>
              <a:t>pvalue</a:t>
            </a:r>
            <a:r>
              <a:rPr lang="en-US" altLang="zh-CN" dirty="0"/>
              <a:t>=4.256020096362209e-39)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C279B-C2C4-4415-A258-7C096426950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29928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sulcBtm-corr-activ</a:t>
            </a:r>
            <a:r>
              <a:rPr lang="en-US" altLang="zh-CN" dirty="0"/>
              <a:t> in </a:t>
            </a:r>
            <a:r>
              <a:rPr lang="en-US" altLang="zh-CN" dirty="0" err="1"/>
              <a:t>lh_mFus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(statistic=0.13889655235141557, </a:t>
            </a:r>
            <a:r>
              <a:rPr lang="en-US" altLang="zh-CN" dirty="0" err="1"/>
              <a:t>pvalue</a:t>
            </a:r>
            <a:r>
              <a:rPr lang="en-US" altLang="zh-CN" dirty="0"/>
              <a:t>=7.076805702051134e-06)</a:t>
            </a:r>
          </a:p>
          <a:p>
            <a:r>
              <a:rPr lang="en-US" altLang="zh-CN" dirty="0" err="1"/>
              <a:t>sulcBtm-corr-activ</a:t>
            </a:r>
            <a:r>
              <a:rPr lang="en-US" altLang="zh-CN" dirty="0"/>
              <a:t> in </a:t>
            </a:r>
            <a:r>
              <a:rPr lang="en-US" altLang="zh-CN" dirty="0" err="1"/>
              <a:t>rh_mFus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(statistic=0.16715009867736502, </a:t>
            </a:r>
            <a:r>
              <a:rPr lang="en-US" altLang="zh-CN" dirty="0" err="1"/>
              <a:t>pvalue</a:t>
            </a:r>
            <a:r>
              <a:rPr lang="en-US" altLang="zh-CN" dirty="0"/>
              <a:t>=5.88913436391102e-08)</a:t>
            </a:r>
          </a:p>
          <a:p>
            <a:r>
              <a:rPr lang="en-US" altLang="zh-CN" dirty="0" err="1"/>
              <a:t>sulcBtm-corr-activ</a:t>
            </a:r>
            <a:r>
              <a:rPr lang="en-US" altLang="zh-CN" dirty="0"/>
              <a:t> in </a:t>
            </a:r>
            <a:r>
              <a:rPr lang="en-US" altLang="zh-CN" dirty="0" err="1"/>
              <a:t>lh_pFus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(statistic=0.05272436037040325, </a:t>
            </a:r>
            <a:r>
              <a:rPr lang="en-US" altLang="zh-CN" dirty="0" err="1"/>
              <a:t>pvalue</a:t>
            </a:r>
            <a:r>
              <a:rPr lang="en-US" altLang="zh-CN" dirty="0"/>
              <a:t>=0.09205801403394559)</a:t>
            </a:r>
          </a:p>
          <a:p>
            <a:r>
              <a:rPr lang="en-US" altLang="zh-CN" dirty="0" err="1"/>
              <a:t>sulcBtm-corr-activ</a:t>
            </a:r>
            <a:r>
              <a:rPr lang="en-US" altLang="zh-CN" dirty="0"/>
              <a:t> in </a:t>
            </a:r>
            <a:r>
              <a:rPr lang="en-US" altLang="zh-CN" dirty="0" err="1"/>
              <a:t>rh_pFus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(statistic=0.05558544236685401, </a:t>
            </a:r>
            <a:r>
              <a:rPr lang="en-US" altLang="zh-CN" dirty="0" err="1"/>
              <a:t>pvalue</a:t>
            </a:r>
            <a:r>
              <a:rPr lang="en-US" altLang="zh-CN" dirty="0"/>
              <a:t>=0.07656725742298472)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C279B-C2C4-4415-A258-7C096426950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3542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err="1"/>
              <a:t>sulcBtm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lh_mFus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(statistic=0.02478450578393745, </a:t>
            </a:r>
            <a:r>
              <a:rPr lang="en-US" altLang="zh-CN" dirty="0" err="1"/>
              <a:t>pvalue</a:t>
            </a:r>
            <a:r>
              <a:rPr lang="en-US" altLang="zh-CN" dirty="0"/>
              <a:t>=0.4557167920837692)</a:t>
            </a:r>
          </a:p>
          <a:p>
            <a:r>
              <a:rPr lang="en-US" altLang="zh-CN" dirty="0" err="1"/>
              <a:t>sulcBtm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rh_mFus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(statistic=0.10120406240649996, </a:t>
            </a:r>
            <a:r>
              <a:rPr lang="en-US" altLang="zh-CN" dirty="0" err="1"/>
              <a:t>pvalue</a:t>
            </a:r>
            <a:r>
              <a:rPr lang="en-US" altLang="zh-CN" dirty="0"/>
              <a:t>=0.0022639445452424917)</a:t>
            </a:r>
          </a:p>
          <a:p>
            <a:r>
              <a:rPr lang="en-US" altLang="zh-CN" dirty="0" err="1"/>
              <a:t>sulcBtm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lh_pFus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(statistic=-0.033516482951310524, </a:t>
            </a:r>
            <a:r>
              <a:rPr lang="en-US" altLang="zh-CN" dirty="0" err="1"/>
              <a:t>pvalue</a:t>
            </a:r>
            <a:r>
              <a:rPr lang="en-US" altLang="zh-CN" dirty="0"/>
              <a:t>=0.3162766608525213)</a:t>
            </a:r>
          </a:p>
          <a:p>
            <a:r>
              <a:rPr lang="en-US" altLang="zh-CN" dirty="0" err="1"/>
              <a:t>sulcBtm</a:t>
            </a:r>
            <a:r>
              <a:rPr lang="en-US" altLang="zh-CN" dirty="0"/>
              <a:t>-</a:t>
            </a:r>
            <a:r>
              <a:rPr lang="en-US" altLang="zh-CN" dirty="0" err="1"/>
              <a:t>corr</a:t>
            </a:r>
            <a:r>
              <a:rPr lang="en-US" altLang="zh-CN" dirty="0"/>
              <a:t>-</a:t>
            </a:r>
            <a:r>
              <a:rPr lang="en-US" altLang="zh-CN" dirty="0" err="1"/>
              <a:t>activ</a:t>
            </a:r>
            <a:r>
              <a:rPr lang="en-US" altLang="zh-CN" dirty="0"/>
              <a:t>-emo in </a:t>
            </a:r>
            <a:r>
              <a:rPr lang="en-US" altLang="zh-CN" dirty="0" err="1"/>
              <a:t>rh_pFus</a:t>
            </a:r>
            <a:r>
              <a:rPr lang="en-US" altLang="zh-CN" dirty="0"/>
              <a:t>:</a:t>
            </a:r>
          </a:p>
          <a:p>
            <a:r>
              <a:rPr lang="en-US" altLang="zh-CN" dirty="0"/>
              <a:t> </a:t>
            </a:r>
            <a:r>
              <a:rPr lang="en-US" altLang="zh-CN" dirty="0" err="1"/>
              <a:t>PearsonRResult</a:t>
            </a:r>
            <a:r>
              <a:rPr lang="en-US" altLang="zh-CN" dirty="0"/>
              <a:t>(statistic=-0.03611345179431157, </a:t>
            </a:r>
            <a:r>
              <a:rPr lang="en-US" altLang="zh-CN" dirty="0" err="1"/>
              <a:t>pvalue</a:t>
            </a:r>
            <a:r>
              <a:rPr lang="en-US" altLang="zh-CN" dirty="0"/>
              <a:t>=0.2818356937547243)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1C279B-C2C4-4415-A258-7C096426950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24959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9430AF-DD2B-AF28-6D1B-6AA5A9DB66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292F024-245E-64A2-E035-AA123E51C3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0401C4-16B0-3DB7-EC2C-9824360B3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1E4374F-353E-5751-E012-5CDC517CC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3644400-E539-8591-6F95-27122A13D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4265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EB35D8-F11E-20BA-026F-3FE0AB5DF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306A824-5507-06A1-F84D-11239BE86B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A2A9FCF-C166-85CD-573A-9D4A59C17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AC2A45-83D3-98B2-C311-45CD96BB3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9D6F2D-EB32-A749-B363-CC584F0A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643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FEBAF6E-8DD2-52EB-BB77-B1B99AB617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4FB2D0-4D89-89D7-AF8D-DE8A9021E4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9E384F7-9049-0D4F-471A-81A88C4AA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3DA02D6-3B97-D9AD-74B2-0788B7DF2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7D594D-6404-9129-4D92-0AB36C01B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72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78D27-4FD9-A65D-2842-7EEE4E9E0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B70AAD-177F-DE93-2049-28DD983AB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1FCCD3-64AE-8121-9233-27AC8F33CF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9A9D96-BEF2-F9D4-B3DB-46DAA41F6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63D82C8-82AB-54AF-FBBD-93D69E81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7146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2CEBAE-F2FC-2B53-6E68-AEF55AA3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D533508-22A5-7E63-ACF5-78252D324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784DF2-AD7B-4908-150F-D70B5741CB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BC624B-F74B-1FBE-85D2-835A88E0B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89DCB4B-4267-C53E-D85B-B7F065ECB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09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13DB28-3CE6-56DD-12CE-2EC81D64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29F5EC7-1C41-4226-AED1-D2678D14BD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29191A3-8A3C-4D8B-D3F9-7FC925C991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D535F7-7F6A-EB23-C64D-6960AAB9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45C2073-C614-6AB1-FD79-47516E9B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70835B6-3414-09E1-1015-4CFA65FC4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6263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74C342-8F22-9D35-1241-C8BFAA5B3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B71CDD-685F-31E6-2E71-A8203437D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FF24618-92CB-7CAE-339E-5617614E6B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B628FD6-626E-F935-0B73-7B83CA25E3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E3A43D7-101E-262F-2ADB-1957C742F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D61674E-F7C5-FE9A-E4DA-E3CA20F70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AFCEC8B-25DD-C00F-CEBF-EA4C64634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0847FE-3024-C527-D474-3C0B20652F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3523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8F1FF-83B6-B217-9743-A0FA74F2A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307EDC2-1FB9-6B59-CDE0-A75015E6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FDB03D-C3C6-CB0E-90C1-28F313B6F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B1900B-90B9-61F1-6C96-CABEC7201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6492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3F0DBCB0-23EE-83F2-43A9-30E7AA223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8A19BEC-11F1-00C4-3FFD-75034168C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F9B9D26-1028-9043-A4F3-516A929E2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7716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6A3D39-4D76-3D99-C44D-1115B5F33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8FA54A-6D55-945C-5BBC-11DEA8E65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E96F78B-E028-50DE-9EF9-CE317B67F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7A95E35-077C-4F37-FE9D-6E45AF0E0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1F1339-3A25-195A-2EB4-8B1F5BFB0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C0DD2BC-C91F-1F34-A405-D5CD7EBC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4842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580970-AB38-56F2-1AE5-D6B9CA3C3D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15A93A7-58D1-53C3-2D1B-F8227348E7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762A300-213C-3284-BB8A-1C8A8A506B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573B2A-E037-27D6-7B2B-289B12E312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0585D12-44C9-2586-CA78-CA09F04A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99B2CA5-CB11-0215-753D-D12D908FF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3840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002CC7-DA48-38C5-3AF3-ECD8339C8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88A59A-DC27-EF86-F37B-DF0D119BE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51C500-5039-2672-291F-253A2A2982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01A47B-D323-4E5B-97B1-9A59298A51D9}" type="datetimeFigureOut">
              <a:rPr lang="zh-CN" altLang="en-US" smtClean="0"/>
              <a:t>2023/2/27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1F2D2B1-BBDD-5924-D8BD-D044D39D54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C7B110-9397-B4DF-380D-6D2E93C398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0D86AD-C4D9-4A2D-881F-3AA4C169CC1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6145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>
            <a:extLst>
              <a:ext uri="{FF2B5EF4-FFF2-40B4-BE49-F238E27FC236}">
                <a16:creationId xmlns:a16="http://schemas.microsoft.com/office/drawing/2014/main" id="{5AB14FE0-16C5-B035-6B3A-58DE25904DD3}"/>
              </a:ext>
            </a:extLst>
          </p:cNvPr>
          <p:cNvSpPr txBox="1"/>
          <p:nvPr/>
        </p:nvSpPr>
        <p:spPr>
          <a:xfrm>
            <a:off x="0" y="0"/>
            <a:ext cx="12192000" cy="59708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codes.py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/>
              <a:t>codes for calculating </a:t>
            </a:r>
            <a:r>
              <a:rPr lang="en-US" altLang="zh-CN" sz="1600" dirty="0"/>
              <a:t>correlation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subject_id_1053.txt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subject IDs of 1053 participants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FFA_gyralCrown.csv (N=1053)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 err="1"/>
              <a:t>gyral</a:t>
            </a:r>
            <a:r>
              <a:rPr lang="en-US" altLang="zh-CN" sz="1600" dirty="0"/>
              <a:t> crown: Minimum sulcus depth across vertices in each individual FFA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FFA_sulc.csv (N=1053)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sulcus depth: Average sulcus depth across vertices in each individual FFA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FFA_sulcBtm.csv (N=1053)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sulcus bottom: Maximum sulcus depth across vertices in each individual FFA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FFA_va.csv (N=1053)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surface area: Sum vertex area across vertices in each individual FFA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FFA_activ.csv (N=1053)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face selectivity (FACE-AVG in Working </a:t>
            </a:r>
            <a:r>
              <a:rPr lang="en-US" altLang="zh-CN" sz="1600" dirty="0" err="1"/>
              <a:t>Memeory</a:t>
            </a:r>
            <a:r>
              <a:rPr lang="en-US" altLang="zh-CN" sz="1600" dirty="0"/>
              <a:t> task): Average Z values across vertices in each individual FFA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altLang="zh-C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FFA_activ-emo.csv (N=1053)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CN" sz="1600" dirty="0"/>
              <a:t>face selectivity (FACE-SHAPE in Emotion task): Average Z values across vertices in each individual FFA</a:t>
            </a:r>
          </a:p>
        </p:txBody>
      </p:sp>
    </p:spTree>
    <p:extLst>
      <p:ext uri="{BB962C8B-B14F-4D97-AF65-F5344CB8AC3E}">
        <p14:creationId xmlns:p14="http://schemas.microsoft.com/office/powerpoint/2010/main" val="11325938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0A26301-EBC1-40A5-C872-401AB64592DB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sulcBtm-corr-activ-emo.jpg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7E47A4E0-CCA5-EF1D-4B90-9BD5522D9A09}"/>
              </a:ext>
            </a:extLst>
          </p:cNvPr>
          <p:cNvGrpSpPr/>
          <p:nvPr/>
        </p:nvGrpSpPr>
        <p:grpSpPr>
          <a:xfrm>
            <a:off x="609600" y="1057275"/>
            <a:ext cx="5486400" cy="4572000"/>
            <a:chOff x="609600" y="1057275"/>
            <a:chExt cx="5486400" cy="4572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DDDCBB1-E73A-C62A-FF0C-345CCDBB1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9600" y="1057275"/>
              <a:ext cx="5486400" cy="4572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7D094048-4ADD-D962-F922-7A5CFEAD1052}"/>
                </a:ext>
              </a:extLst>
            </p:cNvPr>
            <p:cNvSpPr txBox="1"/>
            <p:nvPr/>
          </p:nvSpPr>
          <p:spPr>
            <a:xfrm>
              <a:off x="1588501" y="1237372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r=0.02, p=0.456</a:t>
              </a:r>
              <a:endParaRPr lang="zh-CN" altLang="en-US" sz="1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B2CA3445-9357-2252-CCB6-61A004566865}"/>
                </a:ext>
              </a:extLst>
            </p:cNvPr>
            <p:cNvSpPr txBox="1"/>
            <p:nvPr/>
          </p:nvSpPr>
          <p:spPr>
            <a:xfrm>
              <a:off x="4087521" y="1391260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r=0.10, p=0.002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4E40697-DBE9-67A4-6E08-661433992718}"/>
                </a:ext>
              </a:extLst>
            </p:cNvPr>
            <p:cNvSpPr txBox="1"/>
            <p:nvPr/>
          </p:nvSpPr>
          <p:spPr>
            <a:xfrm>
              <a:off x="1417052" y="4810125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r=-0.03, p=0.316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A36BA33-C479-B98D-665B-14A190F25F89}"/>
                </a:ext>
              </a:extLst>
            </p:cNvPr>
            <p:cNvSpPr txBox="1"/>
            <p:nvPr/>
          </p:nvSpPr>
          <p:spPr>
            <a:xfrm>
              <a:off x="4249446" y="3462643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r=-0.04, p=0.282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08280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A2E64D05-D7A2-3EC2-AE09-CAC8FBB17D99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gyralCrown-corr-va.jpg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D9EC8D6B-4600-BD12-F902-BDD1B3AE7906}"/>
              </a:ext>
            </a:extLst>
          </p:cNvPr>
          <p:cNvGrpSpPr/>
          <p:nvPr/>
        </p:nvGrpSpPr>
        <p:grpSpPr>
          <a:xfrm>
            <a:off x="0" y="742950"/>
            <a:ext cx="5486400" cy="4572000"/>
            <a:chOff x="0" y="742950"/>
            <a:chExt cx="5486400" cy="4572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D406E7D-10A3-ADFD-E853-82112CE525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742950"/>
              <a:ext cx="5486400" cy="4572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0D930C37-39DD-5878-D44E-814F766C00C3}"/>
                </a:ext>
              </a:extLst>
            </p:cNvPr>
            <p:cNvSpPr txBox="1"/>
            <p:nvPr/>
          </p:nvSpPr>
          <p:spPr>
            <a:xfrm>
              <a:off x="1164639" y="1083483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r=-0.38, p&lt;0.001</a:t>
              </a:r>
              <a:endParaRPr lang="zh-CN" altLang="en-US" sz="1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C65CF94-49DA-6B25-E043-398F841D0CF9}"/>
                </a:ext>
              </a:extLst>
            </p:cNvPr>
            <p:cNvSpPr txBox="1"/>
            <p:nvPr/>
          </p:nvSpPr>
          <p:spPr>
            <a:xfrm>
              <a:off x="3892259" y="1181710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r=-0.35, p&lt;0.001</a:t>
              </a:r>
              <a:endParaRPr lang="zh-CN" altLang="en-US" sz="1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7AF7A3E-960B-F039-FBC0-A0A9993C5417}"/>
                </a:ext>
              </a:extLst>
            </p:cNvPr>
            <p:cNvSpPr txBox="1"/>
            <p:nvPr/>
          </p:nvSpPr>
          <p:spPr>
            <a:xfrm>
              <a:off x="1176098" y="3051876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r=-0.37, p&lt;0.001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C7474D31-E72B-E8A3-6A75-2ADD1C4FAC72}"/>
                </a:ext>
              </a:extLst>
            </p:cNvPr>
            <p:cNvSpPr txBox="1"/>
            <p:nvPr/>
          </p:nvSpPr>
          <p:spPr>
            <a:xfrm>
              <a:off x="3903718" y="3150103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r=-0.43, p&lt;0.001</a:t>
              </a:r>
              <a:endParaRPr lang="zh-CN" altLang="en-US" sz="1400" dirty="0"/>
            </a:p>
          </p:txBody>
        </p:sp>
      </p:grpSp>
      <p:sp>
        <p:nvSpPr>
          <p:cNvPr id="14" name="文本框 13">
            <a:extLst>
              <a:ext uri="{FF2B5EF4-FFF2-40B4-BE49-F238E27FC236}">
                <a16:creationId xmlns:a16="http://schemas.microsoft.com/office/drawing/2014/main" id="{96B19BD1-FE9B-1C7A-26CC-A325EFF3387D}"/>
              </a:ext>
            </a:extLst>
          </p:cNvPr>
          <p:cNvSpPr txBox="1"/>
          <p:nvPr/>
        </p:nvSpPr>
        <p:spPr>
          <a:xfrm>
            <a:off x="1031080" y="5859660"/>
            <a:ext cx="105846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More detailed correlation values are in the remarks, and the same goes for subsequent slides.</a:t>
            </a:r>
          </a:p>
        </p:txBody>
      </p:sp>
    </p:spTree>
    <p:extLst>
      <p:ext uri="{BB962C8B-B14F-4D97-AF65-F5344CB8AC3E}">
        <p14:creationId xmlns:p14="http://schemas.microsoft.com/office/powerpoint/2010/main" val="1660953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4D81D0-C6D1-DE89-7087-B45EC67F209F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gyralCrown-corr-activ.jpg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36A59F79-57FD-931D-D5A4-8DB724C9924F}"/>
              </a:ext>
            </a:extLst>
          </p:cNvPr>
          <p:cNvGrpSpPr/>
          <p:nvPr/>
        </p:nvGrpSpPr>
        <p:grpSpPr>
          <a:xfrm>
            <a:off x="438150" y="1223963"/>
            <a:ext cx="5486400" cy="4572000"/>
            <a:chOff x="438150" y="1223963"/>
            <a:chExt cx="5486400" cy="4572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D9FA21CB-0B0A-3276-A8F0-B0383C4F88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8150" y="1223963"/>
              <a:ext cx="5486400" cy="4572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D5CA3A7-3A73-3886-C194-EC470D5880E3}"/>
                </a:ext>
              </a:extLst>
            </p:cNvPr>
            <p:cNvSpPr txBox="1"/>
            <p:nvPr/>
          </p:nvSpPr>
          <p:spPr>
            <a:xfrm>
              <a:off x="1131302" y="1502583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r=-0.22, p&lt;0.001</a:t>
              </a:r>
              <a:endParaRPr lang="zh-CN" altLang="en-US" sz="1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75BF1BE-0017-015B-CEFA-B18058218413}"/>
                </a:ext>
              </a:extLst>
            </p:cNvPr>
            <p:cNvSpPr txBox="1"/>
            <p:nvPr/>
          </p:nvSpPr>
          <p:spPr>
            <a:xfrm>
              <a:off x="3870381" y="1419835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r=-0.10, p=0.001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CA5FEF51-760E-7B2C-0A28-7E293C44A6AF}"/>
                </a:ext>
              </a:extLst>
            </p:cNvPr>
            <p:cNvSpPr txBox="1"/>
            <p:nvPr/>
          </p:nvSpPr>
          <p:spPr>
            <a:xfrm>
              <a:off x="1142761" y="3470976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r=-0.24, p&lt;0.001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F3746B96-610A-29F1-0BED-49073B79A837}"/>
                </a:ext>
              </a:extLst>
            </p:cNvPr>
            <p:cNvSpPr txBox="1"/>
            <p:nvPr/>
          </p:nvSpPr>
          <p:spPr>
            <a:xfrm>
              <a:off x="3870381" y="3569203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r=-0.20, p&lt;0.001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2775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18E12644-09E8-CFDF-C500-11385D4A16DB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gyralCrown-corr-activ-emo.jpg</a:t>
            </a: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FF1E9EC-4752-F033-1FE4-98F76172E497}"/>
              </a:ext>
            </a:extLst>
          </p:cNvPr>
          <p:cNvGrpSpPr/>
          <p:nvPr/>
        </p:nvGrpSpPr>
        <p:grpSpPr>
          <a:xfrm>
            <a:off x="242888" y="1143000"/>
            <a:ext cx="5486400" cy="4572000"/>
            <a:chOff x="242888" y="1143000"/>
            <a:chExt cx="5486400" cy="457200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FC030D8B-BB24-3026-444D-1E27C26CFA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2888" y="1143000"/>
              <a:ext cx="5486400" cy="4572000"/>
            </a:xfrm>
            <a:prstGeom prst="rect">
              <a:avLst/>
            </a:prstGeom>
          </p:spPr>
        </p:pic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44261246-DE98-82B0-7613-FED2E0443CAE}"/>
                </a:ext>
              </a:extLst>
            </p:cNvPr>
            <p:cNvSpPr txBox="1"/>
            <p:nvPr/>
          </p:nvSpPr>
          <p:spPr>
            <a:xfrm>
              <a:off x="1142761" y="2826558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r=-0.09, p=0.004</a:t>
              </a:r>
              <a:endParaRPr lang="zh-CN" altLang="en-US" sz="1400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49D31A0D-2EFE-1F4C-9412-30C71EE2EF55}"/>
                </a:ext>
              </a:extLst>
            </p:cNvPr>
            <p:cNvSpPr txBox="1"/>
            <p:nvPr/>
          </p:nvSpPr>
          <p:spPr>
            <a:xfrm>
              <a:off x="3665594" y="2874592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r=-0.05, p=0.158</a:t>
              </a:r>
              <a:endParaRPr lang="zh-CN" altLang="en-US" sz="1400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D3EFABE8-B839-AC0C-90DB-F4A3BF29EC3C}"/>
                </a:ext>
              </a:extLst>
            </p:cNvPr>
            <p:cNvSpPr txBox="1"/>
            <p:nvPr/>
          </p:nvSpPr>
          <p:spPr>
            <a:xfrm>
              <a:off x="1475738" y="4866388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r=-0.13, p&lt;0.001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FBD0137-217E-47D9-B71D-9D9FD43A7338}"/>
                </a:ext>
              </a:extLst>
            </p:cNvPr>
            <p:cNvSpPr txBox="1"/>
            <p:nvPr/>
          </p:nvSpPr>
          <p:spPr>
            <a:xfrm>
              <a:off x="3665594" y="4866387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r=-0.11, p&lt;0.001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95655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DBFF456B-207A-0129-8344-DC9467DB7363}"/>
              </a:ext>
            </a:extLst>
          </p:cNvPr>
          <p:cNvSpPr txBox="1"/>
          <p:nvPr/>
        </p:nvSpPr>
        <p:spPr>
          <a:xfrm>
            <a:off x="0" y="0"/>
            <a:ext cx="2752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sulc-corr-va.jpg</a:t>
            </a:r>
            <a:endParaRPr lang="zh-CN" alt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3909277F-4E3F-2065-DB4B-7D8F5E706489}"/>
              </a:ext>
            </a:extLst>
          </p:cNvPr>
          <p:cNvGrpSpPr/>
          <p:nvPr/>
        </p:nvGrpSpPr>
        <p:grpSpPr>
          <a:xfrm>
            <a:off x="211508" y="1209749"/>
            <a:ext cx="5486400" cy="4572000"/>
            <a:chOff x="924271" y="511053"/>
            <a:chExt cx="5486400" cy="4572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C97E7C2D-8E9B-83F3-D399-50B84D67F9A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24271" y="511053"/>
              <a:ext cx="5486400" cy="4572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B3543AAD-0AFC-E770-E5A6-1C027ED71BFF}"/>
                </a:ext>
              </a:extLst>
            </p:cNvPr>
            <p:cNvSpPr txBox="1"/>
            <p:nvPr/>
          </p:nvSpPr>
          <p:spPr>
            <a:xfrm>
              <a:off x="1781175" y="909637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r=0.04, p=0.223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7742A83-7941-8620-3FC9-31F410C03FA9}"/>
                </a:ext>
              </a:extLst>
            </p:cNvPr>
            <p:cNvSpPr txBox="1"/>
            <p:nvPr/>
          </p:nvSpPr>
          <p:spPr>
            <a:xfrm>
              <a:off x="4299878" y="909636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r=0.02, p=0.524</a:t>
              </a:r>
              <a:endParaRPr lang="zh-CN" altLang="en-US" sz="1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58E1AD4F-3ACA-4E6C-AFAE-6600A11B5C0F}"/>
                </a:ext>
              </a:extLst>
            </p:cNvPr>
            <p:cNvSpPr txBox="1"/>
            <p:nvPr/>
          </p:nvSpPr>
          <p:spPr>
            <a:xfrm>
              <a:off x="1943760" y="2882631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r=-0.04, p=0.241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43201637-8FC6-3850-1A29-906A97EEF0C4}"/>
                </a:ext>
              </a:extLst>
            </p:cNvPr>
            <p:cNvSpPr txBox="1"/>
            <p:nvPr/>
          </p:nvSpPr>
          <p:spPr>
            <a:xfrm>
              <a:off x="4387362" y="2945594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r=-0.05, p=0.130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28724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96DF93E-D629-EE5B-8D09-7E64C227E313}"/>
              </a:ext>
            </a:extLst>
          </p:cNvPr>
          <p:cNvSpPr txBox="1"/>
          <p:nvPr/>
        </p:nvSpPr>
        <p:spPr>
          <a:xfrm>
            <a:off x="0" y="0"/>
            <a:ext cx="2733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sulc-corr-activ.jpg</a:t>
            </a:r>
            <a:endParaRPr lang="zh-CN" alt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7656E501-2364-CB64-F48B-3409178FA3D8}"/>
              </a:ext>
            </a:extLst>
          </p:cNvPr>
          <p:cNvGrpSpPr/>
          <p:nvPr/>
        </p:nvGrpSpPr>
        <p:grpSpPr>
          <a:xfrm>
            <a:off x="532667" y="1051756"/>
            <a:ext cx="5486400" cy="4572000"/>
            <a:chOff x="546735" y="793848"/>
            <a:chExt cx="5486400" cy="4572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82111DA-423F-ECA7-27B3-4FE3263098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6735" y="793848"/>
              <a:ext cx="5486400" cy="4572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FE2E9EEE-88DF-CE5E-B88C-6FC47C00F4C1}"/>
                </a:ext>
              </a:extLst>
            </p:cNvPr>
            <p:cNvSpPr txBox="1"/>
            <p:nvPr/>
          </p:nvSpPr>
          <p:spPr>
            <a:xfrm>
              <a:off x="1317903" y="1018076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r=-0.07, p=0.023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ED34978F-BFAB-81FD-5A92-103EAE38A67F}"/>
                </a:ext>
              </a:extLst>
            </p:cNvPr>
            <p:cNvSpPr txBox="1"/>
            <p:nvPr/>
          </p:nvSpPr>
          <p:spPr>
            <a:xfrm>
              <a:off x="3778421" y="991309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r=0.03, p=0.374</a:t>
              </a:r>
              <a:endParaRPr lang="zh-CN" altLang="en-US" sz="1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2FBBBE4-331F-47F4-F082-8C917D22945B}"/>
                </a:ext>
              </a:extLst>
            </p:cNvPr>
            <p:cNvSpPr txBox="1"/>
            <p:nvPr/>
          </p:nvSpPr>
          <p:spPr>
            <a:xfrm>
              <a:off x="1223325" y="3121223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r=-0.17, p&lt;0.001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C8C3151-49F2-8479-2945-B4E5ECD9F5E5}"/>
                </a:ext>
              </a:extLst>
            </p:cNvPr>
            <p:cNvSpPr txBox="1"/>
            <p:nvPr/>
          </p:nvSpPr>
          <p:spPr>
            <a:xfrm>
              <a:off x="3733537" y="3178578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r=-0.15, p&lt;0.001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67065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4DE67CAA-57C3-DF0A-E9A1-1111AB7E125B}"/>
              </a:ext>
            </a:extLst>
          </p:cNvPr>
          <p:cNvSpPr txBox="1"/>
          <p:nvPr/>
        </p:nvSpPr>
        <p:spPr>
          <a:xfrm>
            <a:off x="0" y="0"/>
            <a:ext cx="3214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/>
              <a:t>sulc-corr-activ-emo.jpg</a:t>
            </a:r>
            <a:endParaRPr lang="zh-CN" altLang="en-US" b="1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F548605-3A9A-A82B-9CC2-366432DB5162}"/>
              </a:ext>
            </a:extLst>
          </p:cNvPr>
          <p:cNvGrpSpPr/>
          <p:nvPr/>
        </p:nvGrpSpPr>
        <p:grpSpPr>
          <a:xfrm>
            <a:off x="471488" y="1039838"/>
            <a:ext cx="5486400" cy="4572000"/>
            <a:chOff x="905021" y="608428"/>
            <a:chExt cx="5486400" cy="457200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B40B943B-FD5E-C6E5-9349-A014B6E5A2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021" y="608428"/>
              <a:ext cx="5486400" cy="4572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9486A4E9-881D-CCC0-8F4B-7E7827A48407}"/>
                </a:ext>
              </a:extLst>
            </p:cNvPr>
            <p:cNvSpPr txBox="1"/>
            <p:nvPr/>
          </p:nvSpPr>
          <p:spPr>
            <a:xfrm>
              <a:off x="1793433" y="793848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r=-0.07, p=0.044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BD690A74-DADD-2E68-84C3-877A9EF7F9D8}"/>
                </a:ext>
              </a:extLst>
            </p:cNvPr>
            <p:cNvSpPr txBox="1"/>
            <p:nvPr/>
          </p:nvSpPr>
          <p:spPr>
            <a:xfrm>
              <a:off x="4192195" y="947736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r=0.03, p=0.404</a:t>
              </a:r>
              <a:endParaRPr lang="zh-CN" altLang="en-US" sz="1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9824945B-37E0-DC2A-E401-12C89ECF8185}"/>
                </a:ext>
              </a:extLst>
            </p:cNvPr>
            <p:cNvSpPr txBox="1"/>
            <p:nvPr/>
          </p:nvSpPr>
          <p:spPr>
            <a:xfrm>
              <a:off x="1793433" y="2833249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r=-0.14, p&lt;0.001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F49CA72-6B58-21C9-6159-88297442EBB2}"/>
                </a:ext>
              </a:extLst>
            </p:cNvPr>
            <p:cNvSpPr txBox="1"/>
            <p:nvPr/>
          </p:nvSpPr>
          <p:spPr>
            <a:xfrm>
              <a:off x="4271816" y="2987137"/>
              <a:ext cx="151035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r=-0.14, p&lt;0.001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52901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0106B7D4-8852-97B9-A3D4-4BCAA54C2D1D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sulcBtm-corr-va.jpg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1AD73458-AAD7-5533-8D83-4EB6D31462BB}"/>
              </a:ext>
            </a:extLst>
          </p:cNvPr>
          <p:cNvGrpSpPr/>
          <p:nvPr/>
        </p:nvGrpSpPr>
        <p:grpSpPr>
          <a:xfrm>
            <a:off x="253219" y="960120"/>
            <a:ext cx="5486400" cy="4572000"/>
            <a:chOff x="253219" y="960120"/>
            <a:chExt cx="5486400" cy="4572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771F9B7-D63C-F4F7-1278-8599ED634C6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19" y="960120"/>
              <a:ext cx="5486400" cy="4572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5AC86F69-B093-8A0F-7012-E44CA97591EA}"/>
                </a:ext>
              </a:extLst>
            </p:cNvPr>
            <p:cNvSpPr txBox="1"/>
            <p:nvPr/>
          </p:nvSpPr>
          <p:spPr>
            <a:xfrm>
              <a:off x="1112250" y="3321809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r=0.34, p&lt;0.001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08251CF9-8D4E-AED6-9E11-F4F2A60802BB}"/>
                </a:ext>
              </a:extLst>
            </p:cNvPr>
            <p:cNvSpPr txBox="1"/>
            <p:nvPr/>
          </p:nvSpPr>
          <p:spPr>
            <a:xfrm>
              <a:off x="3787483" y="3404540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r=0.39, p&lt;0.001</a:t>
              </a:r>
              <a:endParaRPr lang="zh-CN" altLang="en-US" sz="1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FDAB629-82B4-A160-4F4D-343F8E1AF635}"/>
                </a:ext>
              </a:extLst>
            </p:cNvPr>
            <p:cNvSpPr txBox="1"/>
            <p:nvPr/>
          </p:nvSpPr>
          <p:spPr>
            <a:xfrm>
              <a:off x="1112250" y="1276961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r=0.43, p&lt;0.001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59E6D2E3-8A1E-79AC-02B8-3D64824E7DFC}"/>
                </a:ext>
              </a:extLst>
            </p:cNvPr>
            <p:cNvSpPr txBox="1"/>
            <p:nvPr/>
          </p:nvSpPr>
          <p:spPr>
            <a:xfrm>
              <a:off x="3711283" y="1276961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r=0.40, p&lt;0.001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67240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F3B143F3-8673-22BA-DBF4-8A2BF191ABFF}"/>
              </a:ext>
            </a:extLst>
          </p:cNvPr>
          <p:cNvSpPr txBox="1"/>
          <p:nvPr/>
        </p:nvSpPr>
        <p:spPr>
          <a:xfrm>
            <a:off x="0" y="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/>
              <a:t>sulcBtm-corr-activ.jpg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FA0F2E85-3D15-F55C-1947-2FD99BAA5486}"/>
              </a:ext>
            </a:extLst>
          </p:cNvPr>
          <p:cNvGrpSpPr/>
          <p:nvPr/>
        </p:nvGrpSpPr>
        <p:grpSpPr>
          <a:xfrm>
            <a:off x="304800" y="1095375"/>
            <a:ext cx="5486400" cy="4572000"/>
            <a:chOff x="304800" y="1095375"/>
            <a:chExt cx="5486400" cy="4572000"/>
          </a:xfrm>
        </p:grpSpPr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F4547447-26EA-9601-162E-E6714ED3F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4800" y="1095375"/>
              <a:ext cx="5486400" cy="4572000"/>
            </a:xfrm>
            <a:prstGeom prst="rect">
              <a:avLst/>
            </a:prstGeom>
          </p:spPr>
        </p:pic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AFD1D311-9A4E-8BE1-E4F3-E696F9E9CD8B}"/>
                </a:ext>
              </a:extLst>
            </p:cNvPr>
            <p:cNvSpPr txBox="1"/>
            <p:nvPr/>
          </p:nvSpPr>
          <p:spPr>
            <a:xfrm>
              <a:off x="1126538" y="1391261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r=0.14, p&lt;0.001</a:t>
              </a:r>
              <a:endParaRPr lang="zh-CN" altLang="en-US" sz="1400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7F9150B4-4E5B-93F9-973A-1D258CB07245}"/>
                </a:ext>
              </a:extLst>
            </p:cNvPr>
            <p:cNvSpPr txBox="1"/>
            <p:nvPr/>
          </p:nvSpPr>
          <p:spPr>
            <a:xfrm>
              <a:off x="3725571" y="1391261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r=0.17, p&lt;0.001</a:t>
              </a:r>
              <a:endParaRPr lang="zh-CN" altLang="en-US" sz="1400" dirty="0"/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AC7B85D3-99F3-B0CF-894C-205354C4F441}"/>
                </a:ext>
              </a:extLst>
            </p:cNvPr>
            <p:cNvSpPr txBox="1"/>
            <p:nvPr/>
          </p:nvSpPr>
          <p:spPr>
            <a:xfrm>
              <a:off x="1045576" y="3467712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r=0.05, p=0.092</a:t>
              </a:r>
              <a:endParaRPr lang="zh-CN" altLang="en-US" sz="1400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40DE255-CA8E-403A-9626-CFCE2EC10ECA}"/>
                </a:ext>
              </a:extLst>
            </p:cNvPr>
            <p:cNvSpPr txBox="1"/>
            <p:nvPr/>
          </p:nvSpPr>
          <p:spPr>
            <a:xfrm>
              <a:off x="3725571" y="3529318"/>
              <a:ext cx="14205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r=0.06, p=0.077</a:t>
              </a:r>
              <a:endParaRPr lang="zh-CN" alt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39674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1107</Words>
  <Application>Microsoft Office PowerPoint</Application>
  <PresentationFormat>宽屏</PresentationFormat>
  <Paragraphs>150</Paragraphs>
  <Slides>10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侠宇</dc:creator>
  <cp:lastModifiedBy>侠宇</cp:lastModifiedBy>
  <cp:revision>17</cp:revision>
  <dcterms:created xsi:type="dcterms:W3CDTF">2023-02-26T01:20:39Z</dcterms:created>
  <dcterms:modified xsi:type="dcterms:W3CDTF">2023-02-27T01:52:43Z</dcterms:modified>
</cp:coreProperties>
</file>