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6045794-770A-4526-9E76-4BA111C43824}">
  <a:tblStyle styleId="{76045794-770A-4526-9E76-4BA111C4382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CE5B8F0-1FB4-40BD-8234-B301B063FAE6}"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377d8107a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377d8107a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d90052b561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d90052b56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Notes</a:t>
            </a:r>
            <a:endParaRPr/>
          </a:p>
          <a:p>
            <a:pPr indent="-298450" lvl="0" marL="457200" rtl="0" algn="l">
              <a:spcBef>
                <a:spcPts val="0"/>
              </a:spcBef>
              <a:spcAft>
                <a:spcPts val="0"/>
              </a:spcAft>
              <a:buSzPts val="1100"/>
              <a:buChar char="●"/>
            </a:pPr>
            <a:r>
              <a:rPr lang="en"/>
              <a:t>growing and learning together</a:t>
            </a:r>
            <a:endParaRPr/>
          </a:p>
          <a:p>
            <a:pPr indent="-298450" lvl="0" marL="457200" rtl="0" algn="l">
              <a:spcBef>
                <a:spcPts val="0"/>
              </a:spcBef>
              <a:spcAft>
                <a:spcPts val="0"/>
              </a:spcAft>
              <a:buSzPts val="1100"/>
              <a:buChar char="●"/>
            </a:pPr>
            <a:r>
              <a:rPr lang="en"/>
              <a:t>emphasize that the goal is to empower in response to the negative responses about youth in the activity</a:t>
            </a:r>
            <a:endParaRPr/>
          </a:p>
          <a:p>
            <a:pPr indent="-298450" lvl="0" marL="457200" rtl="0" algn="l">
              <a:spcBef>
                <a:spcPts val="0"/>
              </a:spcBef>
              <a:spcAft>
                <a:spcPts val="0"/>
              </a:spcAft>
              <a:buSzPts val="1100"/>
              <a:buChar char="●"/>
            </a:pPr>
            <a:r>
              <a:rPr lang="en"/>
              <a:t>most potential misalignment around “participatory”; distinction between who makes decisions and who participates</a:t>
            </a:r>
            <a:endParaRPr/>
          </a:p>
          <a:p>
            <a:pPr indent="-298450" lvl="0" marL="457200" rtl="0" algn="l">
              <a:spcBef>
                <a:spcPts val="0"/>
              </a:spcBef>
              <a:spcAft>
                <a:spcPts val="0"/>
              </a:spcAft>
              <a:buSzPts val="1100"/>
              <a:buChar char="●"/>
            </a:pPr>
            <a:r>
              <a:rPr lang="en"/>
              <a:t>highlight empowerment that they’re making decisions as part of the participatory process</a:t>
            </a:r>
            <a:endParaRPr/>
          </a:p>
          <a:p>
            <a:pPr indent="-298450" lvl="0" marL="457200" rtl="0" algn="l">
              <a:spcBef>
                <a:spcPts val="0"/>
              </a:spcBef>
              <a:spcAft>
                <a:spcPts val="0"/>
              </a:spcAft>
              <a:buSzPts val="1100"/>
              <a:buChar char="●"/>
            </a:pPr>
            <a:r>
              <a:rPr lang="en"/>
              <a:t>communication: what role does this play? → use broad definition, name the idea that we can systematically study communication / how information flows</a:t>
            </a:r>
            <a:endParaRPr/>
          </a:p>
          <a:p>
            <a:pPr indent="-298450" lvl="0" marL="457200" rtl="0" algn="l">
              <a:spcBef>
                <a:spcPts val="0"/>
              </a:spcBef>
              <a:spcAft>
                <a:spcPts val="0"/>
              </a:spcAft>
              <a:buSzPts val="1100"/>
              <a:buChar char="●"/>
            </a:pPr>
            <a:r>
              <a:rPr lang="en"/>
              <a:t>define communication and research instead of using them</a:t>
            </a:r>
            <a:endParaRPr/>
          </a:p>
          <a:p>
            <a:pPr indent="-298450" lvl="0" marL="457200" rtl="0" algn="l">
              <a:spcBef>
                <a:spcPts val="0"/>
              </a:spcBef>
              <a:spcAft>
                <a:spcPts val="0"/>
              </a:spcAft>
              <a:buSzPts val="1100"/>
              <a:buChar char="●"/>
            </a:pPr>
            <a:r>
              <a:rPr lang="en"/>
              <a:t>reword to remove jargon/make language accessible</a:t>
            </a:r>
            <a:endParaRPr/>
          </a:p>
          <a:p>
            <a:pPr indent="-298450" lvl="0" marL="457200" rtl="0" algn="l">
              <a:spcBef>
                <a:spcPts val="0"/>
              </a:spcBef>
              <a:spcAft>
                <a:spcPts val="0"/>
              </a:spcAft>
              <a:buSzPts val="1100"/>
              <a:buChar char="●"/>
            </a:pPr>
            <a:r>
              <a:rPr lang="en"/>
              <a:t>proposal: include 2 slides—one summarizing each word, one joining them into a collective definition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a method of investigating a problem and implementing a solution that involves the knowledge and leadership of adolescents in a process of sharing ideas and information, learning, and growth--in collaboration with researchers and community members-- with attention to theories involved in communication studies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d90052b561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d90052b561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377d8107a0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377d8107a0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d90052b561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d90052b561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1 -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d90052b561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d90052b561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d90052b561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d90052b561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377d8107a0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377d8107a0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377d8107a0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377d8107a0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377d8107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377d8107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d90052b561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d90052b561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d90052b561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d90052b56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d90052b561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d90052b56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d90052b561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d90052b56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what we find out in our research to make change happen.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d90052b561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d90052b56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d90052b561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d90052b56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d90052b56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d90052b5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1200"/>
              </a:spcBef>
              <a:spcAft>
                <a:spcPts val="0"/>
              </a:spcAft>
              <a:buClr>
                <a:schemeClr val="dk1"/>
              </a:buClr>
              <a:buSzPts val="1400"/>
              <a:buChar char="○"/>
              <a:defRPr/>
            </a:lvl2pPr>
            <a:lvl3pPr indent="-317500" lvl="2" marL="1371600" algn="l">
              <a:lnSpc>
                <a:spcPct val="90000"/>
              </a:lnSpc>
              <a:spcBef>
                <a:spcPts val="1200"/>
              </a:spcBef>
              <a:spcAft>
                <a:spcPts val="0"/>
              </a:spcAft>
              <a:buClr>
                <a:schemeClr val="dk1"/>
              </a:buClr>
              <a:buSzPts val="1400"/>
              <a:buChar char="■"/>
              <a:defRPr/>
            </a:lvl3pPr>
            <a:lvl4pPr indent="-317500" lvl="3" marL="1828800" algn="l">
              <a:lnSpc>
                <a:spcPct val="90000"/>
              </a:lnSpc>
              <a:spcBef>
                <a:spcPts val="1200"/>
              </a:spcBef>
              <a:spcAft>
                <a:spcPts val="0"/>
              </a:spcAft>
              <a:buClr>
                <a:schemeClr val="dk1"/>
              </a:buClr>
              <a:buSzPts val="1400"/>
              <a:buChar char="●"/>
              <a:defRPr/>
            </a:lvl4pPr>
            <a:lvl5pPr indent="-317500" lvl="4" marL="2286000" algn="l">
              <a:lnSpc>
                <a:spcPct val="90000"/>
              </a:lnSpc>
              <a:spcBef>
                <a:spcPts val="1200"/>
              </a:spcBef>
              <a:spcAft>
                <a:spcPts val="0"/>
              </a:spcAft>
              <a:buClr>
                <a:schemeClr val="dk1"/>
              </a:buClr>
              <a:buSzPts val="1400"/>
              <a:buChar char="○"/>
              <a:defRPr/>
            </a:lvl5pPr>
            <a:lvl6pPr indent="-317500" lvl="5" marL="2743200" algn="l">
              <a:lnSpc>
                <a:spcPct val="90000"/>
              </a:lnSpc>
              <a:spcBef>
                <a:spcPts val="12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Take some candy </a:t>
            </a:r>
            <a:endParaRPr/>
          </a:p>
        </p:txBody>
      </p:sp>
      <p:sp>
        <p:nvSpPr>
          <p:cNvPr id="61" name="Google Shape;61;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Definition of YPACR</a:t>
            </a:r>
            <a:endParaRPr/>
          </a:p>
        </p:txBody>
      </p:sp>
      <p:sp>
        <p:nvSpPr>
          <p:cNvPr id="133" name="Google Shape;133;p23"/>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1200"/>
              </a:spcAft>
              <a:buNone/>
            </a:pPr>
            <a:r>
              <a:rPr lang="en" sz="2400"/>
              <a:t>A method of investigating a problem, gathering information, and implementing a solution that involves the knowledge of young leaders in a process of sharing ideas and information, learning, and growth—in collaboration with researchers and community members—with attention to sharing knowledge/information and reach community understanding</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lnSpc>
                <a:spcPct val="115000"/>
              </a:lnSpc>
              <a:spcBef>
                <a:spcPts val="0"/>
              </a:spcBef>
              <a:spcAft>
                <a:spcPts val="0"/>
              </a:spcAft>
              <a:buNone/>
            </a:pPr>
            <a:r>
              <a:rPr lang="en"/>
              <a:t>Climate Brainstorm</a:t>
            </a:r>
            <a:endParaRPr/>
          </a:p>
        </p:txBody>
      </p:sp>
      <p:sp>
        <p:nvSpPr>
          <p:cNvPr id="139" name="Google Shape;139;p24"/>
          <p:cNvSpPr txBox="1"/>
          <p:nvPr>
            <p:ph idx="1" type="body"/>
          </p:nvPr>
        </p:nvSpPr>
        <p:spPr>
          <a:xfrm>
            <a:off x="628650" y="1005475"/>
            <a:ext cx="7886700" cy="41379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rPr b="1" lang="en" sz="1500"/>
              <a:t> </a:t>
            </a:r>
            <a:endParaRPr b="1" sz="1500"/>
          </a:p>
          <a:p>
            <a:pPr indent="-323850" lvl="0" marL="457200" rtl="0" algn="l">
              <a:lnSpc>
                <a:spcPct val="115000"/>
              </a:lnSpc>
              <a:spcBef>
                <a:spcPts val="0"/>
              </a:spcBef>
              <a:spcAft>
                <a:spcPts val="0"/>
              </a:spcAft>
              <a:buClr>
                <a:schemeClr val="dk2"/>
              </a:buClr>
              <a:buSzPts val="1500"/>
              <a:buAutoNum type="arabicPeriod"/>
            </a:pPr>
            <a:r>
              <a:rPr lang="en" sz="1500"/>
              <a:t>Brainstorm as a group what are some impacts of heat and green space on the community you have experienced</a:t>
            </a:r>
            <a:endParaRPr sz="1500"/>
          </a:p>
          <a:p>
            <a:pPr indent="0" lvl="0" marL="914400" rtl="0" algn="l">
              <a:lnSpc>
                <a:spcPct val="115000"/>
              </a:lnSpc>
              <a:spcBef>
                <a:spcPts val="0"/>
              </a:spcBef>
              <a:spcAft>
                <a:spcPts val="0"/>
              </a:spcAft>
              <a:buNone/>
            </a:pPr>
            <a:r>
              <a:t/>
            </a:r>
            <a:endParaRPr sz="1500"/>
          </a:p>
          <a:p>
            <a:pPr indent="-323850" lvl="0" marL="457200" rtl="0" algn="l">
              <a:lnSpc>
                <a:spcPct val="115000"/>
              </a:lnSpc>
              <a:spcBef>
                <a:spcPts val="0"/>
              </a:spcBef>
              <a:spcAft>
                <a:spcPts val="0"/>
              </a:spcAft>
              <a:buClr>
                <a:schemeClr val="dk2"/>
              </a:buClr>
              <a:buSzPts val="1500"/>
              <a:buAutoNum type="arabicPeriod"/>
            </a:pPr>
            <a:r>
              <a:rPr lang="en" sz="1500"/>
              <a:t> You have 5 minutes at each of the stations to dot vote or add new ideas</a:t>
            </a:r>
            <a:endParaRPr sz="1500"/>
          </a:p>
          <a:p>
            <a:pPr indent="0" lvl="0" marL="914400" rtl="0" algn="l">
              <a:lnSpc>
                <a:spcPct val="115000"/>
              </a:lnSpc>
              <a:spcBef>
                <a:spcPts val="0"/>
              </a:spcBef>
              <a:spcAft>
                <a:spcPts val="0"/>
              </a:spcAft>
              <a:buNone/>
            </a:pPr>
            <a:r>
              <a:t/>
            </a:r>
            <a:endParaRPr sz="1500"/>
          </a:p>
          <a:p>
            <a:pPr indent="-323850" lvl="0" marL="457200" rtl="0" algn="l">
              <a:lnSpc>
                <a:spcPct val="115000"/>
              </a:lnSpc>
              <a:spcBef>
                <a:spcPts val="0"/>
              </a:spcBef>
              <a:spcAft>
                <a:spcPts val="0"/>
              </a:spcAft>
              <a:buClr>
                <a:schemeClr val="dk2"/>
              </a:buClr>
              <a:buSzPts val="1500"/>
              <a:buAutoNum type="arabicPeriod"/>
            </a:pPr>
            <a:r>
              <a:rPr lang="en" sz="1500"/>
              <a:t> At the end of all 3 stations, summarize your group’s ideas for the following questions</a:t>
            </a:r>
            <a:endParaRPr sz="1500"/>
          </a:p>
          <a:p>
            <a:pPr indent="0" lvl="0" marL="457200" rtl="0" algn="l">
              <a:lnSpc>
                <a:spcPct val="115000"/>
              </a:lnSpc>
              <a:spcBef>
                <a:spcPts val="0"/>
              </a:spcBef>
              <a:spcAft>
                <a:spcPts val="0"/>
              </a:spcAft>
              <a:buClr>
                <a:schemeClr val="dk1"/>
              </a:buClr>
              <a:buSzPts val="1100"/>
              <a:buFont typeface="Arial"/>
              <a:buNone/>
            </a:pPr>
            <a:r>
              <a:rPr lang="en" sz="1500"/>
              <a:t> </a:t>
            </a:r>
            <a:endParaRPr sz="1500"/>
          </a:p>
          <a:p>
            <a:pPr indent="-323850" lvl="0" marL="457200" rtl="0" algn="l">
              <a:lnSpc>
                <a:spcPct val="115000"/>
              </a:lnSpc>
              <a:spcBef>
                <a:spcPts val="0"/>
              </a:spcBef>
              <a:spcAft>
                <a:spcPts val="0"/>
              </a:spcAft>
              <a:buClr>
                <a:schemeClr val="dk2"/>
              </a:buClr>
              <a:buSzPts val="1500"/>
              <a:buChar char="●"/>
            </a:pPr>
            <a:r>
              <a:rPr lang="en" sz="1500"/>
              <a:t>When it’s hot out, how does that impact how you feel, and what you can do – at home, school, and other places in our community?  Are some people you know more impacted than others?</a:t>
            </a:r>
            <a:endParaRPr sz="1500"/>
          </a:p>
          <a:p>
            <a:pPr indent="-323850" lvl="0" marL="457200" rtl="0" algn="l">
              <a:lnSpc>
                <a:spcPct val="115000"/>
              </a:lnSpc>
              <a:spcBef>
                <a:spcPts val="0"/>
              </a:spcBef>
              <a:spcAft>
                <a:spcPts val="0"/>
              </a:spcAft>
              <a:buClr>
                <a:schemeClr val="dk2"/>
              </a:buClr>
              <a:buSzPts val="1500"/>
              <a:buChar char="●"/>
            </a:pPr>
            <a:r>
              <a:rPr lang="en" sz="1500">
                <a:latin typeface="Times New Roman"/>
                <a:ea typeface="Times New Roman"/>
                <a:cs typeface="Times New Roman"/>
                <a:sym typeface="Times New Roman"/>
              </a:rPr>
              <a:t> </a:t>
            </a:r>
            <a:r>
              <a:rPr lang="en" sz="1500"/>
              <a:t>Are there places you have used to cool down, where are they? </a:t>
            </a:r>
            <a:endParaRPr sz="1500"/>
          </a:p>
          <a:p>
            <a:pPr indent="-323850" lvl="0" marL="457200" rtl="0" algn="l">
              <a:lnSpc>
                <a:spcPct val="115000"/>
              </a:lnSpc>
              <a:spcBef>
                <a:spcPts val="0"/>
              </a:spcBef>
              <a:spcAft>
                <a:spcPts val="0"/>
              </a:spcAft>
              <a:buClr>
                <a:schemeClr val="dk2"/>
              </a:buClr>
              <a:buSzPts val="1500"/>
              <a:buChar char="●"/>
            </a:pPr>
            <a:r>
              <a:rPr lang="en" sz="1500">
                <a:latin typeface="Times New Roman"/>
                <a:ea typeface="Times New Roman"/>
                <a:cs typeface="Times New Roman"/>
                <a:sym typeface="Times New Roman"/>
              </a:rPr>
              <a:t> </a:t>
            </a:r>
            <a:r>
              <a:rPr lang="en" sz="1500"/>
              <a:t>How does having trees, parks and other green spaces impact how you feel, and what you can do in our community? Does having access to green space affect the temperature that you feel?</a:t>
            </a:r>
            <a:endParaRPr sz="1500"/>
          </a:p>
          <a:p>
            <a:pPr indent="0" lvl="0" marL="0" rtl="0" algn="l">
              <a:spcBef>
                <a:spcPts val="800"/>
              </a:spcBef>
              <a:spcAft>
                <a:spcPts val="1200"/>
              </a:spcAft>
              <a:buNone/>
            </a:pPr>
            <a:r>
              <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None/>
            </a:pPr>
            <a:r>
              <a:rPr lang="en"/>
              <a:t>Stretch Break</a:t>
            </a:r>
            <a:endParaRPr/>
          </a:p>
        </p:txBody>
      </p:sp>
      <p:sp>
        <p:nvSpPr>
          <p:cNvPr id="145" name="Google Shape;145;p25"/>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1200"/>
              </a:spcAft>
              <a:buNone/>
            </a:pPr>
            <a:r>
              <a:t/>
            </a:r>
            <a:endParaRPr/>
          </a:p>
        </p:txBody>
      </p:sp>
      <p:pic>
        <p:nvPicPr>
          <p:cNvPr descr="Page 94 | free pet cat photos download, sort by aesthetic score ..." id="146" name="Google Shape;146;p25"/>
          <p:cNvPicPr preferRelativeResize="0"/>
          <p:nvPr/>
        </p:nvPicPr>
        <p:blipFill>
          <a:blip r:embed="rId3">
            <a:alphaModFix/>
          </a:blip>
          <a:stretch>
            <a:fillRect/>
          </a:stretch>
        </p:blipFill>
        <p:spPr>
          <a:xfrm>
            <a:off x="1786300" y="1268050"/>
            <a:ext cx="5709175" cy="3797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Choosing your group for today</a:t>
            </a:r>
            <a:endParaRPr/>
          </a:p>
        </p:txBody>
      </p:sp>
      <p:sp>
        <p:nvSpPr>
          <p:cNvPr id="152" name="Google Shape;152;p26"/>
          <p:cNvSpPr txBox="1"/>
          <p:nvPr>
            <p:ph idx="1" type="body"/>
          </p:nvPr>
        </p:nvSpPr>
        <p:spPr>
          <a:xfrm>
            <a:off x="628650" y="1369225"/>
            <a:ext cx="37140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Group 1: Addressing gun violence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Group 2: Promoting mental health &amp; wellbeing</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Group 3: Meeting social and resource needs </a:t>
            </a:r>
            <a:endParaRPr/>
          </a:p>
        </p:txBody>
      </p:sp>
      <p:graphicFrame>
        <p:nvGraphicFramePr>
          <p:cNvPr id="153" name="Google Shape;153;p26"/>
          <p:cNvGraphicFramePr/>
          <p:nvPr/>
        </p:nvGraphicFramePr>
        <p:xfrm>
          <a:off x="5035975" y="3308375"/>
          <a:ext cx="3000000" cy="3000000"/>
        </p:xfrm>
        <a:graphic>
          <a:graphicData uri="http://schemas.openxmlformats.org/drawingml/2006/table">
            <a:tbl>
              <a:tblPr>
                <a:noFill/>
                <a:tableStyleId>{76045794-770A-4526-9E76-4BA111C43824}</a:tableStyleId>
              </a:tblPr>
              <a:tblGrid>
                <a:gridCol w="2339525"/>
              </a:tblGrid>
              <a:tr h="253025">
                <a:tc>
                  <a:txBody>
                    <a:bodyPr/>
                    <a:lstStyle/>
                    <a:p>
                      <a:pPr indent="0" lvl="0" marL="0" rtl="0" algn="l">
                        <a:lnSpc>
                          <a:spcPct val="115000"/>
                        </a:lnSpc>
                        <a:spcBef>
                          <a:spcPts val="0"/>
                        </a:spcBef>
                        <a:spcAft>
                          <a:spcPts val="0"/>
                        </a:spcAft>
                        <a:buNone/>
                      </a:pPr>
                      <a:r>
                        <a:rPr lang="en" sz="1200"/>
                        <a:t>Homelessness</a:t>
                      </a:r>
                      <a:endParaRPr sz="1200"/>
                    </a:p>
                  </a:txBody>
                  <a:tcPr marT="19050" marB="19050" marR="28575" marL="28575" anchor="b"/>
                </a:tc>
              </a:tr>
              <a:tr h="253025">
                <a:tc>
                  <a:txBody>
                    <a:bodyPr/>
                    <a:lstStyle/>
                    <a:p>
                      <a:pPr indent="0" lvl="0" marL="0" rtl="0" algn="l">
                        <a:lnSpc>
                          <a:spcPct val="115000"/>
                        </a:lnSpc>
                        <a:spcBef>
                          <a:spcPts val="0"/>
                        </a:spcBef>
                        <a:spcAft>
                          <a:spcPts val="0"/>
                        </a:spcAft>
                        <a:buNone/>
                      </a:pPr>
                      <a:r>
                        <a:rPr lang="en" sz="1200"/>
                        <a:t>Community clean up</a:t>
                      </a:r>
                      <a:endParaRPr sz="1200"/>
                    </a:p>
                  </a:txBody>
                  <a:tcPr marT="19050" marB="19050" marR="27425" marL="27425" anchor="b">
                    <a:lnR cap="flat" cmpd="sng" w="9525">
                      <a:solidFill>
                        <a:srgbClr val="000000">
                          <a:alpha val="0"/>
                        </a:srgbClr>
                      </a:solidFill>
                      <a:prstDash val="solid"/>
                      <a:round/>
                      <a:headEnd len="sm" w="sm" type="none"/>
                      <a:tailEnd len="sm" w="sm" type="none"/>
                    </a:lnR>
                  </a:tcPr>
                </a:tc>
              </a:tr>
              <a:tr h="253025">
                <a:tc>
                  <a:txBody>
                    <a:bodyPr/>
                    <a:lstStyle/>
                    <a:p>
                      <a:pPr indent="0" lvl="0" marL="0" rtl="0" algn="l">
                        <a:lnSpc>
                          <a:spcPct val="115000"/>
                        </a:lnSpc>
                        <a:spcBef>
                          <a:spcPts val="0"/>
                        </a:spcBef>
                        <a:spcAft>
                          <a:spcPts val="0"/>
                        </a:spcAft>
                        <a:buNone/>
                      </a:pPr>
                      <a:r>
                        <a:rPr lang="en" sz="1200"/>
                        <a:t>Food security</a:t>
                      </a:r>
                      <a:endParaRPr sz="1200"/>
                    </a:p>
                  </a:txBody>
                  <a:tcPr marT="19050" marB="19050" marR="28575" marL="28575" anchor="b"/>
                </a:tc>
              </a:tr>
              <a:tr h="253025">
                <a:tc>
                  <a:txBody>
                    <a:bodyPr/>
                    <a:lstStyle/>
                    <a:p>
                      <a:pPr indent="0" lvl="0" marL="0" rtl="0" algn="l">
                        <a:lnSpc>
                          <a:spcPct val="115000"/>
                        </a:lnSpc>
                        <a:spcBef>
                          <a:spcPts val="0"/>
                        </a:spcBef>
                        <a:spcAft>
                          <a:spcPts val="0"/>
                        </a:spcAft>
                        <a:buNone/>
                      </a:pPr>
                      <a:r>
                        <a:rPr lang="en" sz="1200"/>
                        <a:t>Poverty</a:t>
                      </a:r>
                      <a:endParaRPr sz="1200"/>
                    </a:p>
                  </a:txBody>
                  <a:tcPr marT="19050" marB="19050" marR="28575" marL="28575" anchor="b"/>
                </a:tc>
              </a:tr>
              <a:tr h="253025">
                <a:tc>
                  <a:txBody>
                    <a:bodyPr/>
                    <a:lstStyle/>
                    <a:p>
                      <a:pPr indent="0" lvl="0" marL="0" rtl="0" algn="l">
                        <a:lnSpc>
                          <a:spcPct val="115000"/>
                        </a:lnSpc>
                        <a:spcBef>
                          <a:spcPts val="0"/>
                        </a:spcBef>
                        <a:spcAft>
                          <a:spcPts val="0"/>
                        </a:spcAft>
                        <a:buNone/>
                      </a:pPr>
                      <a:r>
                        <a:rPr lang="en" sz="1200"/>
                        <a:t>Police brutality</a:t>
                      </a:r>
                      <a:endParaRPr sz="1200"/>
                    </a:p>
                  </a:txBody>
                  <a:tcPr marT="19050" marB="19050" marR="28575" marL="28575" anchor="b"/>
                </a:tc>
              </a:tr>
            </a:tbl>
          </a:graphicData>
        </a:graphic>
      </p:graphicFrame>
      <p:graphicFrame>
        <p:nvGraphicFramePr>
          <p:cNvPr id="154" name="Google Shape;154;p26"/>
          <p:cNvGraphicFramePr/>
          <p:nvPr/>
        </p:nvGraphicFramePr>
        <p:xfrm>
          <a:off x="5035975" y="2049625"/>
          <a:ext cx="3000000" cy="3000000"/>
        </p:xfrm>
        <a:graphic>
          <a:graphicData uri="http://schemas.openxmlformats.org/drawingml/2006/table">
            <a:tbl>
              <a:tblPr>
                <a:noFill/>
                <a:tableStyleId>{76045794-770A-4526-9E76-4BA111C43824}</a:tableStyleId>
              </a:tblPr>
              <a:tblGrid>
                <a:gridCol w="1704975"/>
              </a:tblGrid>
              <a:tr h="200025">
                <a:tc>
                  <a:txBody>
                    <a:bodyPr/>
                    <a:lstStyle/>
                    <a:p>
                      <a:pPr indent="0" lvl="0" marL="0" rtl="0" algn="l">
                        <a:lnSpc>
                          <a:spcPct val="115000"/>
                        </a:lnSpc>
                        <a:spcBef>
                          <a:spcPts val="0"/>
                        </a:spcBef>
                        <a:spcAft>
                          <a:spcPts val="0"/>
                        </a:spcAft>
                        <a:buNone/>
                      </a:pPr>
                      <a:r>
                        <a:rPr lang="en" sz="1200"/>
                        <a:t>Mental health</a:t>
                      </a:r>
                      <a:endParaRPr sz="1200"/>
                    </a:p>
                  </a:txBody>
                  <a:tcPr marT="19050" marB="19050" marR="28575" marL="28575" anchor="b"/>
                </a:tc>
              </a:tr>
              <a:tr h="200025">
                <a:tc>
                  <a:txBody>
                    <a:bodyPr/>
                    <a:lstStyle/>
                    <a:p>
                      <a:pPr indent="0" lvl="0" marL="0" rtl="0" algn="l">
                        <a:lnSpc>
                          <a:spcPct val="115000"/>
                        </a:lnSpc>
                        <a:spcBef>
                          <a:spcPts val="0"/>
                        </a:spcBef>
                        <a:spcAft>
                          <a:spcPts val="0"/>
                        </a:spcAft>
                        <a:buNone/>
                      </a:pPr>
                      <a:r>
                        <a:rPr lang="en" sz="1200"/>
                        <a:t>Substance use</a:t>
                      </a:r>
                      <a:endParaRPr sz="1200"/>
                    </a:p>
                  </a:txBody>
                  <a:tcPr marT="19050" marB="19050" marR="28575" marL="28575" anchor="b"/>
                </a:tc>
              </a:tr>
              <a:tr h="200025">
                <a:tc>
                  <a:txBody>
                    <a:bodyPr/>
                    <a:lstStyle/>
                    <a:p>
                      <a:pPr indent="0" lvl="0" marL="0" rtl="0" algn="l">
                        <a:lnSpc>
                          <a:spcPct val="115000"/>
                        </a:lnSpc>
                        <a:spcBef>
                          <a:spcPts val="0"/>
                        </a:spcBef>
                        <a:spcAft>
                          <a:spcPts val="0"/>
                        </a:spcAft>
                        <a:buNone/>
                      </a:pPr>
                      <a:r>
                        <a:rPr lang="en" sz="1200"/>
                        <a:t>LGBTQ rights</a:t>
                      </a:r>
                      <a:endParaRPr sz="1200"/>
                    </a:p>
                  </a:txBody>
                  <a:tcPr marT="19050" marB="19050" marR="28575" marL="28575" anchor="b"/>
                </a:tc>
              </a:tr>
              <a:tr h="200025">
                <a:tc>
                  <a:txBody>
                    <a:bodyPr/>
                    <a:lstStyle/>
                    <a:p>
                      <a:pPr indent="0" lvl="0" marL="0" rtl="0" algn="l">
                        <a:lnSpc>
                          <a:spcPct val="115000"/>
                        </a:lnSpc>
                        <a:spcBef>
                          <a:spcPts val="0"/>
                        </a:spcBef>
                        <a:spcAft>
                          <a:spcPts val="0"/>
                        </a:spcAft>
                        <a:buNone/>
                      </a:pPr>
                      <a:r>
                        <a:rPr lang="en" sz="1200"/>
                        <a:t>Women's health</a:t>
                      </a:r>
                      <a:endParaRPr sz="1200"/>
                    </a:p>
                  </a:txBody>
                  <a:tcPr marT="19050" marB="19050" marR="28575" marL="28575" anchor="b"/>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In your group: </a:t>
            </a:r>
            <a:endParaRPr/>
          </a:p>
        </p:txBody>
      </p:sp>
      <p:sp>
        <p:nvSpPr>
          <p:cNvPr id="160" name="Google Shape;160;p27"/>
          <p:cNvSpPr txBox="1"/>
          <p:nvPr>
            <p:ph idx="1" type="body"/>
          </p:nvPr>
        </p:nvSpPr>
        <p:spPr>
          <a:xfrm>
            <a:off x="628650" y="1369219"/>
            <a:ext cx="7886700" cy="3263400"/>
          </a:xfrm>
          <a:prstGeom prst="rect">
            <a:avLst/>
          </a:prstGeom>
        </p:spPr>
        <p:txBody>
          <a:bodyPr anchorCtr="0" anchor="t" bIns="34275" lIns="68575" spcFirstLastPara="1" rIns="68575" wrap="square" tIns="34275">
            <a:normAutofit lnSpcReduction="20000"/>
          </a:bodyPr>
          <a:lstStyle/>
          <a:p>
            <a:pPr indent="-342900" lvl="0" marL="457200" rtl="0" algn="l">
              <a:lnSpc>
                <a:spcPct val="115000"/>
              </a:lnSpc>
              <a:spcBef>
                <a:spcPts val="0"/>
              </a:spcBef>
              <a:spcAft>
                <a:spcPts val="0"/>
              </a:spcAft>
              <a:buClr>
                <a:schemeClr val="dk2"/>
              </a:buClr>
              <a:buSzPts val="1800"/>
              <a:buAutoNum type="arabicPeriod"/>
            </a:pPr>
            <a:r>
              <a:rPr lang="en"/>
              <a:t>Share what is your favorite green space. What do you all have in common?</a:t>
            </a:r>
            <a:endParaRPr/>
          </a:p>
          <a:p>
            <a:pPr indent="0" lvl="0" marL="45720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Clr>
                <a:schemeClr val="dk2"/>
              </a:buClr>
              <a:buSzPts val="1800"/>
              <a:buAutoNum type="arabicPeriod"/>
            </a:pPr>
            <a:r>
              <a:rPr lang="en"/>
              <a:t>Why did you choose this topic?</a:t>
            </a:r>
            <a:endParaRPr/>
          </a:p>
          <a:p>
            <a:pPr indent="0" lvl="0" marL="45720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Clr>
                <a:schemeClr val="dk2"/>
              </a:buClr>
              <a:buSzPts val="1800"/>
              <a:buAutoNum type="arabicPeriod"/>
            </a:pPr>
            <a:r>
              <a:rPr lang="en"/>
              <a:t>What do you already know about this topic from your research in the fall?</a:t>
            </a:r>
            <a:endParaRPr/>
          </a:p>
          <a:p>
            <a:pPr indent="0" lvl="0" marL="45720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Clr>
                <a:schemeClr val="dk2"/>
              </a:buClr>
              <a:buSzPts val="1800"/>
              <a:buAutoNum type="arabicPeriod"/>
            </a:pPr>
            <a:r>
              <a:rPr lang="en"/>
              <a:t>What do you want to know more about?</a:t>
            </a:r>
            <a:endParaRPr/>
          </a:p>
          <a:p>
            <a:pPr indent="0" lvl="0" marL="457200" rtl="0" algn="l">
              <a:lnSpc>
                <a:spcPct val="115000"/>
              </a:lnSpc>
              <a:spcBef>
                <a:spcPts val="0"/>
              </a:spcBef>
              <a:spcAft>
                <a:spcPts val="0"/>
              </a:spcAft>
              <a:buNone/>
            </a:pPr>
            <a:r>
              <a:t/>
            </a:r>
            <a:endParaRPr/>
          </a:p>
          <a:p>
            <a:pPr indent="-342900" lvl="0" marL="457200" rtl="0" algn="l">
              <a:spcBef>
                <a:spcPts val="800"/>
              </a:spcBef>
              <a:spcAft>
                <a:spcPts val="0"/>
              </a:spcAft>
              <a:buClr>
                <a:schemeClr val="dk2"/>
              </a:buClr>
              <a:buSzPts val="1800"/>
              <a:buAutoNum type="arabicPeriod"/>
            </a:pPr>
            <a:r>
              <a:rPr lang="en"/>
              <a:t>Is there a connection that comes to mind when you think of this topic and heat or green space?</a:t>
            </a:r>
            <a:r>
              <a:rPr lang="en" sz="1100"/>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lnSpc>
                <a:spcPct val="115000"/>
              </a:lnSpc>
              <a:spcBef>
                <a:spcPts val="0"/>
              </a:spcBef>
              <a:spcAft>
                <a:spcPts val="0"/>
              </a:spcAft>
              <a:buNone/>
            </a:pPr>
            <a:r>
              <a:rPr lang="en"/>
              <a:t>How are heat or green space related to your group’s topic?</a:t>
            </a:r>
            <a:endParaRPr/>
          </a:p>
        </p:txBody>
      </p:sp>
      <p:sp>
        <p:nvSpPr>
          <p:cNvPr id="166" name="Google Shape;166;p28"/>
          <p:cNvSpPr txBox="1"/>
          <p:nvPr>
            <p:ph idx="1" type="body"/>
          </p:nvPr>
        </p:nvSpPr>
        <p:spPr>
          <a:xfrm>
            <a:off x="628650" y="1369219"/>
            <a:ext cx="7886700" cy="3263400"/>
          </a:xfrm>
          <a:prstGeom prst="rect">
            <a:avLst/>
          </a:prstGeom>
        </p:spPr>
        <p:txBody>
          <a:bodyPr anchorCtr="0" anchor="t" bIns="34275" lIns="68575" spcFirstLastPara="1" rIns="68575" wrap="square" tIns="34275">
            <a:normAutofit lnSpcReduction="20000"/>
          </a:bodyPr>
          <a:lstStyle/>
          <a:p>
            <a:pPr indent="-342900" lvl="0" marL="457200" rtl="0" algn="l">
              <a:lnSpc>
                <a:spcPct val="115000"/>
              </a:lnSpc>
              <a:spcBef>
                <a:spcPts val="0"/>
              </a:spcBef>
              <a:spcAft>
                <a:spcPts val="0"/>
              </a:spcAft>
              <a:buClr>
                <a:schemeClr val="dk2"/>
              </a:buClr>
              <a:buSzPts val="1800"/>
              <a:buAutoNum type="arabicPeriod"/>
            </a:pPr>
            <a:r>
              <a:rPr lang="en"/>
              <a:t>Here’s some of what scientists know about the connection between your group’s topic and heat/green space </a:t>
            </a:r>
            <a:endParaRPr/>
          </a:p>
          <a:p>
            <a:pPr indent="0" lvl="0" marL="457200" rtl="0" algn="l">
              <a:lnSpc>
                <a:spcPct val="115000"/>
              </a:lnSpc>
              <a:spcBef>
                <a:spcPts val="0"/>
              </a:spcBef>
              <a:spcAft>
                <a:spcPts val="0"/>
              </a:spcAft>
              <a:buNone/>
            </a:pPr>
            <a:r>
              <a:rPr i="1" lang="en"/>
              <a:t>[Have one member read statements aloud for your group’s topic]</a:t>
            </a:r>
            <a:endParaRPr i="1"/>
          </a:p>
          <a:p>
            <a:pPr indent="0" lvl="0" marL="457200" rtl="0" algn="l">
              <a:lnSpc>
                <a:spcPct val="115000"/>
              </a:lnSpc>
              <a:spcBef>
                <a:spcPts val="0"/>
              </a:spcBef>
              <a:spcAft>
                <a:spcPts val="0"/>
              </a:spcAft>
              <a:buNone/>
            </a:pPr>
            <a:r>
              <a:t/>
            </a:r>
            <a:endParaRPr i="1"/>
          </a:p>
          <a:p>
            <a:pPr indent="-342900" lvl="0" marL="457200" rtl="0" algn="l">
              <a:lnSpc>
                <a:spcPct val="115000"/>
              </a:lnSpc>
              <a:spcBef>
                <a:spcPts val="0"/>
              </a:spcBef>
              <a:spcAft>
                <a:spcPts val="0"/>
              </a:spcAft>
              <a:buClr>
                <a:schemeClr val="dk2"/>
              </a:buClr>
              <a:buSzPts val="1800"/>
              <a:buAutoNum type="arabicPeriod"/>
            </a:pPr>
            <a:r>
              <a:rPr lang="en"/>
              <a:t>How do you feel about reading this? Does it match/differ from your experience? How does this affect you?</a:t>
            </a:r>
            <a:endParaRPr/>
          </a:p>
          <a:p>
            <a:pPr indent="0" lvl="0" marL="457200" rtl="0" algn="l">
              <a:lnSpc>
                <a:spcPct val="115000"/>
              </a:lnSpc>
              <a:spcBef>
                <a:spcPts val="0"/>
              </a:spcBef>
              <a:spcAft>
                <a:spcPts val="0"/>
              </a:spcAft>
              <a:buNone/>
            </a:pPr>
            <a:r>
              <a:t/>
            </a:r>
            <a:endParaRPr/>
          </a:p>
          <a:p>
            <a:pPr indent="-342900" lvl="0" marL="457200" rtl="0" algn="l">
              <a:lnSpc>
                <a:spcPct val="115000"/>
              </a:lnSpc>
              <a:spcBef>
                <a:spcPts val="0"/>
              </a:spcBef>
              <a:spcAft>
                <a:spcPts val="0"/>
              </a:spcAft>
              <a:buClr>
                <a:schemeClr val="dk2"/>
              </a:buClr>
              <a:buSzPts val="1800"/>
              <a:buAutoNum type="arabicPeriod"/>
            </a:pPr>
            <a:r>
              <a:rPr lang="en"/>
              <a:t>Brainstorm ways that your topic might be affected by heat and green space using your group flipchart &amp; sticky notes.</a:t>
            </a:r>
            <a:endParaRPr/>
          </a:p>
          <a:p>
            <a:pPr indent="0" lvl="0" marL="457200" rtl="0" algn="l">
              <a:lnSpc>
                <a:spcPct val="115000"/>
              </a:lnSpc>
              <a:spcBef>
                <a:spcPts val="0"/>
              </a:spcBef>
              <a:spcAft>
                <a:spcPts val="0"/>
              </a:spcAft>
              <a:buNone/>
            </a:pPr>
            <a:r>
              <a:rPr lang="en"/>
              <a:t> </a:t>
            </a:r>
            <a:endParaRPr/>
          </a:p>
          <a:p>
            <a:pPr indent="0" lvl="0" marL="457200" rtl="0" algn="l">
              <a:spcBef>
                <a:spcPts val="8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t/>
            </a:r>
            <a:endParaRPr/>
          </a:p>
        </p:txBody>
      </p:sp>
      <p:sp>
        <p:nvSpPr>
          <p:cNvPr id="172" name="Google Shape;172;p29"/>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1200"/>
              </a:spcAft>
              <a:buNone/>
            </a:pPr>
            <a:r>
              <a:t/>
            </a:r>
            <a:endParaRPr/>
          </a:p>
        </p:txBody>
      </p:sp>
      <p:graphicFrame>
        <p:nvGraphicFramePr>
          <p:cNvPr id="173" name="Google Shape;173;p29"/>
          <p:cNvGraphicFramePr/>
          <p:nvPr/>
        </p:nvGraphicFramePr>
        <p:xfrm>
          <a:off x="952500" y="2000250"/>
          <a:ext cx="3000000" cy="3000000"/>
        </p:xfrm>
        <a:graphic>
          <a:graphicData uri="http://schemas.openxmlformats.org/drawingml/2006/table">
            <a:tbl>
              <a:tblPr>
                <a:noFill/>
                <a:tableStyleId>{CCE5B8F0-1FB4-40BD-8234-B301B063FAE6}</a:tableStyleId>
              </a:tblPr>
              <a:tblGrid>
                <a:gridCol w="2413000"/>
                <a:gridCol w="2413000"/>
                <a:gridCol w="2413000"/>
              </a:tblGrid>
              <a:tr h="919450">
                <a:tc>
                  <a:txBody>
                    <a:bodyPr/>
                    <a:lstStyle/>
                    <a:p>
                      <a:pPr indent="0" lvl="0" marL="0" rtl="0" algn="l">
                        <a:spcBef>
                          <a:spcPts val="0"/>
                        </a:spcBef>
                        <a:spcAft>
                          <a:spcPts val="0"/>
                        </a:spcAft>
                        <a:buNone/>
                      </a:pPr>
                      <a:r>
                        <a:t/>
                      </a:r>
                      <a:endParaRPr sz="2000"/>
                    </a:p>
                  </a:txBody>
                  <a:tcPr marT="91425" marB="91425" marR="91425" marL="91425"/>
                </a:tc>
                <a:tc>
                  <a:txBody>
                    <a:bodyPr/>
                    <a:lstStyle/>
                    <a:p>
                      <a:pPr indent="0" lvl="0" marL="0" rtl="0" algn="l">
                        <a:spcBef>
                          <a:spcPts val="0"/>
                        </a:spcBef>
                        <a:spcAft>
                          <a:spcPts val="0"/>
                        </a:spcAft>
                        <a:buNone/>
                      </a:pPr>
                      <a:r>
                        <a:rPr lang="en" sz="2000"/>
                        <a:t>Heat impacts on your topic</a:t>
                      </a:r>
                      <a:endParaRPr sz="2000"/>
                    </a:p>
                  </a:txBody>
                  <a:tcPr marT="91425" marB="91425" marR="91425" marL="91425"/>
                </a:tc>
                <a:tc>
                  <a:txBody>
                    <a:bodyPr/>
                    <a:lstStyle/>
                    <a:p>
                      <a:pPr indent="0" lvl="0" marL="0" rtl="0" algn="l">
                        <a:spcBef>
                          <a:spcPts val="0"/>
                        </a:spcBef>
                        <a:spcAft>
                          <a:spcPts val="0"/>
                        </a:spcAft>
                        <a:buNone/>
                      </a:pPr>
                      <a:r>
                        <a:rPr lang="en" sz="2000"/>
                        <a:t>Green space impacts on your topic</a:t>
                      </a:r>
                      <a:endParaRPr sz="2000"/>
                    </a:p>
                  </a:txBody>
                  <a:tcPr marT="91425" marB="91425" marR="91425" marL="91425"/>
                </a:tc>
              </a:tr>
              <a:tr h="919450">
                <a:tc>
                  <a:txBody>
                    <a:bodyPr/>
                    <a:lstStyle/>
                    <a:p>
                      <a:pPr indent="0" lvl="0" marL="0" rtl="0" algn="l">
                        <a:spcBef>
                          <a:spcPts val="0"/>
                        </a:spcBef>
                        <a:spcAft>
                          <a:spcPts val="0"/>
                        </a:spcAft>
                        <a:buNone/>
                      </a:pPr>
                      <a:r>
                        <a:rPr lang="en" sz="2000"/>
                        <a:t>Positive impacts </a:t>
                      </a:r>
                      <a:endParaRPr sz="2000"/>
                    </a:p>
                  </a:txBody>
                  <a:tcPr marT="91425" marB="91425" marR="91425" marL="91425"/>
                </a:tc>
                <a:tc>
                  <a:txBody>
                    <a:bodyPr/>
                    <a:lstStyle/>
                    <a:p>
                      <a:pPr indent="0" lvl="0" marL="0" rtl="0" algn="l">
                        <a:spcBef>
                          <a:spcPts val="0"/>
                        </a:spcBef>
                        <a:spcAft>
                          <a:spcPts val="0"/>
                        </a:spcAft>
                        <a:buNone/>
                      </a:pPr>
                      <a:r>
                        <a:t/>
                      </a:r>
                      <a:endParaRPr sz="2000"/>
                    </a:p>
                  </a:txBody>
                  <a:tcPr marT="91425" marB="91425" marR="91425" marL="91425"/>
                </a:tc>
                <a:tc>
                  <a:txBody>
                    <a:bodyPr/>
                    <a:lstStyle/>
                    <a:p>
                      <a:pPr indent="0" lvl="0" marL="0" rtl="0" algn="l">
                        <a:spcBef>
                          <a:spcPts val="0"/>
                        </a:spcBef>
                        <a:spcAft>
                          <a:spcPts val="0"/>
                        </a:spcAft>
                        <a:buNone/>
                      </a:pPr>
                      <a:r>
                        <a:t/>
                      </a:r>
                      <a:endParaRPr sz="2000"/>
                    </a:p>
                  </a:txBody>
                  <a:tcPr marT="91425" marB="91425" marR="91425" marL="91425"/>
                </a:tc>
              </a:tr>
              <a:tr h="919450">
                <a:tc>
                  <a:txBody>
                    <a:bodyPr/>
                    <a:lstStyle/>
                    <a:p>
                      <a:pPr indent="0" lvl="0" marL="0" rtl="0" algn="l">
                        <a:spcBef>
                          <a:spcPts val="0"/>
                        </a:spcBef>
                        <a:spcAft>
                          <a:spcPts val="0"/>
                        </a:spcAft>
                        <a:buNone/>
                      </a:pPr>
                      <a:r>
                        <a:rPr lang="en" sz="2000"/>
                        <a:t>Negative impacts </a:t>
                      </a:r>
                      <a:endParaRPr sz="2000"/>
                    </a:p>
                  </a:txBody>
                  <a:tcPr marT="91425" marB="91425" marR="91425" marL="91425"/>
                </a:tc>
                <a:tc>
                  <a:txBody>
                    <a:bodyPr/>
                    <a:lstStyle/>
                    <a:p>
                      <a:pPr indent="0" lvl="0" marL="0" rtl="0" algn="l">
                        <a:spcBef>
                          <a:spcPts val="0"/>
                        </a:spcBef>
                        <a:spcAft>
                          <a:spcPts val="0"/>
                        </a:spcAft>
                        <a:buNone/>
                      </a:pPr>
                      <a:r>
                        <a:t/>
                      </a:r>
                      <a:endParaRPr sz="2000"/>
                    </a:p>
                  </a:txBody>
                  <a:tcPr marT="91425" marB="91425" marR="91425" marL="91425"/>
                </a:tc>
                <a:tc>
                  <a:txBody>
                    <a:bodyPr/>
                    <a:lstStyle/>
                    <a:p>
                      <a:pPr indent="0" lvl="0" marL="0" rtl="0" algn="l">
                        <a:spcBef>
                          <a:spcPts val="0"/>
                        </a:spcBef>
                        <a:spcAft>
                          <a:spcPts val="0"/>
                        </a:spcAft>
                        <a:buNone/>
                      </a:pPr>
                      <a:r>
                        <a:t/>
                      </a:r>
                      <a:endParaRPr sz="2000"/>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Team Circle</a:t>
            </a:r>
            <a:endParaRPr/>
          </a:p>
        </p:txBody>
      </p:sp>
      <p:sp>
        <p:nvSpPr>
          <p:cNvPr id="179" name="Google Shape;179;p30"/>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368300" lvl="0" marL="228600" rtl="0" algn="l">
              <a:lnSpc>
                <a:spcPct val="100000"/>
              </a:lnSpc>
              <a:spcBef>
                <a:spcPts val="0"/>
              </a:spcBef>
              <a:spcAft>
                <a:spcPts val="0"/>
              </a:spcAft>
              <a:buSzPts val="2200"/>
              <a:buChar char="●"/>
            </a:pPr>
            <a:r>
              <a:rPr lang="en" sz="2200">
                <a:solidFill>
                  <a:schemeClr val="dk1"/>
                </a:solidFill>
              </a:rPr>
              <a:t>What is one thing you learned today?</a:t>
            </a:r>
            <a:endParaRPr sz="2200">
              <a:solidFill>
                <a:schemeClr val="dk1"/>
              </a:solidFill>
            </a:endParaRPr>
          </a:p>
          <a:p>
            <a:pPr indent="0" lvl="0" marL="228600" rtl="0" algn="l">
              <a:lnSpc>
                <a:spcPct val="100000"/>
              </a:lnSpc>
              <a:spcBef>
                <a:spcPts val="0"/>
              </a:spcBef>
              <a:spcAft>
                <a:spcPts val="0"/>
              </a:spcAft>
              <a:buNone/>
            </a:pPr>
            <a:r>
              <a:t/>
            </a:r>
            <a:endParaRPr sz="2200">
              <a:solidFill>
                <a:schemeClr val="dk1"/>
              </a:solidFill>
            </a:endParaRPr>
          </a:p>
          <a:p>
            <a:pPr indent="-368300" lvl="0" marL="228600" rtl="0" algn="l">
              <a:lnSpc>
                <a:spcPct val="100000"/>
              </a:lnSpc>
              <a:spcBef>
                <a:spcPts val="0"/>
              </a:spcBef>
              <a:spcAft>
                <a:spcPts val="0"/>
              </a:spcAft>
              <a:buSzPts val="2200"/>
              <a:buChar char="●"/>
            </a:pPr>
            <a:r>
              <a:rPr lang="en" sz="2200">
                <a:solidFill>
                  <a:schemeClr val="dk1"/>
                </a:solidFill>
              </a:rPr>
              <a:t>What is one thing you’re curious to know more about next time we meet?</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2700"/>
              <a:t>In your groups</a:t>
            </a:r>
            <a:endParaRPr sz="3500"/>
          </a:p>
        </p:txBody>
      </p:sp>
      <p:sp>
        <p:nvSpPr>
          <p:cNvPr id="67" name="Google Shape;67;p15"/>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355600" lvl="0" marL="457200" rtl="0" algn="l">
              <a:lnSpc>
                <a:spcPct val="100000"/>
              </a:lnSpc>
              <a:spcBef>
                <a:spcPts val="0"/>
              </a:spcBef>
              <a:spcAft>
                <a:spcPts val="0"/>
              </a:spcAft>
              <a:buSzPts val="2000"/>
              <a:buChar char="●"/>
            </a:pPr>
            <a:r>
              <a:rPr lang="en" sz="2000">
                <a:solidFill>
                  <a:schemeClr val="dk1"/>
                </a:solidFill>
              </a:rPr>
              <a:t>Share what a perfect summer day looks and feels like for you.</a:t>
            </a:r>
            <a:endParaRPr sz="2000">
              <a:solidFill>
                <a:schemeClr val="dk1"/>
              </a:solidFill>
            </a:endParaRPr>
          </a:p>
          <a:p>
            <a:pPr indent="0" lvl="0" marL="0" rtl="0" algn="l">
              <a:lnSpc>
                <a:spcPct val="100000"/>
              </a:lnSpc>
              <a:spcBef>
                <a:spcPts val="0"/>
              </a:spcBef>
              <a:spcAft>
                <a:spcPts val="0"/>
              </a:spcAft>
              <a:buNone/>
            </a:pPr>
            <a:r>
              <a:t/>
            </a:r>
            <a:endParaRPr sz="2000">
              <a:solidFill>
                <a:schemeClr val="dk1"/>
              </a:solidFill>
            </a:endParaRPr>
          </a:p>
          <a:p>
            <a:pPr indent="0" lvl="0" marL="0" rtl="0" algn="l">
              <a:lnSpc>
                <a:spcPct val="100000"/>
              </a:lnSpc>
              <a:spcBef>
                <a:spcPts val="0"/>
              </a:spcBef>
              <a:spcAft>
                <a:spcPts val="0"/>
              </a:spcAft>
              <a:buNone/>
            </a:pPr>
            <a:r>
              <a:t/>
            </a:r>
            <a:endParaRPr sz="2000">
              <a:solidFill>
                <a:schemeClr val="dk1"/>
              </a:solidFill>
            </a:endParaRPr>
          </a:p>
          <a:p>
            <a:pPr indent="-355600" lvl="0" marL="457200" rtl="0" algn="l">
              <a:lnSpc>
                <a:spcPct val="100000"/>
              </a:lnSpc>
              <a:spcBef>
                <a:spcPts val="0"/>
              </a:spcBef>
              <a:spcAft>
                <a:spcPts val="0"/>
              </a:spcAft>
              <a:buSzPts val="2000"/>
              <a:buChar char="●"/>
            </a:pPr>
            <a:r>
              <a:rPr lang="en" sz="2000">
                <a:solidFill>
                  <a:schemeClr val="dk1"/>
                </a:solidFill>
              </a:rPr>
              <a:t>What are your favorite outdoor spaces?</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What we did last week?</a:t>
            </a:r>
            <a:endParaRPr/>
          </a:p>
        </p:txBody>
      </p:sp>
      <p:sp>
        <p:nvSpPr>
          <p:cNvPr id="73" name="Google Shape;73;p16"/>
          <p:cNvSpPr txBox="1"/>
          <p:nvPr>
            <p:ph idx="1" type="body"/>
          </p:nvPr>
        </p:nvSpPr>
        <p:spPr>
          <a:xfrm>
            <a:off x="628650" y="1369225"/>
            <a:ext cx="4471800" cy="3263400"/>
          </a:xfrm>
          <a:prstGeom prst="rect">
            <a:avLst/>
          </a:prstGeom>
        </p:spPr>
        <p:txBody>
          <a:bodyPr anchorCtr="0" anchor="t" bIns="34275" lIns="68575" spcFirstLastPara="1" rIns="68575" wrap="square" tIns="34275">
            <a:noAutofit/>
          </a:bodyPr>
          <a:lstStyle/>
          <a:p>
            <a:pPr indent="0" lvl="0" marL="0" rtl="0" algn="l">
              <a:lnSpc>
                <a:spcPct val="90000"/>
              </a:lnSpc>
              <a:spcBef>
                <a:spcPts val="0"/>
              </a:spcBef>
              <a:spcAft>
                <a:spcPts val="0"/>
              </a:spcAft>
              <a:buNone/>
            </a:pPr>
            <a:r>
              <a:rPr lang="en" sz="2500"/>
              <a:t>Brainstorm over the meanings of each of these terms:</a:t>
            </a:r>
            <a:endParaRPr sz="2500"/>
          </a:p>
          <a:p>
            <a:pPr indent="0" lvl="0" marL="0" rtl="0" algn="l">
              <a:lnSpc>
                <a:spcPct val="90000"/>
              </a:lnSpc>
              <a:spcBef>
                <a:spcPts val="0"/>
              </a:spcBef>
              <a:spcAft>
                <a:spcPts val="0"/>
              </a:spcAft>
              <a:buNone/>
            </a:pPr>
            <a:r>
              <a:t/>
            </a:r>
            <a:endParaRPr sz="2500"/>
          </a:p>
          <a:p>
            <a:pPr indent="-387350" lvl="0" marL="457200" rtl="0" algn="l">
              <a:lnSpc>
                <a:spcPct val="90000"/>
              </a:lnSpc>
              <a:spcBef>
                <a:spcPts val="0"/>
              </a:spcBef>
              <a:spcAft>
                <a:spcPts val="0"/>
              </a:spcAft>
              <a:buClr>
                <a:schemeClr val="dk2"/>
              </a:buClr>
              <a:buSzPts val="2500"/>
              <a:buChar char="●"/>
            </a:pPr>
            <a:r>
              <a:rPr lang="en" sz="2500"/>
              <a:t>Youth</a:t>
            </a:r>
            <a:endParaRPr sz="2500"/>
          </a:p>
          <a:p>
            <a:pPr indent="-387350" lvl="0" marL="457200" rtl="0" algn="l">
              <a:lnSpc>
                <a:spcPct val="90000"/>
              </a:lnSpc>
              <a:spcBef>
                <a:spcPts val="0"/>
              </a:spcBef>
              <a:spcAft>
                <a:spcPts val="0"/>
              </a:spcAft>
              <a:buClr>
                <a:schemeClr val="dk2"/>
              </a:buClr>
              <a:buSzPts val="2500"/>
              <a:buChar char="●"/>
            </a:pPr>
            <a:r>
              <a:rPr lang="en" sz="2500"/>
              <a:t>Participatory</a:t>
            </a:r>
            <a:endParaRPr sz="2500"/>
          </a:p>
          <a:p>
            <a:pPr indent="-387350" lvl="0" marL="457200" rtl="0" algn="l">
              <a:lnSpc>
                <a:spcPct val="90000"/>
              </a:lnSpc>
              <a:spcBef>
                <a:spcPts val="0"/>
              </a:spcBef>
              <a:spcAft>
                <a:spcPts val="0"/>
              </a:spcAft>
              <a:buClr>
                <a:schemeClr val="dk2"/>
              </a:buClr>
              <a:buSzPts val="2500"/>
              <a:buChar char="●"/>
            </a:pPr>
            <a:r>
              <a:rPr lang="en" sz="2500"/>
              <a:t>Action</a:t>
            </a:r>
            <a:endParaRPr sz="2500"/>
          </a:p>
          <a:p>
            <a:pPr indent="-387350" lvl="0" marL="457200" rtl="0" algn="l">
              <a:lnSpc>
                <a:spcPct val="90000"/>
              </a:lnSpc>
              <a:spcBef>
                <a:spcPts val="0"/>
              </a:spcBef>
              <a:spcAft>
                <a:spcPts val="0"/>
              </a:spcAft>
              <a:buClr>
                <a:schemeClr val="dk2"/>
              </a:buClr>
              <a:buSzPts val="2500"/>
              <a:buChar char="●"/>
            </a:pPr>
            <a:r>
              <a:rPr lang="en" sz="2500"/>
              <a:t>Communication</a:t>
            </a:r>
            <a:endParaRPr sz="2500"/>
          </a:p>
          <a:p>
            <a:pPr indent="-387350" lvl="0" marL="457200" rtl="0" algn="l">
              <a:lnSpc>
                <a:spcPct val="90000"/>
              </a:lnSpc>
              <a:spcBef>
                <a:spcPts val="0"/>
              </a:spcBef>
              <a:spcAft>
                <a:spcPts val="0"/>
              </a:spcAft>
              <a:buClr>
                <a:schemeClr val="dk2"/>
              </a:buClr>
              <a:buSzPts val="2500"/>
              <a:buChar char="●"/>
            </a:pPr>
            <a:r>
              <a:rPr lang="en" sz="2500"/>
              <a:t>Research</a:t>
            </a:r>
            <a:endParaRPr sz="2500"/>
          </a:p>
          <a:p>
            <a:pPr indent="0" lvl="0" marL="0" rtl="0" algn="l">
              <a:lnSpc>
                <a:spcPct val="80000"/>
              </a:lnSpc>
              <a:spcBef>
                <a:spcPts val="800"/>
              </a:spcBef>
              <a:spcAft>
                <a:spcPts val="1200"/>
              </a:spcAft>
              <a:buNone/>
            </a:pPr>
            <a:r>
              <a:t/>
            </a:r>
            <a:endParaRPr sz="3300"/>
          </a:p>
        </p:txBody>
      </p:sp>
      <p:pic>
        <p:nvPicPr>
          <p:cNvPr descr="Brainstorm - Free of Charge Creative Commons Handwriting image" id="74" name="Google Shape;74;p16"/>
          <p:cNvPicPr preferRelativeResize="0"/>
          <p:nvPr/>
        </p:nvPicPr>
        <p:blipFill>
          <a:blip r:embed="rId3">
            <a:alphaModFix/>
          </a:blip>
          <a:stretch>
            <a:fillRect/>
          </a:stretch>
        </p:blipFill>
        <p:spPr>
          <a:xfrm>
            <a:off x="5264000" y="1139425"/>
            <a:ext cx="3789099" cy="25260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1" type="body"/>
          </p:nvPr>
        </p:nvSpPr>
        <p:spPr>
          <a:xfrm>
            <a:off x="43313" y="124913"/>
            <a:ext cx="2337000" cy="2014800"/>
          </a:xfrm>
          <a:prstGeom prst="rect">
            <a:avLst/>
          </a:prstGeom>
          <a:solidFill>
            <a:srgbClr val="EAD1DC"/>
          </a:solidFill>
        </p:spPr>
        <p:txBody>
          <a:bodyPr anchorCtr="0" anchor="t" bIns="34275" lIns="68575" spcFirstLastPara="1" rIns="68575" wrap="square" tIns="34275">
            <a:normAutofit fontScale="85000" lnSpcReduction="10000"/>
          </a:bodyPr>
          <a:lstStyle/>
          <a:p>
            <a:pPr indent="0" lvl="0" marL="0" rtl="0" algn="l">
              <a:lnSpc>
                <a:spcPct val="100000"/>
              </a:lnSpc>
              <a:spcBef>
                <a:spcPts val="800"/>
              </a:spcBef>
              <a:spcAft>
                <a:spcPts val="0"/>
              </a:spcAft>
              <a:buNone/>
            </a:pPr>
            <a:r>
              <a:rPr b="1" lang="en" sz="1400"/>
              <a:t>Q1. How do you define youth?</a:t>
            </a:r>
            <a:endParaRPr b="1" sz="1400"/>
          </a:p>
          <a:p>
            <a:pPr indent="-240665" lvl="0" marL="342900" rtl="0" algn="l">
              <a:lnSpc>
                <a:spcPct val="100000"/>
              </a:lnSpc>
              <a:spcBef>
                <a:spcPts val="1200"/>
              </a:spcBef>
              <a:spcAft>
                <a:spcPts val="0"/>
              </a:spcAft>
              <a:buSzPct val="100000"/>
              <a:buChar char="●"/>
            </a:pPr>
            <a:r>
              <a:rPr lang="en" sz="1400"/>
              <a:t>Young children</a:t>
            </a:r>
            <a:endParaRPr sz="1400"/>
          </a:p>
          <a:p>
            <a:pPr indent="-240665" lvl="0" marL="342900" rtl="0" algn="l">
              <a:lnSpc>
                <a:spcPct val="100000"/>
              </a:lnSpc>
              <a:spcBef>
                <a:spcPts val="0"/>
              </a:spcBef>
              <a:spcAft>
                <a:spcPts val="0"/>
              </a:spcAft>
              <a:buSzPct val="100000"/>
              <a:buChar char="●"/>
            </a:pPr>
            <a:r>
              <a:rPr lang="en" sz="1400"/>
              <a:t>Young people</a:t>
            </a:r>
            <a:endParaRPr sz="1400"/>
          </a:p>
          <a:p>
            <a:pPr indent="-240665" lvl="0" marL="342900" rtl="0" algn="l">
              <a:lnSpc>
                <a:spcPct val="100000"/>
              </a:lnSpc>
              <a:spcBef>
                <a:spcPts val="0"/>
              </a:spcBef>
              <a:spcAft>
                <a:spcPts val="0"/>
              </a:spcAft>
              <a:buSzPct val="100000"/>
              <a:buChar char="●"/>
            </a:pPr>
            <a:r>
              <a:rPr lang="en" sz="1400"/>
              <a:t>Me</a:t>
            </a:r>
            <a:endParaRPr sz="1400"/>
          </a:p>
          <a:p>
            <a:pPr indent="-240665" lvl="0" marL="342900" rtl="0" algn="l">
              <a:lnSpc>
                <a:spcPct val="100000"/>
              </a:lnSpc>
              <a:spcBef>
                <a:spcPts val="0"/>
              </a:spcBef>
              <a:spcAft>
                <a:spcPts val="0"/>
              </a:spcAft>
              <a:buSzPct val="100000"/>
              <a:buChar char="●"/>
            </a:pPr>
            <a:r>
              <a:rPr lang="en" sz="1400"/>
              <a:t>Learning how to make decisions</a:t>
            </a:r>
            <a:endParaRPr sz="1400"/>
          </a:p>
          <a:p>
            <a:pPr indent="-240665" lvl="0" marL="342900" rtl="0" algn="l">
              <a:lnSpc>
                <a:spcPct val="100000"/>
              </a:lnSpc>
              <a:spcBef>
                <a:spcPts val="0"/>
              </a:spcBef>
              <a:spcAft>
                <a:spcPts val="0"/>
              </a:spcAft>
              <a:buSzPct val="100000"/>
              <a:buChar char="●"/>
            </a:pPr>
            <a:r>
              <a:rPr lang="en" sz="1400"/>
              <a:t>People who are still learning</a:t>
            </a:r>
            <a:endParaRPr sz="1400"/>
          </a:p>
          <a:p>
            <a:pPr indent="-240665" lvl="0" marL="342900" rtl="0" algn="l">
              <a:lnSpc>
                <a:spcPct val="100000"/>
              </a:lnSpc>
              <a:spcBef>
                <a:spcPts val="0"/>
              </a:spcBef>
              <a:spcAft>
                <a:spcPts val="0"/>
              </a:spcAft>
              <a:buSzPct val="100000"/>
              <a:buChar char="●"/>
            </a:pPr>
            <a:r>
              <a:rPr lang="en" sz="1400"/>
              <a:t>Young teens/child</a:t>
            </a:r>
            <a:endParaRPr sz="1400"/>
          </a:p>
          <a:p>
            <a:pPr indent="0" lvl="0" marL="342900" rtl="0" algn="l">
              <a:lnSpc>
                <a:spcPct val="100000"/>
              </a:lnSpc>
              <a:spcBef>
                <a:spcPts val="1200"/>
              </a:spcBef>
              <a:spcAft>
                <a:spcPts val="1200"/>
              </a:spcAft>
              <a:buNone/>
            </a:pPr>
            <a:r>
              <a:t/>
            </a:r>
            <a:endParaRPr sz="1400"/>
          </a:p>
        </p:txBody>
      </p:sp>
      <p:pic>
        <p:nvPicPr>
          <p:cNvPr id="80" name="Google Shape;80;p17"/>
          <p:cNvPicPr preferRelativeResize="0"/>
          <p:nvPr/>
        </p:nvPicPr>
        <p:blipFill>
          <a:blip r:embed="rId3">
            <a:alphaModFix/>
          </a:blip>
          <a:stretch>
            <a:fillRect/>
          </a:stretch>
        </p:blipFill>
        <p:spPr>
          <a:xfrm>
            <a:off x="2460937" y="-240450"/>
            <a:ext cx="3857626" cy="5143501"/>
          </a:xfrm>
          <a:prstGeom prst="rect">
            <a:avLst/>
          </a:prstGeom>
          <a:noFill/>
          <a:ln>
            <a:noFill/>
          </a:ln>
        </p:spPr>
      </p:pic>
      <p:sp>
        <p:nvSpPr>
          <p:cNvPr id="81" name="Google Shape;81;p17"/>
          <p:cNvSpPr txBox="1"/>
          <p:nvPr>
            <p:ph idx="1" type="body"/>
          </p:nvPr>
        </p:nvSpPr>
        <p:spPr>
          <a:xfrm>
            <a:off x="43244" y="2209619"/>
            <a:ext cx="2337000" cy="3069900"/>
          </a:xfrm>
          <a:prstGeom prst="rect">
            <a:avLst/>
          </a:prstGeom>
          <a:solidFill>
            <a:srgbClr val="CFE2F3"/>
          </a:solidFill>
          <a:ln cap="flat" cmpd="sng" w="9525">
            <a:solidFill>
              <a:srgbClr val="CFE2F3"/>
            </a:solidFill>
            <a:prstDash val="solid"/>
            <a:round/>
            <a:headEnd len="sm" w="sm" type="none"/>
            <a:tailEnd len="sm" w="sm" type="none"/>
          </a:ln>
        </p:spPr>
        <p:txBody>
          <a:bodyPr anchorCtr="0" anchor="t" bIns="34275" lIns="68575" spcFirstLastPara="1" rIns="68575" wrap="square" tIns="34275">
            <a:normAutofit fontScale="85000" lnSpcReduction="20000"/>
          </a:bodyPr>
          <a:lstStyle/>
          <a:p>
            <a:pPr indent="0" lvl="0" marL="0" rtl="0" algn="l">
              <a:lnSpc>
                <a:spcPct val="100000"/>
              </a:lnSpc>
              <a:spcBef>
                <a:spcPts val="800"/>
              </a:spcBef>
              <a:spcAft>
                <a:spcPts val="0"/>
              </a:spcAft>
              <a:buNone/>
            </a:pPr>
            <a:r>
              <a:rPr b="1" lang="en" sz="1400"/>
              <a:t>Q2. What does it mean to be a youth?</a:t>
            </a:r>
            <a:endParaRPr b="1" sz="1400"/>
          </a:p>
          <a:p>
            <a:pPr indent="-240665" lvl="0" marL="342900" rtl="0" algn="l">
              <a:lnSpc>
                <a:spcPct val="100000"/>
              </a:lnSpc>
              <a:spcBef>
                <a:spcPts val="1200"/>
              </a:spcBef>
              <a:spcAft>
                <a:spcPts val="0"/>
              </a:spcAft>
              <a:buSzPct val="100000"/>
              <a:buChar char="●"/>
            </a:pPr>
            <a:r>
              <a:rPr lang="en" sz="1400"/>
              <a:t>Responsibilities</a:t>
            </a:r>
            <a:endParaRPr sz="1400"/>
          </a:p>
          <a:p>
            <a:pPr indent="-240665" lvl="0" marL="342900" rtl="0" algn="l">
              <a:lnSpc>
                <a:spcPct val="100000"/>
              </a:lnSpc>
              <a:spcBef>
                <a:spcPts val="0"/>
              </a:spcBef>
              <a:spcAft>
                <a:spcPts val="0"/>
              </a:spcAft>
              <a:buSzPct val="100000"/>
              <a:buChar char="●"/>
            </a:pPr>
            <a:r>
              <a:rPr lang="en" sz="1400"/>
              <a:t>Age</a:t>
            </a:r>
            <a:endParaRPr sz="1400"/>
          </a:p>
          <a:p>
            <a:pPr indent="-240665" lvl="0" marL="342900" rtl="0" algn="l">
              <a:lnSpc>
                <a:spcPct val="100000"/>
              </a:lnSpc>
              <a:spcBef>
                <a:spcPts val="0"/>
              </a:spcBef>
              <a:spcAft>
                <a:spcPts val="0"/>
              </a:spcAft>
              <a:buSzPct val="100000"/>
              <a:buChar char="●"/>
            </a:pPr>
            <a:r>
              <a:rPr lang="en" sz="1400"/>
              <a:t>Being naive</a:t>
            </a:r>
            <a:endParaRPr sz="1400"/>
          </a:p>
          <a:p>
            <a:pPr indent="-240665" lvl="0" marL="342900" rtl="0" algn="l">
              <a:lnSpc>
                <a:spcPct val="100000"/>
              </a:lnSpc>
              <a:spcBef>
                <a:spcPts val="0"/>
              </a:spcBef>
              <a:spcAft>
                <a:spcPts val="0"/>
              </a:spcAft>
              <a:buSzPct val="100000"/>
              <a:buChar char="●"/>
            </a:pPr>
            <a:r>
              <a:rPr lang="en" sz="1400"/>
              <a:t>Making mistakes</a:t>
            </a:r>
            <a:endParaRPr sz="1400"/>
          </a:p>
          <a:p>
            <a:pPr indent="-240665" lvl="0" marL="342900" rtl="0" algn="l">
              <a:lnSpc>
                <a:spcPct val="100000"/>
              </a:lnSpc>
              <a:spcBef>
                <a:spcPts val="0"/>
              </a:spcBef>
              <a:spcAft>
                <a:spcPts val="0"/>
              </a:spcAft>
              <a:buSzPct val="100000"/>
              <a:buChar char="●"/>
            </a:pPr>
            <a:r>
              <a:rPr lang="en" sz="1400"/>
              <a:t>Teenager (+)</a:t>
            </a:r>
            <a:endParaRPr sz="1400"/>
          </a:p>
          <a:p>
            <a:pPr indent="-240665" lvl="0" marL="342900" rtl="0" algn="l">
              <a:lnSpc>
                <a:spcPct val="100000"/>
              </a:lnSpc>
              <a:spcBef>
                <a:spcPts val="0"/>
              </a:spcBef>
              <a:spcAft>
                <a:spcPts val="0"/>
              </a:spcAft>
              <a:buSzPct val="100000"/>
              <a:buChar char="●"/>
            </a:pPr>
            <a:r>
              <a:rPr lang="en" sz="1400"/>
              <a:t>Youth are the next up to make and build and learn things</a:t>
            </a:r>
            <a:endParaRPr sz="1400"/>
          </a:p>
          <a:p>
            <a:pPr indent="-240665" lvl="0" marL="342900" rtl="0" algn="l">
              <a:lnSpc>
                <a:spcPct val="100000"/>
              </a:lnSpc>
              <a:spcBef>
                <a:spcPts val="0"/>
              </a:spcBef>
              <a:spcAft>
                <a:spcPts val="0"/>
              </a:spcAft>
              <a:buSzPct val="100000"/>
              <a:buChar char="●"/>
            </a:pPr>
            <a:r>
              <a:rPr lang="en" sz="1400"/>
              <a:t>Youth is the future of the world</a:t>
            </a:r>
            <a:endParaRPr sz="1400"/>
          </a:p>
          <a:p>
            <a:pPr indent="-240665" lvl="0" marL="342900" rtl="0" algn="l">
              <a:lnSpc>
                <a:spcPct val="100000"/>
              </a:lnSpc>
              <a:spcBef>
                <a:spcPts val="0"/>
              </a:spcBef>
              <a:spcAft>
                <a:spcPts val="0"/>
              </a:spcAft>
              <a:buSzPct val="100000"/>
              <a:buChar char="●"/>
            </a:pPr>
            <a:r>
              <a:rPr lang="en" sz="1400"/>
              <a:t>Community</a:t>
            </a:r>
            <a:endParaRPr sz="1400"/>
          </a:p>
          <a:p>
            <a:pPr indent="-240665" lvl="0" marL="342900" rtl="0" algn="l">
              <a:lnSpc>
                <a:spcPct val="100000"/>
              </a:lnSpc>
              <a:spcBef>
                <a:spcPts val="0"/>
              </a:spcBef>
              <a:spcAft>
                <a:spcPts val="0"/>
              </a:spcAft>
              <a:buSzPct val="100000"/>
              <a:buChar char="●"/>
            </a:pPr>
            <a:r>
              <a:rPr lang="en" sz="1400"/>
              <a:t>Being young</a:t>
            </a:r>
            <a:endParaRPr sz="1400"/>
          </a:p>
          <a:p>
            <a:pPr indent="-240665" lvl="0" marL="342900" rtl="0" algn="l">
              <a:lnSpc>
                <a:spcPct val="100000"/>
              </a:lnSpc>
              <a:spcBef>
                <a:spcPts val="0"/>
              </a:spcBef>
              <a:spcAft>
                <a:spcPts val="0"/>
              </a:spcAft>
              <a:buSzPct val="100000"/>
              <a:buChar char="●"/>
            </a:pPr>
            <a:r>
              <a:rPr lang="en" sz="1400"/>
              <a:t>Still young</a:t>
            </a:r>
            <a:endParaRPr sz="1400"/>
          </a:p>
          <a:p>
            <a:pPr indent="-240665" lvl="0" marL="342900" rtl="0" algn="l">
              <a:lnSpc>
                <a:spcPct val="100000"/>
              </a:lnSpc>
              <a:spcBef>
                <a:spcPts val="0"/>
              </a:spcBef>
              <a:spcAft>
                <a:spcPts val="0"/>
              </a:spcAft>
              <a:buSzPct val="100000"/>
              <a:buChar char="●"/>
            </a:pPr>
            <a:r>
              <a:rPr lang="en" sz="1400"/>
              <a:t>Still growing</a:t>
            </a:r>
            <a:endParaRPr sz="1400"/>
          </a:p>
          <a:p>
            <a:pPr indent="-240665" lvl="0" marL="342900" rtl="0" algn="l">
              <a:lnSpc>
                <a:spcPct val="100000"/>
              </a:lnSpc>
              <a:spcBef>
                <a:spcPts val="0"/>
              </a:spcBef>
              <a:spcAft>
                <a:spcPts val="0"/>
              </a:spcAft>
              <a:buSzPct val="100000"/>
              <a:buChar char="●"/>
            </a:pPr>
            <a:r>
              <a:rPr lang="en" sz="1400"/>
              <a:t>Not a ton of life experience</a:t>
            </a:r>
            <a:endParaRPr sz="1400"/>
          </a:p>
          <a:p>
            <a:pPr indent="-240665" lvl="0" marL="342900" rtl="0" algn="l">
              <a:lnSpc>
                <a:spcPct val="100000"/>
              </a:lnSpc>
              <a:spcBef>
                <a:spcPts val="0"/>
              </a:spcBef>
              <a:spcAft>
                <a:spcPts val="0"/>
              </a:spcAft>
              <a:buSzPct val="100000"/>
              <a:buChar char="●"/>
            </a:pPr>
            <a:r>
              <a:rPr lang="en" sz="1400"/>
              <a:t>Big imagination &amp; resilience</a:t>
            </a:r>
            <a:endParaRPr sz="1400"/>
          </a:p>
        </p:txBody>
      </p:sp>
      <p:sp>
        <p:nvSpPr>
          <p:cNvPr id="82" name="Google Shape;82;p17"/>
          <p:cNvSpPr txBox="1"/>
          <p:nvPr>
            <p:ph idx="1" type="body"/>
          </p:nvPr>
        </p:nvSpPr>
        <p:spPr>
          <a:xfrm>
            <a:off x="6399281" y="124913"/>
            <a:ext cx="2707500" cy="2835600"/>
          </a:xfrm>
          <a:prstGeom prst="rect">
            <a:avLst/>
          </a:prstGeom>
          <a:solidFill>
            <a:srgbClr val="F4CCCC"/>
          </a:solidFill>
        </p:spPr>
        <p:txBody>
          <a:bodyPr anchorCtr="0" anchor="t" bIns="34275" lIns="68575" spcFirstLastPara="1" rIns="68575" wrap="square" tIns="34275">
            <a:normAutofit fontScale="85000" lnSpcReduction="20000"/>
          </a:bodyPr>
          <a:lstStyle/>
          <a:p>
            <a:pPr indent="0" lvl="0" marL="0" rtl="0" algn="l">
              <a:lnSpc>
                <a:spcPct val="100000"/>
              </a:lnSpc>
              <a:spcBef>
                <a:spcPts val="800"/>
              </a:spcBef>
              <a:spcAft>
                <a:spcPts val="0"/>
              </a:spcAft>
              <a:buNone/>
            </a:pPr>
            <a:r>
              <a:rPr b="1" lang="en" sz="1400"/>
              <a:t>Q3. How are youth seen and treated in our society? </a:t>
            </a:r>
            <a:endParaRPr b="1" sz="1400"/>
          </a:p>
          <a:p>
            <a:pPr indent="-240665" lvl="0" marL="342900" rtl="0" algn="l">
              <a:lnSpc>
                <a:spcPct val="100000"/>
              </a:lnSpc>
              <a:spcBef>
                <a:spcPts val="1200"/>
              </a:spcBef>
              <a:spcAft>
                <a:spcPts val="0"/>
              </a:spcAft>
              <a:buSzPct val="100000"/>
              <a:buChar char="●"/>
            </a:pPr>
            <a:r>
              <a:rPr lang="en" sz="1400"/>
              <a:t>Like we don’t know how we feel/</a:t>
            </a:r>
            <a:endParaRPr sz="1400"/>
          </a:p>
          <a:p>
            <a:pPr indent="-240665" lvl="0" marL="342900" rtl="0" algn="l">
              <a:lnSpc>
                <a:spcPct val="100000"/>
              </a:lnSpc>
              <a:spcBef>
                <a:spcPts val="0"/>
              </a:spcBef>
              <a:spcAft>
                <a:spcPts val="0"/>
              </a:spcAft>
              <a:buSzPct val="100000"/>
              <a:buChar char="●"/>
            </a:pPr>
            <a:r>
              <a:rPr lang="en" sz="1400"/>
              <a:t>Mistaken as apathetic</a:t>
            </a:r>
            <a:endParaRPr sz="1400"/>
          </a:p>
          <a:p>
            <a:pPr indent="-240665" lvl="0" marL="342900" rtl="0" algn="l">
              <a:lnSpc>
                <a:spcPct val="100000"/>
              </a:lnSpc>
              <a:spcBef>
                <a:spcPts val="0"/>
              </a:spcBef>
              <a:spcAft>
                <a:spcPts val="0"/>
              </a:spcAft>
              <a:buSzPct val="100000"/>
              <a:buChar char="●"/>
            </a:pPr>
            <a:r>
              <a:rPr lang="en" sz="1400"/>
              <a:t>Hope and strong ideals, and creativity</a:t>
            </a:r>
            <a:endParaRPr sz="1400"/>
          </a:p>
          <a:p>
            <a:pPr indent="-240665" lvl="0" marL="342900" rtl="0" algn="l">
              <a:lnSpc>
                <a:spcPct val="100000"/>
              </a:lnSpc>
              <a:spcBef>
                <a:spcPts val="0"/>
              </a:spcBef>
              <a:spcAft>
                <a:spcPts val="0"/>
              </a:spcAft>
              <a:buSzPct val="100000"/>
              <a:buChar char="●"/>
            </a:pPr>
            <a:r>
              <a:rPr lang="en" sz="1400"/>
              <a:t>“Treat others as you’ll like to be treated” but they don’t</a:t>
            </a:r>
            <a:endParaRPr sz="1400"/>
          </a:p>
          <a:p>
            <a:pPr indent="-240665" lvl="0" marL="342900" rtl="0" algn="l">
              <a:lnSpc>
                <a:spcPct val="100000"/>
              </a:lnSpc>
              <a:spcBef>
                <a:spcPts val="0"/>
              </a:spcBef>
              <a:spcAft>
                <a:spcPts val="0"/>
              </a:spcAft>
              <a:buSzPct val="100000"/>
              <a:buChar char="●"/>
            </a:pPr>
            <a:r>
              <a:rPr lang="en" sz="1400"/>
              <a:t>Unexperienced</a:t>
            </a:r>
            <a:endParaRPr sz="1400"/>
          </a:p>
          <a:p>
            <a:pPr indent="-240665" lvl="0" marL="342900" rtl="0" algn="l">
              <a:lnSpc>
                <a:spcPct val="100000"/>
              </a:lnSpc>
              <a:spcBef>
                <a:spcPts val="0"/>
              </a:spcBef>
              <a:spcAft>
                <a:spcPts val="0"/>
              </a:spcAft>
              <a:buSzPct val="100000"/>
              <a:buChar char="●"/>
            </a:pPr>
            <a:r>
              <a:rPr lang="en" sz="1400"/>
              <a:t>Bad reputation</a:t>
            </a:r>
            <a:endParaRPr sz="1400"/>
          </a:p>
          <a:p>
            <a:pPr indent="-240665" lvl="0" marL="342900" rtl="0" algn="l">
              <a:lnSpc>
                <a:spcPct val="100000"/>
              </a:lnSpc>
              <a:spcBef>
                <a:spcPts val="0"/>
              </a:spcBef>
              <a:spcAft>
                <a:spcPts val="0"/>
              </a:spcAft>
              <a:buSzPct val="100000"/>
              <a:buChar char="●"/>
            </a:pPr>
            <a:r>
              <a:rPr lang="en" sz="1400"/>
              <a:t>Learning from each other </a:t>
            </a:r>
            <a:endParaRPr sz="1400"/>
          </a:p>
          <a:p>
            <a:pPr indent="-240665" lvl="0" marL="342900" rtl="0" algn="l">
              <a:lnSpc>
                <a:spcPct val="100000"/>
              </a:lnSpc>
              <a:spcBef>
                <a:spcPts val="0"/>
              </a:spcBef>
              <a:spcAft>
                <a:spcPts val="0"/>
              </a:spcAft>
              <a:buSzPct val="100000"/>
              <a:buChar char="●"/>
            </a:pPr>
            <a:r>
              <a:rPr lang="en" sz="1400"/>
              <a:t>Be treated like children and adults at the same time</a:t>
            </a:r>
            <a:endParaRPr sz="1400"/>
          </a:p>
          <a:p>
            <a:pPr indent="-240665" lvl="0" marL="342900" rtl="0" algn="l">
              <a:lnSpc>
                <a:spcPct val="100000"/>
              </a:lnSpc>
              <a:spcBef>
                <a:spcPts val="0"/>
              </a:spcBef>
              <a:spcAft>
                <a:spcPts val="0"/>
              </a:spcAft>
              <a:buSzPct val="100000"/>
              <a:buChar char="●"/>
            </a:pPr>
            <a:r>
              <a:rPr lang="en" sz="1400"/>
              <a:t>Immature, treated like they don’t know</a:t>
            </a:r>
            <a:endParaRPr sz="1400"/>
          </a:p>
          <a:p>
            <a:pPr indent="-240665" lvl="0" marL="342900" rtl="0" algn="l">
              <a:lnSpc>
                <a:spcPct val="100000"/>
              </a:lnSpc>
              <a:spcBef>
                <a:spcPts val="0"/>
              </a:spcBef>
              <a:spcAft>
                <a:spcPts val="0"/>
              </a:spcAft>
              <a:buSzPct val="100000"/>
              <a:buChar char="●"/>
            </a:pPr>
            <a:r>
              <a:rPr lang="en" sz="1400"/>
              <a:t>“Our youth is messed up” not good</a:t>
            </a:r>
            <a:endParaRPr sz="1400"/>
          </a:p>
        </p:txBody>
      </p:sp>
      <p:sp>
        <p:nvSpPr>
          <p:cNvPr id="83" name="Google Shape;83;p17"/>
          <p:cNvSpPr txBox="1"/>
          <p:nvPr>
            <p:ph idx="1" type="body"/>
          </p:nvPr>
        </p:nvSpPr>
        <p:spPr>
          <a:xfrm>
            <a:off x="6399281" y="2960519"/>
            <a:ext cx="2556600" cy="2305500"/>
          </a:xfrm>
          <a:prstGeom prst="rect">
            <a:avLst/>
          </a:prstGeom>
          <a:solidFill>
            <a:srgbClr val="B6D7A8"/>
          </a:solidFill>
        </p:spPr>
        <p:txBody>
          <a:bodyPr anchorCtr="0" anchor="t" bIns="34275" lIns="68575" spcFirstLastPara="1" rIns="68575" wrap="square" tIns="34275">
            <a:normAutofit fontScale="92500" lnSpcReduction="20000"/>
          </a:bodyPr>
          <a:lstStyle/>
          <a:p>
            <a:pPr indent="0" lvl="0" marL="0" rtl="0" algn="l">
              <a:lnSpc>
                <a:spcPct val="100000"/>
              </a:lnSpc>
              <a:spcBef>
                <a:spcPts val="800"/>
              </a:spcBef>
              <a:spcAft>
                <a:spcPts val="0"/>
              </a:spcAft>
              <a:buNone/>
            </a:pPr>
            <a:r>
              <a:rPr b="1" lang="en" sz="1400"/>
              <a:t>Q4. What does it mean for youth to lead? </a:t>
            </a:r>
            <a:endParaRPr b="1" sz="1400"/>
          </a:p>
          <a:p>
            <a:pPr indent="-247332" lvl="0" marL="342900" rtl="0" algn="l">
              <a:lnSpc>
                <a:spcPct val="100000"/>
              </a:lnSpc>
              <a:spcBef>
                <a:spcPts val="1200"/>
              </a:spcBef>
              <a:spcAft>
                <a:spcPts val="0"/>
              </a:spcAft>
              <a:buSzPct val="100000"/>
              <a:buChar char="●"/>
            </a:pPr>
            <a:r>
              <a:rPr lang="en" sz="1400"/>
              <a:t>Speaking up for what’s right (++)</a:t>
            </a:r>
            <a:endParaRPr sz="1400"/>
          </a:p>
          <a:p>
            <a:pPr indent="-247332" lvl="0" marL="342900" rtl="0" algn="l">
              <a:lnSpc>
                <a:spcPct val="100000"/>
              </a:lnSpc>
              <a:spcBef>
                <a:spcPts val="0"/>
              </a:spcBef>
              <a:spcAft>
                <a:spcPts val="0"/>
              </a:spcAft>
              <a:buSzPct val="100000"/>
              <a:buChar char="●"/>
            </a:pPr>
            <a:r>
              <a:rPr lang="en" sz="1400"/>
              <a:t>Coming together </a:t>
            </a:r>
            <a:endParaRPr sz="1400"/>
          </a:p>
          <a:p>
            <a:pPr indent="-247332" lvl="0" marL="342900" rtl="0" algn="l">
              <a:lnSpc>
                <a:spcPct val="100000"/>
              </a:lnSpc>
              <a:spcBef>
                <a:spcPts val="0"/>
              </a:spcBef>
              <a:spcAft>
                <a:spcPts val="0"/>
              </a:spcAft>
              <a:buSzPct val="100000"/>
              <a:buChar char="●"/>
            </a:pPr>
            <a:r>
              <a:rPr lang="en" sz="1400"/>
              <a:t>Setting an example (++)</a:t>
            </a:r>
            <a:endParaRPr sz="1400"/>
          </a:p>
          <a:p>
            <a:pPr indent="-247332" lvl="0" marL="342900" rtl="0" algn="l">
              <a:lnSpc>
                <a:spcPct val="100000"/>
              </a:lnSpc>
              <a:spcBef>
                <a:spcPts val="0"/>
              </a:spcBef>
              <a:spcAft>
                <a:spcPts val="0"/>
              </a:spcAft>
              <a:buSzPct val="100000"/>
              <a:buChar char="●"/>
            </a:pPr>
            <a:r>
              <a:rPr lang="en" sz="1400"/>
              <a:t>To gain knowledge</a:t>
            </a:r>
            <a:endParaRPr sz="1400"/>
          </a:p>
          <a:p>
            <a:pPr indent="-247332" lvl="0" marL="342900" rtl="0" algn="l">
              <a:lnSpc>
                <a:spcPct val="100000"/>
              </a:lnSpc>
              <a:spcBef>
                <a:spcPts val="0"/>
              </a:spcBef>
              <a:spcAft>
                <a:spcPts val="0"/>
              </a:spcAft>
              <a:buSzPct val="100000"/>
              <a:buChar char="●"/>
            </a:pPr>
            <a:r>
              <a:rPr lang="en" sz="1400"/>
              <a:t>Sharing ideas (++)</a:t>
            </a:r>
            <a:endParaRPr sz="1400"/>
          </a:p>
          <a:p>
            <a:pPr indent="-247332" lvl="0" marL="342900" rtl="0" algn="l">
              <a:lnSpc>
                <a:spcPct val="100000"/>
              </a:lnSpc>
              <a:spcBef>
                <a:spcPts val="0"/>
              </a:spcBef>
              <a:spcAft>
                <a:spcPts val="0"/>
              </a:spcAft>
              <a:buSzPct val="100000"/>
              <a:buChar char="●"/>
            </a:pPr>
            <a:r>
              <a:rPr lang="en" sz="1400"/>
              <a:t>Not be a follower (++)</a:t>
            </a:r>
            <a:endParaRPr sz="1400"/>
          </a:p>
          <a:p>
            <a:pPr indent="-247332" lvl="0" marL="342900" rtl="0" algn="l">
              <a:lnSpc>
                <a:spcPct val="100000"/>
              </a:lnSpc>
              <a:spcBef>
                <a:spcPts val="0"/>
              </a:spcBef>
              <a:spcAft>
                <a:spcPts val="0"/>
              </a:spcAft>
              <a:buSzPct val="100000"/>
              <a:buChar char="●"/>
            </a:pPr>
            <a:r>
              <a:rPr lang="en" sz="1400"/>
              <a:t>Being a role model (+)</a:t>
            </a:r>
            <a:endParaRPr sz="1400"/>
          </a:p>
          <a:p>
            <a:pPr indent="-247332" lvl="0" marL="342900" rtl="0" algn="l">
              <a:lnSpc>
                <a:spcPct val="100000"/>
              </a:lnSpc>
              <a:spcBef>
                <a:spcPts val="0"/>
              </a:spcBef>
              <a:spcAft>
                <a:spcPts val="0"/>
              </a:spcAft>
              <a:buSzPct val="100000"/>
              <a:buChar char="●"/>
            </a:pPr>
            <a:r>
              <a:rPr lang="en" sz="1400"/>
              <a:t>To be your own person</a:t>
            </a:r>
            <a:endParaRPr sz="1400"/>
          </a:p>
          <a:p>
            <a:pPr indent="-247332" lvl="0" marL="342900" rtl="0" algn="l">
              <a:lnSpc>
                <a:spcPct val="100000"/>
              </a:lnSpc>
              <a:spcBef>
                <a:spcPts val="0"/>
              </a:spcBef>
              <a:spcAft>
                <a:spcPts val="0"/>
              </a:spcAft>
              <a:buSzPct val="100000"/>
              <a:buChar char="●"/>
            </a:pPr>
            <a:r>
              <a:rPr lang="en" sz="1400"/>
              <a:t>Lead yourself before you can lead others</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idx="1" type="body"/>
          </p:nvPr>
        </p:nvSpPr>
        <p:spPr>
          <a:xfrm>
            <a:off x="168169" y="68156"/>
            <a:ext cx="2251200" cy="2760600"/>
          </a:xfrm>
          <a:prstGeom prst="rect">
            <a:avLst/>
          </a:prstGeom>
          <a:solidFill>
            <a:srgbClr val="F6B26B"/>
          </a:solidFill>
        </p:spPr>
        <p:txBody>
          <a:bodyPr anchorCtr="0" anchor="t" bIns="34275" lIns="68575" spcFirstLastPara="1" rIns="68575" wrap="square" tIns="34275">
            <a:normAutofit fontScale="70000" lnSpcReduction="20000"/>
          </a:bodyPr>
          <a:lstStyle/>
          <a:p>
            <a:pPr indent="0" lvl="0" marL="0" rtl="0" algn="l">
              <a:lnSpc>
                <a:spcPct val="100000"/>
              </a:lnSpc>
              <a:spcBef>
                <a:spcPts val="800"/>
              </a:spcBef>
              <a:spcAft>
                <a:spcPts val="0"/>
              </a:spcAft>
              <a:buNone/>
            </a:pPr>
            <a:r>
              <a:rPr b="1" lang="en"/>
              <a:t>Q1. What does it mean to be participatory?</a:t>
            </a:r>
            <a:endParaRPr b="1"/>
          </a:p>
          <a:p>
            <a:pPr indent="-227330" lvl="0" marL="342900" rtl="0" algn="l">
              <a:lnSpc>
                <a:spcPct val="100000"/>
              </a:lnSpc>
              <a:spcBef>
                <a:spcPts val="1200"/>
              </a:spcBef>
              <a:spcAft>
                <a:spcPts val="0"/>
              </a:spcAft>
              <a:buSzPct val="77777"/>
              <a:buChar char="●"/>
            </a:pPr>
            <a:r>
              <a:rPr lang="en"/>
              <a:t>Voluntary (+)</a:t>
            </a:r>
            <a:endParaRPr/>
          </a:p>
          <a:p>
            <a:pPr indent="-227330" lvl="0" marL="342900" rtl="0" algn="l">
              <a:lnSpc>
                <a:spcPct val="100000"/>
              </a:lnSpc>
              <a:spcBef>
                <a:spcPts val="0"/>
              </a:spcBef>
              <a:spcAft>
                <a:spcPts val="0"/>
              </a:spcAft>
              <a:buSzPct val="77777"/>
              <a:buChar char="●"/>
            </a:pPr>
            <a:r>
              <a:rPr lang="en"/>
              <a:t>Sharing thoughts (++)</a:t>
            </a:r>
            <a:endParaRPr/>
          </a:p>
          <a:p>
            <a:pPr indent="-227330" lvl="0" marL="342900" rtl="0" algn="l">
              <a:lnSpc>
                <a:spcPct val="100000"/>
              </a:lnSpc>
              <a:spcBef>
                <a:spcPts val="0"/>
              </a:spcBef>
              <a:spcAft>
                <a:spcPts val="0"/>
              </a:spcAft>
              <a:buSzPct val="77777"/>
              <a:buChar char="●"/>
            </a:pPr>
            <a:r>
              <a:rPr lang="en"/>
              <a:t>Listening (+++)</a:t>
            </a:r>
            <a:endParaRPr/>
          </a:p>
          <a:p>
            <a:pPr indent="-227330" lvl="0" marL="342900" rtl="0" algn="l">
              <a:lnSpc>
                <a:spcPct val="100000"/>
              </a:lnSpc>
              <a:spcBef>
                <a:spcPts val="0"/>
              </a:spcBef>
              <a:spcAft>
                <a:spcPts val="0"/>
              </a:spcAft>
              <a:buSzPct val="77777"/>
              <a:buChar char="●"/>
            </a:pPr>
            <a:r>
              <a:rPr lang="en"/>
              <a:t>Engaged (+++)</a:t>
            </a:r>
            <a:endParaRPr/>
          </a:p>
          <a:p>
            <a:pPr indent="-227330" lvl="0" marL="342900" rtl="0" algn="l">
              <a:lnSpc>
                <a:spcPct val="100000"/>
              </a:lnSpc>
              <a:spcBef>
                <a:spcPts val="0"/>
              </a:spcBef>
              <a:spcAft>
                <a:spcPts val="0"/>
              </a:spcAft>
              <a:buSzPct val="77777"/>
              <a:buChar char="●"/>
            </a:pPr>
            <a:r>
              <a:rPr lang="en"/>
              <a:t>Everyone has a voice, equality of status</a:t>
            </a:r>
            <a:endParaRPr/>
          </a:p>
          <a:p>
            <a:pPr indent="-227330" lvl="0" marL="342900" rtl="0" algn="l">
              <a:lnSpc>
                <a:spcPct val="100000"/>
              </a:lnSpc>
              <a:spcBef>
                <a:spcPts val="0"/>
              </a:spcBef>
              <a:spcAft>
                <a:spcPts val="0"/>
              </a:spcAft>
              <a:buSzPct val="77777"/>
              <a:buChar char="●"/>
            </a:pPr>
            <a:r>
              <a:rPr lang="en"/>
              <a:t>Paying attention (++)</a:t>
            </a:r>
            <a:endParaRPr/>
          </a:p>
          <a:p>
            <a:pPr indent="-227330" lvl="0" marL="342900" rtl="0" algn="l">
              <a:lnSpc>
                <a:spcPct val="100000"/>
              </a:lnSpc>
              <a:spcBef>
                <a:spcPts val="0"/>
              </a:spcBef>
              <a:spcAft>
                <a:spcPts val="0"/>
              </a:spcAft>
              <a:buSzPct val="77777"/>
              <a:buChar char="●"/>
            </a:pPr>
            <a:r>
              <a:rPr lang="en"/>
              <a:t>Offering help when asked or needed (+)</a:t>
            </a:r>
            <a:endParaRPr/>
          </a:p>
          <a:p>
            <a:pPr indent="-227330" lvl="0" marL="342900" rtl="0" algn="l">
              <a:lnSpc>
                <a:spcPct val="100000"/>
              </a:lnSpc>
              <a:spcBef>
                <a:spcPts val="0"/>
              </a:spcBef>
              <a:spcAft>
                <a:spcPts val="0"/>
              </a:spcAft>
              <a:buSzPct val="77777"/>
              <a:buChar char="●"/>
            </a:pPr>
            <a:r>
              <a:rPr lang="en"/>
              <a:t>Offering help or trying (+)</a:t>
            </a:r>
            <a:endParaRPr/>
          </a:p>
          <a:p>
            <a:pPr indent="-227330" lvl="0" marL="342900" rtl="0" algn="l">
              <a:lnSpc>
                <a:spcPct val="100000"/>
              </a:lnSpc>
              <a:spcBef>
                <a:spcPts val="0"/>
              </a:spcBef>
              <a:spcAft>
                <a:spcPts val="0"/>
              </a:spcAft>
              <a:buSzPct val="77777"/>
              <a:buChar char="●"/>
            </a:pPr>
            <a:r>
              <a:rPr lang="en"/>
              <a:t>To be involved</a:t>
            </a:r>
            <a:endParaRPr/>
          </a:p>
          <a:p>
            <a:pPr indent="-227330" lvl="0" marL="342900" rtl="0" algn="l">
              <a:lnSpc>
                <a:spcPct val="100000"/>
              </a:lnSpc>
              <a:spcBef>
                <a:spcPts val="0"/>
              </a:spcBef>
              <a:spcAft>
                <a:spcPts val="0"/>
              </a:spcAft>
              <a:buSzPct val="77777"/>
              <a:buChar char="●"/>
            </a:pPr>
            <a:r>
              <a:rPr lang="en"/>
              <a:t>To be intrigued (+)</a:t>
            </a:r>
            <a:br>
              <a:rPr lang="en"/>
            </a:br>
            <a:endParaRPr/>
          </a:p>
        </p:txBody>
      </p:sp>
      <p:pic>
        <p:nvPicPr>
          <p:cNvPr id="89" name="Google Shape;89;p18"/>
          <p:cNvPicPr preferRelativeResize="0"/>
          <p:nvPr/>
        </p:nvPicPr>
        <p:blipFill>
          <a:blip r:embed="rId3">
            <a:alphaModFix/>
          </a:blip>
          <a:stretch>
            <a:fillRect/>
          </a:stretch>
        </p:blipFill>
        <p:spPr>
          <a:xfrm>
            <a:off x="2530031" y="-49575"/>
            <a:ext cx="3857626" cy="5143501"/>
          </a:xfrm>
          <a:prstGeom prst="rect">
            <a:avLst/>
          </a:prstGeom>
          <a:noFill/>
          <a:ln>
            <a:noFill/>
          </a:ln>
        </p:spPr>
      </p:pic>
      <p:sp>
        <p:nvSpPr>
          <p:cNvPr id="90" name="Google Shape;90;p18"/>
          <p:cNvSpPr txBox="1"/>
          <p:nvPr>
            <p:ph idx="1" type="body"/>
          </p:nvPr>
        </p:nvSpPr>
        <p:spPr>
          <a:xfrm>
            <a:off x="6531956" y="68156"/>
            <a:ext cx="2504400" cy="4873200"/>
          </a:xfrm>
          <a:prstGeom prst="rect">
            <a:avLst/>
          </a:prstGeom>
          <a:solidFill>
            <a:srgbClr val="F4CCCC"/>
          </a:solidFill>
        </p:spPr>
        <p:txBody>
          <a:bodyPr anchorCtr="0" anchor="t" bIns="34275" lIns="68575" spcFirstLastPara="1" rIns="68575" wrap="square" tIns="34275">
            <a:normAutofit fontScale="70000" lnSpcReduction="10000"/>
          </a:bodyPr>
          <a:lstStyle/>
          <a:p>
            <a:pPr indent="0" lvl="0" marL="0" rtl="0" algn="l">
              <a:lnSpc>
                <a:spcPct val="100000"/>
              </a:lnSpc>
              <a:spcBef>
                <a:spcPts val="800"/>
              </a:spcBef>
              <a:spcAft>
                <a:spcPts val="0"/>
              </a:spcAft>
              <a:buNone/>
            </a:pPr>
            <a:r>
              <a:rPr b="1" lang="en"/>
              <a:t>Q2. What are benefits and drawbacks of participation?</a:t>
            </a:r>
            <a:endParaRPr b="1"/>
          </a:p>
          <a:p>
            <a:pPr indent="0" lvl="0" marL="342900" rtl="0" algn="l">
              <a:lnSpc>
                <a:spcPct val="100000"/>
              </a:lnSpc>
              <a:spcBef>
                <a:spcPts val="1200"/>
              </a:spcBef>
              <a:spcAft>
                <a:spcPts val="0"/>
              </a:spcAft>
              <a:buNone/>
            </a:pPr>
            <a:r>
              <a:rPr b="1" lang="en"/>
              <a:t>Benefits:</a:t>
            </a:r>
            <a:endParaRPr b="1"/>
          </a:p>
          <a:p>
            <a:pPr indent="-227330" lvl="0" marL="342900" rtl="0" algn="l">
              <a:lnSpc>
                <a:spcPct val="100000"/>
              </a:lnSpc>
              <a:spcBef>
                <a:spcPts val="1200"/>
              </a:spcBef>
              <a:spcAft>
                <a:spcPts val="0"/>
              </a:spcAft>
              <a:buSzPct val="77777"/>
              <a:buChar char="●"/>
            </a:pPr>
            <a:r>
              <a:rPr lang="en"/>
              <a:t>Helping a friend with their feelings</a:t>
            </a:r>
            <a:endParaRPr/>
          </a:p>
          <a:p>
            <a:pPr indent="-227330" lvl="0" marL="342900" rtl="0" algn="l">
              <a:lnSpc>
                <a:spcPct val="100000"/>
              </a:lnSpc>
              <a:spcBef>
                <a:spcPts val="0"/>
              </a:spcBef>
              <a:spcAft>
                <a:spcPts val="0"/>
              </a:spcAft>
              <a:buSzPct val="77777"/>
              <a:buChar char="●"/>
            </a:pPr>
            <a:r>
              <a:rPr lang="en"/>
              <a:t>Having a choice, free will</a:t>
            </a:r>
            <a:endParaRPr/>
          </a:p>
          <a:p>
            <a:pPr indent="-227330" lvl="0" marL="342900" rtl="0" algn="l">
              <a:lnSpc>
                <a:spcPct val="100000"/>
              </a:lnSpc>
              <a:spcBef>
                <a:spcPts val="0"/>
              </a:spcBef>
              <a:spcAft>
                <a:spcPts val="0"/>
              </a:spcAft>
              <a:buSzPct val="77777"/>
              <a:buChar char="●"/>
            </a:pPr>
            <a:r>
              <a:rPr lang="en"/>
              <a:t>Practicing points</a:t>
            </a:r>
            <a:endParaRPr/>
          </a:p>
          <a:p>
            <a:pPr indent="-227330" lvl="0" marL="342900" rtl="0" algn="l">
              <a:lnSpc>
                <a:spcPct val="100000"/>
              </a:lnSpc>
              <a:spcBef>
                <a:spcPts val="0"/>
              </a:spcBef>
              <a:spcAft>
                <a:spcPts val="0"/>
              </a:spcAft>
              <a:buSzPct val="77777"/>
              <a:buChar char="●"/>
            </a:pPr>
            <a:r>
              <a:rPr lang="en"/>
              <a:t>Getting an understanding (+)</a:t>
            </a:r>
            <a:endParaRPr/>
          </a:p>
          <a:p>
            <a:pPr indent="-227330" lvl="0" marL="342900" rtl="0" algn="l">
              <a:lnSpc>
                <a:spcPct val="100000"/>
              </a:lnSpc>
              <a:spcBef>
                <a:spcPts val="0"/>
              </a:spcBef>
              <a:spcAft>
                <a:spcPts val="0"/>
              </a:spcAft>
              <a:buSzPct val="77777"/>
              <a:buChar char="●"/>
            </a:pPr>
            <a:r>
              <a:rPr lang="en"/>
              <a:t>You help someone and get a good reputation</a:t>
            </a:r>
            <a:endParaRPr/>
          </a:p>
          <a:p>
            <a:pPr indent="-227330" lvl="0" marL="342900" rtl="0" algn="l">
              <a:lnSpc>
                <a:spcPct val="100000"/>
              </a:lnSpc>
              <a:spcBef>
                <a:spcPts val="0"/>
              </a:spcBef>
              <a:spcAft>
                <a:spcPts val="0"/>
              </a:spcAft>
              <a:buSzPct val="77777"/>
              <a:buChar char="●"/>
            </a:pPr>
            <a:r>
              <a:rPr lang="en"/>
              <a:t>Hearing people out (+)</a:t>
            </a:r>
            <a:endParaRPr/>
          </a:p>
          <a:p>
            <a:pPr indent="-227330" lvl="0" marL="342900" rtl="0" algn="l">
              <a:lnSpc>
                <a:spcPct val="100000"/>
              </a:lnSpc>
              <a:spcBef>
                <a:spcPts val="0"/>
              </a:spcBef>
              <a:spcAft>
                <a:spcPts val="0"/>
              </a:spcAft>
              <a:buSzPct val="77777"/>
              <a:buChar char="●"/>
            </a:pPr>
            <a:r>
              <a:rPr lang="en"/>
              <a:t>Interesting subject or topic</a:t>
            </a:r>
            <a:endParaRPr/>
          </a:p>
          <a:p>
            <a:pPr indent="-227330" lvl="0" marL="342900" rtl="0" algn="l">
              <a:lnSpc>
                <a:spcPct val="100000"/>
              </a:lnSpc>
              <a:spcBef>
                <a:spcPts val="0"/>
              </a:spcBef>
              <a:spcAft>
                <a:spcPts val="0"/>
              </a:spcAft>
              <a:buSzPct val="77777"/>
              <a:buChar char="●"/>
            </a:pPr>
            <a:r>
              <a:rPr lang="en"/>
              <a:t>Something that is good or fun that will affect you</a:t>
            </a:r>
            <a:endParaRPr/>
          </a:p>
          <a:p>
            <a:pPr indent="0" lvl="0" marL="342900" rtl="0" algn="l">
              <a:lnSpc>
                <a:spcPct val="100000"/>
              </a:lnSpc>
              <a:spcBef>
                <a:spcPts val="1200"/>
              </a:spcBef>
              <a:spcAft>
                <a:spcPts val="0"/>
              </a:spcAft>
              <a:buNone/>
            </a:pPr>
            <a:r>
              <a:rPr b="1" lang="en"/>
              <a:t>Drawbacks:</a:t>
            </a:r>
            <a:endParaRPr b="1"/>
          </a:p>
          <a:p>
            <a:pPr indent="-227330" lvl="0" marL="342900" rtl="0" algn="l">
              <a:lnSpc>
                <a:spcPct val="100000"/>
              </a:lnSpc>
              <a:spcBef>
                <a:spcPts val="1200"/>
              </a:spcBef>
              <a:spcAft>
                <a:spcPts val="0"/>
              </a:spcAft>
              <a:buSzPct val="77777"/>
              <a:buChar char="●"/>
            </a:pPr>
            <a:r>
              <a:rPr lang="en"/>
              <a:t>Not paying attention (+)</a:t>
            </a:r>
            <a:endParaRPr/>
          </a:p>
          <a:p>
            <a:pPr indent="-227330" lvl="0" marL="342900" rtl="0" algn="l">
              <a:lnSpc>
                <a:spcPct val="100000"/>
              </a:lnSpc>
              <a:spcBef>
                <a:spcPts val="0"/>
              </a:spcBef>
              <a:spcAft>
                <a:spcPts val="0"/>
              </a:spcAft>
              <a:buSzPct val="77777"/>
              <a:buChar char="●"/>
            </a:pPr>
            <a:r>
              <a:rPr lang="en"/>
              <a:t>Future consequences</a:t>
            </a:r>
            <a:endParaRPr/>
          </a:p>
          <a:p>
            <a:pPr indent="-227330" lvl="0" marL="342900" rtl="0" algn="l">
              <a:lnSpc>
                <a:spcPct val="100000"/>
              </a:lnSpc>
              <a:spcBef>
                <a:spcPts val="0"/>
              </a:spcBef>
              <a:spcAft>
                <a:spcPts val="0"/>
              </a:spcAft>
              <a:buSzPct val="77777"/>
              <a:buChar char="●"/>
            </a:pPr>
            <a:r>
              <a:rPr lang="en"/>
              <a:t>Takes time and energy</a:t>
            </a:r>
            <a:endParaRPr/>
          </a:p>
          <a:p>
            <a:pPr indent="-227330" lvl="0" marL="342900" rtl="0" algn="l">
              <a:lnSpc>
                <a:spcPct val="100000"/>
              </a:lnSpc>
              <a:spcBef>
                <a:spcPts val="0"/>
              </a:spcBef>
              <a:spcAft>
                <a:spcPts val="0"/>
              </a:spcAft>
              <a:buSzPct val="77777"/>
              <a:buChar char="●"/>
            </a:pPr>
            <a:r>
              <a:rPr lang="en"/>
              <a:t>Emotional (+)</a:t>
            </a:r>
            <a:endParaRPr/>
          </a:p>
          <a:p>
            <a:pPr indent="-227330" lvl="0" marL="342900" rtl="0" algn="l">
              <a:lnSpc>
                <a:spcPct val="100000"/>
              </a:lnSpc>
              <a:spcBef>
                <a:spcPts val="0"/>
              </a:spcBef>
              <a:spcAft>
                <a:spcPts val="0"/>
              </a:spcAft>
              <a:buSzPct val="77777"/>
              <a:buChar char="●"/>
            </a:pPr>
            <a:r>
              <a:rPr lang="en"/>
              <a:t>Not giving others a chance to participate and overdoing it</a:t>
            </a:r>
            <a:endParaRPr/>
          </a:p>
          <a:p>
            <a:pPr indent="-227330" lvl="0" marL="342900" rtl="0" algn="l">
              <a:lnSpc>
                <a:spcPct val="100000"/>
              </a:lnSpc>
              <a:spcBef>
                <a:spcPts val="0"/>
              </a:spcBef>
              <a:spcAft>
                <a:spcPts val="0"/>
              </a:spcAft>
              <a:buSzPct val="77777"/>
              <a:buChar char="●"/>
            </a:pPr>
            <a:r>
              <a:rPr lang="en"/>
              <a:t>One way street</a:t>
            </a:r>
            <a:endParaRPr/>
          </a:p>
        </p:txBody>
      </p:sp>
      <p:sp>
        <p:nvSpPr>
          <p:cNvPr id="91" name="Google Shape;91;p18"/>
          <p:cNvSpPr txBox="1"/>
          <p:nvPr>
            <p:ph idx="1" type="body"/>
          </p:nvPr>
        </p:nvSpPr>
        <p:spPr>
          <a:xfrm>
            <a:off x="134531" y="2828750"/>
            <a:ext cx="2251200" cy="2282700"/>
          </a:xfrm>
          <a:prstGeom prst="rect">
            <a:avLst/>
          </a:prstGeom>
          <a:solidFill>
            <a:srgbClr val="B6D7A8"/>
          </a:solidFill>
        </p:spPr>
        <p:txBody>
          <a:bodyPr anchorCtr="0" anchor="t" bIns="34275" lIns="68575" spcFirstLastPara="1" rIns="68575" wrap="square" tIns="34275">
            <a:normAutofit fontScale="77500" lnSpcReduction="20000"/>
          </a:bodyPr>
          <a:lstStyle/>
          <a:p>
            <a:pPr indent="0" lvl="0" marL="0" rtl="0" algn="l">
              <a:lnSpc>
                <a:spcPct val="100000"/>
              </a:lnSpc>
              <a:spcBef>
                <a:spcPts val="800"/>
              </a:spcBef>
              <a:spcAft>
                <a:spcPts val="0"/>
              </a:spcAft>
              <a:buNone/>
            </a:pPr>
            <a:r>
              <a:rPr b="1" lang="en"/>
              <a:t>Q3. Who usually gets to participate and decide?</a:t>
            </a:r>
            <a:endParaRPr b="1"/>
          </a:p>
          <a:p>
            <a:pPr indent="-233997" lvl="0" marL="342900" rtl="0" algn="l">
              <a:lnSpc>
                <a:spcPct val="100000"/>
              </a:lnSpc>
              <a:spcBef>
                <a:spcPts val="1200"/>
              </a:spcBef>
              <a:spcAft>
                <a:spcPts val="0"/>
              </a:spcAft>
              <a:buSzPct val="77777"/>
              <a:buChar char="●"/>
            </a:pPr>
            <a:r>
              <a:rPr lang="en"/>
              <a:t>Student to participate (++)</a:t>
            </a:r>
            <a:endParaRPr/>
          </a:p>
          <a:p>
            <a:pPr indent="-233997" lvl="0" marL="342900" rtl="0" algn="l">
              <a:lnSpc>
                <a:spcPct val="100000"/>
              </a:lnSpc>
              <a:spcBef>
                <a:spcPts val="0"/>
              </a:spcBef>
              <a:spcAft>
                <a:spcPts val="0"/>
              </a:spcAft>
              <a:buSzPct val="77777"/>
              <a:buChar char="●"/>
            </a:pPr>
            <a:r>
              <a:rPr lang="en"/>
              <a:t>Most people in power</a:t>
            </a:r>
            <a:endParaRPr/>
          </a:p>
          <a:p>
            <a:pPr indent="-233997" lvl="0" marL="342900" rtl="0" algn="l">
              <a:lnSpc>
                <a:spcPct val="100000"/>
              </a:lnSpc>
              <a:spcBef>
                <a:spcPts val="0"/>
              </a:spcBef>
              <a:spcAft>
                <a:spcPts val="0"/>
              </a:spcAft>
              <a:buSzPct val="77777"/>
              <a:buChar char="●"/>
            </a:pPr>
            <a:r>
              <a:rPr lang="en"/>
              <a:t>Decide - Guardian (sometimes)</a:t>
            </a:r>
            <a:endParaRPr/>
          </a:p>
          <a:p>
            <a:pPr indent="-233997" lvl="0" marL="342900" rtl="0" algn="l">
              <a:lnSpc>
                <a:spcPct val="100000"/>
              </a:lnSpc>
              <a:spcBef>
                <a:spcPts val="0"/>
              </a:spcBef>
              <a:spcAft>
                <a:spcPts val="0"/>
              </a:spcAft>
              <a:buSzPct val="77777"/>
              <a:buChar char="●"/>
            </a:pPr>
            <a:r>
              <a:rPr lang="en"/>
              <a:t>Police, authorities make decisions (+)</a:t>
            </a:r>
            <a:endParaRPr/>
          </a:p>
          <a:p>
            <a:pPr indent="-233997" lvl="0" marL="342900" rtl="0" algn="l">
              <a:lnSpc>
                <a:spcPct val="100000"/>
              </a:lnSpc>
              <a:spcBef>
                <a:spcPts val="0"/>
              </a:spcBef>
              <a:spcAft>
                <a:spcPts val="0"/>
              </a:spcAft>
              <a:buSzPct val="77777"/>
              <a:buChar char="●"/>
            </a:pPr>
            <a:r>
              <a:rPr lang="en"/>
              <a:t>Teacher to decide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idx="1" type="body"/>
          </p:nvPr>
        </p:nvSpPr>
        <p:spPr>
          <a:xfrm>
            <a:off x="73125" y="133950"/>
            <a:ext cx="2749800" cy="2432400"/>
          </a:xfrm>
          <a:prstGeom prst="rect">
            <a:avLst/>
          </a:prstGeom>
          <a:solidFill>
            <a:srgbClr val="B4A7D6"/>
          </a:solidFill>
        </p:spPr>
        <p:txBody>
          <a:bodyPr anchorCtr="0" anchor="t" bIns="34275" lIns="68575" spcFirstLastPara="1" rIns="68575" wrap="square" tIns="34275">
            <a:normAutofit fontScale="70000" lnSpcReduction="20000"/>
          </a:bodyPr>
          <a:lstStyle/>
          <a:p>
            <a:pPr indent="0" lvl="0" marL="0" rtl="0" algn="l">
              <a:lnSpc>
                <a:spcPct val="100000"/>
              </a:lnSpc>
              <a:spcBef>
                <a:spcPts val="800"/>
              </a:spcBef>
              <a:spcAft>
                <a:spcPts val="0"/>
              </a:spcAft>
              <a:buNone/>
            </a:pPr>
            <a:r>
              <a:rPr b="1" lang="en"/>
              <a:t>Q1. When you hear the word action what do you think about?</a:t>
            </a:r>
            <a:endParaRPr b="1"/>
          </a:p>
          <a:p>
            <a:pPr indent="-227330" lvl="0" marL="342900" rtl="0" algn="l">
              <a:lnSpc>
                <a:spcPct val="100000"/>
              </a:lnSpc>
              <a:spcBef>
                <a:spcPts val="1200"/>
              </a:spcBef>
              <a:spcAft>
                <a:spcPts val="0"/>
              </a:spcAft>
              <a:buSzPct val="77777"/>
              <a:buChar char="●"/>
            </a:pPr>
            <a:r>
              <a:rPr lang="en"/>
              <a:t>Something intense</a:t>
            </a:r>
            <a:endParaRPr/>
          </a:p>
          <a:p>
            <a:pPr indent="-227330" lvl="0" marL="342900" rtl="0" algn="l">
              <a:lnSpc>
                <a:spcPct val="100000"/>
              </a:lnSpc>
              <a:spcBef>
                <a:spcPts val="0"/>
              </a:spcBef>
              <a:spcAft>
                <a:spcPts val="0"/>
              </a:spcAft>
              <a:buSzPct val="77777"/>
              <a:buChar char="●"/>
            </a:pPr>
            <a:r>
              <a:rPr lang="en"/>
              <a:t>Change</a:t>
            </a:r>
            <a:endParaRPr/>
          </a:p>
          <a:p>
            <a:pPr indent="-227330" lvl="0" marL="342900" rtl="0" algn="l">
              <a:lnSpc>
                <a:spcPct val="100000"/>
              </a:lnSpc>
              <a:spcBef>
                <a:spcPts val="0"/>
              </a:spcBef>
              <a:spcAft>
                <a:spcPts val="0"/>
              </a:spcAft>
              <a:buSzPct val="77777"/>
              <a:buChar char="●"/>
            </a:pPr>
            <a:r>
              <a:rPr lang="en"/>
              <a:t>Movement (+)</a:t>
            </a:r>
            <a:endParaRPr/>
          </a:p>
          <a:p>
            <a:pPr indent="-227330" lvl="0" marL="342900" rtl="0" algn="l">
              <a:lnSpc>
                <a:spcPct val="100000"/>
              </a:lnSpc>
              <a:spcBef>
                <a:spcPts val="0"/>
              </a:spcBef>
              <a:spcAft>
                <a:spcPts val="0"/>
              </a:spcAft>
              <a:buSzPct val="77777"/>
              <a:buChar char="●"/>
            </a:pPr>
            <a:r>
              <a:rPr lang="en"/>
              <a:t>Making a difference</a:t>
            </a:r>
            <a:endParaRPr/>
          </a:p>
          <a:p>
            <a:pPr indent="-227330" lvl="0" marL="342900" rtl="0" algn="l">
              <a:lnSpc>
                <a:spcPct val="100000"/>
              </a:lnSpc>
              <a:spcBef>
                <a:spcPts val="0"/>
              </a:spcBef>
              <a:spcAft>
                <a:spcPts val="0"/>
              </a:spcAft>
              <a:buSzPct val="77777"/>
              <a:buChar char="●"/>
            </a:pPr>
            <a:r>
              <a:rPr lang="en"/>
              <a:t>Action - to take a stronger response to something (+)</a:t>
            </a:r>
            <a:endParaRPr/>
          </a:p>
          <a:p>
            <a:pPr indent="-227330" lvl="0" marL="342900" rtl="0" algn="l">
              <a:lnSpc>
                <a:spcPct val="100000"/>
              </a:lnSpc>
              <a:spcBef>
                <a:spcPts val="0"/>
              </a:spcBef>
              <a:spcAft>
                <a:spcPts val="0"/>
              </a:spcAft>
              <a:buSzPct val="77777"/>
              <a:buChar char="●"/>
            </a:pPr>
            <a:r>
              <a:rPr lang="en"/>
              <a:t>Firefighter and army</a:t>
            </a:r>
            <a:endParaRPr/>
          </a:p>
          <a:p>
            <a:pPr indent="-227330" lvl="0" marL="342900" rtl="0" algn="l">
              <a:lnSpc>
                <a:spcPct val="100000"/>
              </a:lnSpc>
              <a:spcBef>
                <a:spcPts val="0"/>
              </a:spcBef>
              <a:spcAft>
                <a:spcPts val="0"/>
              </a:spcAft>
              <a:buSzPct val="77777"/>
              <a:buChar char="●"/>
            </a:pPr>
            <a:r>
              <a:rPr lang="en"/>
              <a:t>Current events</a:t>
            </a:r>
            <a:endParaRPr/>
          </a:p>
          <a:p>
            <a:pPr indent="-227330" lvl="0" marL="342900" rtl="0" algn="l">
              <a:lnSpc>
                <a:spcPct val="100000"/>
              </a:lnSpc>
              <a:spcBef>
                <a:spcPts val="0"/>
              </a:spcBef>
              <a:spcAft>
                <a:spcPts val="0"/>
              </a:spcAft>
              <a:buSzPct val="77777"/>
              <a:buChar char="●"/>
            </a:pPr>
            <a:r>
              <a:rPr lang="en"/>
              <a:t>Someone being something like physically changing/ doing something</a:t>
            </a:r>
            <a:endParaRPr/>
          </a:p>
        </p:txBody>
      </p:sp>
      <p:pic>
        <p:nvPicPr>
          <p:cNvPr id="97" name="Google Shape;97;p19"/>
          <p:cNvPicPr preferRelativeResize="0"/>
          <p:nvPr/>
        </p:nvPicPr>
        <p:blipFill>
          <a:blip r:embed="rId3">
            <a:alphaModFix/>
          </a:blip>
          <a:stretch>
            <a:fillRect/>
          </a:stretch>
        </p:blipFill>
        <p:spPr>
          <a:xfrm>
            <a:off x="2884350" y="62869"/>
            <a:ext cx="3439404" cy="4585871"/>
          </a:xfrm>
          <a:prstGeom prst="rect">
            <a:avLst/>
          </a:prstGeom>
          <a:noFill/>
          <a:ln>
            <a:noFill/>
          </a:ln>
        </p:spPr>
      </p:pic>
      <p:sp>
        <p:nvSpPr>
          <p:cNvPr id="98" name="Google Shape;98;p19"/>
          <p:cNvSpPr txBox="1"/>
          <p:nvPr>
            <p:ph idx="1" type="body"/>
          </p:nvPr>
        </p:nvSpPr>
        <p:spPr>
          <a:xfrm>
            <a:off x="0" y="2712525"/>
            <a:ext cx="2749800" cy="2210400"/>
          </a:xfrm>
          <a:prstGeom prst="rect">
            <a:avLst/>
          </a:prstGeom>
          <a:solidFill>
            <a:srgbClr val="F1C232"/>
          </a:solidFill>
        </p:spPr>
        <p:txBody>
          <a:bodyPr anchorCtr="0" anchor="t" bIns="34275" lIns="68575" spcFirstLastPara="1" rIns="68575" wrap="square" tIns="34275">
            <a:normAutofit fontScale="77500" lnSpcReduction="20000"/>
          </a:bodyPr>
          <a:lstStyle/>
          <a:p>
            <a:pPr indent="0" lvl="0" marL="0" rtl="0" algn="l">
              <a:spcBef>
                <a:spcPts val="800"/>
              </a:spcBef>
              <a:spcAft>
                <a:spcPts val="0"/>
              </a:spcAft>
              <a:buNone/>
            </a:pPr>
            <a:r>
              <a:rPr b="1" lang="en"/>
              <a:t>Q2. What is action?</a:t>
            </a:r>
            <a:endParaRPr b="1"/>
          </a:p>
          <a:p>
            <a:pPr indent="-233997" lvl="0" marL="342900" rtl="0" algn="l">
              <a:spcBef>
                <a:spcPts val="1200"/>
              </a:spcBef>
              <a:spcAft>
                <a:spcPts val="0"/>
              </a:spcAft>
              <a:buSzPct val="77777"/>
              <a:buChar char="●"/>
            </a:pPr>
            <a:r>
              <a:rPr lang="en"/>
              <a:t>Sudden act</a:t>
            </a:r>
            <a:endParaRPr/>
          </a:p>
          <a:p>
            <a:pPr indent="-233997" lvl="0" marL="342900" rtl="0" algn="l">
              <a:spcBef>
                <a:spcPts val="0"/>
              </a:spcBef>
              <a:spcAft>
                <a:spcPts val="0"/>
              </a:spcAft>
              <a:buSzPct val="77777"/>
              <a:buChar char="●"/>
            </a:pPr>
            <a:r>
              <a:rPr lang="en"/>
              <a:t>People doing things together</a:t>
            </a:r>
            <a:endParaRPr/>
          </a:p>
          <a:p>
            <a:pPr indent="-233997" lvl="0" marL="342900" rtl="0" algn="l">
              <a:spcBef>
                <a:spcPts val="0"/>
              </a:spcBef>
              <a:spcAft>
                <a:spcPts val="0"/>
              </a:spcAft>
              <a:buSzPct val="77777"/>
              <a:buChar char="●"/>
            </a:pPr>
            <a:r>
              <a:rPr lang="en"/>
              <a:t>Storytelling</a:t>
            </a:r>
            <a:endParaRPr/>
          </a:p>
          <a:p>
            <a:pPr indent="-233997" lvl="0" marL="342900" rtl="0" algn="l">
              <a:spcBef>
                <a:spcPts val="0"/>
              </a:spcBef>
              <a:spcAft>
                <a:spcPts val="0"/>
              </a:spcAft>
              <a:buSzPct val="77777"/>
              <a:buChar char="●"/>
            </a:pPr>
            <a:r>
              <a:rPr lang="en"/>
              <a:t>Taking control of something</a:t>
            </a:r>
            <a:endParaRPr/>
          </a:p>
          <a:p>
            <a:pPr indent="-233997" lvl="0" marL="342900" rtl="0" algn="l">
              <a:spcBef>
                <a:spcPts val="0"/>
              </a:spcBef>
              <a:spcAft>
                <a:spcPts val="0"/>
              </a:spcAft>
              <a:buSzPct val="77777"/>
              <a:buChar char="●"/>
            </a:pPr>
            <a:r>
              <a:rPr lang="en"/>
              <a:t>Making change happen (+++)</a:t>
            </a:r>
            <a:endParaRPr/>
          </a:p>
          <a:p>
            <a:pPr indent="-233997" lvl="0" marL="342900" rtl="0" algn="l">
              <a:spcBef>
                <a:spcPts val="0"/>
              </a:spcBef>
              <a:spcAft>
                <a:spcPts val="0"/>
              </a:spcAft>
              <a:buSzPct val="77777"/>
              <a:buChar char="●"/>
            </a:pPr>
            <a:r>
              <a:rPr lang="en"/>
              <a:t>When people protest against something that happens and voice it’s taking action</a:t>
            </a:r>
            <a:endParaRPr/>
          </a:p>
          <a:p>
            <a:pPr indent="-233997" lvl="0" marL="342900" rtl="0" algn="l">
              <a:spcBef>
                <a:spcPts val="0"/>
              </a:spcBef>
              <a:spcAft>
                <a:spcPts val="0"/>
              </a:spcAft>
              <a:buSzPct val="77777"/>
              <a:buChar char="●"/>
            </a:pPr>
            <a:r>
              <a:rPr lang="en"/>
              <a:t>Doing something no one else wanted to do</a:t>
            </a:r>
            <a:endParaRPr/>
          </a:p>
        </p:txBody>
      </p:sp>
      <p:sp>
        <p:nvSpPr>
          <p:cNvPr id="99" name="Google Shape;99;p19"/>
          <p:cNvSpPr txBox="1"/>
          <p:nvPr>
            <p:ph idx="1" type="body"/>
          </p:nvPr>
        </p:nvSpPr>
        <p:spPr>
          <a:xfrm>
            <a:off x="6360956" y="62869"/>
            <a:ext cx="2872500" cy="2729400"/>
          </a:xfrm>
          <a:prstGeom prst="rect">
            <a:avLst/>
          </a:prstGeom>
          <a:solidFill>
            <a:srgbClr val="D0E0E3"/>
          </a:solidFill>
        </p:spPr>
        <p:txBody>
          <a:bodyPr anchorCtr="0" anchor="t" bIns="34275" lIns="68575" spcFirstLastPara="1" rIns="68575" wrap="square" tIns="34275">
            <a:normAutofit fontScale="62500" lnSpcReduction="20000"/>
          </a:bodyPr>
          <a:lstStyle/>
          <a:p>
            <a:pPr indent="0" lvl="0" marL="0" rtl="0" algn="l">
              <a:lnSpc>
                <a:spcPct val="100000"/>
              </a:lnSpc>
              <a:spcBef>
                <a:spcPts val="800"/>
              </a:spcBef>
              <a:spcAft>
                <a:spcPts val="0"/>
              </a:spcAft>
              <a:buNone/>
            </a:pPr>
            <a:r>
              <a:rPr b="1" lang="en"/>
              <a:t>Q3. What are different types of action you seen, heard, or participated in?</a:t>
            </a:r>
            <a:endParaRPr b="1"/>
          </a:p>
          <a:p>
            <a:pPr indent="-220662" lvl="0" marL="342900" rtl="0" algn="l">
              <a:lnSpc>
                <a:spcPct val="100000"/>
              </a:lnSpc>
              <a:spcBef>
                <a:spcPts val="1200"/>
              </a:spcBef>
              <a:spcAft>
                <a:spcPts val="0"/>
              </a:spcAft>
              <a:buSzPct val="77777"/>
              <a:buChar char="●"/>
            </a:pPr>
            <a:r>
              <a:rPr lang="en"/>
              <a:t>Riots/ violence</a:t>
            </a:r>
            <a:endParaRPr/>
          </a:p>
          <a:p>
            <a:pPr indent="-220662" lvl="0" marL="342900" rtl="0" algn="l">
              <a:lnSpc>
                <a:spcPct val="100000"/>
              </a:lnSpc>
              <a:spcBef>
                <a:spcPts val="0"/>
              </a:spcBef>
              <a:spcAft>
                <a:spcPts val="0"/>
              </a:spcAft>
              <a:buSzPct val="77777"/>
              <a:buChar char="●"/>
            </a:pPr>
            <a:r>
              <a:rPr lang="en"/>
              <a:t>Raising money</a:t>
            </a:r>
            <a:endParaRPr/>
          </a:p>
          <a:p>
            <a:pPr indent="-220662" lvl="0" marL="342900" rtl="0" algn="l">
              <a:lnSpc>
                <a:spcPct val="100000"/>
              </a:lnSpc>
              <a:spcBef>
                <a:spcPts val="0"/>
              </a:spcBef>
              <a:spcAft>
                <a:spcPts val="0"/>
              </a:spcAft>
              <a:buSzPct val="77777"/>
              <a:buChar char="●"/>
            </a:pPr>
            <a:r>
              <a:rPr lang="en"/>
              <a:t>Protest (+)</a:t>
            </a:r>
            <a:endParaRPr/>
          </a:p>
          <a:p>
            <a:pPr indent="-220662" lvl="0" marL="342900" rtl="0" algn="l">
              <a:lnSpc>
                <a:spcPct val="100000"/>
              </a:lnSpc>
              <a:spcBef>
                <a:spcPts val="0"/>
              </a:spcBef>
              <a:spcAft>
                <a:spcPts val="0"/>
              </a:spcAft>
              <a:buSzPct val="77777"/>
              <a:buChar char="●"/>
            </a:pPr>
            <a:r>
              <a:rPr lang="en"/>
              <a:t>Political</a:t>
            </a:r>
            <a:endParaRPr/>
          </a:p>
          <a:p>
            <a:pPr indent="-220662" lvl="0" marL="342900" rtl="0" algn="l">
              <a:lnSpc>
                <a:spcPct val="100000"/>
              </a:lnSpc>
              <a:spcBef>
                <a:spcPts val="0"/>
              </a:spcBef>
              <a:spcAft>
                <a:spcPts val="0"/>
              </a:spcAft>
              <a:buSzPct val="77777"/>
              <a:buChar char="●"/>
            </a:pPr>
            <a:r>
              <a:rPr lang="en"/>
              <a:t>Community</a:t>
            </a:r>
            <a:endParaRPr/>
          </a:p>
          <a:p>
            <a:pPr indent="-220662" lvl="0" marL="342900" rtl="0" algn="l">
              <a:lnSpc>
                <a:spcPct val="100000"/>
              </a:lnSpc>
              <a:spcBef>
                <a:spcPts val="0"/>
              </a:spcBef>
              <a:spcAft>
                <a:spcPts val="0"/>
              </a:spcAft>
              <a:buSzPct val="77777"/>
              <a:buChar char="●"/>
            </a:pPr>
            <a:r>
              <a:rPr lang="en"/>
              <a:t>Self/personal</a:t>
            </a:r>
            <a:endParaRPr/>
          </a:p>
          <a:p>
            <a:pPr indent="-220662" lvl="0" marL="342900" rtl="0" algn="l">
              <a:lnSpc>
                <a:spcPct val="100000"/>
              </a:lnSpc>
              <a:spcBef>
                <a:spcPts val="0"/>
              </a:spcBef>
              <a:spcAft>
                <a:spcPts val="0"/>
              </a:spcAft>
              <a:buSzPct val="77777"/>
              <a:buChar char="●"/>
            </a:pPr>
            <a:r>
              <a:rPr lang="en"/>
              <a:t>Contacting representatives</a:t>
            </a:r>
            <a:endParaRPr/>
          </a:p>
          <a:p>
            <a:pPr indent="-220662" lvl="0" marL="342900" rtl="0" algn="l">
              <a:lnSpc>
                <a:spcPct val="100000"/>
              </a:lnSpc>
              <a:spcBef>
                <a:spcPts val="0"/>
              </a:spcBef>
              <a:spcAft>
                <a:spcPts val="0"/>
              </a:spcAft>
              <a:buSzPct val="77777"/>
              <a:buChar char="●"/>
            </a:pPr>
            <a:r>
              <a:rPr lang="en"/>
              <a:t>Unionizing</a:t>
            </a:r>
            <a:endParaRPr/>
          </a:p>
          <a:p>
            <a:pPr indent="-220662" lvl="0" marL="342900" rtl="0" algn="l">
              <a:lnSpc>
                <a:spcPct val="100000"/>
              </a:lnSpc>
              <a:spcBef>
                <a:spcPts val="0"/>
              </a:spcBef>
              <a:spcAft>
                <a:spcPts val="0"/>
              </a:spcAft>
              <a:buSzPct val="77777"/>
              <a:buChar char="●"/>
            </a:pPr>
            <a:r>
              <a:rPr lang="en"/>
              <a:t>Voting (+)</a:t>
            </a:r>
            <a:endParaRPr/>
          </a:p>
          <a:p>
            <a:pPr indent="-220662" lvl="0" marL="342900" rtl="0" algn="l">
              <a:lnSpc>
                <a:spcPct val="100000"/>
              </a:lnSpc>
              <a:spcBef>
                <a:spcPts val="0"/>
              </a:spcBef>
              <a:spcAft>
                <a:spcPts val="0"/>
              </a:spcAft>
              <a:buSzPct val="77777"/>
              <a:buChar char="●"/>
            </a:pPr>
            <a:r>
              <a:rPr lang="en"/>
              <a:t>Law change</a:t>
            </a:r>
            <a:endParaRPr/>
          </a:p>
          <a:p>
            <a:pPr indent="-220662" lvl="0" marL="342900" rtl="0" algn="l">
              <a:lnSpc>
                <a:spcPct val="100000"/>
              </a:lnSpc>
              <a:spcBef>
                <a:spcPts val="0"/>
              </a:spcBef>
              <a:spcAft>
                <a:spcPts val="0"/>
              </a:spcAft>
              <a:buSzPct val="77777"/>
              <a:buChar char="●"/>
            </a:pPr>
            <a:r>
              <a:rPr lang="en"/>
              <a:t>Marches</a:t>
            </a:r>
            <a:endParaRPr/>
          </a:p>
          <a:p>
            <a:pPr indent="-220662" lvl="0" marL="342900" rtl="0" algn="l">
              <a:lnSpc>
                <a:spcPct val="100000"/>
              </a:lnSpc>
              <a:spcBef>
                <a:spcPts val="0"/>
              </a:spcBef>
              <a:spcAft>
                <a:spcPts val="0"/>
              </a:spcAft>
              <a:buSzPct val="77777"/>
              <a:buChar char="●"/>
            </a:pPr>
            <a:r>
              <a:rPr lang="en"/>
              <a:t>Sit ins</a:t>
            </a:r>
            <a:endParaRPr/>
          </a:p>
          <a:p>
            <a:pPr indent="-220662" lvl="0" marL="342900" rtl="0" algn="l">
              <a:lnSpc>
                <a:spcPct val="100000"/>
              </a:lnSpc>
              <a:spcBef>
                <a:spcPts val="0"/>
              </a:spcBef>
              <a:spcAft>
                <a:spcPts val="0"/>
              </a:spcAft>
              <a:buSzPct val="77777"/>
              <a:buChar char="●"/>
            </a:pPr>
            <a:r>
              <a:rPr lang="en"/>
              <a:t>Public speaking</a:t>
            </a:r>
            <a:endParaRPr/>
          </a:p>
          <a:p>
            <a:pPr indent="-220662" lvl="0" marL="342900" rtl="0" algn="l">
              <a:lnSpc>
                <a:spcPct val="100000"/>
              </a:lnSpc>
              <a:spcBef>
                <a:spcPts val="0"/>
              </a:spcBef>
              <a:spcAft>
                <a:spcPts val="0"/>
              </a:spcAft>
              <a:buSzPct val="77777"/>
              <a:buChar char="●"/>
            </a:pPr>
            <a:r>
              <a:rPr lang="en"/>
              <a:t>Social media</a:t>
            </a:r>
            <a:endParaRPr/>
          </a:p>
          <a:p>
            <a:pPr indent="-220662" lvl="0" marL="342900" rtl="0" algn="l">
              <a:lnSpc>
                <a:spcPct val="100000"/>
              </a:lnSpc>
              <a:spcBef>
                <a:spcPts val="0"/>
              </a:spcBef>
              <a:spcAft>
                <a:spcPts val="0"/>
              </a:spcAft>
              <a:buSzPct val="77777"/>
              <a:buChar char="●"/>
            </a:pPr>
            <a:r>
              <a:rPr lang="en"/>
              <a:t>Sharing information in social media</a:t>
            </a:r>
            <a:endParaRPr/>
          </a:p>
        </p:txBody>
      </p:sp>
      <p:sp>
        <p:nvSpPr>
          <p:cNvPr id="100" name="Google Shape;100;p19"/>
          <p:cNvSpPr txBox="1"/>
          <p:nvPr>
            <p:ph idx="1" type="body"/>
          </p:nvPr>
        </p:nvSpPr>
        <p:spPr>
          <a:xfrm>
            <a:off x="6410288" y="2792269"/>
            <a:ext cx="2872500" cy="1012500"/>
          </a:xfrm>
          <a:prstGeom prst="rect">
            <a:avLst/>
          </a:prstGeom>
          <a:solidFill>
            <a:srgbClr val="93C47D"/>
          </a:solidFill>
        </p:spPr>
        <p:txBody>
          <a:bodyPr anchorCtr="0" anchor="t" bIns="34275" lIns="68575" spcFirstLastPara="1" rIns="68575" wrap="square" tIns="34275">
            <a:normAutofit fontScale="62500" lnSpcReduction="20000"/>
          </a:bodyPr>
          <a:lstStyle/>
          <a:p>
            <a:pPr indent="0" lvl="0" marL="0" rtl="0" algn="l">
              <a:spcBef>
                <a:spcPts val="800"/>
              </a:spcBef>
              <a:spcAft>
                <a:spcPts val="0"/>
              </a:spcAft>
              <a:buNone/>
            </a:pPr>
            <a:r>
              <a:rPr b="1" lang="en"/>
              <a:t>Q4. What were the results? </a:t>
            </a:r>
            <a:endParaRPr b="1"/>
          </a:p>
          <a:p>
            <a:pPr indent="-220662" lvl="0" marL="342900" rtl="0" algn="l">
              <a:spcBef>
                <a:spcPts val="1200"/>
              </a:spcBef>
              <a:spcAft>
                <a:spcPts val="0"/>
              </a:spcAft>
              <a:buSzPct val="77777"/>
              <a:buChar char="●"/>
            </a:pPr>
            <a:r>
              <a:rPr lang="en"/>
              <a:t>Can cause a change, good or bad</a:t>
            </a:r>
            <a:endParaRPr/>
          </a:p>
          <a:p>
            <a:pPr indent="-220662" lvl="0" marL="342900" rtl="0" algn="l">
              <a:spcBef>
                <a:spcPts val="0"/>
              </a:spcBef>
              <a:spcAft>
                <a:spcPts val="0"/>
              </a:spcAft>
              <a:buSzPct val="77777"/>
              <a:buChar char="●"/>
            </a:pPr>
            <a:r>
              <a:rPr lang="en"/>
              <a:t>What taking action does - build respect, sometimes power, sometimes understanding</a:t>
            </a:r>
            <a:endParaRPr/>
          </a:p>
          <a:p>
            <a:pPr indent="-220662" lvl="0" marL="342900" rtl="0" algn="l">
              <a:spcBef>
                <a:spcPts val="0"/>
              </a:spcBef>
              <a:spcAft>
                <a:spcPts val="0"/>
              </a:spcAft>
              <a:buSzPct val="77777"/>
              <a:buChar char="●"/>
            </a:pPr>
            <a:r>
              <a:rPr lang="en"/>
              <a:t>Positive</a:t>
            </a:r>
            <a:endParaRPr/>
          </a:p>
        </p:txBody>
      </p:sp>
      <p:sp>
        <p:nvSpPr>
          <p:cNvPr id="101" name="Google Shape;101;p19"/>
          <p:cNvSpPr txBox="1"/>
          <p:nvPr>
            <p:ph idx="1" type="body"/>
          </p:nvPr>
        </p:nvSpPr>
        <p:spPr>
          <a:xfrm>
            <a:off x="6410288" y="3872194"/>
            <a:ext cx="2872500" cy="1012500"/>
          </a:xfrm>
          <a:prstGeom prst="rect">
            <a:avLst/>
          </a:prstGeom>
          <a:solidFill>
            <a:srgbClr val="E6B8AF"/>
          </a:solidFill>
        </p:spPr>
        <p:txBody>
          <a:bodyPr anchorCtr="0" anchor="t" bIns="34275" lIns="68575" spcFirstLastPara="1" rIns="68575" wrap="square" tIns="34275">
            <a:normAutofit fontScale="62500" lnSpcReduction="20000"/>
          </a:bodyPr>
          <a:lstStyle/>
          <a:p>
            <a:pPr indent="0" lvl="0" marL="0" rtl="0" algn="l">
              <a:spcBef>
                <a:spcPts val="800"/>
              </a:spcBef>
              <a:spcAft>
                <a:spcPts val="0"/>
              </a:spcAft>
              <a:buNone/>
            </a:pPr>
            <a:r>
              <a:rPr b="1" lang="en"/>
              <a:t>Q5. Who can take action? </a:t>
            </a:r>
            <a:endParaRPr b="1"/>
          </a:p>
          <a:p>
            <a:pPr indent="-220662" lvl="0" marL="342900" rtl="0" algn="l">
              <a:spcBef>
                <a:spcPts val="1200"/>
              </a:spcBef>
              <a:spcAft>
                <a:spcPts val="0"/>
              </a:spcAft>
              <a:buSzPct val="77777"/>
              <a:buChar char="●"/>
            </a:pPr>
            <a:r>
              <a:rPr lang="en"/>
              <a:t>Myself</a:t>
            </a:r>
            <a:endParaRPr/>
          </a:p>
          <a:p>
            <a:pPr indent="-220662" lvl="0" marL="342900" rtl="0" algn="l">
              <a:spcBef>
                <a:spcPts val="0"/>
              </a:spcBef>
              <a:spcAft>
                <a:spcPts val="0"/>
              </a:spcAft>
              <a:buSzPct val="77777"/>
              <a:buChar char="●"/>
            </a:pPr>
            <a:r>
              <a:rPr lang="en"/>
              <a:t>People who have power/ SCOTUS</a:t>
            </a:r>
            <a:endParaRPr/>
          </a:p>
          <a:p>
            <a:pPr indent="-220662" lvl="0" marL="342900" rtl="0" algn="l">
              <a:spcBef>
                <a:spcPts val="0"/>
              </a:spcBef>
              <a:spcAft>
                <a:spcPts val="0"/>
              </a:spcAft>
              <a:buSzPct val="77777"/>
              <a:buChar char="●"/>
            </a:pPr>
            <a:r>
              <a:rPr lang="en"/>
              <a:t>Anybody</a:t>
            </a:r>
            <a:endParaRPr/>
          </a:p>
          <a:p>
            <a:pPr indent="-220662" lvl="0" marL="342900" rtl="0" algn="l">
              <a:spcBef>
                <a:spcPts val="0"/>
              </a:spcBef>
              <a:spcAft>
                <a:spcPts val="0"/>
              </a:spcAft>
              <a:buSzPct val="77777"/>
              <a:buChar char="●"/>
            </a:pPr>
            <a:r>
              <a:rPr lang="en"/>
              <a:t>Anyone who can take action, no matter age, race, gender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idx="1" type="body"/>
          </p:nvPr>
        </p:nvSpPr>
        <p:spPr>
          <a:xfrm>
            <a:off x="52800" y="53550"/>
            <a:ext cx="2832900" cy="2012700"/>
          </a:xfrm>
          <a:prstGeom prst="rect">
            <a:avLst/>
          </a:prstGeom>
          <a:solidFill>
            <a:srgbClr val="A4C2F4"/>
          </a:solidFill>
        </p:spPr>
        <p:txBody>
          <a:bodyPr anchorCtr="0" anchor="t" bIns="34275" lIns="68575" spcFirstLastPara="1" rIns="68575" wrap="square" tIns="34275">
            <a:normAutofit fontScale="62500"/>
          </a:bodyPr>
          <a:lstStyle/>
          <a:p>
            <a:pPr indent="0" lvl="0" marL="0" rtl="0" algn="l">
              <a:spcBef>
                <a:spcPts val="800"/>
              </a:spcBef>
              <a:spcAft>
                <a:spcPts val="0"/>
              </a:spcAft>
              <a:buNone/>
            </a:pPr>
            <a:r>
              <a:rPr b="1" lang="en"/>
              <a:t>Q1. What does communication mean?</a:t>
            </a:r>
            <a:endParaRPr b="1"/>
          </a:p>
          <a:p>
            <a:pPr indent="-220662" lvl="0" marL="342900" rtl="0" algn="l">
              <a:spcBef>
                <a:spcPts val="1200"/>
              </a:spcBef>
              <a:spcAft>
                <a:spcPts val="0"/>
              </a:spcAft>
              <a:buSzPct val="77777"/>
              <a:buChar char="●"/>
            </a:pPr>
            <a:r>
              <a:rPr lang="en"/>
              <a:t>Sharing how you feel/ information</a:t>
            </a:r>
            <a:endParaRPr/>
          </a:p>
          <a:p>
            <a:pPr indent="-220662" lvl="0" marL="342900" rtl="0" algn="l">
              <a:spcBef>
                <a:spcPts val="0"/>
              </a:spcBef>
              <a:spcAft>
                <a:spcPts val="0"/>
              </a:spcAft>
              <a:buSzPct val="77777"/>
              <a:buChar char="●"/>
            </a:pPr>
            <a:r>
              <a:rPr lang="en"/>
              <a:t>Communication</a:t>
            </a:r>
            <a:r>
              <a:rPr lang="en"/>
              <a:t> is more than just talking it is so you can understand the view of another</a:t>
            </a:r>
            <a:endParaRPr/>
          </a:p>
          <a:p>
            <a:pPr indent="-220662" lvl="0" marL="342900" rtl="0" algn="l">
              <a:spcBef>
                <a:spcPts val="0"/>
              </a:spcBef>
              <a:spcAft>
                <a:spcPts val="0"/>
              </a:spcAft>
              <a:buSzPct val="77777"/>
              <a:buChar char="●"/>
            </a:pPr>
            <a:r>
              <a:rPr lang="en"/>
              <a:t>Explaining and understanding (+)</a:t>
            </a:r>
            <a:endParaRPr/>
          </a:p>
          <a:p>
            <a:pPr indent="-220662" lvl="0" marL="342900" rtl="0" algn="l">
              <a:spcBef>
                <a:spcPts val="0"/>
              </a:spcBef>
              <a:spcAft>
                <a:spcPts val="0"/>
              </a:spcAft>
              <a:buSzPct val="77777"/>
              <a:buChar char="●"/>
            </a:pPr>
            <a:r>
              <a:rPr lang="en"/>
              <a:t>To talk and understand what or whom is talking</a:t>
            </a:r>
            <a:endParaRPr/>
          </a:p>
          <a:p>
            <a:pPr indent="-220662" lvl="0" marL="342900" rtl="0" algn="l">
              <a:spcBef>
                <a:spcPts val="0"/>
              </a:spcBef>
              <a:spcAft>
                <a:spcPts val="0"/>
              </a:spcAft>
              <a:buSzPct val="77777"/>
              <a:buChar char="●"/>
            </a:pPr>
            <a:r>
              <a:rPr lang="en"/>
              <a:t>Sharing information of ideas (+)</a:t>
            </a:r>
            <a:endParaRPr/>
          </a:p>
          <a:p>
            <a:pPr indent="-220662" lvl="0" marL="342900" rtl="0" algn="l">
              <a:spcBef>
                <a:spcPts val="0"/>
              </a:spcBef>
              <a:spcAft>
                <a:spcPts val="0"/>
              </a:spcAft>
              <a:buSzPct val="77777"/>
              <a:buChar char="●"/>
            </a:pPr>
            <a:r>
              <a:rPr lang="en"/>
              <a:t>Talking (++++)</a:t>
            </a:r>
            <a:endParaRPr/>
          </a:p>
          <a:p>
            <a:pPr indent="-220662" lvl="0" marL="342900" rtl="0" algn="l">
              <a:spcBef>
                <a:spcPts val="0"/>
              </a:spcBef>
              <a:spcAft>
                <a:spcPts val="0"/>
              </a:spcAft>
              <a:buSzPct val="77777"/>
              <a:buChar char="●"/>
            </a:pPr>
            <a:r>
              <a:rPr lang="en"/>
              <a:t>Media</a:t>
            </a:r>
            <a:endParaRPr/>
          </a:p>
        </p:txBody>
      </p:sp>
      <p:pic>
        <p:nvPicPr>
          <p:cNvPr id="107" name="Google Shape;107;p20"/>
          <p:cNvPicPr preferRelativeResize="0"/>
          <p:nvPr/>
        </p:nvPicPr>
        <p:blipFill>
          <a:blip r:embed="rId3">
            <a:alphaModFix/>
          </a:blip>
          <a:stretch>
            <a:fillRect/>
          </a:stretch>
        </p:blipFill>
        <p:spPr>
          <a:xfrm>
            <a:off x="2885381" y="53550"/>
            <a:ext cx="3513039" cy="4684052"/>
          </a:xfrm>
          <a:prstGeom prst="rect">
            <a:avLst/>
          </a:prstGeom>
          <a:noFill/>
          <a:ln>
            <a:noFill/>
          </a:ln>
        </p:spPr>
      </p:pic>
      <p:sp>
        <p:nvSpPr>
          <p:cNvPr id="108" name="Google Shape;108;p20"/>
          <p:cNvSpPr txBox="1"/>
          <p:nvPr>
            <p:ph idx="1" type="body"/>
          </p:nvPr>
        </p:nvSpPr>
        <p:spPr>
          <a:xfrm>
            <a:off x="52800" y="1984913"/>
            <a:ext cx="2775900" cy="1710600"/>
          </a:xfrm>
          <a:prstGeom prst="rect">
            <a:avLst/>
          </a:prstGeom>
          <a:solidFill>
            <a:srgbClr val="D9D2E9"/>
          </a:solidFill>
        </p:spPr>
        <p:txBody>
          <a:bodyPr anchorCtr="0" anchor="t" bIns="34275" lIns="68575" spcFirstLastPara="1" rIns="68575" wrap="square" tIns="34275">
            <a:normAutofit fontScale="70000" lnSpcReduction="20000"/>
          </a:bodyPr>
          <a:lstStyle/>
          <a:p>
            <a:pPr indent="0" lvl="0" marL="0" rtl="0" algn="l">
              <a:spcBef>
                <a:spcPts val="800"/>
              </a:spcBef>
              <a:spcAft>
                <a:spcPts val="0"/>
              </a:spcAft>
              <a:buNone/>
            </a:pPr>
            <a:r>
              <a:rPr b="1" lang="en"/>
              <a:t>Q2. Why do people communicate? </a:t>
            </a:r>
            <a:endParaRPr b="1"/>
          </a:p>
          <a:p>
            <a:pPr indent="-227330" lvl="0" marL="342900" rtl="0" algn="l">
              <a:spcBef>
                <a:spcPts val="1200"/>
              </a:spcBef>
              <a:spcAft>
                <a:spcPts val="0"/>
              </a:spcAft>
              <a:buSzPct val="77777"/>
              <a:buChar char="●"/>
            </a:pPr>
            <a:r>
              <a:rPr lang="en"/>
              <a:t>To get words across, to learn (+)</a:t>
            </a:r>
            <a:endParaRPr/>
          </a:p>
          <a:p>
            <a:pPr indent="-227330" lvl="0" marL="342900" rtl="0" algn="l">
              <a:spcBef>
                <a:spcPts val="0"/>
              </a:spcBef>
              <a:spcAft>
                <a:spcPts val="0"/>
              </a:spcAft>
              <a:buSzPct val="77777"/>
              <a:buChar char="●"/>
            </a:pPr>
            <a:r>
              <a:rPr lang="en"/>
              <a:t>To meet needs and cooperate with each other (+)</a:t>
            </a:r>
            <a:endParaRPr/>
          </a:p>
          <a:p>
            <a:pPr indent="-227330" lvl="0" marL="342900" rtl="0" algn="l">
              <a:spcBef>
                <a:spcPts val="0"/>
              </a:spcBef>
              <a:spcAft>
                <a:spcPts val="0"/>
              </a:spcAft>
              <a:buSzPct val="77777"/>
              <a:buChar char="●"/>
            </a:pPr>
            <a:r>
              <a:rPr lang="en"/>
              <a:t>To understand each other/one another (+++)</a:t>
            </a:r>
            <a:endParaRPr/>
          </a:p>
          <a:p>
            <a:pPr indent="-227330" lvl="0" marL="342900" rtl="0" algn="l">
              <a:spcBef>
                <a:spcPts val="0"/>
              </a:spcBef>
              <a:spcAft>
                <a:spcPts val="0"/>
              </a:spcAft>
              <a:buSzPct val="77777"/>
              <a:buChar char="●"/>
            </a:pPr>
            <a:r>
              <a:rPr lang="en"/>
              <a:t>Connecting between people (+)</a:t>
            </a:r>
            <a:endParaRPr/>
          </a:p>
          <a:p>
            <a:pPr indent="-227330" lvl="0" marL="342900" rtl="0" algn="l">
              <a:spcBef>
                <a:spcPts val="0"/>
              </a:spcBef>
              <a:spcAft>
                <a:spcPts val="0"/>
              </a:spcAft>
              <a:buSzPct val="77777"/>
              <a:buChar char="●"/>
            </a:pPr>
            <a:r>
              <a:rPr lang="en"/>
              <a:t>Get a better understanding of how people feel/ getting to know people</a:t>
            </a:r>
            <a:endParaRPr/>
          </a:p>
          <a:p>
            <a:pPr indent="-227330" lvl="0" marL="342900" rtl="0" algn="l">
              <a:spcBef>
                <a:spcPts val="0"/>
              </a:spcBef>
              <a:spcAft>
                <a:spcPts val="0"/>
              </a:spcAft>
              <a:buSzPct val="77777"/>
              <a:buChar char="●"/>
            </a:pPr>
            <a:r>
              <a:rPr lang="en"/>
              <a:t>Influence</a:t>
            </a:r>
            <a:endParaRPr/>
          </a:p>
        </p:txBody>
      </p:sp>
      <p:sp>
        <p:nvSpPr>
          <p:cNvPr id="109" name="Google Shape;109;p20"/>
          <p:cNvSpPr txBox="1"/>
          <p:nvPr>
            <p:ph idx="1" type="body"/>
          </p:nvPr>
        </p:nvSpPr>
        <p:spPr>
          <a:xfrm>
            <a:off x="6486225" y="53550"/>
            <a:ext cx="2551500" cy="2772600"/>
          </a:xfrm>
          <a:prstGeom prst="rect">
            <a:avLst/>
          </a:prstGeom>
          <a:solidFill>
            <a:schemeClr val="accent4"/>
          </a:solidFill>
        </p:spPr>
        <p:txBody>
          <a:bodyPr anchorCtr="0" anchor="t" bIns="34275" lIns="68575" spcFirstLastPara="1" rIns="68575" wrap="square" tIns="34275">
            <a:normAutofit fontScale="62500" lnSpcReduction="10000"/>
          </a:bodyPr>
          <a:lstStyle/>
          <a:p>
            <a:pPr indent="0" lvl="0" marL="0" rtl="0" algn="l">
              <a:lnSpc>
                <a:spcPct val="100000"/>
              </a:lnSpc>
              <a:spcBef>
                <a:spcPts val="800"/>
              </a:spcBef>
              <a:spcAft>
                <a:spcPts val="0"/>
              </a:spcAft>
              <a:buNone/>
            </a:pPr>
            <a:r>
              <a:rPr b="1" lang="en"/>
              <a:t>Q3. What are different ways  people communicate? </a:t>
            </a:r>
            <a:endParaRPr b="1"/>
          </a:p>
          <a:p>
            <a:pPr indent="-220662" lvl="0" marL="342900" rtl="0" algn="l">
              <a:lnSpc>
                <a:spcPct val="100000"/>
              </a:lnSpc>
              <a:spcBef>
                <a:spcPts val="1200"/>
              </a:spcBef>
              <a:spcAft>
                <a:spcPts val="0"/>
              </a:spcAft>
              <a:buSzPct val="77777"/>
              <a:buChar char="●"/>
            </a:pPr>
            <a:r>
              <a:rPr lang="en"/>
              <a:t>By verbal or body communication, by email, text, etc. (++)</a:t>
            </a:r>
            <a:endParaRPr/>
          </a:p>
          <a:p>
            <a:pPr indent="-220662" lvl="0" marL="342900" rtl="0" algn="l">
              <a:lnSpc>
                <a:spcPct val="100000"/>
              </a:lnSpc>
              <a:spcBef>
                <a:spcPts val="0"/>
              </a:spcBef>
              <a:spcAft>
                <a:spcPts val="0"/>
              </a:spcAft>
              <a:buSzPct val="77777"/>
              <a:buChar char="●"/>
            </a:pPr>
            <a:r>
              <a:rPr lang="en"/>
              <a:t>Media, newspapers, flyers, Zines, posters, Social media (+)</a:t>
            </a:r>
            <a:endParaRPr/>
          </a:p>
          <a:p>
            <a:pPr indent="-220662" lvl="0" marL="342900" rtl="0" algn="l">
              <a:lnSpc>
                <a:spcPct val="100000"/>
              </a:lnSpc>
              <a:spcBef>
                <a:spcPts val="0"/>
              </a:spcBef>
              <a:spcAft>
                <a:spcPts val="0"/>
              </a:spcAft>
              <a:buSzPct val="77777"/>
              <a:buChar char="●"/>
            </a:pPr>
            <a:r>
              <a:rPr lang="en"/>
              <a:t>I feel depending on the person you can communicate in any way</a:t>
            </a:r>
            <a:endParaRPr/>
          </a:p>
          <a:p>
            <a:pPr indent="-220662" lvl="0" marL="342900" rtl="0" algn="l">
              <a:lnSpc>
                <a:spcPct val="100000"/>
              </a:lnSpc>
              <a:spcBef>
                <a:spcPts val="0"/>
              </a:spcBef>
              <a:spcAft>
                <a:spcPts val="0"/>
              </a:spcAft>
              <a:buSzPct val="77777"/>
              <a:buChar char="●"/>
            </a:pPr>
            <a:r>
              <a:rPr lang="en"/>
              <a:t>Eyes, eye contact/nonverbal (+)</a:t>
            </a:r>
            <a:endParaRPr/>
          </a:p>
          <a:p>
            <a:pPr indent="-220662" lvl="0" marL="342900" rtl="0" algn="l">
              <a:lnSpc>
                <a:spcPct val="100000"/>
              </a:lnSpc>
              <a:spcBef>
                <a:spcPts val="0"/>
              </a:spcBef>
              <a:spcAft>
                <a:spcPts val="0"/>
              </a:spcAft>
              <a:buSzPct val="77777"/>
              <a:buChar char="●"/>
            </a:pPr>
            <a:r>
              <a:rPr lang="en"/>
              <a:t>Honking horn</a:t>
            </a:r>
            <a:endParaRPr/>
          </a:p>
          <a:p>
            <a:pPr indent="-220662" lvl="0" marL="342900" rtl="0" algn="l">
              <a:lnSpc>
                <a:spcPct val="100000"/>
              </a:lnSpc>
              <a:spcBef>
                <a:spcPts val="0"/>
              </a:spcBef>
              <a:spcAft>
                <a:spcPts val="0"/>
              </a:spcAft>
              <a:buSzPct val="77777"/>
              <a:buChar char="●"/>
            </a:pPr>
            <a:r>
              <a:rPr lang="en"/>
              <a:t>Sign language</a:t>
            </a:r>
            <a:endParaRPr/>
          </a:p>
          <a:p>
            <a:pPr indent="-220662" lvl="0" marL="342900" rtl="0" algn="l">
              <a:lnSpc>
                <a:spcPct val="100000"/>
              </a:lnSpc>
              <a:spcBef>
                <a:spcPts val="0"/>
              </a:spcBef>
              <a:spcAft>
                <a:spcPts val="0"/>
              </a:spcAft>
              <a:buSzPct val="77777"/>
              <a:buChar char="●"/>
            </a:pPr>
            <a:r>
              <a:rPr lang="en"/>
              <a:t>Face to face, texting, phones, computers, art, music (++)</a:t>
            </a:r>
            <a:endParaRPr/>
          </a:p>
        </p:txBody>
      </p:sp>
      <p:sp>
        <p:nvSpPr>
          <p:cNvPr id="110" name="Google Shape;110;p20"/>
          <p:cNvSpPr txBox="1"/>
          <p:nvPr>
            <p:ph idx="1" type="body"/>
          </p:nvPr>
        </p:nvSpPr>
        <p:spPr>
          <a:xfrm>
            <a:off x="6455175" y="2984794"/>
            <a:ext cx="2582400" cy="2012700"/>
          </a:xfrm>
          <a:prstGeom prst="rect">
            <a:avLst/>
          </a:prstGeom>
          <a:solidFill>
            <a:srgbClr val="F4CCCC"/>
          </a:solidFill>
        </p:spPr>
        <p:txBody>
          <a:bodyPr anchorCtr="0" anchor="t" bIns="34275" lIns="68575" spcFirstLastPara="1" rIns="68575" wrap="square" tIns="34275">
            <a:normAutofit fontScale="62500" lnSpcReduction="10000"/>
          </a:bodyPr>
          <a:lstStyle/>
          <a:p>
            <a:pPr indent="0" lvl="0" marL="0" rtl="0" algn="l">
              <a:lnSpc>
                <a:spcPct val="100000"/>
              </a:lnSpc>
              <a:spcBef>
                <a:spcPts val="800"/>
              </a:spcBef>
              <a:spcAft>
                <a:spcPts val="0"/>
              </a:spcAft>
              <a:buNone/>
            </a:pPr>
            <a:r>
              <a:rPr b="1" lang="en"/>
              <a:t>Q4. What are some ways people use communication to help others? </a:t>
            </a:r>
            <a:endParaRPr b="1"/>
          </a:p>
          <a:p>
            <a:pPr indent="-220662" lvl="0" marL="342900" rtl="0" algn="l">
              <a:lnSpc>
                <a:spcPct val="100000"/>
              </a:lnSpc>
              <a:spcBef>
                <a:spcPts val="1200"/>
              </a:spcBef>
              <a:spcAft>
                <a:spcPts val="0"/>
              </a:spcAft>
              <a:buSzPct val="77777"/>
              <a:buChar char="●"/>
            </a:pPr>
            <a:r>
              <a:rPr lang="en"/>
              <a:t>Speech/ English classes (teaching)</a:t>
            </a:r>
            <a:endParaRPr/>
          </a:p>
          <a:p>
            <a:pPr indent="-220662" lvl="0" marL="342900" rtl="0" algn="l">
              <a:lnSpc>
                <a:spcPct val="100000"/>
              </a:lnSpc>
              <a:spcBef>
                <a:spcPts val="0"/>
              </a:spcBef>
              <a:spcAft>
                <a:spcPts val="0"/>
              </a:spcAft>
              <a:buSzPct val="77777"/>
              <a:buChar char="●"/>
            </a:pPr>
            <a:r>
              <a:rPr lang="en"/>
              <a:t>Give empathy/support (++)</a:t>
            </a:r>
            <a:endParaRPr/>
          </a:p>
          <a:p>
            <a:pPr indent="-220662" lvl="0" marL="342900" rtl="0" algn="l">
              <a:lnSpc>
                <a:spcPct val="100000"/>
              </a:lnSpc>
              <a:spcBef>
                <a:spcPts val="0"/>
              </a:spcBef>
              <a:spcAft>
                <a:spcPts val="0"/>
              </a:spcAft>
              <a:buSzPct val="77777"/>
              <a:buChar char="●"/>
            </a:pPr>
            <a:r>
              <a:rPr lang="en"/>
              <a:t>Share information (+)</a:t>
            </a:r>
            <a:endParaRPr/>
          </a:p>
          <a:p>
            <a:pPr indent="-220662" lvl="0" marL="342900" rtl="0" algn="l">
              <a:lnSpc>
                <a:spcPct val="100000"/>
              </a:lnSpc>
              <a:spcBef>
                <a:spcPts val="0"/>
              </a:spcBef>
              <a:spcAft>
                <a:spcPts val="0"/>
              </a:spcAft>
              <a:buSzPct val="77777"/>
              <a:buChar char="●"/>
            </a:pPr>
            <a:r>
              <a:rPr lang="en"/>
              <a:t>Calling/talking to a doctor</a:t>
            </a:r>
            <a:endParaRPr/>
          </a:p>
          <a:p>
            <a:pPr indent="-220662" lvl="0" marL="342900" rtl="0" algn="l">
              <a:lnSpc>
                <a:spcPct val="100000"/>
              </a:lnSpc>
              <a:spcBef>
                <a:spcPts val="0"/>
              </a:spcBef>
              <a:spcAft>
                <a:spcPts val="0"/>
              </a:spcAft>
              <a:buSzPct val="77777"/>
              <a:buChar char="●"/>
            </a:pPr>
            <a:r>
              <a:rPr lang="en"/>
              <a:t>Giving advice</a:t>
            </a:r>
            <a:endParaRPr/>
          </a:p>
          <a:p>
            <a:pPr indent="-220662" lvl="0" marL="342900" rtl="0" algn="l">
              <a:lnSpc>
                <a:spcPct val="100000"/>
              </a:lnSpc>
              <a:spcBef>
                <a:spcPts val="0"/>
              </a:spcBef>
              <a:spcAft>
                <a:spcPts val="0"/>
              </a:spcAft>
              <a:buSzPct val="77777"/>
              <a:buChar char="●"/>
            </a:pPr>
            <a:r>
              <a:rPr lang="en"/>
              <a:t>Government/lawyers</a:t>
            </a:r>
            <a:endParaRPr/>
          </a:p>
          <a:p>
            <a:pPr indent="-220662" lvl="0" marL="342900" rtl="0" algn="l">
              <a:lnSpc>
                <a:spcPct val="100000"/>
              </a:lnSpc>
              <a:spcBef>
                <a:spcPts val="0"/>
              </a:spcBef>
              <a:spcAft>
                <a:spcPts val="0"/>
              </a:spcAft>
              <a:buSzPct val="77777"/>
              <a:buChar char="●"/>
            </a:pPr>
            <a:r>
              <a:rPr lang="en"/>
              <a:t>All responders</a:t>
            </a:r>
            <a:endParaRPr/>
          </a:p>
          <a:p>
            <a:pPr indent="-220662" lvl="0" marL="342900" rtl="0" algn="l">
              <a:lnSpc>
                <a:spcPct val="100000"/>
              </a:lnSpc>
              <a:spcBef>
                <a:spcPts val="0"/>
              </a:spcBef>
              <a:spcAft>
                <a:spcPts val="0"/>
              </a:spcAft>
              <a:buSzPct val="77777"/>
              <a:buChar char="●"/>
            </a:pPr>
            <a:r>
              <a:rPr lang="en"/>
              <a:t>Encourage others</a:t>
            </a:r>
            <a:endParaRPr/>
          </a:p>
        </p:txBody>
      </p:sp>
      <p:sp>
        <p:nvSpPr>
          <p:cNvPr id="111" name="Google Shape;111;p20"/>
          <p:cNvSpPr txBox="1"/>
          <p:nvPr>
            <p:ph idx="1" type="body"/>
          </p:nvPr>
        </p:nvSpPr>
        <p:spPr>
          <a:xfrm>
            <a:off x="27075" y="3638344"/>
            <a:ext cx="2801400" cy="1463700"/>
          </a:xfrm>
          <a:prstGeom prst="rect">
            <a:avLst/>
          </a:prstGeom>
          <a:solidFill>
            <a:srgbClr val="EA9999"/>
          </a:solidFill>
        </p:spPr>
        <p:txBody>
          <a:bodyPr anchorCtr="0" anchor="t" bIns="34275" lIns="68575" spcFirstLastPara="1" rIns="68575" wrap="square" tIns="34275">
            <a:normAutofit fontScale="62500" lnSpcReduction="20000"/>
          </a:bodyPr>
          <a:lstStyle/>
          <a:p>
            <a:pPr indent="0" lvl="0" marL="0" rtl="0" algn="l">
              <a:lnSpc>
                <a:spcPct val="100000"/>
              </a:lnSpc>
              <a:spcBef>
                <a:spcPts val="800"/>
              </a:spcBef>
              <a:spcAft>
                <a:spcPts val="0"/>
              </a:spcAft>
              <a:buNone/>
            </a:pPr>
            <a:r>
              <a:rPr b="1" lang="en"/>
              <a:t>Q5. What are some ways people use communication to harm others? </a:t>
            </a:r>
            <a:endParaRPr b="1"/>
          </a:p>
          <a:p>
            <a:pPr indent="-220662" lvl="0" marL="342900" rtl="0" algn="l">
              <a:lnSpc>
                <a:spcPct val="100000"/>
              </a:lnSpc>
              <a:spcBef>
                <a:spcPts val="1200"/>
              </a:spcBef>
              <a:spcAft>
                <a:spcPts val="0"/>
              </a:spcAft>
              <a:buSzPct val="77777"/>
              <a:buChar char="●"/>
            </a:pPr>
            <a:r>
              <a:rPr lang="en"/>
              <a:t>It can be emotionally gruelling for some people to communicate</a:t>
            </a:r>
            <a:endParaRPr/>
          </a:p>
          <a:p>
            <a:pPr indent="-220662" lvl="0" marL="342900" rtl="0" algn="l">
              <a:lnSpc>
                <a:spcPct val="100000"/>
              </a:lnSpc>
              <a:spcBef>
                <a:spcPts val="0"/>
              </a:spcBef>
              <a:spcAft>
                <a:spcPts val="0"/>
              </a:spcAft>
              <a:buSzPct val="77777"/>
              <a:buChar char="●"/>
            </a:pPr>
            <a:r>
              <a:rPr lang="en"/>
              <a:t>Cyber bullying</a:t>
            </a:r>
            <a:endParaRPr/>
          </a:p>
          <a:p>
            <a:pPr indent="-220662" lvl="0" marL="342900" rtl="0" algn="l">
              <a:lnSpc>
                <a:spcPct val="100000"/>
              </a:lnSpc>
              <a:spcBef>
                <a:spcPts val="0"/>
              </a:spcBef>
              <a:spcAft>
                <a:spcPts val="0"/>
              </a:spcAft>
              <a:buSzPct val="77777"/>
              <a:buChar char="●"/>
            </a:pPr>
            <a:r>
              <a:rPr lang="en"/>
              <a:t>Judging, shaming (+)</a:t>
            </a:r>
            <a:endParaRPr/>
          </a:p>
          <a:p>
            <a:pPr indent="-220662" lvl="0" marL="342900" rtl="0" algn="l">
              <a:lnSpc>
                <a:spcPct val="100000"/>
              </a:lnSpc>
              <a:spcBef>
                <a:spcPts val="0"/>
              </a:spcBef>
              <a:spcAft>
                <a:spcPts val="0"/>
              </a:spcAft>
              <a:buSzPct val="77777"/>
              <a:buChar char="●"/>
            </a:pPr>
            <a:r>
              <a:rPr lang="en"/>
              <a:t>Using foul language</a:t>
            </a:r>
            <a:endParaRPr/>
          </a:p>
          <a:p>
            <a:pPr indent="-220662" lvl="0" marL="342900" rtl="0" algn="l">
              <a:lnSpc>
                <a:spcPct val="100000"/>
              </a:lnSpc>
              <a:spcBef>
                <a:spcPts val="0"/>
              </a:spcBef>
              <a:spcAft>
                <a:spcPts val="0"/>
              </a:spcAft>
              <a:buSzPct val="77777"/>
              <a:buChar char="●"/>
            </a:pPr>
            <a:r>
              <a:rPr lang="en"/>
              <a:t>Telling lies, rumors, insults, bullying, hate speech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idx="1" type="body"/>
          </p:nvPr>
        </p:nvSpPr>
        <p:spPr>
          <a:xfrm>
            <a:off x="73588" y="40763"/>
            <a:ext cx="2958600" cy="1486500"/>
          </a:xfrm>
          <a:prstGeom prst="rect">
            <a:avLst/>
          </a:prstGeom>
          <a:solidFill>
            <a:srgbClr val="D9EAD3"/>
          </a:solidFill>
        </p:spPr>
        <p:txBody>
          <a:bodyPr anchorCtr="0" anchor="t" bIns="34275" lIns="68575" spcFirstLastPara="1" rIns="68575" wrap="square" tIns="34275">
            <a:normAutofit fontScale="62500" lnSpcReduction="20000"/>
          </a:bodyPr>
          <a:lstStyle/>
          <a:p>
            <a:pPr indent="0" lvl="0" marL="0" rtl="0" algn="l">
              <a:lnSpc>
                <a:spcPct val="100000"/>
              </a:lnSpc>
              <a:spcBef>
                <a:spcPts val="800"/>
              </a:spcBef>
              <a:spcAft>
                <a:spcPts val="0"/>
              </a:spcAft>
              <a:buNone/>
            </a:pPr>
            <a:r>
              <a:rPr b="1" lang="en"/>
              <a:t>Q1. What is research?</a:t>
            </a:r>
            <a:endParaRPr b="1"/>
          </a:p>
          <a:p>
            <a:pPr indent="-220662" lvl="0" marL="342900" rtl="0" algn="l">
              <a:lnSpc>
                <a:spcPct val="100000"/>
              </a:lnSpc>
              <a:spcBef>
                <a:spcPts val="1200"/>
              </a:spcBef>
              <a:spcAft>
                <a:spcPts val="0"/>
              </a:spcAft>
              <a:buSzPct val="77777"/>
              <a:buChar char="●"/>
            </a:pPr>
            <a:r>
              <a:rPr lang="en"/>
              <a:t>Research is Want to know and Need to know (++++)</a:t>
            </a:r>
            <a:endParaRPr/>
          </a:p>
          <a:p>
            <a:pPr indent="-220662" lvl="0" marL="342900" rtl="0" algn="l">
              <a:lnSpc>
                <a:spcPct val="100000"/>
              </a:lnSpc>
              <a:spcBef>
                <a:spcPts val="0"/>
              </a:spcBef>
              <a:spcAft>
                <a:spcPts val="0"/>
              </a:spcAft>
              <a:buSzPct val="77777"/>
              <a:buChar char="●"/>
            </a:pPr>
            <a:r>
              <a:rPr lang="en"/>
              <a:t>Science</a:t>
            </a:r>
            <a:endParaRPr/>
          </a:p>
          <a:p>
            <a:pPr indent="-220662" lvl="0" marL="342900" rtl="0" algn="l">
              <a:lnSpc>
                <a:spcPct val="100000"/>
              </a:lnSpc>
              <a:spcBef>
                <a:spcPts val="0"/>
              </a:spcBef>
              <a:spcAft>
                <a:spcPts val="0"/>
              </a:spcAft>
              <a:buSzPct val="77777"/>
              <a:buChar char="●"/>
            </a:pPr>
            <a:r>
              <a:rPr lang="en"/>
              <a:t>Looking something up</a:t>
            </a:r>
            <a:endParaRPr/>
          </a:p>
          <a:p>
            <a:pPr indent="-220662" lvl="0" marL="342900" rtl="0" algn="l">
              <a:lnSpc>
                <a:spcPct val="100000"/>
              </a:lnSpc>
              <a:spcBef>
                <a:spcPts val="0"/>
              </a:spcBef>
              <a:spcAft>
                <a:spcPts val="0"/>
              </a:spcAft>
              <a:buSzPct val="77777"/>
              <a:buChar char="●"/>
            </a:pPr>
            <a:r>
              <a:rPr lang="en"/>
              <a:t>Making sense of the world or gathering evidence (+)</a:t>
            </a:r>
            <a:endParaRPr/>
          </a:p>
          <a:p>
            <a:pPr indent="-220662" lvl="0" marL="342900" rtl="0" algn="l">
              <a:lnSpc>
                <a:spcPct val="100000"/>
              </a:lnSpc>
              <a:spcBef>
                <a:spcPts val="0"/>
              </a:spcBef>
              <a:spcAft>
                <a:spcPts val="0"/>
              </a:spcAft>
              <a:buSzPct val="77777"/>
              <a:buChar char="●"/>
            </a:pPr>
            <a:r>
              <a:rPr lang="en"/>
              <a:t>Getting information, gathering information</a:t>
            </a:r>
            <a:endParaRPr/>
          </a:p>
        </p:txBody>
      </p:sp>
      <p:pic>
        <p:nvPicPr>
          <p:cNvPr id="117" name="Google Shape;117;p21"/>
          <p:cNvPicPr preferRelativeResize="0"/>
          <p:nvPr/>
        </p:nvPicPr>
        <p:blipFill>
          <a:blip r:embed="rId3">
            <a:alphaModFix/>
          </a:blip>
          <a:stretch>
            <a:fillRect/>
          </a:stretch>
        </p:blipFill>
        <p:spPr>
          <a:xfrm>
            <a:off x="3085266" y="182025"/>
            <a:ext cx="3475031" cy="4633370"/>
          </a:xfrm>
          <a:prstGeom prst="rect">
            <a:avLst/>
          </a:prstGeom>
          <a:noFill/>
          <a:ln>
            <a:noFill/>
          </a:ln>
        </p:spPr>
      </p:pic>
      <p:sp>
        <p:nvSpPr>
          <p:cNvPr id="118" name="Google Shape;118;p21"/>
          <p:cNvSpPr txBox="1"/>
          <p:nvPr>
            <p:ph idx="1" type="body"/>
          </p:nvPr>
        </p:nvSpPr>
        <p:spPr>
          <a:xfrm>
            <a:off x="94919" y="1634863"/>
            <a:ext cx="2915700" cy="1727700"/>
          </a:xfrm>
          <a:prstGeom prst="rect">
            <a:avLst/>
          </a:prstGeom>
          <a:solidFill>
            <a:srgbClr val="FFF2CC"/>
          </a:solidFill>
        </p:spPr>
        <p:txBody>
          <a:bodyPr anchorCtr="0" anchor="t" bIns="34275" lIns="68575" spcFirstLastPara="1" rIns="68575" wrap="square" tIns="34275">
            <a:normAutofit fontScale="62500" lnSpcReduction="20000"/>
          </a:bodyPr>
          <a:lstStyle/>
          <a:p>
            <a:pPr indent="0" lvl="0" marL="0" rtl="0" algn="l">
              <a:lnSpc>
                <a:spcPct val="100000"/>
              </a:lnSpc>
              <a:spcBef>
                <a:spcPts val="800"/>
              </a:spcBef>
              <a:spcAft>
                <a:spcPts val="0"/>
              </a:spcAft>
              <a:buNone/>
            </a:pPr>
            <a:r>
              <a:rPr b="1" lang="en"/>
              <a:t>Q2. What types of research have you done or heard about?</a:t>
            </a:r>
            <a:endParaRPr b="1"/>
          </a:p>
          <a:p>
            <a:pPr indent="-220662" lvl="0" marL="342900" rtl="0" algn="l">
              <a:lnSpc>
                <a:spcPct val="100000"/>
              </a:lnSpc>
              <a:spcBef>
                <a:spcPts val="1200"/>
              </a:spcBef>
              <a:spcAft>
                <a:spcPts val="0"/>
              </a:spcAft>
              <a:buSzPct val="77777"/>
              <a:buChar char="●"/>
            </a:pPr>
            <a:r>
              <a:rPr lang="en"/>
              <a:t>Schoolwork (+)</a:t>
            </a:r>
            <a:endParaRPr/>
          </a:p>
          <a:p>
            <a:pPr indent="-220662" lvl="0" marL="342900" rtl="0" algn="l">
              <a:lnSpc>
                <a:spcPct val="100000"/>
              </a:lnSpc>
              <a:spcBef>
                <a:spcPts val="0"/>
              </a:spcBef>
              <a:spcAft>
                <a:spcPts val="0"/>
              </a:spcAft>
              <a:buSzPct val="77777"/>
              <a:buChar char="●"/>
            </a:pPr>
            <a:r>
              <a:rPr lang="en"/>
              <a:t>About hobbies (games, cooking)</a:t>
            </a:r>
            <a:endParaRPr/>
          </a:p>
          <a:p>
            <a:pPr indent="-220662" lvl="0" marL="342900" rtl="0" algn="l">
              <a:lnSpc>
                <a:spcPct val="100000"/>
              </a:lnSpc>
              <a:spcBef>
                <a:spcPts val="0"/>
              </a:spcBef>
              <a:spcAft>
                <a:spcPts val="0"/>
              </a:spcAft>
              <a:buSzPct val="77777"/>
              <a:buChar char="●"/>
            </a:pPr>
            <a:r>
              <a:rPr lang="en"/>
              <a:t>About climate change and overall about the world (+)</a:t>
            </a:r>
            <a:endParaRPr/>
          </a:p>
          <a:p>
            <a:pPr indent="-220662" lvl="0" marL="342900" rtl="0" algn="l">
              <a:lnSpc>
                <a:spcPct val="100000"/>
              </a:lnSpc>
              <a:spcBef>
                <a:spcPts val="0"/>
              </a:spcBef>
              <a:spcAft>
                <a:spcPts val="0"/>
              </a:spcAft>
              <a:buSzPct val="77777"/>
              <a:buChar char="●"/>
            </a:pPr>
            <a:r>
              <a:rPr lang="en"/>
              <a:t>Surveys</a:t>
            </a:r>
            <a:endParaRPr/>
          </a:p>
          <a:p>
            <a:pPr indent="-220662" lvl="0" marL="342900" rtl="0" algn="l">
              <a:lnSpc>
                <a:spcPct val="100000"/>
              </a:lnSpc>
              <a:spcBef>
                <a:spcPts val="0"/>
              </a:spcBef>
              <a:spcAft>
                <a:spcPts val="0"/>
              </a:spcAft>
              <a:buSzPct val="77777"/>
              <a:buChar char="●"/>
            </a:pPr>
            <a:r>
              <a:rPr lang="en"/>
              <a:t>Brain scans</a:t>
            </a:r>
            <a:endParaRPr/>
          </a:p>
          <a:p>
            <a:pPr indent="-220662" lvl="0" marL="342900" rtl="0" algn="l">
              <a:lnSpc>
                <a:spcPct val="100000"/>
              </a:lnSpc>
              <a:spcBef>
                <a:spcPts val="0"/>
              </a:spcBef>
              <a:spcAft>
                <a:spcPts val="0"/>
              </a:spcAft>
              <a:buSzPct val="77777"/>
              <a:buChar char="●"/>
            </a:pPr>
            <a:r>
              <a:rPr lang="en"/>
              <a:t>Gun violence</a:t>
            </a:r>
            <a:endParaRPr/>
          </a:p>
          <a:p>
            <a:pPr indent="-220662" lvl="0" marL="342900" rtl="0" algn="l">
              <a:lnSpc>
                <a:spcPct val="100000"/>
              </a:lnSpc>
              <a:spcBef>
                <a:spcPts val="0"/>
              </a:spcBef>
              <a:spcAft>
                <a:spcPts val="0"/>
              </a:spcAft>
              <a:buSzPct val="77777"/>
              <a:buChar char="●"/>
            </a:pPr>
            <a:r>
              <a:rPr lang="en"/>
              <a:t>Historical research using the internet</a:t>
            </a:r>
            <a:endParaRPr/>
          </a:p>
        </p:txBody>
      </p:sp>
      <p:sp>
        <p:nvSpPr>
          <p:cNvPr id="119" name="Google Shape;119;p21"/>
          <p:cNvSpPr txBox="1"/>
          <p:nvPr>
            <p:ph idx="1" type="body"/>
          </p:nvPr>
        </p:nvSpPr>
        <p:spPr>
          <a:xfrm>
            <a:off x="-44681" y="3345338"/>
            <a:ext cx="3055200" cy="1727700"/>
          </a:xfrm>
          <a:prstGeom prst="rect">
            <a:avLst/>
          </a:prstGeom>
          <a:solidFill>
            <a:srgbClr val="EA9999"/>
          </a:solidFill>
        </p:spPr>
        <p:txBody>
          <a:bodyPr anchorCtr="0" anchor="t" bIns="34275" lIns="68575" spcFirstLastPara="1" rIns="68575" wrap="square" tIns="34275">
            <a:normAutofit fontScale="70000" lnSpcReduction="20000"/>
          </a:bodyPr>
          <a:lstStyle/>
          <a:p>
            <a:pPr indent="0" lvl="0" marL="0" rtl="0" algn="l">
              <a:lnSpc>
                <a:spcPct val="100000"/>
              </a:lnSpc>
              <a:spcBef>
                <a:spcPts val="800"/>
              </a:spcBef>
              <a:spcAft>
                <a:spcPts val="0"/>
              </a:spcAft>
              <a:buNone/>
            </a:pPr>
            <a:r>
              <a:rPr b="1" lang="en"/>
              <a:t>Q3. How do people do research?</a:t>
            </a:r>
            <a:endParaRPr b="1"/>
          </a:p>
          <a:p>
            <a:pPr indent="-227330" lvl="0" marL="342900" rtl="0" algn="l">
              <a:lnSpc>
                <a:spcPct val="100000"/>
              </a:lnSpc>
              <a:spcBef>
                <a:spcPts val="1200"/>
              </a:spcBef>
              <a:spcAft>
                <a:spcPts val="0"/>
              </a:spcAft>
              <a:buSzPct val="77777"/>
              <a:buChar char="●"/>
            </a:pPr>
            <a:r>
              <a:rPr lang="en"/>
              <a:t>YouTube, Google (+)</a:t>
            </a:r>
            <a:endParaRPr/>
          </a:p>
          <a:p>
            <a:pPr indent="-227330" lvl="0" marL="342900" rtl="0" algn="l">
              <a:lnSpc>
                <a:spcPct val="100000"/>
              </a:lnSpc>
              <a:spcBef>
                <a:spcPts val="0"/>
              </a:spcBef>
              <a:spcAft>
                <a:spcPts val="0"/>
              </a:spcAft>
              <a:buSzPct val="77777"/>
              <a:buChar char="●"/>
            </a:pPr>
            <a:r>
              <a:rPr lang="en"/>
              <a:t>On computers and phones (coding)</a:t>
            </a:r>
            <a:endParaRPr/>
          </a:p>
          <a:p>
            <a:pPr indent="-227330" lvl="0" marL="342900" rtl="0" algn="l">
              <a:lnSpc>
                <a:spcPct val="100000"/>
              </a:lnSpc>
              <a:spcBef>
                <a:spcPts val="0"/>
              </a:spcBef>
              <a:spcAft>
                <a:spcPts val="0"/>
              </a:spcAft>
              <a:buSzPct val="77777"/>
              <a:buChar char="●"/>
            </a:pPr>
            <a:r>
              <a:rPr lang="en"/>
              <a:t>Reading (+)</a:t>
            </a:r>
            <a:endParaRPr/>
          </a:p>
          <a:p>
            <a:pPr indent="-227330" lvl="0" marL="342900" rtl="0" algn="l">
              <a:lnSpc>
                <a:spcPct val="100000"/>
              </a:lnSpc>
              <a:spcBef>
                <a:spcPts val="0"/>
              </a:spcBef>
              <a:spcAft>
                <a:spcPts val="0"/>
              </a:spcAft>
              <a:buSzPct val="77777"/>
              <a:buChar char="●"/>
            </a:pPr>
            <a:r>
              <a:rPr lang="en"/>
              <a:t>Google (+++)</a:t>
            </a:r>
            <a:endParaRPr/>
          </a:p>
          <a:p>
            <a:pPr indent="-227330" lvl="0" marL="342900" rtl="0" algn="l">
              <a:lnSpc>
                <a:spcPct val="100000"/>
              </a:lnSpc>
              <a:spcBef>
                <a:spcPts val="0"/>
              </a:spcBef>
              <a:spcAft>
                <a:spcPts val="0"/>
              </a:spcAft>
              <a:buSzPct val="77777"/>
              <a:buChar char="●"/>
            </a:pPr>
            <a:r>
              <a:rPr lang="en"/>
              <a:t>Interviews/talking to people (+)</a:t>
            </a:r>
            <a:endParaRPr/>
          </a:p>
          <a:p>
            <a:pPr indent="-227330" lvl="0" marL="342900" rtl="0" algn="l">
              <a:lnSpc>
                <a:spcPct val="100000"/>
              </a:lnSpc>
              <a:spcBef>
                <a:spcPts val="0"/>
              </a:spcBef>
              <a:spcAft>
                <a:spcPts val="0"/>
              </a:spcAft>
              <a:buSzPct val="77777"/>
              <a:buChar char="●"/>
            </a:pPr>
            <a:r>
              <a:rPr lang="en"/>
              <a:t>Observation, experiments, involvement (+)</a:t>
            </a:r>
            <a:endParaRPr/>
          </a:p>
          <a:p>
            <a:pPr indent="-227330" lvl="0" marL="342900" rtl="0" algn="l">
              <a:lnSpc>
                <a:spcPct val="100000"/>
              </a:lnSpc>
              <a:spcBef>
                <a:spcPts val="0"/>
              </a:spcBef>
              <a:spcAft>
                <a:spcPts val="0"/>
              </a:spcAft>
              <a:buSzPct val="77777"/>
              <a:buChar char="●"/>
            </a:pPr>
            <a:r>
              <a:rPr lang="en"/>
              <a:t>Social media</a:t>
            </a:r>
            <a:endParaRPr/>
          </a:p>
        </p:txBody>
      </p:sp>
      <p:sp>
        <p:nvSpPr>
          <p:cNvPr id="120" name="Google Shape;120;p21"/>
          <p:cNvSpPr txBox="1"/>
          <p:nvPr>
            <p:ph idx="1" type="body"/>
          </p:nvPr>
        </p:nvSpPr>
        <p:spPr>
          <a:xfrm>
            <a:off x="6634950" y="136013"/>
            <a:ext cx="2543100" cy="1727700"/>
          </a:xfrm>
          <a:prstGeom prst="rect">
            <a:avLst/>
          </a:prstGeom>
          <a:solidFill>
            <a:srgbClr val="6FA8DC"/>
          </a:solidFill>
        </p:spPr>
        <p:txBody>
          <a:bodyPr anchorCtr="0" anchor="t" bIns="34275" lIns="68575" spcFirstLastPara="1" rIns="68575" wrap="square" tIns="34275">
            <a:normAutofit fontScale="62500" lnSpcReduction="10000"/>
          </a:bodyPr>
          <a:lstStyle/>
          <a:p>
            <a:pPr indent="0" lvl="0" marL="0" rtl="0" algn="l">
              <a:lnSpc>
                <a:spcPct val="100000"/>
              </a:lnSpc>
              <a:spcBef>
                <a:spcPts val="800"/>
              </a:spcBef>
              <a:spcAft>
                <a:spcPts val="0"/>
              </a:spcAft>
              <a:buNone/>
            </a:pPr>
            <a:r>
              <a:rPr b="1" lang="en"/>
              <a:t>Q4. Who does research and why?</a:t>
            </a:r>
            <a:endParaRPr b="1"/>
          </a:p>
          <a:p>
            <a:pPr indent="-220662" lvl="0" marL="342900" rtl="0" algn="l">
              <a:lnSpc>
                <a:spcPct val="100000"/>
              </a:lnSpc>
              <a:spcBef>
                <a:spcPts val="1200"/>
              </a:spcBef>
              <a:spcAft>
                <a:spcPts val="0"/>
              </a:spcAft>
              <a:buSzPct val="77777"/>
              <a:buChar char="●"/>
            </a:pPr>
            <a:r>
              <a:rPr lang="en"/>
              <a:t>Everyone (+++)</a:t>
            </a:r>
            <a:endParaRPr/>
          </a:p>
          <a:p>
            <a:pPr indent="-220662" lvl="0" marL="342900" rtl="0" algn="l">
              <a:lnSpc>
                <a:spcPct val="100000"/>
              </a:lnSpc>
              <a:spcBef>
                <a:spcPts val="0"/>
              </a:spcBef>
              <a:spcAft>
                <a:spcPts val="0"/>
              </a:spcAft>
              <a:buSzPct val="77777"/>
              <a:buChar char="●"/>
            </a:pPr>
            <a:r>
              <a:rPr lang="en"/>
              <a:t>Get more info about things we don’t know</a:t>
            </a:r>
            <a:endParaRPr/>
          </a:p>
          <a:p>
            <a:pPr indent="-220662" lvl="0" marL="342900" rtl="0" algn="l">
              <a:lnSpc>
                <a:spcPct val="100000"/>
              </a:lnSpc>
              <a:spcBef>
                <a:spcPts val="0"/>
              </a:spcBef>
              <a:spcAft>
                <a:spcPts val="0"/>
              </a:spcAft>
              <a:buSzPct val="77777"/>
              <a:buChar char="●"/>
            </a:pPr>
            <a:r>
              <a:rPr lang="en"/>
              <a:t>Scientists, journalists (++), psychiatrists </a:t>
            </a:r>
            <a:endParaRPr/>
          </a:p>
          <a:p>
            <a:pPr indent="-220662" lvl="0" marL="342900" rtl="0" algn="l">
              <a:lnSpc>
                <a:spcPct val="100000"/>
              </a:lnSpc>
              <a:spcBef>
                <a:spcPts val="0"/>
              </a:spcBef>
              <a:spcAft>
                <a:spcPts val="0"/>
              </a:spcAft>
              <a:buSzPct val="77777"/>
              <a:buChar char="●"/>
            </a:pPr>
            <a:r>
              <a:rPr lang="en"/>
              <a:t>Students’</a:t>
            </a:r>
            <a:endParaRPr/>
          </a:p>
          <a:p>
            <a:pPr indent="-220662" lvl="0" marL="342900" rtl="0" algn="l">
              <a:lnSpc>
                <a:spcPct val="100000"/>
              </a:lnSpc>
              <a:spcBef>
                <a:spcPts val="0"/>
              </a:spcBef>
              <a:spcAft>
                <a:spcPts val="0"/>
              </a:spcAft>
              <a:buSzPct val="77777"/>
              <a:buChar char="●"/>
            </a:pPr>
            <a:r>
              <a:rPr lang="en"/>
              <a:t>Teachers</a:t>
            </a:r>
            <a:endParaRPr/>
          </a:p>
          <a:p>
            <a:pPr indent="-220662" lvl="0" marL="342900" rtl="0" algn="l">
              <a:lnSpc>
                <a:spcPct val="100000"/>
              </a:lnSpc>
              <a:spcBef>
                <a:spcPts val="0"/>
              </a:spcBef>
              <a:spcAft>
                <a:spcPts val="0"/>
              </a:spcAft>
              <a:buSzPct val="77777"/>
              <a:buChar char="●"/>
            </a:pPr>
            <a:r>
              <a:rPr lang="en"/>
              <a:t>Government</a:t>
            </a:r>
            <a:endParaRPr/>
          </a:p>
        </p:txBody>
      </p:sp>
      <p:sp>
        <p:nvSpPr>
          <p:cNvPr id="121" name="Google Shape;121;p21"/>
          <p:cNvSpPr txBox="1"/>
          <p:nvPr>
            <p:ph idx="1" type="body"/>
          </p:nvPr>
        </p:nvSpPr>
        <p:spPr>
          <a:xfrm>
            <a:off x="6634950" y="1863788"/>
            <a:ext cx="2543100" cy="2978700"/>
          </a:xfrm>
          <a:prstGeom prst="rect">
            <a:avLst/>
          </a:prstGeom>
          <a:solidFill>
            <a:srgbClr val="D9D2E9"/>
          </a:solidFill>
        </p:spPr>
        <p:txBody>
          <a:bodyPr anchorCtr="0" anchor="t" bIns="34275" lIns="68575" spcFirstLastPara="1" rIns="68575" wrap="square" tIns="34275">
            <a:normAutofit fontScale="62500"/>
          </a:bodyPr>
          <a:lstStyle/>
          <a:p>
            <a:pPr indent="0" lvl="0" marL="0" rtl="0" algn="l">
              <a:lnSpc>
                <a:spcPct val="100000"/>
              </a:lnSpc>
              <a:spcBef>
                <a:spcPts val="800"/>
              </a:spcBef>
              <a:spcAft>
                <a:spcPts val="0"/>
              </a:spcAft>
              <a:buNone/>
            </a:pPr>
            <a:r>
              <a:rPr b="1" lang="en"/>
              <a:t>Q5. How do you feel about research?</a:t>
            </a:r>
            <a:endParaRPr b="1"/>
          </a:p>
          <a:p>
            <a:pPr indent="-220662" lvl="0" marL="342900" rtl="0" algn="l">
              <a:lnSpc>
                <a:spcPct val="100000"/>
              </a:lnSpc>
              <a:spcBef>
                <a:spcPts val="1200"/>
              </a:spcBef>
              <a:spcAft>
                <a:spcPts val="0"/>
              </a:spcAft>
              <a:buSzPct val="77777"/>
              <a:buChar char="●"/>
            </a:pPr>
            <a:r>
              <a:rPr lang="en"/>
              <a:t>Interested</a:t>
            </a:r>
            <a:endParaRPr/>
          </a:p>
          <a:p>
            <a:pPr indent="-220662" lvl="0" marL="342900" rtl="0" algn="l">
              <a:lnSpc>
                <a:spcPct val="100000"/>
              </a:lnSpc>
              <a:spcBef>
                <a:spcPts val="0"/>
              </a:spcBef>
              <a:spcAft>
                <a:spcPts val="0"/>
              </a:spcAft>
              <a:buSzPct val="77777"/>
              <a:buChar char="●"/>
            </a:pPr>
            <a:r>
              <a:rPr lang="en"/>
              <a:t>It’s okay, depends on the context</a:t>
            </a:r>
            <a:endParaRPr/>
          </a:p>
          <a:p>
            <a:pPr indent="-220662" lvl="0" marL="342900" rtl="0" algn="l">
              <a:lnSpc>
                <a:spcPct val="100000"/>
              </a:lnSpc>
              <a:spcBef>
                <a:spcPts val="0"/>
              </a:spcBef>
              <a:spcAft>
                <a:spcPts val="0"/>
              </a:spcAft>
              <a:buSzPct val="77777"/>
              <a:buChar char="●"/>
            </a:pPr>
            <a:r>
              <a:rPr lang="en"/>
              <a:t>That it’s good to research information that you don’t know</a:t>
            </a:r>
            <a:endParaRPr/>
          </a:p>
          <a:p>
            <a:pPr indent="-220662" lvl="0" marL="342900" rtl="0" algn="l">
              <a:lnSpc>
                <a:spcPct val="100000"/>
              </a:lnSpc>
              <a:spcBef>
                <a:spcPts val="0"/>
              </a:spcBef>
              <a:spcAft>
                <a:spcPts val="0"/>
              </a:spcAft>
              <a:buSzPct val="77777"/>
              <a:buChar char="●"/>
            </a:pPr>
            <a:r>
              <a:rPr lang="en"/>
              <a:t>Research is always good so you understand and are positive about something</a:t>
            </a:r>
            <a:endParaRPr/>
          </a:p>
          <a:p>
            <a:pPr indent="-220662" lvl="0" marL="342900" rtl="0" algn="l">
              <a:lnSpc>
                <a:spcPct val="100000"/>
              </a:lnSpc>
              <a:spcBef>
                <a:spcPts val="0"/>
              </a:spcBef>
              <a:spcAft>
                <a:spcPts val="0"/>
              </a:spcAft>
              <a:buSzPct val="77777"/>
              <a:buChar char="●"/>
            </a:pPr>
            <a:r>
              <a:rPr lang="en"/>
              <a:t>Excited</a:t>
            </a:r>
            <a:endParaRPr/>
          </a:p>
          <a:p>
            <a:pPr indent="-220662" lvl="0" marL="342900" rtl="0" algn="l">
              <a:lnSpc>
                <a:spcPct val="100000"/>
              </a:lnSpc>
              <a:spcBef>
                <a:spcPts val="0"/>
              </a:spcBef>
              <a:spcAft>
                <a:spcPts val="0"/>
              </a:spcAft>
              <a:buSzPct val="77777"/>
              <a:buChar char="●"/>
            </a:pPr>
            <a:r>
              <a:rPr lang="en"/>
              <a:t>I feel like research is something that has helped move humanity</a:t>
            </a:r>
            <a:endParaRPr/>
          </a:p>
          <a:p>
            <a:pPr indent="-220662" lvl="0" marL="342900" rtl="0" algn="l">
              <a:lnSpc>
                <a:spcPct val="100000"/>
              </a:lnSpc>
              <a:spcBef>
                <a:spcPts val="0"/>
              </a:spcBef>
              <a:spcAft>
                <a:spcPts val="0"/>
              </a:spcAft>
              <a:buSzPct val="77777"/>
              <a:buChar char="●"/>
            </a:pPr>
            <a:r>
              <a:rPr lang="en"/>
              <a:t>Important because you find out things</a:t>
            </a:r>
            <a:endParaRPr/>
          </a:p>
          <a:p>
            <a:pPr indent="-220662" lvl="0" marL="342900" rtl="0" algn="l">
              <a:lnSpc>
                <a:spcPct val="100000"/>
              </a:lnSpc>
              <a:spcBef>
                <a:spcPts val="0"/>
              </a:spcBef>
              <a:spcAft>
                <a:spcPts val="0"/>
              </a:spcAft>
              <a:buSzPct val="77777"/>
              <a:buChar char="●"/>
            </a:pPr>
            <a:r>
              <a:rPr lang="en"/>
              <a:t>Helpful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Key ideas - Youth, Participatory, Action, Communication, and Research</a:t>
            </a:r>
            <a:endParaRPr/>
          </a:p>
        </p:txBody>
      </p:sp>
      <p:sp>
        <p:nvSpPr>
          <p:cNvPr id="127" name="Google Shape;127;p22"/>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285750" lvl="0" marL="285750" rtl="0" algn="l">
              <a:spcBef>
                <a:spcPts val="800"/>
              </a:spcBef>
              <a:spcAft>
                <a:spcPts val="0"/>
              </a:spcAft>
              <a:buNone/>
            </a:pPr>
            <a:r>
              <a:rPr lang="en">
                <a:highlight>
                  <a:srgbClr val="EAD1DC"/>
                </a:highlight>
              </a:rPr>
              <a:t>Y: Young people in a stage in life where they are developing their sense of self</a:t>
            </a:r>
            <a:endParaRPr>
              <a:highlight>
                <a:srgbClr val="EAD1DC"/>
              </a:highlight>
            </a:endParaRPr>
          </a:p>
          <a:p>
            <a:pPr indent="-285750" lvl="0" marL="285750" rtl="0" algn="l">
              <a:spcBef>
                <a:spcPts val="1200"/>
              </a:spcBef>
              <a:spcAft>
                <a:spcPts val="0"/>
              </a:spcAft>
              <a:buNone/>
            </a:pPr>
            <a:r>
              <a:rPr lang="en">
                <a:highlight>
                  <a:srgbClr val="D9D2E9"/>
                </a:highlight>
              </a:rPr>
              <a:t>P:</a:t>
            </a:r>
            <a:r>
              <a:rPr lang="en">
                <a:highlight>
                  <a:srgbClr val="D9D2E9"/>
                </a:highlight>
              </a:rPr>
              <a:t> Coming together to share ideas and make decisions through collaborative activities</a:t>
            </a:r>
            <a:endParaRPr>
              <a:highlight>
                <a:srgbClr val="D9D2E9"/>
              </a:highlight>
            </a:endParaRPr>
          </a:p>
          <a:p>
            <a:pPr indent="-285750" lvl="0" marL="285750" rtl="0" algn="l">
              <a:spcBef>
                <a:spcPts val="1200"/>
              </a:spcBef>
              <a:spcAft>
                <a:spcPts val="0"/>
              </a:spcAft>
              <a:buNone/>
            </a:pPr>
            <a:r>
              <a:rPr lang="en">
                <a:highlight>
                  <a:srgbClr val="C9DAF8"/>
                </a:highlight>
              </a:rPr>
              <a:t>A</a:t>
            </a:r>
            <a:r>
              <a:rPr lang="en">
                <a:highlight>
                  <a:srgbClr val="CFE2F3"/>
                </a:highlight>
              </a:rPr>
              <a:t>: Doing something and finding solutions to create positive change, make a difference in our community and society</a:t>
            </a:r>
            <a:endParaRPr>
              <a:highlight>
                <a:srgbClr val="CFE2F3"/>
              </a:highlight>
            </a:endParaRPr>
          </a:p>
          <a:p>
            <a:pPr indent="-285750" lvl="0" marL="285750" rtl="0" algn="l">
              <a:spcBef>
                <a:spcPts val="1200"/>
              </a:spcBef>
              <a:spcAft>
                <a:spcPts val="0"/>
              </a:spcAft>
              <a:buNone/>
            </a:pPr>
            <a:r>
              <a:rPr lang="en">
                <a:highlight>
                  <a:srgbClr val="FFF2CC"/>
                </a:highlight>
              </a:rPr>
              <a:t>C: Sharing information and cooperating to reach understanding </a:t>
            </a:r>
            <a:endParaRPr>
              <a:highlight>
                <a:srgbClr val="FFF2CC"/>
              </a:highlight>
            </a:endParaRPr>
          </a:p>
          <a:p>
            <a:pPr indent="-285750" lvl="0" marL="285750" rtl="0" algn="l">
              <a:spcBef>
                <a:spcPts val="1200"/>
              </a:spcBef>
              <a:spcAft>
                <a:spcPts val="1200"/>
              </a:spcAft>
              <a:buClr>
                <a:schemeClr val="dk1"/>
              </a:buClr>
              <a:buSzPts val="1100"/>
              <a:buFont typeface="Arial"/>
              <a:buNone/>
            </a:pPr>
            <a:r>
              <a:rPr lang="en">
                <a:highlight>
                  <a:srgbClr val="FCE5CD"/>
                </a:highlight>
              </a:rPr>
              <a:t>R: Investigation into a question or problem that involves gathering information, making meaning, and sharing findings</a:t>
            </a:r>
            <a:endParaRPr>
              <a:highlight>
                <a:srgbClr val="FCE5CD"/>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