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6045794-770A-4526-9E76-4BA111C43824}">
  <a:tblStyle styleId="{76045794-770A-4526-9E76-4BA111C4382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CE5B8F0-1FB4-40BD-8234-B301B063FAE6}"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37"/>
  </p:normalViewPr>
  <p:slideViewPr>
    <p:cSldViewPr snapToGrid="0">
      <p:cViewPr varScale="1">
        <p:scale>
          <a:sx n="144" d="100"/>
          <a:sy n="144" d="100"/>
        </p:scale>
        <p:origin x="960"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377d8107a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377d8107a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d90052b561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d90052b56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Notes</a:t>
            </a:r>
            <a:endParaRPr/>
          </a:p>
          <a:p>
            <a:pPr marL="457200" lvl="0" indent="-298450" algn="l" rtl="0">
              <a:spcBef>
                <a:spcPts val="0"/>
              </a:spcBef>
              <a:spcAft>
                <a:spcPts val="0"/>
              </a:spcAft>
              <a:buSzPts val="1100"/>
              <a:buChar char="●"/>
            </a:pPr>
            <a:r>
              <a:rPr lang="en"/>
              <a:t>growing and learning together</a:t>
            </a:r>
            <a:endParaRPr/>
          </a:p>
          <a:p>
            <a:pPr marL="457200" lvl="0" indent="-298450" algn="l" rtl="0">
              <a:spcBef>
                <a:spcPts val="0"/>
              </a:spcBef>
              <a:spcAft>
                <a:spcPts val="0"/>
              </a:spcAft>
              <a:buSzPts val="1100"/>
              <a:buChar char="●"/>
            </a:pPr>
            <a:r>
              <a:rPr lang="en"/>
              <a:t>emphasize that the goal is to empower in response to the negative responses about youth in the activity</a:t>
            </a:r>
            <a:endParaRPr/>
          </a:p>
          <a:p>
            <a:pPr marL="457200" lvl="0" indent="-298450" algn="l" rtl="0">
              <a:spcBef>
                <a:spcPts val="0"/>
              </a:spcBef>
              <a:spcAft>
                <a:spcPts val="0"/>
              </a:spcAft>
              <a:buSzPts val="1100"/>
              <a:buChar char="●"/>
            </a:pPr>
            <a:r>
              <a:rPr lang="en"/>
              <a:t>most potential misalignment around “participatory”; distinction between who makes decisions and who participates</a:t>
            </a:r>
            <a:endParaRPr/>
          </a:p>
          <a:p>
            <a:pPr marL="457200" lvl="0" indent="-298450" algn="l" rtl="0">
              <a:spcBef>
                <a:spcPts val="0"/>
              </a:spcBef>
              <a:spcAft>
                <a:spcPts val="0"/>
              </a:spcAft>
              <a:buSzPts val="1100"/>
              <a:buChar char="●"/>
            </a:pPr>
            <a:r>
              <a:rPr lang="en"/>
              <a:t>highlight empowerment that they’re making decisions as part of the participatory process</a:t>
            </a:r>
            <a:endParaRPr/>
          </a:p>
          <a:p>
            <a:pPr marL="457200" lvl="0" indent="-298450" algn="l" rtl="0">
              <a:spcBef>
                <a:spcPts val="0"/>
              </a:spcBef>
              <a:spcAft>
                <a:spcPts val="0"/>
              </a:spcAft>
              <a:buSzPts val="1100"/>
              <a:buChar char="●"/>
            </a:pPr>
            <a:r>
              <a:rPr lang="en"/>
              <a:t>communication: what role does this play? → use broad definition, name the idea that we can systematically study communication / how information flows</a:t>
            </a:r>
            <a:endParaRPr/>
          </a:p>
          <a:p>
            <a:pPr marL="457200" lvl="0" indent="-298450" algn="l" rtl="0">
              <a:spcBef>
                <a:spcPts val="0"/>
              </a:spcBef>
              <a:spcAft>
                <a:spcPts val="0"/>
              </a:spcAft>
              <a:buSzPts val="1100"/>
              <a:buChar char="●"/>
            </a:pPr>
            <a:r>
              <a:rPr lang="en"/>
              <a:t>define communication and research instead of using them</a:t>
            </a:r>
            <a:endParaRPr/>
          </a:p>
          <a:p>
            <a:pPr marL="457200" lvl="0" indent="-298450" algn="l" rtl="0">
              <a:spcBef>
                <a:spcPts val="0"/>
              </a:spcBef>
              <a:spcAft>
                <a:spcPts val="0"/>
              </a:spcAft>
              <a:buSzPts val="1100"/>
              <a:buChar char="●"/>
            </a:pPr>
            <a:r>
              <a:rPr lang="en"/>
              <a:t>reword to remove jargon/make language accessible</a:t>
            </a:r>
            <a:endParaRPr/>
          </a:p>
          <a:p>
            <a:pPr marL="457200" lvl="0" indent="-298450" algn="l" rtl="0">
              <a:spcBef>
                <a:spcPts val="0"/>
              </a:spcBef>
              <a:spcAft>
                <a:spcPts val="0"/>
              </a:spcAft>
              <a:buSzPts val="1100"/>
              <a:buChar char="●"/>
            </a:pPr>
            <a:r>
              <a:rPr lang="en"/>
              <a:t>proposal: include 2 slides—one summarizing each word, one joining them into a collective definition</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a method of investigating a problem and implementing a solution that involves the knowledge and leadership of adolescents in a process of sharing ideas and information, learning, and growth--in collaboration with researchers and community members-- with attention to theories involved in communication studies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d90052b561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d90052b561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377d8107a0_0_5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377d8107a0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d90052b561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d90052b561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Group 1 -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d90052b561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d90052b561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d90052b561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d90052b561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377d8107a0_0_6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3377d8107a0_0_6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377d8107a0_0_6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3377d8107a0_0_6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377d8107a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377d8107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d90052b561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d90052b561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d90052b56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d90052b56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d90052b561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d90052b56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d90052b56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d90052b56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what we find out in our research to make change happen.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d90052b56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d90052b56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d90052b561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d90052b56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d90052b561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d90052b56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1200"/>
              </a:spcBef>
              <a:spcAft>
                <a:spcPts val="0"/>
              </a:spcAft>
              <a:buClr>
                <a:schemeClr val="dk1"/>
              </a:buClr>
              <a:buSzPts val="1400"/>
              <a:buChar char="○"/>
              <a:defRPr/>
            </a:lvl2pPr>
            <a:lvl3pPr marL="1371600" lvl="2" indent="-317500" algn="l">
              <a:lnSpc>
                <a:spcPct val="90000"/>
              </a:lnSpc>
              <a:spcBef>
                <a:spcPts val="1200"/>
              </a:spcBef>
              <a:spcAft>
                <a:spcPts val="0"/>
              </a:spcAft>
              <a:buClr>
                <a:schemeClr val="dk1"/>
              </a:buClr>
              <a:buSzPts val="1400"/>
              <a:buChar char="■"/>
              <a:defRPr/>
            </a:lvl3pPr>
            <a:lvl4pPr marL="1828800" lvl="3" indent="-317500" algn="l">
              <a:lnSpc>
                <a:spcPct val="90000"/>
              </a:lnSpc>
              <a:spcBef>
                <a:spcPts val="1200"/>
              </a:spcBef>
              <a:spcAft>
                <a:spcPts val="0"/>
              </a:spcAft>
              <a:buClr>
                <a:schemeClr val="dk1"/>
              </a:buClr>
              <a:buSzPts val="1400"/>
              <a:buChar char="●"/>
              <a:defRPr/>
            </a:lvl4pPr>
            <a:lvl5pPr marL="2286000" lvl="4" indent="-317500" algn="l">
              <a:lnSpc>
                <a:spcPct val="90000"/>
              </a:lnSpc>
              <a:spcBef>
                <a:spcPts val="1200"/>
              </a:spcBef>
              <a:spcAft>
                <a:spcPts val="0"/>
              </a:spcAft>
              <a:buClr>
                <a:schemeClr val="dk1"/>
              </a:buClr>
              <a:buSzPts val="1400"/>
              <a:buChar char="○"/>
              <a:defRPr/>
            </a:lvl5pPr>
            <a:lvl6pPr marL="2743200" lvl="5" indent="-317500" algn="l">
              <a:lnSpc>
                <a:spcPct val="90000"/>
              </a:lnSpc>
              <a:spcBef>
                <a:spcPts val="1200"/>
              </a:spcBef>
              <a:spcAft>
                <a:spcPts val="0"/>
              </a:spcAft>
              <a:buClr>
                <a:schemeClr val="dk1"/>
              </a:buClr>
              <a:buSzPts val="1400"/>
              <a:buChar char="■"/>
              <a:defRPr/>
            </a:lvl6pPr>
            <a:lvl7pPr marL="3200400" lvl="6" indent="-317500" algn="l">
              <a:lnSpc>
                <a:spcPct val="90000"/>
              </a:lnSpc>
              <a:spcBef>
                <a:spcPts val="1200"/>
              </a:spcBef>
              <a:spcAft>
                <a:spcPts val="0"/>
              </a:spcAft>
              <a:buClr>
                <a:schemeClr val="dk1"/>
              </a:buClr>
              <a:buSzPts val="1400"/>
              <a:buChar char="●"/>
              <a:defRPr/>
            </a:lvl7pPr>
            <a:lvl8pPr marL="3657600" lvl="7" indent="-317500" algn="l">
              <a:lnSpc>
                <a:spcPct val="90000"/>
              </a:lnSpc>
              <a:spcBef>
                <a:spcPts val="1200"/>
              </a:spcBef>
              <a:spcAft>
                <a:spcPts val="0"/>
              </a:spcAft>
              <a:buClr>
                <a:schemeClr val="dk1"/>
              </a:buClr>
              <a:buSzPts val="1400"/>
              <a:buChar char="○"/>
              <a:defRPr/>
            </a:lvl8pPr>
            <a:lvl9pPr marL="4114800" lvl="8" indent="-317500" algn="l">
              <a:lnSpc>
                <a:spcPct val="90000"/>
              </a:lnSpc>
              <a:spcBef>
                <a:spcPts val="1200"/>
              </a:spcBef>
              <a:spcAft>
                <a:spcPts val="1200"/>
              </a:spcAft>
              <a:buClr>
                <a:schemeClr val="dk1"/>
              </a:buClr>
              <a:buSzPts val="1400"/>
              <a:buChar char="■"/>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Take some candy </a:t>
            </a:r>
            <a:endParaRPr/>
          </a:p>
        </p:txBody>
      </p:sp>
      <p:sp>
        <p:nvSpPr>
          <p:cNvPr id="61" name="Google Shape;61;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Definition of YPACR</a:t>
            </a:r>
            <a:endParaRPr/>
          </a:p>
        </p:txBody>
      </p:sp>
      <p:sp>
        <p:nvSpPr>
          <p:cNvPr id="133" name="Google Shape;133;p23"/>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rmAutofit/>
          </a:bodyPr>
          <a:lstStyle/>
          <a:p>
            <a:pPr marL="0" lvl="0" indent="0" algn="l" rtl="0">
              <a:spcBef>
                <a:spcPts val="800"/>
              </a:spcBef>
              <a:spcAft>
                <a:spcPts val="1200"/>
              </a:spcAft>
              <a:buNone/>
            </a:pPr>
            <a:r>
              <a:rPr lang="en" sz="2400"/>
              <a:t>A method of investigating a problem, gathering information, and implementing a solution that involves the knowledge of young leaders in a process of sharing ideas and information, learning, and growth—in collaboration with researchers and community members—with attention to sharing knowledge/information and reach community understanding</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lnSpc>
                <a:spcPct val="115000"/>
              </a:lnSpc>
              <a:spcBef>
                <a:spcPts val="0"/>
              </a:spcBef>
              <a:spcAft>
                <a:spcPts val="0"/>
              </a:spcAft>
              <a:buNone/>
            </a:pPr>
            <a:r>
              <a:rPr lang="en"/>
              <a:t>Climate Brainstorm</a:t>
            </a:r>
            <a:endParaRPr/>
          </a:p>
        </p:txBody>
      </p:sp>
      <p:sp>
        <p:nvSpPr>
          <p:cNvPr id="139" name="Google Shape;139;p24"/>
          <p:cNvSpPr txBox="1">
            <a:spLocks noGrp="1"/>
          </p:cNvSpPr>
          <p:nvPr>
            <p:ph type="body" idx="1"/>
          </p:nvPr>
        </p:nvSpPr>
        <p:spPr>
          <a:xfrm>
            <a:off x="628650" y="1005475"/>
            <a:ext cx="7886700" cy="4137900"/>
          </a:xfrm>
          <a:prstGeom prst="rect">
            <a:avLst/>
          </a:prstGeom>
        </p:spPr>
        <p:txBody>
          <a:bodyPr spcFirstLastPara="1" wrap="square" lIns="68575" tIns="34275" rIns="68575" bIns="3427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500" b="1"/>
              <a:t> </a:t>
            </a:r>
            <a:endParaRPr sz="1500" b="1"/>
          </a:p>
          <a:p>
            <a:pPr marL="457200" lvl="0" indent="-323850" algn="l" rtl="0">
              <a:lnSpc>
                <a:spcPct val="115000"/>
              </a:lnSpc>
              <a:spcBef>
                <a:spcPts val="0"/>
              </a:spcBef>
              <a:spcAft>
                <a:spcPts val="0"/>
              </a:spcAft>
              <a:buClr>
                <a:schemeClr val="dk2"/>
              </a:buClr>
              <a:buSzPts val="1500"/>
              <a:buAutoNum type="arabicPeriod"/>
            </a:pPr>
            <a:r>
              <a:rPr lang="en" sz="1500"/>
              <a:t>Brainstorm as a group what are some impacts of heat and green space on the community you have experienced</a:t>
            </a:r>
            <a:endParaRPr sz="1500"/>
          </a:p>
          <a:p>
            <a:pPr marL="914400" lvl="0" indent="0" algn="l" rtl="0">
              <a:lnSpc>
                <a:spcPct val="115000"/>
              </a:lnSpc>
              <a:spcBef>
                <a:spcPts val="0"/>
              </a:spcBef>
              <a:spcAft>
                <a:spcPts val="0"/>
              </a:spcAft>
              <a:buNone/>
            </a:pPr>
            <a:endParaRPr sz="1500"/>
          </a:p>
          <a:p>
            <a:pPr marL="457200" lvl="0" indent="-323850" algn="l" rtl="0">
              <a:lnSpc>
                <a:spcPct val="115000"/>
              </a:lnSpc>
              <a:spcBef>
                <a:spcPts val="0"/>
              </a:spcBef>
              <a:spcAft>
                <a:spcPts val="0"/>
              </a:spcAft>
              <a:buClr>
                <a:schemeClr val="dk2"/>
              </a:buClr>
              <a:buSzPts val="1500"/>
              <a:buAutoNum type="arabicPeriod"/>
            </a:pPr>
            <a:r>
              <a:rPr lang="en" sz="1500"/>
              <a:t> You have 5 minutes at each of the stations to dot vote or add new ideas</a:t>
            </a:r>
            <a:endParaRPr sz="1500"/>
          </a:p>
          <a:p>
            <a:pPr marL="914400" lvl="0" indent="0" algn="l" rtl="0">
              <a:lnSpc>
                <a:spcPct val="115000"/>
              </a:lnSpc>
              <a:spcBef>
                <a:spcPts val="0"/>
              </a:spcBef>
              <a:spcAft>
                <a:spcPts val="0"/>
              </a:spcAft>
              <a:buNone/>
            </a:pPr>
            <a:endParaRPr sz="1500"/>
          </a:p>
          <a:p>
            <a:pPr marL="457200" lvl="0" indent="-323850" algn="l" rtl="0">
              <a:lnSpc>
                <a:spcPct val="115000"/>
              </a:lnSpc>
              <a:spcBef>
                <a:spcPts val="0"/>
              </a:spcBef>
              <a:spcAft>
                <a:spcPts val="0"/>
              </a:spcAft>
              <a:buClr>
                <a:schemeClr val="dk2"/>
              </a:buClr>
              <a:buSzPts val="1500"/>
              <a:buAutoNum type="arabicPeriod"/>
            </a:pPr>
            <a:r>
              <a:rPr lang="en" sz="1500"/>
              <a:t> At the end of all 3 stations, summarize your group’s ideas for the following questions</a:t>
            </a:r>
            <a:endParaRPr sz="1500"/>
          </a:p>
          <a:p>
            <a:pPr marL="457200" lvl="0" indent="0" algn="l" rtl="0">
              <a:lnSpc>
                <a:spcPct val="115000"/>
              </a:lnSpc>
              <a:spcBef>
                <a:spcPts val="0"/>
              </a:spcBef>
              <a:spcAft>
                <a:spcPts val="0"/>
              </a:spcAft>
              <a:buClr>
                <a:schemeClr val="dk1"/>
              </a:buClr>
              <a:buSzPts val="1100"/>
              <a:buFont typeface="Arial"/>
              <a:buNone/>
            </a:pPr>
            <a:r>
              <a:rPr lang="en" sz="1500"/>
              <a:t> </a:t>
            </a:r>
            <a:endParaRPr sz="1500"/>
          </a:p>
          <a:p>
            <a:pPr marL="457200" lvl="0" indent="-323850" algn="l" rtl="0">
              <a:lnSpc>
                <a:spcPct val="115000"/>
              </a:lnSpc>
              <a:spcBef>
                <a:spcPts val="0"/>
              </a:spcBef>
              <a:spcAft>
                <a:spcPts val="0"/>
              </a:spcAft>
              <a:buClr>
                <a:schemeClr val="dk2"/>
              </a:buClr>
              <a:buSzPts val="1500"/>
              <a:buChar char="●"/>
            </a:pPr>
            <a:r>
              <a:rPr lang="en" sz="1500"/>
              <a:t>When it’s hot out, how does that impact how you feel, and what you can do – at home, school, and other places in our community?  Are some people you know more impacted than others?</a:t>
            </a:r>
            <a:endParaRPr sz="1500"/>
          </a:p>
          <a:p>
            <a:pPr marL="457200" lvl="0" indent="-323850" algn="l" rtl="0">
              <a:lnSpc>
                <a:spcPct val="115000"/>
              </a:lnSpc>
              <a:spcBef>
                <a:spcPts val="0"/>
              </a:spcBef>
              <a:spcAft>
                <a:spcPts val="0"/>
              </a:spcAft>
              <a:buClr>
                <a:schemeClr val="dk2"/>
              </a:buClr>
              <a:buSzPts val="1500"/>
              <a:buChar char="●"/>
            </a:pPr>
            <a:r>
              <a:rPr lang="en" sz="1500">
                <a:latin typeface="Times New Roman"/>
                <a:ea typeface="Times New Roman"/>
                <a:cs typeface="Times New Roman"/>
                <a:sym typeface="Times New Roman"/>
              </a:rPr>
              <a:t> </a:t>
            </a:r>
            <a:r>
              <a:rPr lang="en" sz="1500"/>
              <a:t>Are there places you have used to cool down, where are they? </a:t>
            </a:r>
            <a:endParaRPr sz="1500"/>
          </a:p>
          <a:p>
            <a:pPr marL="457200" lvl="0" indent="-323850" algn="l" rtl="0">
              <a:lnSpc>
                <a:spcPct val="115000"/>
              </a:lnSpc>
              <a:spcBef>
                <a:spcPts val="0"/>
              </a:spcBef>
              <a:spcAft>
                <a:spcPts val="0"/>
              </a:spcAft>
              <a:buClr>
                <a:schemeClr val="dk2"/>
              </a:buClr>
              <a:buSzPts val="1500"/>
              <a:buChar char="●"/>
            </a:pPr>
            <a:r>
              <a:rPr lang="en" sz="1500">
                <a:latin typeface="Times New Roman"/>
                <a:ea typeface="Times New Roman"/>
                <a:cs typeface="Times New Roman"/>
                <a:sym typeface="Times New Roman"/>
              </a:rPr>
              <a:t> </a:t>
            </a:r>
            <a:r>
              <a:rPr lang="en" sz="1500"/>
              <a:t>How does having trees, parks and other green spaces impact how you feel, and what you can do in our community? Does having access to green space affect the temperature that you feel?</a:t>
            </a:r>
            <a:endParaRPr sz="1500"/>
          </a:p>
          <a:p>
            <a:pPr marL="0" lvl="0" indent="0" algn="l" rtl="0">
              <a:spcBef>
                <a:spcPts val="800"/>
              </a:spcBef>
              <a:spcAft>
                <a:spcPts val="1200"/>
              </a:spcAft>
              <a:buNone/>
            </a:pP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5"/>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a:t>Stretch Break</a:t>
            </a:r>
            <a:endParaRPr/>
          </a:p>
        </p:txBody>
      </p:sp>
      <p:sp>
        <p:nvSpPr>
          <p:cNvPr id="145" name="Google Shape;145;p25"/>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rmAutofit/>
          </a:bodyPr>
          <a:lstStyle/>
          <a:p>
            <a:pPr marL="0" lvl="0" indent="0" algn="l" rtl="0">
              <a:spcBef>
                <a:spcPts val="800"/>
              </a:spcBef>
              <a:spcAft>
                <a:spcPts val="1200"/>
              </a:spcAft>
              <a:buNone/>
            </a:pPr>
            <a:endParaRPr/>
          </a:p>
        </p:txBody>
      </p:sp>
      <p:pic>
        <p:nvPicPr>
          <p:cNvPr id="146" name="Google Shape;146;p25" descr="Page 94 | free pet cat photos download, sort by aesthetic score ..."/>
          <p:cNvPicPr preferRelativeResize="0"/>
          <p:nvPr/>
        </p:nvPicPr>
        <p:blipFill>
          <a:blip r:embed="rId3">
            <a:alphaModFix/>
          </a:blip>
          <a:stretch>
            <a:fillRect/>
          </a:stretch>
        </p:blipFill>
        <p:spPr>
          <a:xfrm>
            <a:off x="1786300" y="1268050"/>
            <a:ext cx="5709175" cy="3797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Choosing your group for today</a:t>
            </a:r>
            <a:endParaRPr/>
          </a:p>
        </p:txBody>
      </p:sp>
      <p:sp>
        <p:nvSpPr>
          <p:cNvPr id="152" name="Google Shape;152;p26"/>
          <p:cNvSpPr txBox="1">
            <a:spLocks noGrp="1"/>
          </p:cNvSpPr>
          <p:nvPr>
            <p:ph type="body" idx="1"/>
          </p:nvPr>
        </p:nvSpPr>
        <p:spPr>
          <a:xfrm>
            <a:off x="628650" y="1369225"/>
            <a:ext cx="3714000" cy="32634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
              <a:t>Group 1: Addressing gun violence</a:t>
            </a:r>
            <a:endParaRPr/>
          </a:p>
          <a:p>
            <a:pPr marL="0" lvl="0" indent="0" algn="l" rtl="0">
              <a:spcBef>
                <a:spcPts val="1200"/>
              </a:spcBef>
              <a:spcAft>
                <a:spcPts val="0"/>
              </a:spcAft>
              <a:buNone/>
            </a:pPr>
            <a:endParaRPr/>
          </a:p>
          <a:p>
            <a:pPr marL="0" lvl="0" indent="0" algn="l" rtl="0">
              <a:spcBef>
                <a:spcPts val="1200"/>
              </a:spcBef>
              <a:spcAft>
                <a:spcPts val="0"/>
              </a:spcAft>
              <a:buNone/>
            </a:pPr>
            <a:r>
              <a:rPr lang="en"/>
              <a:t>Group 2: Promoting mental health &amp; wellbeing</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Group 3: Meeting social and resource needs </a:t>
            </a:r>
            <a:endParaRPr/>
          </a:p>
        </p:txBody>
      </p:sp>
      <p:graphicFrame>
        <p:nvGraphicFramePr>
          <p:cNvPr id="153" name="Google Shape;153;p26"/>
          <p:cNvGraphicFramePr/>
          <p:nvPr/>
        </p:nvGraphicFramePr>
        <p:xfrm>
          <a:off x="5035975" y="3308375"/>
          <a:ext cx="3000000" cy="3000000"/>
        </p:xfrm>
        <a:graphic>
          <a:graphicData uri="http://schemas.openxmlformats.org/drawingml/2006/table">
            <a:tbl>
              <a:tblPr>
                <a:noFill/>
                <a:tableStyleId>{76045794-770A-4526-9E76-4BA111C43824}</a:tableStyleId>
              </a:tblPr>
              <a:tblGrid>
                <a:gridCol w="2339525">
                  <a:extLst>
                    <a:ext uri="{9D8B030D-6E8A-4147-A177-3AD203B41FA5}">
                      <a16:colId xmlns:a16="http://schemas.microsoft.com/office/drawing/2014/main" val="20000"/>
                    </a:ext>
                  </a:extLst>
                </a:gridCol>
              </a:tblGrid>
              <a:tr h="253025">
                <a:tc>
                  <a:txBody>
                    <a:bodyPr/>
                    <a:lstStyle/>
                    <a:p>
                      <a:pPr marL="0" lvl="0" indent="0" algn="l" rtl="0">
                        <a:lnSpc>
                          <a:spcPct val="115000"/>
                        </a:lnSpc>
                        <a:spcBef>
                          <a:spcPts val="0"/>
                        </a:spcBef>
                        <a:spcAft>
                          <a:spcPts val="0"/>
                        </a:spcAft>
                        <a:buNone/>
                      </a:pPr>
                      <a:r>
                        <a:rPr lang="en" sz="1200"/>
                        <a:t>Homelessness</a:t>
                      </a:r>
                      <a:endParaRPr sz="1200"/>
                    </a:p>
                  </a:txBody>
                  <a:tcPr marL="28575" marR="28575" marT="19050" marB="19050" anchor="b"/>
                </a:tc>
                <a:extLst>
                  <a:ext uri="{0D108BD9-81ED-4DB2-BD59-A6C34878D82A}">
                    <a16:rowId xmlns:a16="http://schemas.microsoft.com/office/drawing/2014/main" val="10000"/>
                  </a:ext>
                </a:extLst>
              </a:tr>
              <a:tr h="253025">
                <a:tc>
                  <a:txBody>
                    <a:bodyPr/>
                    <a:lstStyle/>
                    <a:p>
                      <a:pPr marL="0" lvl="0" indent="0" algn="l" rtl="0">
                        <a:lnSpc>
                          <a:spcPct val="115000"/>
                        </a:lnSpc>
                        <a:spcBef>
                          <a:spcPts val="0"/>
                        </a:spcBef>
                        <a:spcAft>
                          <a:spcPts val="0"/>
                        </a:spcAft>
                        <a:buNone/>
                      </a:pPr>
                      <a:r>
                        <a:rPr lang="en" sz="1200"/>
                        <a:t>Community clean up</a:t>
                      </a:r>
                      <a:endParaRPr sz="1200"/>
                    </a:p>
                  </a:txBody>
                  <a:tcPr marL="27425" marR="27425" marT="19050" marB="19050" anchor="b">
                    <a:lnR w="9525" cap="flat" cmpd="sng">
                      <a:solidFill>
                        <a:srgbClr val="000000">
                          <a:alpha val="0"/>
                        </a:srgbClr>
                      </a:solidFill>
                      <a:prstDash val="solid"/>
                      <a:round/>
                      <a:headEnd type="none" w="sm" len="sm"/>
                      <a:tailEnd type="none" w="sm" len="sm"/>
                    </a:lnR>
                  </a:tcPr>
                </a:tc>
                <a:extLst>
                  <a:ext uri="{0D108BD9-81ED-4DB2-BD59-A6C34878D82A}">
                    <a16:rowId xmlns:a16="http://schemas.microsoft.com/office/drawing/2014/main" val="10001"/>
                  </a:ext>
                </a:extLst>
              </a:tr>
              <a:tr h="253025">
                <a:tc>
                  <a:txBody>
                    <a:bodyPr/>
                    <a:lstStyle/>
                    <a:p>
                      <a:pPr marL="0" lvl="0" indent="0" algn="l" rtl="0">
                        <a:lnSpc>
                          <a:spcPct val="115000"/>
                        </a:lnSpc>
                        <a:spcBef>
                          <a:spcPts val="0"/>
                        </a:spcBef>
                        <a:spcAft>
                          <a:spcPts val="0"/>
                        </a:spcAft>
                        <a:buNone/>
                      </a:pPr>
                      <a:r>
                        <a:rPr lang="en" sz="1200"/>
                        <a:t>Food security</a:t>
                      </a:r>
                      <a:endParaRPr sz="1200"/>
                    </a:p>
                  </a:txBody>
                  <a:tcPr marL="28575" marR="28575" marT="19050" marB="19050" anchor="b"/>
                </a:tc>
                <a:extLst>
                  <a:ext uri="{0D108BD9-81ED-4DB2-BD59-A6C34878D82A}">
                    <a16:rowId xmlns:a16="http://schemas.microsoft.com/office/drawing/2014/main" val="10002"/>
                  </a:ext>
                </a:extLst>
              </a:tr>
              <a:tr h="253025">
                <a:tc>
                  <a:txBody>
                    <a:bodyPr/>
                    <a:lstStyle/>
                    <a:p>
                      <a:pPr marL="0" lvl="0" indent="0" algn="l" rtl="0">
                        <a:lnSpc>
                          <a:spcPct val="115000"/>
                        </a:lnSpc>
                        <a:spcBef>
                          <a:spcPts val="0"/>
                        </a:spcBef>
                        <a:spcAft>
                          <a:spcPts val="0"/>
                        </a:spcAft>
                        <a:buNone/>
                      </a:pPr>
                      <a:r>
                        <a:rPr lang="en" sz="1200"/>
                        <a:t>Poverty</a:t>
                      </a:r>
                      <a:endParaRPr sz="1200"/>
                    </a:p>
                  </a:txBody>
                  <a:tcPr marL="28575" marR="28575" marT="19050" marB="19050" anchor="b"/>
                </a:tc>
                <a:extLst>
                  <a:ext uri="{0D108BD9-81ED-4DB2-BD59-A6C34878D82A}">
                    <a16:rowId xmlns:a16="http://schemas.microsoft.com/office/drawing/2014/main" val="10003"/>
                  </a:ext>
                </a:extLst>
              </a:tr>
              <a:tr h="253025">
                <a:tc>
                  <a:txBody>
                    <a:bodyPr/>
                    <a:lstStyle/>
                    <a:p>
                      <a:pPr marL="0" lvl="0" indent="0" algn="l" rtl="0">
                        <a:lnSpc>
                          <a:spcPct val="115000"/>
                        </a:lnSpc>
                        <a:spcBef>
                          <a:spcPts val="0"/>
                        </a:spcBef>
                        <a:spcAft>
                          <a:spcPts val="0"/>
                        </a:spcAft>
                        <a:buNone/>
                      </a:pPr>
                      <a:r>
                        <a:rPr lang="en" sz="1200"/>
                        <a:t>Police brutality</a:t>
                      </a:r>
                      <a:endParaRPr sz="1200"/>
                    </a:p>
                  </a:txBody>
                  <a:tcPr marL="28575" marR="28575" marT="19050" marB="19050" anchor="b"/>
                </a:tc>
                <a:extLst>
                  <a:ext uri="{0D108BD9-81ED-4DB2-BD59-A6C34878D82A}">
                    <a16:rowId xmlns:a16="http://schemas.microsoft.com/office/drawing/2014/main" val="10004"/>
                  </a:ext>
                </a:extLst>
              </a:tr>
            </a:tbl>
          </a:graphicData>
        </a:graphic>
      </p:graphicFrame>
      <p:graphicFrame>
        <p:nvGraphicFramePr>
          <p:cNvPr id="154" name="Google Shape;154;p26"/>
          <p:cNvGraphicFramePr/>
          <p:nvPr/>
        </p:nvGraphicFramePr>
        <p:xfrm>
          <a:off x="5035975" y="2049625"/>
          <a:ext cx="3000000" cy="3000000"/>
        </p:xfrm>
        <a:graphic>
          <a:graphicData uri="http://schemas.openxmlformats.org/drawingml/2006/table">
            <a:tbl>
              <a:tblPr>
                <a:noFill/>
                <a:tableStyleId>{76045794-770A-4526-9E76-4BA111C43824}</a:tableStyleId>
              </a:tblPr>
              <a:tblGrid>
                <a:gridCol w="1704975">
                  <a:extLst>
                    <a:ext uri="{9D8B030D-6E8A-4147-A177-3AD203B41FA5}">
                      <a16:colId xmlns:a16="http://schemas.microsoft.com/office/drawing/2014/main" val="20000"/>
                    </a:ext>
                  </a:extLst>
                </a:gridCol>
              </a:tblGrid>
              <a:tr h="200025">
                <a:tc>
                  <a:txBody>
                    <a:bodyPr/>
                    <a:lstStyle/>
                    <a:p>
                      <a:pPr marL="0" lvl="0" indent="0" algn="l" rtl="0">
                        <a:lnSpc>
                          <a:spcPct val="115000"/>
                        </a:lnSpc>
                        <a:spcBef>
                          <a:spcPts val="0"/>
                        </a:spcBef>
                        <a:spcAft>
                          <a:spcPts val="0"/>
                        </a:spcAft>
                        <a:buNone/>
                      </a:pPr>
                      <a:r>
                        <a:rPr lang="en" sz="1200"/>
                        <a:t>Mental health</a:t>
                      </a:r>
                      <a:endParaRPr sz="1200"/>
                    </a:p>
                  </a:txBody>
                  <a:tcPr marL="28575" marR="28575" marT="19050" marB="19050" anchor="b"/>
                </a:tc>
                <a:extLst>
                  <a:ext uri="{0D108BD9-81ED-4DB2-BD59-A6C34878D82A}">
                    <a16:rowId xmlns:a16="http://schemas.microsoft.com/office/drawing/2014/main" val="10000"/>
                  </a:ext>
                </a:extLst>
              </a:tr>
              <a:tr h="200025">
                <a:tc>
                  <a:txBody>
                    <a:bodyPr/>
                    <a:lstStyle/>
                    <a:p>
                      <a:pPr marL="0" lvl="0" indent="0" algn="l" rtl="0">
                        <a:lnSpc>
                          <a:spcPct val="115000"/>
                        </a:lnSpc>
                        <a:spcBef>
                          <a:spcPts val="0"/>
                        </a:spcBef>
                        <a:spcAft>
                          <a:spcPts val="0"/>
                        </a:spcAft>
                        <a:buNone/>
                      </a:pPr>
                      <a:r>
                        <a:rPr lang="en" sz="1200"/>
                        <a:t>Substance use</a:t>
                      </a:r>
                      <a:endParaRPr sz="1200"/>
                    </a:p>
                  </a:txBody>
                  <a:tcPr marL="28575" marR="28575" marT="19050" marB="19050" anchor="b"/>
                </a:tc>
                <a:extLst>
                  <a:ext uri="{0D108BD9-81ED-4DB2-BD59-A6C34878D82A}">
                    <a16:rowId xmlns:a16="http://schemas.microsoft.com/office/drawing/2014/main" val="10001"/>
                  </a:ext>
                </a:extLst>
              </a:tr>
              <a:tr h="200025">
                <a:tc>
                  <a:txBody>
                    <a:bodyPr/>
                    <a:lstStyle/>
                    <a:p>
                      <a:pPr marL="0" lvl="0" indent="0" algn="l" rtl="0">
                        <a:lnSpc>
                          <a:spcPct val="115000"/>
                        </a:lnSpc>
                        <a:spcBef>
                          <a:spcPts val="0"/>
                        </a:spcBef>
                        <a:spcAft>
                          <a:spcPts val="0"/>
                        </a:spcAft>
                        <a:buNone/>
                      </a:pPr>
                      <a:r>
                        <a:rPr lang="en" sz="1200"/>
                        <a:t>LGBTQ rights</a:t>
                      </a:r>
                      <a:endParaRPr sz="1200"/>
                    </a:p>
                  </a:txBody>
                  <a:tcPr marL="28575" marR="28575" marT="19050" marB="19050" anchor="b"/>
                </a:tc>
                <a:extLst>
                  <a:ext uri="{0D108BD9-81ED-4DB2-BD59-A6C34878D82A}">
                    <a16:rowId xmlns:a16="http://schemas.microsoft.com/office/drawing/2014/main" val="10002"/>
                  </a:ext>
                </a:extLst>
              </a:tr>
              <a:tr h="200025">
                <a:tc>
                  <a:txBody>
                    <a:bodyPr/>
                    <a:lstStyle/>
                    <a:p>
                      <a:pPr marL="0" lvl="0" indent="0" algn="l" rtl="0">
                        <a:lnSpc>
                          <a:spcPct val="115000"/>
                        </a:lnSpc>
                        <a:spcBef>
                          <a:spcPts val="0"/>
                        </a:spcBef>
                        <a:spcAft>
                          <a:spcPts val="0"/>
                        </a:spcAft>
                        <a:buNone/>
                      </a:pPr>
                      <a:r>
                        <a:rPr lang="en" sz="1200"/>
                        <a:t>Women's health</a:t>
                      </a:r>
                      <a:endParaRPr sz="1200"/>
                    </a:p>
                  </a:txBody>
                  <a:tcPr marL="28575" marR="28575" marT="19050" marB="19050" anchor="b"/>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In your group: </a:t>
            </a:r>
            <a:endParaRPr/>
          </a:p>
        </p:txBody>
      </p:sp>
      <p:sp>
        <p:nvSpPr>
          <p:cNvPr id="160" name="Google Shape;160;p27"/>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rmAutofit lnSpcReduction="20000"/>
          </a:bodyPr>
          <a:lstStyle/>
          <a:p>
            <a:pPr marL="457200" lvl="0" indent="-342900" algn="l" rtl="0">
              <a:lnSpc>
                <a:spcPct val="115000"/>
              </a:lnSpc>
              <a:spcBef>
                <a:spcPts val="0"/>
              </a:spcBef>
              <a:spcAft>
                <a:spcPts val="0"/>
              </a:spcAft>
              <a:buClr>
                <a:schemeClr val="dk2"/>
              </a:buClr>
              <a:buSzPts val="1800"/>
              <a:buAutoNum type="arabicPeriod"/>
            </a:pPr>
            <a:r>
              <a:rPr lang="en"/>
              <a:t>Share what is your favorite green space. What do you all have in common?</a:t>
            </a:r>
            <a:endParaRPr/>
          </a:p>
          <a:p>
            <a:pPr marL="457200" lvl="0" indent="0" algn="l" rtl="0">
              <a:lnSpc>
                <a:spcPct val="115000"/>
              </a:lnSpc>
              <a:spcBef>
                <a:spcPts val="0"/>
              </a:spcBef>
              <a:spcAft>
                <a:spcPts val="0"/>
              </a:spcAft>
              <a:buNone/>
            </a:pPr>
            <a:endParaRPr/>
          </a:p>
          <a:p>
            <a:pPr marL="457200" lvl="0" indent="-342900" algn="l" rtl="0">
              <a:lnSpc>
                <a:spcPct val="115000"/>
              </a:lnSpc>
              <a:spcBef>
                <a:spcPts val="0"/>
              </a:spcBef>
              <a:spcAft>
                <a:spcPts val="0"/>
              </a:spcAft>
              <a:buClr>
                <a:schemeClr val="dk2"/>
              </a:buClr>
              <a:buSzPts val="1800"/>
              <a:buAutoNum type="arabicPeriod"/>
            </a:pPr>
            <a:r>
              <a:rPr lang="en"/>
              <a:t>Why did you choose this topic?</a:t>
            </a:r>
            <a:endParaRPr/>
          </a:p>
          <a:p>
            <a:pPr marL="457200" lvl="0" indent="0" algn="l" rtl="0">
              <a:lnSpc>
                <a:spcPct val="115000"/>
              </a:lnSpc>
              <a:spcBef>
                <a:spcPts val="0"/>
              </a:spcBef>
              <a:spcAft>
                <a:spcPts val="0"/>
              </a:spcAft>
              <a:buNone/>
            </a:pPr>
            <a:endParaRPr/>
          </a:p>
          <a:p>
            <a:pPr marL="457200" lvl="0" indent="-342900" algn="l" rtl="0">
              <a:lnSpc>
                <a:spcPct val="115000"/>
              </a:lnSpc>
              <a:spcBef>
                <a:spcPts val="0"/>
              </a:spcBef>
              <a:spcAft>
                <a:spcPts val="0"/>
              </a:spcAft>
              <a:buClr>
                <a:schemeClr val="dk2"/>
              </a:buClr>
              <a:buSzPts val="1800"/>
              <a:buAutoNum type="arabicPeriod"/>
            </a:pPr>
            <a:r>
              <a:rPr lang="en"/>
              <a:t>What do you already know about this topic from your research in the fall?</a:t>
            </a:r>
            <a:endParaRPr/>
          </a:p>
          <a:p>
            <a:pPr marL="457200" lvl="0" indent="0" algn="l" rtl="0">
              <a:lnSpc>
                <a:spcPct val="115000"/>
              </a:lnSpc>
              <a:spcBef>
                <a:spcPts val="0"/>
              </a:spcBef>
              <a:spcAft>
                <a:spcPts val="0"/>
              </a:spcAft>
              <a:buNone/>
            </a:pPr>
            <a:endParaRPr/>
          </a:p>
          <a:p>
            <a:pPr marL="457200" lvl="0" indent="-342900" algn="l" rtl="0">
              <a:lnSpc>
                <a:spcPct val="115000"/>
              </a:lnSpc>
              <a:spcBef>
                <a:spcPts val="0"/>
              </a:spcBef>
              <a:spcAft>
                <a:spcPts val="0"/>
              </a:spcAft>
              <a:buClr>
                <a:schemeClr val="dk2"/>
              </a:buClr>
              <a:buSzPts val="1800"/>
              <a:buAutoNum type="arabicPeriod"/>
            </a:pPr>
            <a:r>
              <a:rPr lang="en"/>
              <a:t>What do you want to know more about?</a:t>
            </a:r>
            <a:endParaRPr/>
          </a:p>
          <a:p>
            <a:pPr marL="457200" lvl="0" indent="0" algn="l" rtl="0">
              <a:lnSpc>
                <a:spcPct val="115000"/>
              </a:lnSpc>
              <a:spcBef>
                <a:spcPts val="0"/>
              </a:spcBef>
              <a:spcAft>
                <a:spcPts val="0"/>
              </a:spcAft>
              <a:buNone/>
            </a:pPr>
            <a:endParaRPr/>
          </a:p>
          <a:p>
            <a:pPr marL="457200" lvl="0" indent="-342900" algn="l" rtl="0">
              <a:spcBef>
                <a:spcPts val="800"/>
              </a:spcBef>
              <a:spcAft>
                <a:spcPts val="0"/>
              </a:spcAft>
              <a:buClr>
                <a:schemeClr val="dk2"/>
              </a:buClr>
              <a:buSzPts val="1800"/>
              <a:buAutoNum type="arabicPeriod"/>
            </a:pPr>
            <a:r>
              <a:rPr lang="en"/>
              <a:t>Is there a connection that comes to mind when you think of this topic and heat or green space?</a:t>
            </a:r>
            <a:r>
              <a:rPr lang="en" sz="1100"/>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lnSpc>
                <a:spcPct val="115000"/>
              </a:lnSpc>
              <a:spcBef>
                <a:spcPts val="0"/>
              </a:spcBef>
              <a:spcAft>
                <a:spcPts val="0"/>
              </a:spcAft>
              <a:buNone/>
            </a:pPr>
            <a:r>
              <a:rPr lang="en"/>
              <a:t>How are heat or green space related to your group’s topic?</a:t>
            </a:r>
            <a:endParaRPr/>
          </a:p>
        </p:txBody>
      </p:sp>
      <p:sp>
        <p:nvSpPr>
          <p:cNvPr id="166" name="Google Shape;166;p28"/>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rmAutofit lnSpcReduction="20000"/>
          </a:bodyPr>
          <a:lstStyle/>
          <a:p>
            <a:pPr marL="457200" lvl="0" indent="-342900" algn="l" rtl="0">
              <a:lnSpc>
                <a:spcPct val="115000"/>
              </a:lnSpc>
              <a:spcBef>
                <a:spcPts val="0"/>
              </a:spcBef>
              <a:spcAft>
                <a:spcPts val="0"/>
              </a:spcAft>
              <a:buClr>
                <a:schemeClr val="dk2"/>
              </a:buClr>
              <a:buSzPts val="1800"/>
              <a:buAutoNum type="arabicPeriod"/>
            </a:pPr>
            <a:r>
              <a:rPr lang="en"/>
              <a:t>Here’s some of what scientists know about the connection between your group’s topic and heat/green space </a:t>
            </a:r>
            <a:endParaRPr/>
          </a:p>
          <a:p>
            <a:pPr marL="457200" lvl="0" indent="0" algn="l" rtl="0">
              <a:lnSpc>
                <a:spcPct val="115000"/>
              </a:lnSpc>
              <a:spcBef>
                <a:spcPts val="0"/>
              </a:spcBef>
              <a:spcAft>
                <a:spcPts val="0"/>
              </a:spcAft>
              <a:buNone/>
            </a:pPr>
            <a:r>
              <a:rPr lang="en" i="1"/>
              <a:t>[Have one member read statements aloud for your group’s topic]</a:t>
            </a:r>
            <a:endParaRPr i="1"/>
          </a:p>
          <a:p>
            <a:pPr marL="457200" lvl="0" indent="0" algn="l" rtl="0">
              <a:lnSpc>
                <a:spcPct val="115000"/>
              </a:lnSpc>
              <a:spcBef>
                <a:spcPts val="0"/>
              </a:spcBef>
              <a:spcAft>
                <a:spcPts val="0"/>
              </a:spcAft>
              <a:buNone/>
            </a:pPr>
            <a:endParaRPr i="1"/>
          </a:p>
          <a:p>
            <a:pPr marL="457200" lvl="0" indent="-342900" algn="l" rtl="0">
              <a:lnSpc>
                <a:spcPct val="115000"/>
              </a:lnSpc>
              <a:spcBef>
                <a:spcPts val="0"/>
              </a:spcBef>
              <a:spcAft>
                <a:spcPts val="0"/>
              </a:spcAft>
              <a:buClr>
                <a:schemeClr val="dk2"/>
              </a:buClr>
              <a:buSzPts val="1800"/>
              <a:buAutoNum type="arabicPeriod"/>
            </a:pPr>
            <a:r>
              <a:rPr lang="en"/>
              <a:t>How do you feel about reading this? Does it match/differ from your experience? How does this affect you?</a:t>
            </a:r>
            <a:endParaRPr/>
          </a:p>
          <a:p>
            <a:pPr marL="457200" lvl="0" indent="0" algn="l" rtl="0">
              <a:lnSpc>
                <a:spcPct val="115000"/>
              </a:lnSpc>
              <a:spcBef>
                <a:spcPts val="0"/>
              </a:spcBef>
              <a:spcAft>
                <a:spcPts val="0"/>
              </a:spcAft>
              <a:buNone/>
            </a:pPr>
            <a:endParaRPr/>
          </a:p>
          <a:p>
            <a:pPr marL="457200" lvl="0" indent="-342900" algn="l" rtl="0">
              <a:lnSpc>
                <a:spcPct val="115000"/>
              </a:lnSpc>
              <a:spcBef>
                <a:spcPts val="0"/>
              </a:spcBef>
              <a:spcAft>
                <a:spcPts val="0"/>
              </a:spcAft>
              <a:buClr>
                <a:schemeClr val="dk2"/>
              </a:buClr>
              <a:buSzPts val="1800"/>
              <a:buAutoNum type="arabicPeriod"/>
            </a:pPr>
            <a:r>
              <a:rPr lang="en"/>
              <a:t>Brainstorm ways that your topic might be affected by heat and green space using your group flipchart &amp; sticky notes.</a:t>
            </a:r>
            <a:endParaRPr/>
          </a:p>
          <a:p>
            <a:pPr marL="457200" lvl="0" indent="0" algn="l" rtl="0">
              <a:lnSpc>
                <a:spcPct val="115000"/>
              </a:lnSpc>
              <a:spcBef>
                <a:spcPts val="0"/>
              </a:spcBef>
              <a:spcAft>
                <a:spcPts val="0"/>
              </a:spcAft>
              <a:buNone/>
            </a:pPr>
            <a:r>
              <a:rPr lang="en"/>
              <a:t> </a:t>
            </a:r>
            <a:endParaRPr/>
          </a:p>
          <a:p>
            <a:pPr marL="457200" lvl="0" indent="0" algn="l" rtl="0">
              <a:spcBef>
                <a:spcPts val="800"/>
              </a:spcBef>
              <a:spcAft>
                <a:spcPts val="12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endParaRPr/>
          </a:p>
        </p:txBody>
      </p:sp>
      <p:sp>
        <p:nvSpPr>
          <p:cNvPr id="172" name="Google Shape;172;p29"/>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rmAutofit/>
          </a:bodyPr>
          <a:lstStyle/>
          <a:p>
            <a:pPr marL="0" lvl="0" indent="0" algn="l" rtl="0">
              <a:spcBef>
                <a:spcPts val="800"/>
              </a:spcBef>
              <a:spcAft>
                <a:spcPts val="1200"/>
              </a:spcAft>
              <a:buNone/>
            </a:pPr>
            <a:endParaRPr/>
          </a:p>
        </p:txBody>
      </p:sp>
      <p:graphicFrame>
        <p:nvGraphicFramePr>
          <p:cNvPr id="173" name="Google Shape;173;p29"/>
          <p:cNvGraphicFramePr/>
          <p:nvPr/>
        </p:nvGraphicFramePr>
        <p:xfrm>
          <a:off x="952500" y="2000250"/>
          <a:ext cx="3000000" cy="3000000"/>
        </p:xfrm>
        <a:graphic>
          <a:graphicData uri="http://schemas.openxmlformats.org/drawingml/2006/table">
            <a:tbl>
              <a:tblPr>
                <a:noFill/>
                <a:tableStyleId>{CCE5B8F0-1FB4-40BD-8234-B301B063FAE6}</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919450">
                <a:tc>
                  <a:txBody>
                    <a:bodyPr/>
                    <a:lstStyle/>
                    <a:p>
                      <a:pPr marL="0" lvl="0" indent="0" algn="l" rtl="0">
                        <a:spcBef>
                          <a:spcPts val="0"/>
                        </a:spcBef>
                        <a:spcAft>
                          <a:spcPts val="0"/>
                        </a:spcAft>
                        <a:buNone/>
                      </a:pPr>
                      <a:endParaRPr sz="2000"/>
                    </a:p>
                  </a:txBody>
                  <a:tcPr marL="91425" marR="91425" marT="91425" marB="91425"/>
                </a:tc>
                <a:tc>
                  <a:txBody>
                    <a:bodyPr/>
                    <a:lstStyle/>
                    <a:p>
                      <a:pPr marL="0" lvl="0" indent="0" algn="l" rtl="0">
                        <a:spcBef>
                          <a:spcPts val="0"/>
                        </a:spcBef>
                        <a:spcAft>
                          <a:spcPts val="0"/>
                        </a:spcAft>
                        <a:buNone/>
                      </a:pPr>
                      <a:r>
                        <a:rPr lang="en" sz="2000"/>
                        <a:t>Heat impacts on your topic</a:t>
                      </a:r>
                      <a:endParaRPr sz="2000"/>
                    </a:p>
                  </a:txBody>
                  <a:tcPr marL="91425" marR="91425" marT="91425" marB="91425"/>
                </a:tc>
                <a:tc>
                  <a:txBody>
                    <a:bodyPr/>
                    <a:lstStyle/>
                    <a:p>
                      <a:pPr marL="0" lvl="0" indent="0" algn="l" rtl="0">
                        <a:spcBef>
                          <a:spcPts val="0"/>
                        </a:spcBef>
                        <a:spcAft>
                          <a:spcPts val="0"/>
                        </a:spcAft>
                        <a:buNone/>
                      </a:pPr>
                      <a:r>
                        <a:rPr lang="en" sz="2000"/>
                        <a:t>Green space impacts on your topic</a:t>
                      </a:r>
                      <a:endParaRPr sz="2000"/>
                    </a:p>
                  </a:txBody>
                  <a:tcPr marL="91425" marR="91425" marT="91425" marB="91425"/>
                </a:tc>
                <a:extLst>
                  <a:ext uri="{0D108BD9-81ED-4DB2-BD59-A6C34878D82A}">
                    <a16:rowId xmlns:a16="http://schemas.microsoft.com/office/drawing/2014/main" val="10000"/>
                  </a:ext>
                </a:extLst>
              </a:tr>
              <a:tr h="919450">
                <a:tc>
                  <a:txBody>
                    <a:bodyPr/>
                    <a:lstStyle/>
                    <a:p>
                      <a:pPr marL="0" lvl="0" indent="0" algn="l" rtl="0">
                        <a:spcBef>
                          <a:spcPts val="0"/>
                        </a:spcBef>
                        <a:spcAft>
                          <a:spcPts val="0"/>
                        </a:spcAft>
                        <a:buNone/>
                      </a:pPr>
                      <a:r>
                        <a:rPr lang="en" sz="2000"/>
                        <a:t>Positive impacts </a:t>
                      </a:r>
                      <a:endParaRPr sz="2000"/>
                    </a:p>
                  </a:txBody>
                  <a:tcPr marL="91425" marR="91425" marT="91425" marB="91425"/>
                </a:tc>
                <a:tc>
                  <a:txBody>
                    <a:bodyPr/>
                    <a:lstStyle/>
                    <a:p>
                      <a:pPr marL="0" lvl="0" indent="0" algn="l" rtl="0">
                        <a:spcBef>
                          <a:spcPts val="0"/>
                        </a:spcBef>
                        <a:spcAft>
                          <a:spcPts val="0"/>
                        </a:spcAft>
                        <a:buNone/>
                      </a:pPr>
                      <a:endParaRPr sz="2000"/>
                    </a:p>
                  </a:txBody>
                  <a:tcPr marL="91425" marR="91425" marT="91425" marB="91425"/>
                </a:tc>
                <a:tc>
                  <a:txBody>
                    <a:bodyPr/>
                    <a:lstStyle/>
                    <a:p>
                      <a:pPr marL="0" lvl="0" indent="0" algn="l" rtl="0">
                        <a:spcBef>
                          <a:spcPts val="0"/>
                        </a:spcBef>
                        <a:spcAft>
                          <a:spcPts val="0"/>
                        </a:spcAft>
                        <a:buNone/>
                      </a:pPr>
                      <a:endParaRPr sz="2000"/>
                    </a:p>
                  </a:txBody>
                  <a:tcPr marL="91425" marR="91425" marT="91425" marB="91425"/>
                </a:tc>
                <a:extLst>
                  <a:ext uri="{0D108BD9-81ED-4DB2-BD59-A6C34878D82A}">
                    <a16:rowId xmlns:a16="http://schemas.microsoft.com/office/drawing/2014/main" val="10001"/>
                  </a:ext>
                </a:extLst>
              </a:tr>
              <a:tr h="919450">
                <a:tc>
                  <a:txBody>
                    <a:bodyPr/>
                    <a:lstStyle/>
                    <a:p>
                      <a:pPr marL="0" lvl="0" indent="0" algn="l" rtl="0">
                        <a:spcBef>
                          <a:spcPts val="0"/>
                        </a:spcBef>
                        <a:spcAft>
                          <a:spcPts val="0"/>
                        </a:spcAft>
                        <a:buNone/>
                      </a:pPr>
                      <a:r>
                        <a:rPr lang="en" sz="2000"/>
                        <a:t>Negative impacts </a:t>
                      </a:r>
                      <a:endParaRPr sz="2000"/>
                    </a:p>
                  </a:txBody>
                  <a:tcPr marL="91425" marR="91425" marT="91425" marB="91425"/>
                </a:tc>
                <a:tc>
                  <a:txBody>
                    <a:bodyPr/>
                    <a:lstStyle/>
                    <a:p>
                      <a:pPr marL="0" lvl="0" indent="0" algn="l" rtl="0">
                        <a:spcBef>
                          <a:spcPts val="0"/>
                        </a:spcBef>
                        <a:spcAft>
                          <a:spcPts val="0"/>
                        </a:spcAft>
                        <a:buNone/>
                      </a:pPr>
                      <a:endParaRPr sz="2000"/>
                    </a:p>
                  </a:txBody>
                  <a:tcPr marL="91425" marR="91425" marT="91425" marB="91425"/>
                </a:tc>
                <a:tc>
                  <a:txBody>
                    <a:bodyPr/>
                    <a:lstStyle/>
                    <a:p>
                      <a:pPr marL="0" lvl="0" indent="0" algn="l" rtl="0">
                        <a:spcBef>
                          <a:spcPts val="0"/>
                        </a:spcBef>
                        <a:spcAft>
                          <a:spcPts val="0"/>
                        </a:spcAft>
                        <a:buNone/>
                      </a:pPr>
                      <a:endParaRPr sz="2000"/>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0"/>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Team Circle</a:t>
            </a:r>
            <a:endParaRPr/>
          </a:p>
        </p:txBody>
      </p:sp>
      <p:sp>
        <p:nvSpPr>
          <p:cNvPr id="179" name="Google Shape;179;p30"/>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rmAutofit/>
          </a:bodyPr>
          <a:lstStyle/>
          <a:p>
            <a:pPr marL="228600" lvl="0" indent="-368300" algn="l" rtl="0">
              <a:lnSpc>
                <a:spcPct val="100000"/>
              </a:lnSpc>
              <a:spcBef>
                <a:spcPts val="0"/>
              </a:spcBef>
              <a:spcAft>
                <a:spcPts val="0"/>
              </a:spcAft>
              <a:buSzPts val="2200"/>
              <a:buChar char="●"/>
            </a:pPr>
            <a:r>
              <a:rPr lang="en" sz="2200">
                <a:solidFill>
                  <a:schemeClr val="dk1"/>
                </a:solidFill>
              </a:rPr>
              <a:t>What is one thing you learned today?</a:t>
            </a:r>
            <a:endParaRPr sz="2200">
              <a:solidFill>
                <a:schemeClr val="dk1"/>
              </a:solidFill>
            </a:endParaRPr>
          </a:p>
          <a:p>
            <a:pPr marL="228600" lvl="0" indent="0" algn="l" rtl="0">
              <a:lnSpc>
                <a:spcPct val="100000"/>
              </a:lnSpc>
              <a:spcBef>
                <a:spcPts val="0"/>
              </a:spcBef>
              <a:spcAft>
                <a:spcPts val="0"/>
              </a:spcAft>
              <a:buNone/>
            </a:pPr>
            <a:endParaRPr sz="2200">
              <a:solidFill>
                <a:schemeClr val="dk1"/>
              </a:solidFill>
            </a:endParaRPr>
          </a:p>
          <a:p>
            <a:pPr marL="228600" lvl="0" indent="-368300" algn="l" rtl="0">
              <a:lnSpc>
                <a:spcPct val="100000"/>
              </a:lnSpc>
              <a:spcBef>
                <a:spcPts val="0"/>
              </a:spcBef>
              <a:spcAft>
                <a:spcPts val="0"/>
              </a:spcAft>
              <a:buSzPts val="2200"/>
              <a:buChar char="●"/>
            </a:pPr>
            <a:r>
              <a:rPr lang="en" sz="2200">
                <a:solidFill>
                  <a:schemeClr val="dk1"/>
                </a:solidFill>
              </a:rPr>
              <a:t>What is one thing you’re curious to know more about next time we meet?</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sz="2700"/>
              <a:t>In your groups</a:t>
            </a:r>
            <a:endParaRPr sz="3500"/>
          </a:p>
        </p:txBody>
      </p:sp>
      <p:sp>
        <p:nvSpPr>
          <p:cNvPr id="67" name="Google Shape;67;p15"/>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rmAutofit/>
          </a:bodyPr>
          <a:lstStyle/>
          <a:p>
            <a:pPr marL="457200" lvl="0" indent="-355600" algn="l" rtl="0">
              <a:lnSpc>
                <a:spcPct val="100000"/>
              </a:lnSpc>
              <a:spcBef>
                <a:spcPts val="0"/>
              </a:spcBef>
              <a:spcAft>
                <a:spcPts val="0"/>
              </a:spcAft>
              <a:buSzPts val="2000"/>
              <a:buChar char="●"/>
            </a:pPr>
            <a:r>
              <a:rPr lang="en" sz="2000">
                <a:solidFill>
                  <a:schemeClr val="dk1"/>
                </a:solidFill>
              </a:rPr>
              <a:t>Share what a perfect summer day looks and feels like for you.</a:t>
            </a:r>
            <a:endParaRPr sz="2000">
              <a:solidFill>
                <a:schemeClr val="dk1"/>
              </a:solidFill>
            </a:endParaRPr>
          </a:p>
          <a:p>
            <a:pPr marL="0" lvl="0" indent="0" algn="l" rtl="0">
              <a:lnSpc>
                <a:spcPct val="100000"/>
              </a:lnSpc>
              <a:spcBef>
                <a:spcPts val="0"/>
              </a:spcBef>
              <a:spcAft>
                <a:spcPts val="0"/>
              </a:spcAft>
              <a:buNone/>
            </a:pPr>
            <a:endParaRPr sz="2000">
              <a:solidFill>
                <a:schemeClr val="dk1"/>
              </a:solidFill>
            </a:endParaRPr>
          </a:p>
          <a:p>
            <a:pPr marL="0" lvl="0" indent="0" algn="l" rtl="0">
              <a:lnSpc>
                <a:spcPct val="100000"/>
              </a:lnSpc>
              <a:spcBef>
                <a:spcPts val="0"/>
              </a:spcBef>
              <a:spcAft>
                <a:spcPts val="0"/>
              </a:spcAft>
              <a:buNone/>
            </a:pPr>
            <a:endParaRPr sz="2000">
              <a:solidFill>
                <a:schemeClr val="dk1"/>
              </a:solidFill>
            </a:endParaRPr>
          </a:p>
          <a:p>
            <a:pPr marL="457200" lvl="0" indent="-355600" algn="l" rtl="0">
              <a:lnSpc>
                <a:spcPct val="100000"/>
              </a:lnSpc>
              <a:spcBef>
                <a:spcPts val="0"/>
              </a:spcBef>
              <a:spcAft>
                <a:spcPts val="0"/>
              </a:spcAft>
              <a:buSzPts val="2000"/>
              <a:buChar char="●"/>
            </a:pPr>
            <a:r>
              <a:rPr lang="en" sz="2000">
                <a:solidFill>
                  <a:schemeClr val="dk1"/>
                </a:solidFill>
              </a:rPr>
              <a:t>What are your favorite outdoor spaces?</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What we did last week?</a:t>
            </a:r>
            <a:endParaRPr/>
          </a:p>
        </p:txBody>
      </p:sp>
      <p:sp>
        <p:nvSpPr>
          <p:cNvPr id="73" name="Google Shape;73;p16"/>
          <p:cNvSpPr txBox="1">
            <a:spLocks noGrp="1"/>
          </p:cNvSpPr>
          <p:nvPr>
            <p:ph type="body" idx="1"/>
          </p:nvPr>
        </p:nvSpPr>
        <p:spPr>
          <a:xfrm>
            <a:off x="628650" y="1369225"/>
            <a:ext cx="4471800" cy="3263400"/>
          </a:xfrm>
          <a:prstGeom prst="rect">
            <a:avLst/>
          </a:prstGeom>
        </p:spPr>
        <p:txBody>
          <a:bodyPr spcFirstLastPara="1" wrap="square" lIns="68575" tIns="34275" rIns="68575" bIns="34275" anchor="t" anchorCtr="0">
            <a:noAutofit/>
          </a:bodyPr>
          <a:lstStyle/>
          <a:p>
            <a:pPr marL="0" lvl="0" indent="0" algn="l" rtl="0">
              <a:lnSpc>
                <a:spcPct val="90000"/>
              </a:lnSpc>
              <a:spcBef>
                <a:spcPts val="0"/>
              </a:spcBef>
              <a:spcAft>
                <a:spcPts val="0"/>
              </a:spcAft>
              <a:buNone/>
            </a:pPr>
            <a:r>
              <a:rPr lang="en" sz="2500"/>
              <a:t>Brainstorm over the meanings of each of these terms:</a:t>
            </a:r>
            <a:endParaRPr sz="2500"/>
          </a:p>
          <a:p>
            <a:pPr marL="0" lvl="0" indent="0" algn="l" rtl="0">
              <a:lnSpc>
                <a:spcPct val="90000"/>
              </a:lnSpc>
              <a:spcBef>
                <a:spcPts val="0"/>
              </a:spcBef>
              <a:spcAft>
                <a:spcPts val="0"/>
              </a:spcAft>
              <a:buNone/>
            </a:pPr>
            <a:endParaRPr sz="2500"/>
          </a:p>
          <a:p>
            <a:pPr marL="457200" lvl="0" indent="-387350" algn="l" rtl="0">
              <a:lnSpc>
                <a:spcPct val="90000"/>
              </a:lnSpc>
              <a:spcBef>
                <a:spcPts val="0"/>
              </a:spcBef>
              <a:spcAft>
                <a:spcPts val="0"/>
              </a:spcAft>
              <a:buClr>
                <a:schemeClr val="dk2"/>
              </a:buClr>
              <a:buSzPts val="2500"/>
              <a:buChar char="●"/>
            </a:pPr>
            <a:r>
              <a:rPr lang="en" sz="2500"/>
              <a:t>Youth</a:t>
            </a:r>
            <a:endParaRPr sz="2500"/>
          </a:p>
          <a:p>
            <a:pPr marL="457200" lvl="0" indent="-387350" algn="l" rtl="0">
              <a:lnSpc>
                <a:spcPct val="90000"/>
              </a:lnSpc>
              <a:spcBef>
                <a:spcPts val="0"/>
              </a:spcBef>
              <a:spcAft>
                <a:spcPts val="0"/>
              </a:spcAft>
              <a:buClr>
                <a:schemeClr val="dk2"/>
              </a:buClr>
              <a:buSzPts val="2500"/>
              <a:buChar char="●"/>
            </a:pPr>
            <a:r>
              <a:rPr lang="en" sz="2500"/>
              <a:t>Participatory</a:t>
            </a:r>
            <a:endParaRPr sz="2500"/>
          </a:p>
          <a:p>
            <a:pPr marL="457200" lvl="0" indent="-387350" algn="l" rtl="0">
              <a:lnSpc>
                <a:spcPct val="90000"/>
              </a:lnSpc>
              <a:spcBef>
                <a:spcPts val="0"/>
              </a:spcBef>
              <a:spcAft>
                <a:spcPts val="0"/>
              </a:spcAft>
              <a:buClr>
                <a:schemeClr val="dk2"/>
              </a:buClr>
              <a:buSzPts val="2500"/>
              <a:buChar char="●"/>
            </a:pPr>
            <a:r>
              <a:rPr lang="en" sz="2500"/>
              <a:t>Action</a:t>
            </a:r>
            <a:endParaRPr sz="2500"/>
          </a:p>
          <a:p>
            <a:pPr marL="457200" lvl="0" indent="-387350" algn="l" rtl="0">
              <a:lnSpc>
                <a:spcPct val="90000"/>
              </a:lnSpc>
              <a:spcBef>
                <a:spcPts val="0"/>
              </a:spcBef>
              <a:spcAft>
                <a:spcPts val="0"/>
              </a:spcAft>
              <a:buClr>
                <a:schemeClr val="dk2"/>
              </a:buClr>
              <a:buSzPts val="2500"/>
              <a:buChar char="●"/>
            </a:pPr>
            <a:r>
              <a:rPr lang="en" sz="2500"/>
              <a:t>Communication</a:t>
            </a:r>
            <a:endParaRPr sz="2500"/>
          </a:p>
          <a:p>
            <a:pPr marL="457200" lvl="0" indent="-387350" algn="l" rtl="0">
              <a:lnSpc>
                <a:spcPct val="90000"/>
              </a:lnSpc>
              <a:spcBef>
                <a:spcPts val="0"/>
              </a:spcBef>
              <a:spcAft>
                <a:spcPts val="0"/>
              </a:spcAft>
              <a:buClr>
                <a:schemeClr val="dk2"/>
              </a:buClr>
              <a:buSzPts val="2500"/>
              <a:buChar char="●"/>
            </a:pPr>
            <a:r>
              <a:rPr lang="en" sz="2500"/>
              <a:t>Research</a:t>
            </a:r>
            <a:endParaRPr sz="2500"/>
          </a:p>
          <a:p>
            <a:pPr marL="0" lvl="0" indent="0" algn="l" rtl="0">
              <a:lnSpc>
                <a:spcPct val="80000"/>
              </a:lnSpc>
              <a:spcBef>
                <a:spcPts val="800"/>
              </a:spcBef>
              <a:spcAft>
                <a:spcPts val="1200"/>
              </a:spcAft>
              <a:buNone/>
            </a:pPr>
            <a:endParaRPr sz="3300"/>
          </a:p>
        </p:txBody>
      </p:sp>
      <p:pic>
        <p:nvPicPr>
          <p:cNvPr id="74" name="Google Shape;74;p16" descr="Brainstorm - Free of Charge Creative Commons Handwriting image"/>
          <p:cNvPicPr preferRelativeResize="0"/>
          <p:nvPr/>
        </p:nvPicPr>
        <p:blipFill>
          <a:blip r:embed="rId3">
            <a:alphaModFix/>
          </a:blip>
          <a:stretch>
            <a:fillRect/>
          </a:stretch>
        </p:blipFill>
        <p:spPr>
          <a:xfrm>
            <a:off x="5264000" y="1139425"/>
            <a:ext cx="3789099" cy="25260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body" idx="1"/>
          </p:nvPr>
        </p:nvSpPr>
        <p:spPr>
          <a:xfrm>
            <a:off x="43313" y="124913"/>
            <a:ext cx="2337000" cy="2014800"/>
          </a:xfrm>
          <a:prstGeom prst="rect">
            <a:avLst/>
          </a:prstGeom>
          <a:solidFill>
            <a:srgbClr val="EAD1DC"/>
          </a:solidFill>
        </p:spPr>
        <p:txBody>
          <a:bodyPr spcFirstLastPara="1" wrap="square" lIns="68575" tIns="34275" rIns="68575" bIns="34275" anchor="t" anchorCtr="0">
            <a:normAutofit fontScale="85000" lnSpcReduction="10000"/>
          </a:bodyPr>
          <a:lstStyle/>
          <a:p>
            <a:pPr marL="0" lvl="0" indent="0" algn="l" rtl="0">
              <a:lnSpc>
                <a:spcPct val="100000"/>
              </a:lnSpc>
              <a:spcBef>
                <a:spcPts val="800"/>
              </a:spcBef>
              <a:spcAft>
                <a:spcPts val="0"/>
              </a:spcAft>
              <a:buNone/>
            </a:pPr>
            <a:r>
              <a:rPr lang="en" sz="1400" b="1"/>
              <a:t>Q1. How do you define youth?</a:t>
            </a:r>
            <a:endParaRPr sz="1400" b="1"/>
          </a:p>
          <a:p>
            <a:pPr marL="342900" lvl="0" indent="-240665" algn="l" rtl="0">
              <a:lnSpc>
                <a:spcPct val="100000"/>
              </a:lnSpc>
              <a:spcBef>
                <a:spcPts val="1200"/>
              </a:spcBef>
              <a:spcAft>
                <a:spcPts val="0"/>
              </a:spcAft>
              <a:buSzPct val="100000"/>
              <a:buChar char="●"/>
            </a:pPr>
            <a:r>
              <a:rPr lang="en" sz="1400"/>
              <a:t>Young children</a:t>
            </a:r>
            <a:endParaRPr sz="1400"/>
          </a:p>
          <a:p>
            <a:pPr marL="342900" lvl="0" indent="-240665" algn="l" rtl="0">
              <a:lnSpc>
                <a:spcPct val="100000"/>
              </a:lnSpc>
              <a:spcBef>
                <a:spcPts val="0"/>
              </a:spcBef>
              <a:spcAft>
                <a:spcPts val="0"/>
              </a:spcAft>
              <a:buSzPct val="100000"/>
              <a:buChar char="●"/>
            </a:pPr>
            <a:r>
              <a:rPr lang="en" sz="1400"/>
              <a:t>Young people</a:t>
            </a:r>
            <a:endParaRPr sz="1400"/>
          </a:p>
          <a:p>
            <a:pPr marL="342900" lvl="0" indent="-240665" algn="l" rtl="0">
              <a:lnSpc>
                <a:spcPct val="100000"/>
              </a:lnSpc>
              <a:spcBef>
                <a:spcPts val="0"/>
              </a:spcBef>
              <a:spcAft>
                <a:spcPts val="0"/>
              </a:spcAft>
              <a:buSzPct val="100000"/>
              <a:buChar char="●"/>
            </a:pPr>
            <a:r>
              <a:rPr lang="en" sz="1400"/>
              <a:t>Me</a:t>
            </a:r>
            <a:endParaRPr sz="1400"/>
          </a:p>
          <a:p>
            <a:pPr marL="342900" lvl="0" indent="-240665" algn="l" rtl="0">
              <a:lnSpc>
                <a:spcPct val="100000"/>
              </a:lnSpc>
              <a:spcBef>
                <a:spcPts val="0"/>
              </a:spcBef>
              <a:spcAft>
                <a:spcPts val="0"/>
              </a:spcAft>
              <a:buSzPct val="100000"/>
              <a:buChar char="●"/>
            </a:pPr>
            <a:r>
              <a:rPr lang="en" sz="1400"/>
              <a:t>Learning how to make decisions</a:t>
            </a:r>
            <a:endParaRPr sz="1400"/>
          </a:p>
          <a:p>
            <a:pPr marL="342900" lvl="0" indent="-240665" algn="l" rtl="0">
              <a:lnSpc>
                <a:spcPct val="100000"/>
              </a:lnSpc>
              <a:spcBef>
                <a:spcPts val="0"/>
              </a:spcBef>
              <a:spcAft>
                <a:spcPts val="0"/>
              </a:spcAft>
              <a:buSzPct val="100000"/>
              <a:buChar char="●"/>
            </a:pPr>
            <a:r>
              <a:rPr lang="en" sz="1400"/>
              <a:t>People who are still learning</a:t>
            </a:r>
            <a:endParaRPr sz="1400"/>
          </a:p>
          <a:p>
            <a:pPr marL="342900" lvl="0" indent="-240665" algn="l" rtl="0">
              <a:lnSpc>
                <a:spcPct val="100000"/>
              </a:lnSpc>
              <a:spcBef>
                <a:spcPts val="0"/>
              </a:spcBef>
              <a:spcAft>
                <a:spcPts val="0"/>
              </a:spcAft>
              <a:buSzPct val="100000"/>
              <a:buChar char="●"/>
            </a:pPr>
            <a:r>
              <a:rPr lang="en" sz="1400"/>
              <a:t>Young teens/child</a:t>
            </a:r>
            <a:endParaRPr sz="1400"/>
          </a:p>
          <a:p>
            <a:pPr marL="342900" lvl="0" indent="0" algn="l" rtl="0">
              <a:lnSpc>
                <a:spcPct val="100000"/>
              </a:lnSpc>
              <a:spcBef>
                <a:spcPts val="1200"/>
              </a:spcBef>
              <a:spcAft>
                <a:spcPts val="1200"/>
              </a:spcAft>
              <a:buNone/>
            </a:pPr>
            <a:endParaRPr sz="1400"/>
          </a:p>
        </p:txBody>
      </p:sp>
      <p:sp>
        <p:nvSpPr>
          <p:cNvPr id="81" name="Google Shape;81;p17"/>
          <p:cNvSpPr txBox="1">
            <a:spLocks noGrp="1"/>
          </p:cNvSpPr>
          <p:nvPr>
            <p:ph type="body" idx="1"/>
          </p:nvPr>
        </p:nvSpPr>
        <p:spPr>
          <a:xfrm>
            <a:off x="43244" y="2209619"/>
            <a:ext cx="2337000" cy="3069900"/>
          </a:xfrm>
          <a:prstGeom prst="rect">
            <a:avLst/>
          </a:prstGeom>
          <a:solidFill>
            <a:srgbClr val="CFE2F3"/>
          </a:solidFill>
          <a:ln w="9525" cap="flat" cmpd="sng">
            <a:solidFill>
              <a:srgbClr val="CFE2F3"/>
            </a:solidFill>
            <a:prstDash val="solid"/>
            <a:round/>
            <a:headEnd type="none" w="sm" len="sm"/>
            <a:tailEnd type="none" w="sm" len="sm"/>
          </a:ln>
        </p:spPr>
        <p:txBody>
          <a:bodyPr spcFirstLastPara="1" wrap="square" lIns="68575" tIns="34275" rIns="68575" bIns="34275" anchor="t" anchorCtr="0">
            <a:normAutofit fontScale="85000" lnSpcReduction="20000"/>
          </a:bodyPr>
          <a:lstStyle/>
          <a:p>
            <a:pPr marL="0" lvl="0" indent="0" algn="l" rtl="0">
              <a:lnSpc>
                <a:spcPct val="100000"/>
              </a:lnSpc>
              <a:spcBef>
                <a:spcPts val="800"/>
              </a:spcBef>
              <a:spcAft>
                <a:spcPts val="0"/>
              </a:spcAft>
              <a:buNone/>
            </a:pPr>
            <a:r>
              <a:rPr lang="en" sz="1400" b="1"/>
              <a:t>Q2. What does it mean to be a youth?</a:t>
            </a:r>
            <a:endParaRPr sz="1400" b="1"/>
          </a:p>
          <a:p>
            <a:pPr marL="342900" lvl="0" indent="-240665" algn="l" rtl="0">
              <a:lnSpc>
                <a:spcPct val="100000"/>
              </a:lnSpc>
              <a:spcBef>
                <a:spcPts val="1200"/>
              </a:spcBef>
              <a:spcAft>
                <a:spcPts val="0"/>
              </a:spcAft>
              <a:buSzPct val="100000"/>
              <a:buChar char="●"/>
            </a:pPr>
            <a:r>
              <a:rPr lang="en" sz="1400"/>
              <a:t>Responsibilities</a:t>
            </a:r>
            <a:endParaRPr sz="1400"/>
          </a:p>
          <a:p>
            <a:pPr marL="342900" lvl="0" indent="-240665" algn="l" rtl="0">
              <a:lnSpc>
                <a:spcPct val="100000"/>
              </a:lnSpc>
              <a:spcBef>
                <a:spcPts val="0"/>
              </a:spcBef>
              <a:spcAft>
                <a:spcPts val="0"/>
              </a:spcAft>
              <a:buSzPct val="100000"/>
              <a:buChar char="●"/>
            </a:pPr>
            <a:r>
              <a:rPr lang="en" sz="1400"/>
              <a:t>Age</a:t>
            </a:r>
            <a:endParaRPr sz="1400"/>
          </a:p>
          <a:p>
            <a:pPr marL="342900" lvl="0" indent="-240665" algn="l" rtl="0">
              <a:lnSpc>
                <a:spcPct val="100000"/>
              </a:lnSpc>
              <a:spcBef>
                <a:spcPts val="0"/>
              </a:spcBef>
              <a:spcAft>
                <a:spcPts val="0"/>
              </a:spcAft>
              <a:buSzPct val="100000"/>
              <a:buChar char="●"/>
            </a:pPr>
            <a:r>
              <a:rPr lang="en" sz="1400"/>
              <a:t>Being naive</a:t>
            </a:r>
            <a:endParaRPr sz="1400"/>
          </a:p>
          <a:p>
            <a:pPr marL="342900" lvl="0" indent="-240665" algn="l" rtl="0">
              <a:lnSpc>
                <a:spcPct val="100000"/>
              </a:lnSpc>
              <a:spcBef>
                <a:spcPts val="0"/>
              </a:spcBef>
              <a:spcAft>
                <a:spcPts val="0"/>
              </a:spcAft>
              <a:buSzPct val="100000"/>
              <a:buChar char="●"/>
            </a:pPr>
            <a:r>
              <a:rPr lang="en" sz="1400"/>
              <a:t>Making mistakes</a:t>
            </a:r>
            <a:endParaRPr sz="1400"/>
          </a:p>
          <a:p>
            <a:pPr marL="342900" lvl="0" indent="-240665" algn="l" rtl="0">
              <a:lnSpc>
                <a:spcPct val="100000"/>
              </a:lnSpc>
              <a:spcBef>
                <a:spcPts val="0"/>
              </a:spcBef>
              <a:spcAft>
                <a:spcPts val="0"/>
              </a:spcAft>
              <a:buSzPct val="100000"/>
              <a:buChar char="●"/>
            </a:pPr>
            <a:r>
              <a:rPr lang="en" sz="1400"/>
              <a:t>Teenager (+)</a:t>
            </a:r>
            <a:endParaRPr sz="1400"/>
          </a:p>
          <a:p>
            <a:pPr marL="342900" lvl="0" indent="-240665" algn="l" rtl="0">
              <a:lnSpc>
                <a:spcPct val="100000"/>
              </a:lnSpc>
              <a:spcBef>
                <a:spcPts val="0"/>
              </a:spcBef>
              <a:spcAft>
                <a:spcPts val="0"/>
              </a:spcAft>
              <a:buSzPct val="100000"/>
              <a:buChar char="●"/>
            </a:pPr>
            <a:r>
              <a:rPr lang="en" sz="1400"/>
              <a:t>Youth are the next up to make and build and learn things</a:t>
            </a:r>
            <a:endParaRPr sz="1400"/>
          </a:p>
          <a:p>
            <a:pPr marL="342900" lvl="0" indent="-240665" algn="l" rtl="0">
              <a:lnSpc>
                <a:spcPct val="100000"/>
              </a:lnSpc>
              <a:spcBef>
                <a:spcPts val="0"/>
              </a:spcBef>
              <a:spcAft>
                <a:spcPts val="0"/>
              </a:spcAft>
              <a:buSzPct val="100000"/>
              <a:buChar char="●"/>
            </a:pPr>
            <a:r>
              <a:rPr lang="en" sz="1400"/>
              <a:t>Youth is the future of the world</a:t>
            </a:r>
            <a:endParaRPr sz="1400"/>
          </a:p>
          <a:p>
            <a:pPr marL="342900" lvl="0" indent="-240665" algn="l" rtl="0">
              <a:lnSpc>
                <a:spcPct val="100000"/>
              </a:lnSpc>
              <a:spcBef>
                <a:spcPts val="0"/>
              </a:spcBef>
              <a:spcAft>
                <a:spcPts val="0"/>
              </a:spcAft>
              <a:buSzPct val="100000"/>
              <a:buChar char="●"/>
            </a:pPr>
            <a:r>
              <a:rPr lang="en" sz="1400"/>
              <a:t>Community</a:t>
            </a:r>
            <a:endParaRPr sz="1400"/>
          </a:p>
          <a:p>
            <a:pPr marL="342900" lvl="0" indent="-240665" algn="l" rtl="0">
              <a:lnSpc>
                <a:spcPct val="100000"/>
              </a:lnSpc>
              <a:spcBef>
                <a:spcPts val="0"/>
              </a:spcBef>
              <a:spcAft>
                <a:spcPts val="0"/>
              </a:spcAft>
              <a:buSzPct val="100000"/>
              <a:buChar char="●"/>
            </a:pPr>
            <a:r>
              <a:rPr lang="en" sz="1400"/>
              <a:t>Being young</a:t>
            </a:r>
            <a:endParaRPr sz="1400"/>
          </a:p>
          <a:p>
            <a:pPr marL="342900" lvl="0" indent="-240665" algn="l" rtl="0">
              <a:lnSpc>
                <a:spcPct val="100000"/>
              </a:lnSpc>
              <a:spcBef>
                <a:spcPts val="0"/>
              </a:spcBef>
              <a:spcAft>
                <a:spcPts val="0"/>
              </a:spcAft>
              <a:buSzPct val="100000"/>
              <a:buChar char="●"/>
            </a:pPr>
            <a:r>
              <a:rPr lang="en" sz="1400"/>
              <a:t>Still young</a:t>
            </a:r>
            <a:endParaRPr sz="1400"/>
          </a:p>
          <a:p>
            <a:pPr marL="342900" lvl="0" indent="-240665" algn="l" rtl="0">
              <a:lnSpc>
                <a:spcPct val="100000"/>
              </a:lnSpc>
              <a:spcBef>
                <a:spcPts val="0"/>
              </a:spcBef>
              <a:spcAft>
                <a:spcPts val="0"/>
              </a:spcAft>
              <a:buSzPct val="100000"/>
              <a:buChar char="●"/>
            </a:pPr>
            <a:r>
              <a:rPr lang="en" sz="1400"/>
              <a:t>Still growing</a:t>
            </a:r>
            <a:endParaRPr sz="1400"/>
          </a:p>
          <a:p>
            <a:pPr marL="342900" lvl="0" indent="-240665" algn="l" rtl="0">
              <a:lnSpc>
                <a:spcPct val="100000"/>
              </a:lnSpc>
              <a:spcBef>
                <a:spcPts val="0"/>
              </a:spcBef>
              <a:spcAft>
                <a:spcPts val="0"/>
              </a:spcAft>
              <a:buSzPct val="100000"/>
              <a:buChar char="●"/>
            </a:pPr>
            <a:r>
              <a:rPr lang="en" sz="1400"/>
              <a:t>Not a ton of life experience</a:t>
            </a:r>
            <a:endParaRPr sz="1400"/>
          </a:p>
          <a:p>
            <a:pPr marL="342900" lvl="0" indent="-240665" algn="l" rtl="0">
              <a:lnSpc>
                <a:spcPct val="100000"/>
              </a:lnSpc>
              <a:spcBef>
                <a:spcPts val="0"/>
              </a:spcBef>
              <a:spcAft>
                <a:spcPts val="0"/>
              </a:spcAft>
              <a:buSzPct val="100000"/>
              <a:buChar char="●"/>
            </a:pPr>
            <a:r>
              <a:rPr lang="en" sz="1400"/>
              <a:t>Big imagination &amp; resilience</a:t>
            </a:r>
            <a:endParaRPr sz="1400"/>
          </a:p>
        </p:txBody>
      </p:sp>
      <p:sp>
        <p:nvSpPr>
          <p:cNvPr id="82" name="Google Shape;82;p17"/>
          <p:cNvSpPr txBox="1">
            <a:spLocks noGrp="1"/>
          </p:cNvSpPr>
          <p:nvPr>
            <p:ph type="body" idx="1"/>
          </p:nvPr>
        </p:nvSpPr>
        <p:spPr>
          <a:xfrm>
            <a:off x="6399281" y="124913"/>
            <a:ext cx="2707500" cy="2835600"/>
          </a:xfrm>
          <a:prstGeom prst="rect">
            <a:avLst/>
          </a:prstGeom>
          <a:solidFill>
            <a:srgbClr val="F4CCCC"/>
          </a:solidFill>
        </p:spPr>
        <p:txBody>
          <a:bodyPr spcFirstLastPara="1" wrap="square" lIns="68575" tIns="34275" rIns="68575" bIns="34275" anchor="t" anchorCtr="0">
            <a:normAutofit fontScale="85000" lnSpcReduction="20000"/>
          </a:bodyPr>
          <a:lstStyle/>
          <a:p>
            <a:pPr marL="0" lvl="0" indent="0" algn="l" rtl="0">
              <a:lnSpc>
                <a:spcPct val="100000"/>
              </a:lnSpc>
              <a:spcBef>
                <a:spcPts val="800"/>
              </a:spcBef>
              <a:spcAft>
                <a:spcPts val="0"/>
              </a:spcAft>
              <a:buNone/>
            </a:pPr>
            <a:r>
              <a:rPr lang="en" sz="1400" b="1"/>
              <a:t>Q3. How are youth seen and treated in our society? </a:t>
            </a:r>
            <a:endParaRPr sz="1400" b="1"/>
          </a:p>
          <a:p>
            <a:pPr marL="342900" lvl="0" indent="-240665" algn="l" rtl="0">
              <a:lnSpc>
                <a:spcPct val="100000"/>
              </a:lnSpc>
              <a:spcBef>
                <a:spcPts val="1200"/>
              </a:spcBef>
              <a:spcAft>
                <a:spcPts val="0"/>
              </a:spcAft>
              <a:buSzPct val="100000"/>
              <a:buChar char="●"/>
            </a:pPr>
            <a:r>
              <a:rPr lang="en" sz="1400"/>
              <a:t>Like we don’t know how we feel/</a:t>
            </a:r>
            <a:endParaRPr sz="1400"/>
          </a:p>
          <a:p>
            <a:pPr marL="342900" lvl="0" indent="-240665" algn="l" rtl="0">
              <a:lnSpc>
                <a:spcPct val="100000"/>
              </a:lnSpc>
              <a:spcBef>
                <a:spcPts val="0"/>
              </a:spcBef>
              <a:spcAft>
                <a:spcPts val="0"/>
              </a:spcAft>
              <a:buSzPct val="100000"/>
              <a:buChar char="●"/>
            </a:pPr>
            <a:r>
              <a:rPr lang="en" sz="1400"/>
              <a:t>Mistaken as apathetic</a:t>
            </a:r>
            <a:endParaRPr sz="1400"/>
          </a:p>
          <a:p>
            <a:pPr marL="342900" lvl="0" indent="-240665" algn="l" rtl="0">
              <a:lnSpc>
                <a:spcPct val="100000"/>
              </a:lnSpc>
              <a:spcBef>
                <a:spcPts val="0"/>
              </a:spcBef>
              <a:spcAft>
                <a:spcPts val="0"/>
              </a:spcAft>
              <a:buSzPct val="100000"/>
              <a:buChar char="●"/>
            </a:pPr>
            <a:r>
              <a:rPr lang="en" sz="1400"/>
              <a:t>Hope and strong ideals, and creativity</a:t>
            </a:r>
            <a:endParaRPr sz="1400"/>
          </a:p>
          <a:p>
            <a:pPr marL="342900" lvl="0" indent="-240665" algn="l" rtl="0">
              <a:lnSpc>
                <a:spcPct val="100000"/>
              </a:lnSpc>
              <a:spcBef>
                <a:spcPts val="0"/>
              </a:spcBef>
              <a:spcAft>
                <a:spcPts val="0"/>
              </a:spcAft>
              <a:buSzPct val="100000"/>
              <a:buChar char="●"/>
            </a:pPr>
            <a:r>
              <a:rPr lang="en" sz="1400"/>
              <a:t>“Treat others as you’ll like to be treated” but they don’t</a:t>
            </a:r>
            <a:endParaRPr sz="1400"/>
          </a:p>
          <a:p>
            <a:pPr marL="342900" lvl="0" indent="-240665" algn="l" rtl="0">
              <a:lnSpc>
                <a:spcPct val="100000"/>
              </a:lnSpc>
              <a:spcBef>
                <a:spcPts val="0"/>
              </a:spcBef>
              <a:spcAft>
                <a:spcPts val="0"/>
              </a:spcAft>
              <a:buSzPct val="100000"/>
              <a:buChar char="●"/>
            </a:pPr>
            <a:r>
              <a:rPr lang="en" sz="1400"/>
              <a:t>Unexperienced</a:t>
            </a:r>
            <a:endParaRPr sz="1400"/>
          </a:p>
          <a:p>
            <a:pPr marL="342900" lvl="0" indent="-240665" algn="l" rtl="0">
              <a:lnSpc>
                <a:spcPct val="100000"/>
              </a:lnSpc>
              <a:spcBef>
                <a:spcPts val="0"/>
              </a:spcBef>
              <a:spcAft>
                <a:spcPts val="0"/>
              </a:spcAft>
              <a:buSzPct val="100000"/>
              <a:buChar char="●"/>
            </a:pPr>
            <a:r>
              <a:rPr lang="en" sz="1400"/>
              <a:t>Bad reputation</a:t>
            </a:r>
            <a:endParaRPr sz="1400"/>
          </a:p>
          <a:p>
            <a:pPr marL="342900" lvl="0" indent="-240665" algn="l" rtl="0">
              <a:lnSpc>
                <a:spcPct val="100000"/>
              </a:lnSpc>
              <a:spcBef>
                <a:spcPts val="0"/>
              </a:spcBef>
              <a:spcAft>
                <a:spcPts val="0"/>
              </a:spcAft>
              <a:buSzPct val="100000"/>
              <a:buChar char="●"/>
            </a:pPr>
            <a:r>
              <a:rPr lang="en" sz="1400"/>
              <a:t>Learning from each other </a:t>
            </a:r>
            <a:endParaRPr sz="1400"/>
          </a:p>
          <a:p>
            <a:pPr marL="342900" lvl="0" indent="-240665" algn="l" rtl="0">
              <a:lnSpc>
                <a:spcPct val="100000"/>
              </a:lnSpc>
              <a:spcBef>
                <a:spcPts val="0"/>
              </a:spcBef>
              <a:spcAft>
                <a:spcPts val="0"/>
              </a:spcAft>
              <a:buSzPct val="100000"/>
              <a:buChar char="●"/>
            </a:pPr>
            <a:r>
              <a:rPr lang="en" sz="1400"/>
              <a:t>Be treated like children and adults at the same time</a:t>
            </a:r>
            <a:endParaRPr sz="1400"/>
          </a:p>
          <a:p>
            <a:pPr marL="342900" lvl="0" indent="-240665" algn="l" rtl="0">
              <a:lnSpc>
                <a:spcPct val="100000"/>
              </a:lnSpc>
              <a:spcBef>
                <a:spcPts val="0"/>
              </a:spcBef>
              <a:spcAft>
                <a:spcPts val="0"/>
              </a:spcAft>
              <a:buSzPct val="100000"/>
              <a:buChar char="●"/>
            </a:pPr>
            <a:r>
              <a:rPr lang="en" sz="1400"/>
              <a:t>Immature, treated like they don’t know</a:t>
            </a:r>
            <a:endParaRPr sz="1400"/>
          </a:p>
          <a:p>
            <a:pPr marL="342900" lvl="0" indent="-240665" algn="l" rtl="0">
              <a:lnSpc>
                <a:spcPct val="100000"/>
              </a:lnSpc>
              <a:spcBef>
                <a:spcPts val="0"/>
              </a:spcBef>
              <a:spcAft>
                <a:spcPts val="0"/>
              </a:spcAft>
              <a:buSzPct val="100000"/>
              <a:buChar char="●"/>
            </a:pPr>
            <a:r>
              <a:rPr lang="en" sz="1400"/>
              <a:t>“Our youth is messed up” not good</a:t>
            </a:r>
            <a:endParaRPr sz="1400"/>
          </a:p>
        </p:txBody>
      </p:sp>
      <p:sp>
        <p:nvSpPr>
          <p:cNvPr id="83" name="Google Shape;83;p17"/>
          <p:cNvSpPr txBox="1">
            <a:spLocks noGrp="1"/>
          </p:cNvSpPr>
          <p:nvPr>
            <p:ph type="body" idx="1"/>
          </p:nvPr>
        </p:nvSpPr>
        <p:spPr>
          <a:xfrm>
            <a:off x="6399281" y="2960519"/>
            <a:ext cx="2556600" cy="2305500"/>
          </a:xfrm>
          <a:prstGeom prst="rect">
            <a:avLst/>
          </a:prstGeom>
          <a:solidFill>
            <a:srgbClr val="B6D7A8"/>
          </a:solidFill>
        </p:spPr>
        <p:txBody>
          <a:bodyPr spcFirstLastPara="1" wrap="square" lIns="68575" tIns="34275" rIns="68575" bIns="34275" anchor="t" anchorCtr="0">
            <a:normAutofit fontScale="92500" lnSpcReduction="20000"/>
          </a:bodyPr>
          <a:lstStyle/>
          <a:p>
            <a:pPr marL="0" lvl="0" indent="0" algn="l" rtl="0">
              <a:lnSpc>
                <a:spcPct val="100000"/>
              </a:lnSpc>
              <a:spcBef>
                <a:spcPts val="800"/>
              </a:spcBef>
              <a:spcAft>
                <a:spcPts val="0"/>
              </a:spcAft>
              <a:buNone/>
            </a:pPr>
            <a:r>
              <a:rPr lang="en" sz="1400" b="1"/>
              <a:t>Q4. What does it mean for youth to lead? </a:t>
            </a:r>
            <a:endParaRPr sz="1400" b="1"/>
          </a:p>
          <a:p>
            <a:pPr marL="342900" lvl="0" indent="-247332" algn="l" rtl="0">
              <a:lnSpc>
                <a:spcPct val="100000"/>
              </a:lnSpc>
              <a:spcBef>
                <a:spcPts val="1200"/>
              </a:spcBef>
              <a:spcAft>
                <a:spcPts val="0"/>
              </a:spcAft>
              <a:buSzPct val="100000"/>
              <a:buChar char="●"/>
            </a:pPr>
            <a:r>
              <a:rPr lang="en" sz="1400"/>
              <a:t>Speaking up for what’s right (++)</a:t>
            </a:r>
            <a:endParaRPr sz="1400"/>
          </a:p>
          <a:p>
            <a:pPr marL="342900" lvl="0" indent="-247332" algn="l" rtl="0">
              <a:lnSpc>
                <a:spcPct val="100000"/>
              </a:lnSpc>
              <a:spcBef>
                <a:spcPts val="0"/>
              </a:spcBef>
              <a:spcAft>
                <a:spcPts val="0"/>
              </a:spcAft>
              <a:buSzPct val="100000"/>
              <a:buChar char="●"/>
            </a:pPr>
            <a:r>
              <a:rPr lang="en" sz="1400"/>
              <a:t>Coming together </a:t>
            </a:r>
            <a:endParaRPr sz="1400"/>
          </a:p>
          <a:p>
            <a:pPr marL="342900" lvl="0" indent="-247332" algn="l" rtl="0">
              <a:lnSpc>
                <a:spcPct val="100000"/>
              </a:lnSpc>
              <a:spcBef>
                <a:spcPts val="0"/>
              </a:spcBef>
              <a:spcAft>
                <a:spcPts val="0"/>
              </a:spcAft>
              <a:buSzPct val="100000"/>
              <a:buChar char="●"/>
            </a:pPr>
            <a:r>
              <a:rPr lang="en" sz="1400"/>
              <a:t>Setting an example (++)</a:t>
            </a:r>
            <a:endParaRPr sz="1400"/>
          </a:p>
          <a:p>
            <a:pPr marL="342900" lvl="0" indent="-247332" algn="l" rtl="0">
              <a:lnSpc>
                <a:spcPct val="100000"/>
              </a:lnSpc>
              <a:spcBef>
                <a:spcPts val="0"/>
              </a:spcBef>
              <a:spcAft>
                <a:spcPts val="0"/>
              </a:spcAft>
              <a:buSzPct val="100000"/>
              <a:buChar char="●"/>
            </a:pPr>
            <a:r>
              <a:rPr lang="en" sz="1400"/>
              <a:t>To gain knowledge</a:t>
            </a:r>
            <a:endParaRPr sz="1400"/>
          </a:p>
          <a:p>
            <a:pPr marL="342900" lvl="0" indent="-247332" algn="l" rtl="0">
              <a:lnSpc>
                <a:spcPct val="100000"/>
              </a:lnSpc>
              <a:spcBef>
                <a:spcPts val="0"/>
              </a:spcBef>
              <a:spcAft>
                <a:spcPts val="0"/>
              </a:spcAft>
              <a:buSzPct val="100000"/>
              <a:buChar char="●"/>
            </a:pPr>
            <a:r>
              <a:rPr lang="en" sz="1400"/>
              <a:t>Sharing ideas (++)</a:t>
            </a:r>
            <a:endParaRPr sz="1400"/>
          </a:p>
          <a:p>
            <a:pPr marL="342900" lvl="0" indent="-247332" algn="l" rtl="0">
              <a:lnSpc>
                <a:spcPct val="100000"/>
              </a:lnSpc>
              <a:spcBef>
                <a:spcPts val="0"/>
              </a:spcBef>
              <a:spcAft>
                <a:spcPts val="0"/>
              </a:spcAft>
              <a:buSzPct val="100000"/>
              <a:buChar char="●"/>
            </a:pPr>
            <a:r>
              <a:rPr lang="en" sz="1400"/>
              <a:t>Not be a follower (++)</a:t>
            </a:r>
            <a:endParaRPr sz="1400"/>
          </a:p>
          <a:p>
            <a:pPr marL="342900" lvl="0" indent="-247332" algn="l" rtl="0">
              <a:lnSpc>
                <a:spcPct val="100000"/>
              </a:lnSpc>
              <a:spcBef>
                <a:spcPts val="0"/>
              </a:spcBef>
              <a:spcAft>
                <a:spcPts val="0"/>
              </a:spcAft>
              <a:buSzPct val="100000"/>
              <a:buChar char="●"/>
            </a:pPr>
            <a:r>
              <a:rPr lang="en" sz="1400"/>
              <a:t>Being a role model (+)</a:t>
            </a:r>
            <a:endParaRPr sz="1400"/>
          </a:p>
          <a:p>
            <a:pPr marL="342900" lvl="0" indent="-247332" algn="l" rtl="0">
              <a:lnSpc>
                <a:spcPct val="100000"/>
              </a:lnSpc>
              <a:spcBef>
                <a:spcPts val="0"/>
              </a:spcBef>
              <a:spcAft>
                <a:spcPts val="0"/>
              </a:spcAft>
              <a:buSzPct val="100000"/>
              <a:buChar char="●"/>
            </a:pPr>
            <a:r>
              <a:rPr lang="en" sz="1400"/>
              <a:t>To be your own person</a:t>
            </a:r>
            <a:endParaRPr sz="1400"/>
          </a:p>
          <a:p>
            <a:pPr marL="342900" lvl="0" indent="-247332" algn="l" rtl="0">
              <a:lnSpc>
                <a:spcPct val="100000"/>
              </a:lnSpc>
              <a:spcBef>
                <a:spcPts val="0"/>
              </a:spcBef>
              <a:spcAft>
                <a:spcPts val="0"/>
              </a:spcAft>
              <a:buSzPct val="100000"/>
              <a:buChar char="●"/>
            </a:pPr>
            <a:r>
              <a:rPr lang="en" sz="1400"/>
              <a:t>Lead yourself before you can lead others</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body" idx="1"/>
          </p:nvPr>
        </p:nvSpPr>
        <p:spPr>
          <a:xfrm>
            <a:off x="168169" y="68156"/>
            <a:ext cx="2251200" cy="2760600"/>
          </a:xfrm>
          <a:prstGeom prst="rect">
            <a:avLst/>
          </a:prstGeom>
          <a:solidFill>
            <a:srgbClr val="F6B26B"/>
          </a:solidFill>
        </p:spPr>
        <p:txBody>
          <a:bodyPr spcFirstLastPara="1" wrap="square" lIns="68575" tIns="34275" rIns="68575" bIns="34275" anchor="t" anchorCtr="0">
            <a:normAutofit fontScale="70000" lnSpcReduction="20000"/>
          </a:bodyPr>
          <a:lstStyle/>
          <a:p>
            <a:pPr marL="0" lvl="0" indent="0" algn="l" rtl="0">
              <a:lnSpc>
                <a:spcPct val="100000"/>
              </a:lnSpc>
              <a:spcBef>
                <a:spcPts val="800"/>
              </a:spcBef>
              <a:spcAft>
                <a:spcPts val="0"/>
              </a:spcAft>
              <a:buNone/>
            </a:pPr>
            <a:r>
              <a:rPr lang="en" b="1"/>
              <a:t>Q1. What does it mean to be participatory?</a:t>
            </a:r>
            <a:endParaRPr b="1"/>
          </a:p>
          <a:p>
            <a:pPr marL="342900" lvl="0" indent="-227330" algn="l" rtl="0">
              <a:lnSpc>
                <a:spcPct val="100000"/>
              </a:lnSpc>
              <a:spcBef>
                <a:spcPts val="1200"/>
              </a:spcBef>
              <a:spcAft>
                <a:spcPts val="0"/>
              </a:spcAft>
              <a:buSzPct val="77777"/>
              <a:buChar char="●"/>
            </a:pPr>
            <a:r>
              <a:rPr lang="en"/>
              <a:t>Voluntary (+)</a:t>
            </a:r>
            <a:endParaRPr/>
          </a:p>
          <a:p>
            <a:pPr marL="342900" lvl="0" indent="-227330" algn="l" rtl="0">
              <a:lnSpc>
                <a:spcPct val="100000"/>
              </a:lnSpc>
              <a:spcBef>
                <a:spcPts val="0"/>
              </a:spcBef>
              <a:spcAft>
                <a:spcPts val="0"/>
              </a:spcAft>
              <a:buSzPct val="77777"/>
              <a:buChar char="●"/>
            </a:pPr>
            <a:r>
              <a:rPr lang="en"/>
              <a:t>Sharing thoughts (++)</a:t>
            </a:r>
            <a:endParaRPr/>
          </a:p>
          <a:p>
            <a:pPr marL="342900" lvl="0" indent="-227330" algn="l" rtl="0">
              <a:lnSpc>
                <a:spcPct val="100000"/>
              </a:lnSpc>
              <a:spcBef>
                <a:spcPts val="0"/>
              </a:spcBef>
              <a:spcAft>
                <a:spcPts val="0"/>
              </a:spcAft>
              <a:buSzPct val="77777"/>
              <a:buChar char="●"/>
            </a:pPr>
            <a:r>
              <a:rPr lang="en"/>
              <a:t>Listening (+++)</a:t>
            </a:r>
            <a:endParaRPr/>
          </a:p>
          <a:p>
            <a:pPr marL="342900" lvl="0" indent="-227330" algn="l" rtl="0">
              <a:lnSpc>
                <a:spcPct val="100000"/>
              </a:lnSpc>
              <a:spcBef>
                <a:spcPts val="0"/>
              </a:spcBef>
              <a:spcAft>
                <a:spcPts val="0"/>
              </a:spcAft>
              <a:buSzPct val="77777"/>
              <a:buChar char="●"/>
            </a:pPr>
            <a:r>
              <a:rPr lang="en"/>
              <a:t>Engaged (+++)</a:t>
            </a:r>
            <a:endParaRPr/>
          </a:p>
          <a:p>
            <a:pPr marL="342900" lvl="0" indent="-227330" algn="l" rtl="0">
              <a:lnSpc>
                <a:spcPct val="100000"/>
              </a:lnSpc>
              <a:spcBef>
                <a:spcPts val="0"/>
              </a:spcBef>
              <a:spcAft>
                <a:spcPts val="0"/>
              </a:spcAft>
              <a:buSzPct val="77777"/>
              <a:buChar char="●"/>
            </a:pPr>
            <a:r>
              <a:rPr lang="en"/>
              <a:t>Everyone has a voice, equality of status</a:t>
            </a:r>
            <a:endParaRPr/>
          </a:p>
          <a:p>
            <a:pPr marL="342900" lvl="0" indent="-227330" algn="l" rtl="0">
              <a:lnSpc>
                <a:spcPct val="100000"/>
              </a:lnSpc>
              <a:spcBef>
                <a:spcPts val="0"/>
              </a:spcBef>
              <a:spcAft>
                <a:spcPts val="0"/>
              </a:spcAft>
              <a:buSzPct val="77777"/>
              <a:buChar char="●"/>
            </a:pPr>
            <a:r>
              <a:rPr lang="en"/>
              <a:t>Paying attention (++)</a:t>
            </a:r>
            <a:endParaRPr/>
          </a:p>
          <a:p>
            <a:pPr marL="342900" lvl="0" indent="-227330" algn="l" rtl="0">
              <a:lnSpc>
                <a:spcPct val="100000"/>
              </a:lnSpc>
              <a:spcBef>
                <a:spcPts val="0"/>
              </a:spcBef>
              <a:spcAft>
                <a:spcPts val="0"/>
              </a:spcAft>
              <a:buSzPct val="77777"/>
              <a:buChar char="●"/>
            </a:pPr>
            <a:r>
              <a:rPr lang="en"/>
              <a:t>Offering help when asked or needed (+)</a:t>
            </a:r>
            <a:endParaRPr/>
          </a:p>
          <a:p>
            <a:pPr marL="342900" lvl="0" indent="-227330" algn="l" rtl="0">
              <a:lnSpc>
                <a:spcPct val="100000"/>
              </a:lnSpc>
              <a:spcBef>
                <a:spcPts val="0"/>
              </a:spcBef>
              <a:spcAft>
                <a:spcPts val="0"/>
              </a:spcAft>
              <a:buSzPct val="77777"/>
              <a:buChar char="●"/>
            </a:pPr>
            <a:r>
              <a:rPr lang="en"/>
              <a:t>Offering help or trying (+)</a:t>
            </a:r>
            <a:endParaRPr/>
          </a:p>
          <a:p>
            <a:pPr marL="342900" lvl="0" indent="-227330" algn="l" rtl="0">
              <a:lnSpc>
                <a:spcPct val="100000"/>
              </a:lnSpc>
              <a:spcBef>
                <a:spcPts val="0"/>
              </a:spcBef>
              <a:spcAft>
                <a:spcPts val="0"/>
              </a:spcAft>
              <a:buSzPct val="77777"/>
              <a:buChar char="●"/>
            </a:pPr>
            <a:r>
              <a:rPr lang="en"/>
              <a:t>To be involved</a:t>
            </a:r>
            <a:endParaRPr/>
          </a:p>
          <a:p>
            <a:pPr marL="342900" lvl="0" indent="-227330" algn="l" rtl="0">
              <a:lnSpc>
                <a:spcPct val="100000"/>
              </a:lnSpc>
              <a:spcBef>
                <a:spcPts val="0"/>
              </a:spcBef>
              <a:spcAft>
                <a:spcPts val="0"/>
              </a:spcAft>
              <a:buSzPct val="77777"/>
              <a:buChar char="●"/>
            </a:pPr>
            <a:r>
              <a:rPr lang="en"/>
              <a:t>To be intrigued (+)</a:t>
            </a:r>
            <a:br>
              <a:rPr lang="en"/>
            </a:br>
            <a:endParaRPr/>
          </a:p>
        </p:txBody>
      </p:sp>
      <p:sp>
        <p:nvSpPr>
          <p:cNvPr id="90" name="Google Shape;90;p18"/>
          <p:cNvSpPr txBox="1">
            <a:spLocks noGrp="1"/>
          </p:cNvSpPr>
          <p:nvPr>
            <p:ph type="body" idx="1"/>
          </p:nvPr>
        </p:nvSpPr>
        <p:spPr>
          <a:xfrm>
            <a:off x="6531956" y="68156"/>
            <a:ext cx="2504400" cy="4873200"/>
          </a:xfrm>
          <a:prstGeom prst="rect">
            <a:avLst/>
          </a:prstGeom>
          <a:solidFill>
            <a:srgbClr val="F4CCCC"/>
          </a:solidFill>
        </p:spPr>
        <p:txBody>
          <a:bodyPr spcFirstLastPara="1" wrap="square" lIns="68575" tIns="34275" rIns="68575" bIns="34275" anchor="t" anchorCtr="0">
            <a:normAutofit fontScale="70000" lnSpcReduction="10000"/>
          </a:bodyPr>
          <a:lstStyle/>
          <a:p>
            <a:pPr marL="0" lvl="0" indent="0" algn="l" rtl="0">
              <a:lnSpc>
                <a:spcPct val="100000"/>
              </a:lnSpc>
              <a:spcBef>
                <a:spcPts val="800"/>
              </a:spcBef>
              <a:spcAft>
                <a:spcPts val="0"/>
              </a:spcAft>
              <a:buNone/>
            </a:pPr>
            <a:r>
              <a:rPr lang="en" b="1"/>
              <a:t>Q2. What are benefits and drawbacks of participation?</a:t>
            </a:r>
            <a:endParaRPr b="1"/>
          </a:p>
          <a:p>
            <a:pPr marL="342900" lvl="0" indent="0" algn="l" rtl="0">
              <a:lnSpc>
                <a:spcPct val="100000"/>
              </a:lnSpc>
              <a:spcBef>
                <a:spcPts val="1200"/>
              </a:spcBef>
              <a:spcAft>
                <a:spcPts val="0"/>
              </a:spcAft>
              <a:buNone/>
            </a:pPr>
            <a:r>
              <a:rPr lang="en" b="1"/>
              <a:t>Benefits:</a:t>
            </a:r>
            <a:endParaRPr b="1"/>
          </a:p>
          <a:p>
            <a:pPr marL="342900" lvl="0" indent="-227330" algn="l" rtl="0">
              <a:lnSpc>
                <a:spcPct val="100000"/>
              </a:lnSpc>
              <a:spcBef>
                <a:spcPts val="1200"/>
              </a:spcBef>
              <a:spcAft>
                <a:spcPts val="0"/>
              </a:spcAft>
              <a:buSzPct val="77777"/>
              <a:buChar char="●"/>
            </a:pPr>
            <a:r>
              <a:rPr lang="en"/>
              <a:t>Helping a friend with their feelings</a:t>
            </a:r>
            <a:endParaRPr/>
          </a:p>
          <a:p>
            <a:pPr marL="342900" lvl="0" indent="-227330" algn="l" rtl="0">
              <a:lnSpc>
                <a:spcPct val="100000"/>
              </a:lnSpc>
              <a:spcBef>
                <a:spcPts val="0"/>
              </a:spcBef>
              <a:spcAft>
                <a:spcPts val="0"/>
              </a:spcAft>
              <a:buSzPct val="77777"/>
              <a:buChar char="●"/>
            </a:pPr>
            <a:r>
              <a:rPr lang="en"/>
              <a:t>Having a choice, free will</a:t>
            </a:r>
            <a:endParaRPr/>
          </a:p>
          <a:p>
            <a:pPr marL="342900" lvl="0" indent="-227330" algn="l" rtl="0">
              <a:lnSpc>
                <a:spcPct val="100000"/>
              </a:lnSpc>
              <a:spcBef>
                <a:spcPts val="0"/>
              </a:spcBef>
              <a:spcAft>
                <a:spcPts val="0"/>
              </a:spcAft>
              <a:buSzPct val="77777"/>
              <a:buChar char="●"/>
            </a:pPr>
            <a:r>
              <a:rPr lang="en"/>
              <a:t>Practicing points</a:t>
            </a:r>
            <a:endParaRPr/>
          </a:p>
          <a:p>
            <a:pPr marL="342900" lvl="0" indent="-227330" algn="l" rtl="0">
              <a:lnSpc>
                <a:spcPct val="100000"/>
              </a:lnSpc>
              <a:spcBef>
                <a:spcPts val="0"/>
              </a:spcBef>
              <a:spcAft>
                <a:spcPts val="0"/>
              </a:spcAft>
              <a:buSzPct val="77777"/>
              <a:buChar char="●"/>
            </a:pPr>
            <a:r>
              <a:rPr lang="en"/>
              <a:t>Getting an understanding (+)</a:t>
            </a:r>
            <a:endParaRPr/>
          </a:p>
          <a:p>
            <a:pPr marL="342900" lvl="0" indent="-227330" algn="l" rtl="0">
              <a:lnSpc>
                <a:spcPct val="100000"/>
              </a:lnSpc>
              <a:spcBef>
                <a:spcPts val="0"/>
              </a:spcBef>
              <a:spcAft>
                <a:spcPts val="0"/>
              </a:spcAft>
              <a:buSzPct val="77777"/>
              <a:buChar char="●"/>
            </a:pPr>
            <a:r>
              <a:rPr lang="en"/>
              <a:t>You help someone and get a good reputation</a:t>
            </a:r>
            <a:endParaRPr/>
          </a:p>
          <a:p>
            <a:pPr marL="342900" lvl="0" indent="-227330" algn="l" rtl="0">
              <a:lnSpc>
                <a:spcPct val="100000"/>
              </a:lnSpc>
              <a:spcBef>
                <a:spcPts val="0"/>
              </a:spcBef>
              <a:spcAft>
                <a:spcPts val="0"/>
              </a:spcAft>
              <a:buSzPct val="77777"/>
              <a:buChar char="●"/>
            </a:pPr>
            <a:r>
              <a:rPr lang="en"/>
              <a:t>Hearing people out (+)</a:t>
            </a:r>
            <a:endParaRPr/>
          </a:p>
          <a:p>
            <a:pPr marL="342900" lvl="0" indent="-227330" algn="l" rtl="0">
              <a:lnSpc>
                <a:spcPct val="100000"/>
              </a:lnSpc>
              <a:spcBef>
                <a:spcPts val="0"/>
              </a:spcBef>
              <a:spcAft>
                <a:spcPts val="0"/>
              </a:spcAft>
              <a:buSzPct val="77777"/>
              <a:buChar char="●"/>
            </a:pPr>
            <a:r>
              <a:rPr lang="en"/>
              <a:t>Interesting subject or topic</a:t>
            </a:r>
            <a:endParaRPr/>
          </a:p>
          <a:p>
            <a:pPr marL="342900" lvl="0" indent="-227330" algn="l" rtl="0">
              <a:lnSpc>
                <a:spcPct val="100000"/>
              </a:lnSpc>
              <a:spcBef>
                <a:spcPts val="0"/>
              </a:spcBef>
              <a:spcAft>
                <a:spcPts val="0"/>
              </a:spcAft>
              <a:buSzPct val="77777"/>
              <a:buChar char="●"/>
            </a:pPr>
            <a:r>
              <a:rPr lang="en"/>
              <a:t>Something that is good or fun that will affect you</a:t>
            </a:r>
            <a:endParaRPr/>
          </a:p>
          <a:p>
            <a:pPr marL="342900" lvl="0" indent="0" algn="l" rtl="0">
              <a:lnSpc>
                <a:spcPct val="100000"/>
              </a:lnSpc>
              <a:spcBef>
                <a:spcPts val="1200"/>
              </a:spcBef>
              <a:spcAft>
                <a:spcPts val="0"/>
              </a:spcAft>
              <a:buNone/>
            </a:pPr>
            <a:r>
              <a:rPr lang="en" b="1"/>
              <a:t>Drawbacks:</a:t>
            </a:r>
            <a:endParaRPr b="1"/>
          </a:p>
          <a:p>
            <a:pPr marL="342900" lvl="0" indent="-227330" algn="l" rtl="0">
              <a:lnSpc>
                <a:spcPct val="100000"/>
              </a:lnSpc>
              <a:spcBef>
                <a:spcPts val="1200"/>
              </a:spcBef>
              <a:spcAft>
                <a:spcPts val="0"/>
              </a:spcAft>
              <a:buSzPct val="77777"/>
              <a:buChar char="●"/>
            </a:pPr>
            <a:r>
              <a:rPr lang="en"/>
              <a:t>Not paying attention (+)</a:t>
            </a:r>
            <a:endParaRPr/>
          </a:p>
          <a:p>
            <a:pPr marL="342900" lvl="0" indent="-227330" algn="l" rtl="0">
              <a:lnSpc>
                <a:spcPct val="100000"/>
              </a:lnSpc>
              <a:spcBef>
                <a:spcPts val="0"/>
              </a:spcBef>
              <a:spcAft>
                <a:spcPts val="0"/>
              </a:spcAft>
              <a:buSzPct val="77777"/>
              <a:buChar char="●"/>
            </a:pPr>
            <a:r>
              <a:rPr lang="en"/>
              <a:t>Future consequences</a:t>
            </a:r>
            <a:endParaRPr/>
          </a:p>
          <a:p>
            <a:pPr marL="342900" lvl="0" indent="-227330" algn="l" rtl="0">
              <a:lnSpc>
                <a:spcPct val="100000"/>
              </a:lnSpc>
              <a:spcBef>
                <a:spcPts val="0"/>
              </a:spcBef>
              <a:spcAft>
                <a:spcPts val="0"/>
              </a:spcAft>
              <a:buSzPct val="77777"/>
              <a:buChar char="●"/>
            </a:pPr>
            <a:r>
              <a:rPr lang="en"/>
              <a:t>Takes time and energy</a:t>
            </a:r>
            <a:endParaRPr/>
          </a:p>
          <a:p>
            <a:pPr marL="342900" lvl="0" indent="-227330" algn="l" rtl="0">
              <a:lnSpc>
                <a:spcPct val="100000"/>
              </a:lnSpc>
              <a:spcBef>
                <a:spcPts val="0"/>
              </a:spcBef>
              <a:spcAft>
                <a:spcPts val="0"/>
              </a:spcAft>
              <a:buSzPct val="77777"/>
              <a:buChar char="●"/>
            </a:pPr>
            <a:r>
              <a:rPr lang="en"/>
              <a:t>Emotional (+)</a:t>
            </a:r>
            <a:endParaRPr/>
          </a:p>
          <a:p>
            <a:pPr marL="342900" lvl="0" indent="-227330" algn="l" rtl="0">
              <a:lnSpc>
                <a:spcPct val="100000"/>
              </a:lnSpc>
              <a:spcBef>
                <a:spcPts val="0"/>
              </a:spcBef>
              <a:spcAft>
                <a:spcPts val="0"/>
              </a:spcAft>
              <a:buSzPct val="77777"/>
              <a:buChar char="●"/>
            </a:pPr>
            <a:r>
              <a:rPr lang="en"/>
              <a:t>Not giving others a chance to participate and overdoing it</a:t>
            </a:r>
            <a:endParaRPr/>
          </a:p>
          <a:p>
            <a:pPr marL="342900" lvl="0" indent="-227330" algn="l" rtl="0">
              <a:lnSpc>
                <a:spcPct val="100000"/>
              </a:lnSpc>
              <a:spcBef>
                <a:spcPts val="0"/>
              </a:spcBef>
              <a:spcAft>
                <a:spcPts val="0"/>
              </a:spcAft>
              <a:buSzPct val="77777"/>
              <a:buChar char="●"/>
            </a:pPr>
            <a:r>
              <a:rPr lang="en"/>
              <a:t>One way street</a:t>
            </a:r>
            <a:endParaRPr/>
          </a:p>
        </p:txBody>
      </p:sp>
      <p:sp>
        <p:nvSpPr>
          <p:cNvPr id="91" name="Google Shape;91;p18"/>
          <p:cNvSpPr txBox="1">
            <a:spLocks noGrp="1"/>
          </p:cNvSpPr>
          <p:nvPr>
            <p:ph type="body" idx="1"/>
          </p:nvPr>
        </p:nvSpPr>
        <p:spPr>
          <a:xfrm>
            <a:off x="134531" y="2828750"/>
            <a:ext cx="2251200" cy="2282700"/>
          </a:xfrm>
          <a:prstGeom prst="rect">
            <a:avLst/>
          </a:prstGeom>
          <a:solidFill>
            <a:srgbClr val="B6D7A8"/>
          </a:solidFill>
        </p:spPr>
        <p:txBody>
          <a:bodyPr spcFirstLastPara="1" wrap="square" lIns="68575" tIns="34275" rIns="68575" bIns="34275" anchor="t" anchorCtr="0">
            <a:normAutofit fontScale="77500" lnSpcReduction="20000"/>
          </a:bodyPr>
          <a:lstStyle/>
          <a:p>
            <a:pPr marL="0" lvl="0" indent="0" algn="l" rtl="0">
              <a:lnSpc>
                <a:spcPct val="100000"/>
              </a:lnSpc>
              <a:spcBef>
                <a:spcPts val="800"/>
              </a:spcBef>
              <a:spcAft>
                <a:spcPts val="0"/>
              </a:spcAft>
              <a:buNone/>
            </a:pPr>
            <a:r>
              <a:rPr lang="en" b="1"/>
              <a:t>Q3. Who usually gets to participate and decide?</a:t>
            </a:r>
            <a:endParaRPr b="1"/>
          </a:p>
          <a:p>
            <a:pPr marL="342900" lvl="0" indent="-233997" algn="l" rtl="0">
              <a:lnSpc>
                <a:spcPct val="100000"/>
              </a:lnSpc>
              <a:spcBef>
                <a:spcPts val="1200"/>
              </a:spcBef>
              <a:spcAft>
                <a:spcPts val="0"/>
              </a:spcAft>
              <a:buSzPct val="77777"/>
              <a:buChar char="●"/>
            </a:pPr>
            <a:r>
              <a:rPr lang="en"/>
              <a:t>Student to participate (++)</a:t>
            </a:r>
            <a:endParaRPr/>
          </a:p>
          <a:p>
            <a:pPr marL="342900" lvl="0" indent="-233997" algn="l" rtl="0">
              <a:lnSpc>
                <a:spcPct val="100000"/>
              </a:lnSpc>
              <a:spcBef>
                <a:spcPts val="0"/>
              </a:spcBef>
              <a:spcAft>
                <a:spcPts val="0"/>
              </a:spcAft>
              <a:buSzPct val="77777"/>
              <a:buChar char="●"/>
            </a:pPr>
            <a:r>
              <a:rPr lang="en"/>
              <a:t>Most people in power</a:t>
            </a:r>
            <a:endParaRPr/>
          </a:p>
          <a:p>
            <a:pPr marL="342900" lvl="0" indent="-233997" algn="l" rtl="0">
              <a:lnSpc>
                <a:spcPct val="100000"/>
              </a:lnSpc>
              <a:spcBef>
                <a:spcPts val="0"/>
              </a:spcBef>
              <a:spcAft>
                <a:spcPts val="0"/>
              </a:spcAft>
              <a:buSzPct val="77777"/>
              <a:buChar char="●"/>
            </a:pPr>
            <a:r>
              <a:rPr lang="en"/>
              <a:t>Decide - Guardian (sometimes)</a:t>
            </a:r>
            <a:endParaRPr/>
          </a:p>
          <a:p>
            <a:pPr marL="342900" lvl="0" indent="-233997" algn="l" rtl="0">
              <a:lnSpc>
                <a:spcPct val="100000"/>
              </a:lnSpc>
              <a:spcBef>
                <a:spcPts val="0"/>
              </a:spcBef>
              <a:spcAft>
                <a:spcPts val="0"/>
              </a:spcAft>
              <a:buSzPct val="77777"/>
              <a:buChar char="●"/>
            </a:pPr>
            <a:r>
              <a:rPr lang="en"/>
              <a:t>Police, authorities make decisions (+)</a:t>
            </a:r>
            <a:endParaRPr/>
          </a:p>
          <a:p>
            <a:pPr marL="342900" lvl="0" indent="-233997" algn="l" rtl="0">
              <a:lnSpc>
                <a:spcPct val="100000"/>
              </a:lnSpc>
              <a:spcBef>
                <a:spcPts val="0"/>
              </a:spcBef>
              <a:spcAft>
                <a:spcPts val="0"/>
              </a:spcAft>
              <a:buSzPct val="77777"/>
              <a:buChar char="●"/>
            </a:pPr>
            <a:r>
              <a:rPr lang="en"/>
              <a:t>Teacher to decide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body" idx="1"/>
          </p:nvPr>
        </p:nvSpPr>
        <p:spPr>
          <a:xfrm>
            <a:off x="73125" y="133950"/>
            <a:ext cx="2749800" cy="2432400"/>
          </a:xfrm>
          <a:prstGeom prst="rect">
            <a:avLst/>
          </a:prstGeom>
          <a:solidFill>
            <a:srgbClr val="B4A7D6"/>
          </a:solidFill>
        </p:spPr>
        <p:txBody>
          <a:bodyPr spcFirstLastPara="1" wrap="square" lIns="68575" tIns="34275" rIns="68575" bIns="34275" anchor="t" anchorCtr="0">
            <a:normAutofit fontScale="70000" lnSpcReduction="20000"/>
          </a:bodyPr>
          <a:lstStyle/>
          <a:p>
            <a:pPr marL="0" lvl="0" indent="0" algn="l" rtl="0">
              <a:lnSpc>
                <a:spcPct val="100000"/>
              </a:lnSpc>
              <a:spcBef>
                <a:spcPts val="800"/>
              </a:spcBef>
              <a:spcAft>
                <a:spcPts val="0"/>
              </a:spcAft>
              <a:buNone/>
            </a:pPr>
            <a:r>
              <a:rPr lang="en" b="1"/>
              <a:t>Q1. When you hear the word action what do you think about?</a:t>
            </a:r>
            <a:endParaRPr b="1"/>
          </a:p>
          <a:p>
            <a:pPr marL="342900" lvl="0" indent="-227330" algn="l" rtl="0">
              <a:lnSpc>
                <a:spcPct val="100000"/>
              </a:lnSpc>
              <a:spcBef>
                <a:spcPts val="1200"/>
              </a:spcBef>
              <a:spcAft>
                <a:spcPts val="0"/>
              </a:spcAft>
              <a:buSzPct val="77777"/>
              <a:buChar char="●"/>
            </a:pPr>
            <a:r>
              <a:rPr lang="en"/>
              <a:t>Something intense</a:t>
            </a:r>
            <a:endParaRPr/>
          </a:p>
          <a:p>
            <a:pPr marL="342900" lvl="0" indent="-227330" algn="l" rtl="0">
              <a:lnSpc>
                <a:spcPct val="100000"/>
              </a:lnSpc>
              <a:spcBef>
                <a:spcPts val="0"/>
              </a:spcBef>
              <a:spcAft>
                <a:spcPts val="0"/>
              </a:spcAft>
              <a:buSzPct val="77777"/>
              <a:buChar char="●"/>
            </a:pPr>
            <a:r>
              <a:rPr lang="en"/>
              <a:t>Change</a:t>
            </a:r>
            <a:endParaRPr/>
          </a:p>
          <a:p>
            <a:pPr marL="342900" lvl="0" indent="-227330" algn="l" rtl="0">
              <a:lnSpc>
                <a:spcPct val="100000"/>
              </a:lnSpc>
              <a:spcBef>
                <a:spcPts val="0"/>
              </a:spcBef>
              <a:spcAft>
                <a:spcPts val="0"/>
              </a:spcAft>
              <a:buSzPct val="77777"/>
              <a:buChar char="●"/>
            </a:pPr>
            <a:r>
              <a:rPr lang="en"/>
              <a:t>Movement (+)</a:t>
            </a:r>
            <a:endParaRPr/>
          </a:p>
          <a:p>
            <a:pPr marL="342900" lvl="0" indent="-227330" algn="l" rtl="0">
              <a:lnSpc>
                <a:spcPct val="100000"/>
              </a:lnSpc>
              <a:spcBef>
                <a:spcPts val="0"/>
              </a:spcBef>
              <a:spcAft>
                <a:spcPts val="0"/>
              </a:spcAft>
              <a:buSzPct val="77777"/>
              <a:buChar char="●"/>
            </a:pPr>
            <a:r>
              <a:rPr lang="en"/>
              <a:t>Making a difference</a:t>
            </a:r>
            <a:endParaRPr/>
          </a:p>
          <a:p>
            <a:pPr marL="342900" lvl="0" indent="-227330" algn="l" rtl="0">
              <a:lnSpc>
                <a:spcPct val="100000"/>
              </a:lnSpc>
              <a:spcBef>
                <a:spcPts val="0"/>
              </a:spcBef>
              <a:spcAft>
                <a:spcPts val="0"/>
              </a:spcAft>
              <a:buSzPct val="77777"/>
              <a:buChar char="●"/>
            </a:pPr>
            <a:r>
              <a:rPr lang="en"/>
              <a:t>Action - to take a stronger response to something (+)</a:t>
            </a:r>
            <a:endParaRPr/>
          </a:p>
          <a:p>
            <a:pPr marL="342900" lvl="0" indent="-227330" algn="l" rtl="0">
              <a:lnSpc>
                <a:spcPct val="100000"/>
              </a:lnSpc>
              <a:spcBef>
                <a:spcPts val="0"/>
              </a:spcBef>
              <a:spcAft>
                <a:spcPts val="0"/>
              </a:spcAft>
              <a:buSzPct val="77777"/>
              <a:buChar char="●"/>
            </a:pPr>
            <a:r>
              <a:rPr lang="en"/>
              <a:t>Firefighter and army</a:t>
            </a:r>
            <a:endParaRPr/>
          </a:p>
          <a:p>
            <a:pPr marL="342900" lvl="0" indent="-227330" algn="l" rtl="0">
              <a:lnSpc>
                <a:spcPct val="100000"/>
              </a:lnSpc>
              <a:spcBef>
                <a:spcPts val="0"/>
              </a:spcBef>
              <a:spcAft>
                <a:spcPts val="0"/>
              </a:spcAft>
              <a:buSzPct val="77777"/>
              <a:buChar char="●"/>
            </a:pPr>
            <a:r>
              <a:rPr lang="en"/>
              <a:t>Current events</a:t>
            </a:r>
            <a:endParaRPr/>
          </a:p>
          <a:p>
            <a:pPr marL="342900" lvl="0" indent="-227330" algn="l" rtl="0">
              <a:lnSpc>
                <a:spcPct val="100000"/>
              </a:lnSpc>
              <a:spcBef>
                <a:spcPts val="0"/>
              </a:spcBef>
              <a:spcAft>
                <a:spcPts val="0"/>
              </a:spcAft>
              <a:buSzPct val="77777"/>
              <a:buChar char="●"/>
            </a:pPr>
            <a:r>
              <a:rPr lang="en"/>
              <a:t>Someone being something like physically changing/ doing something</a:t>
            </a:r>
            <a:endParaRPr/>
          </a:p>
        </p:txBody>
      </p:sp>
      <p:sp>
        <p:nvSpPr>
          <p:cNvPr id="98" name="Google Shape;98;p19"/>
          <p:cNvSpPr txBox="1">
            <a:spLocks noGrp="1"/>
          </p:cNvSpPr>
          <p:nvPr>
            <p:ph type="body" idx="1"/>
          </p:nvPr>
        </p:nvSpPr>
        <p:spPr>
          <a:xfrm>
            <a:off x="0" y="2712525"/>
            <a:ext cx="2749800" cy="2210400"/>
          </a:xfrm>
          <a:prstGeom prst="rect">
            <a:avLst/>
          </a:prstGeom>
          <a:solidFill>
            <a:srgbClr val="F1C232"/>
          </a:solidFill>
        </p:spPr>
        <p:txBody>
          <a:bodyPr spcFirstLastPara="1" wrap="square" lIns="68575" tIns="34275" rIns="68575" bIns="34275" anchor="t" anchorCtr="0">
            <a:normAutofit fontScale="77500" lnSpcReduction="20000"/>
          </a:bodyPr>
          <a:lstStyle/>
          <a:p>
            <a:pPr marL="0" lvl="0" indent="0" algn="l" rtl="0">
              <a:spcBef>
                <a:spcPts val="800"/>
              </a:spcBef>
              <a:spcAft>
                <a:spcPts val="0"/>
              </a:spcAft>
              <a:buNone/>
            </a:pPr>
            <a:r>
              <a:rPr lang="en" b="1"/>
              <a:t>Q2. What is action?</a:t>
            </a:r>
            <a:endParaRPr b="1"/>
          </a:p>
          <a:p>
            <a:pPr marL="342900" lvl="0" indent="-233997" algn="l" rtl="0">
              <a:spcBef>
                <a:spcPts val="1200"/>
              </a:spcBef>
              <a:spcAft>
                <a:spcPts val="0"/>
              </a:spcAft>
              <a:buSzPct val="77777"/>
              <a:buChar char="●"/>
            </a:pPr>
            <a:r>
              <a:rPr lang="en"/>
              <a:t>Sudden act</a:t>
            </a:r>
            <a:endParaRPr/>
          </a:p>
          <a:p>
            <a:pPr marL="342900" lvl="0" indent="-233997" algn="l" rtl="0">
              <a:spcBef>
                <a:spcPts val="0"/>
              </a:spcBef>
              <a:spcAft>
                <a:spcPts val="0"/>
              </a:spcAft>
              <a:buSzPct val="77777"/>
              <a:buChar char="●"/>
            </a:pPr>
            <a:r>
              <a:rPr lang="en"/>
              <a:t>People doing things together</a:t>
            </a:r>
            <a:endParaRPr/>
          </a:p>
          <a:p>
            <a:pPr marL="342900" lvl="0" indent="-233997" algn="l" rtl="0">
              <a:spcBef>
                <a:spcPts val="0"/>
              </a:spcBef>
              <a:spcAft>
                <a:spcPts val="0"/>
              </a:spcAft>
              <a:buSzPct val="77777"/>
              <a:buChar char="●"/>
            </a:pPr>
            <a:r>
              <a:rPr lang="en"/>
              <a:t>Storytelling</a:t>
            </a:r>
            <a:endParaRPr/>
          </a:p>
          <a:p>
            <a:pPr marL="342900" lvl="0" indent="-233997" algn="l" rtl="0">
              <a:spcBef>
                <a:spcPts val="0"/>
              </a:spcBef>
              <a:spcAft>
                <a:spcPts val="0"/>
              </a:spcAft>
              <a:buSzPct val="77777"/>
              <a:buChar char="●"/>
            </a:pPr>
            <a:r>
              <a:rPr lang="en"/>
              <a:t>Taking control of something</a:t>
            </a:r>
            <a:endParaRPr/>
          </a:p>
          <a:p>
            <a:pPr marL="342900" lvl="0" indent="-233997" algn="l" rtl="0">
              <a:spcBef>
                <a:spcPts val="0"/>
              </a:spcBef>
              <a:spcAft>
                <a:spcPts val="0"/>
              </a:spcAft>
              <a:buSzPct val="77777"/>
              <a:buChar char="●"/>
            </a:pPr>
            <a:r>
              <a:rPr lang="en"/>
              <a:t>Making change happen (+++)</a:t>
            </a:r>
            <a:endParaRPr/>
          </a:p>
          <a:p>
            <a:pPr marL="342900" lvl="0" indent="-233997" algn="l" rtl="0">
              <a:spcBef>
                <a:spcPts val="0"/>
              </a:spcBef>
              <a:spcAft>
                <a:spcPts val="0"/>
              </a:spcAft>
              <a:buSzPct val="77777"/>
              <a:buChar char="●"/>
            </a:pPr>
            <a:r>
              <a:rPr lang="en"/>
              <a:t>When people protest against something that happens and voice it’s taking action</a:t>
            </a:r>
            <a:endParaRPr/>
          </a:p>
          <a:p>
            <a:pPr marL="342900" lvl="0" indent="-233997" algn="l" rtl="0">
              <a:spcBef>
                <a:spcPts val="0"/>
              </a:spcBef>
              <a:spcAft>
                <a:spcPts val="0"/>
              </a:spcAft>
              <a:buSzPct val="77777"/>
              <a:buChar char="●"/>
            </a:pPr>
            <a:r>
              <a:rPr lang="en"/>
              <a:t>Doing something no one else wanted to do</a:t>
            </a:r>
            <a:endParaRPr/>
          </a:p>
        </p:txBody>
      </p:sp>
      <p:sp>
        <p:nvSpPr>
          <p:cNvPr id="99" name="Google Shape;99;p19"/>
          <p:cNvSpPr txBox="1">
            <a:spLocks noGrp="1"/>
          </p:cNvSpPr>
          <p:nvPr>
            <p:ph type="body" idx="1"/>
          </p:nvPr>
        </p:nvSpPr>
        <p:spPr>
          <a:xfrm>
            <a:off x="6360956" y="62869"/>
            <a:ext cx="2872500" cy="2729400"/>
          </a:xfrm>
          <a:prstGeom prst="rect">
            <a:avLst/>
          </a:prstGeom>
          <a:solidFill>
            <a:srgbClr val="D0E0E3"/>
          </a:solidFill>
        </p:spPr>
        <p:txBody>
          <a:bodyPr spcFirstLastPara="1" wrap="square" lIns="68575" tIns="34275" rIns="68575" bIns="34275" anchor="t" anchorCtr="0">
            <a:normAutofit fontScale="62500" lnSpcReduction="20000"/>
          </a:bodyPr>
          <a:lstStyle/>
          <a:p>
            <a:pPr marL="0" lvl="0" indent="0" algn="l" rtl="0">
              <a:lnSpc>
                <a:spcPct val="100000"/>
              </a:lnSpc>
              <a:spcBef>
                <a:spcPts val="800"/>
              </a:spcBef>
              <a:spcAft>
                <a:spcPts val="0"/>
              </a:spcAft>
              <a:buNone/>
            </a:pPr>
            <a:r>
              <a:rPr lang="en" b="1"/>
              <a:t>Q3. What are different types of action you seen, heard, or participated in?</a:t>
            </a:r>
            <a:endParaRPr b="1"/>
          </a:p>
          <a:p>
            <a:pPr marL="342900" lvl="0" indent="-220662" algn="l" rtl="0">
              <a:lnSpc>
                <a:spcPct val="100000"/>
              </a:lnSpc>
              <a:spcBef>
                <a:spcPts val="1200"/>
              </a:spcBef>
              <a:spcAft>
                <a:spcPts val="0"/>
              </a:spcAft>
              <a:buSzPct val="77777"/>
              <a:buChar char="●"/>
            </a:pPr>
            <a:r>
              <a:rPr lang="en"/>
              <a:t>Riots/ violence</a:t>
            </a:r>
            <a:endParaRPr/>
          </a:p>
          <a:p>
            <a:pPr marL="342900" lvl="0" indent="-220662" algn="l" rtl="0">
              <a:lnSpc>
                <a:spcPct val="100000"/>
              </a:lnSpc>
              <a:spcBef>
                <a:spcPts val="0"/>
              </a:spcBef>
              <a:spcAft>
                <a:spcPts val="0"/>
              </a:spcAft>
              <a:buSzPct val="77777"/>
              <a:buChar char="●"/>
            </a:pPr>
            <a:r>
              <a:rPr lang="en"/>
              <a:t>Raising money</a:t>
            </a:r>
            <a:endParaRPr/>
          </a:p>
          <a:p>
            <a:pPr marL="342900" lvl="0" indent="-220662" algn="l" rtl="0">
              <a:lnSpc>
                <a:spcPct val="100000"/>
              </a:lnSpc>
              <a:spcBef>
                <a:spcPts val="0"/>
              </a:spcBef>
              <a:spcAft>
                <a:spcPts val="0"/>
              </a:spcAft>
              <a:buSzPct val="77777"/>
              <a:buChar char="●"/>
            </a:pPr>
            <a:r>
              <a:rPr lang="en"/>
              <a:t>Protest (+)</a:t>
            </a:r>
            <a:endParaRPr/>
          </a:p>
          <a:p>
            <a:pPr marL="342900" lvl="0" indent="-220662" algn="l" rtl="0">
              <a:lnSpc>
                <a:spcPct val="100000"/>
              </a:lnSpc>
              <a:spcBef>
                <a:spcPts val="0"/>
              </a:spcBef>
              <a:spcAft>
                <a:spcPts val="0"/>
              </a:spcAft>
              <a:buSzPct val="77777"/>
              <a:buChar char="●"/>
            </a:pPr>
            <a:r>
              <a:rPr lang="en"/>
              <a:t>Political</a:t>
            </a:r>
            <a:endParaRPr/>
          </a:p>
          <a:p>
            <a:pPr marL="342900" lvl="0" indent="-220662" algn="l" rtl="0">
              <a:lnSpc>
                <a:spcPct val="100000"/>
              </a:lnSpc>
              <a:spcBef>
                <a:spcPts val="0"/>
              </a:spcBef>
              <a:spcAft>
                <a:spcPts val="0"/>
              </a:spcAft>
              <a:buSzPct val="77777"/>
              <a:buChar char="●"/>
            </a:pPr>
            <a:r>
              <a:rPr lang="en"/>
              <a:t>Community</a:t>
            </a:r>
            <a:endParaRPr/>
          </a:p>
          <a:p>
            <a:pPr marL="342900" lvl="0" indent="-220662" algn="l" rtl="0">
              <a:lnSpc>
                <a:spcPct val="100000"/>
              </a:lnSpc>
              <a:spcBef>
                <a:spcPts val="0"/>
              </a:spcBef>
              <a:spcAft>
                <a:spcPts val="0"/>
              </a:spcAft>
              <a:buSzPct val="77777"/>
              <a:buChar char="●"/>
            </a:pPr>
            <a:r>
              <a:rPr lang="en"/>
              <a:t>Self/personal</a:t>
            </a:r>
            <a:endParaRPr/>
          </a:p>
          <a:p>
            <a:pPr marL="342900" lvl="0" indent="-220662" algn="l" rtl="0">
              <a:lnSpc>
                <a:spcPct val="100000"/>
              </a:lnSpc>
              <a:spcBef>
                <a:spcPts val="0"/>
              </a:spcBef>
              <a:spcAft>
                <a:spcPts val="0"/>
              </a:spcAft>
              <a:buSzPct val="77777"/>
              <a:buChar char="●"/>
            </a:pPr>
            <a:r>
              <a:rPr lang="en"/>
              <a:t>Contacting representatives</a:t>
            </a:r>
            <a:endParaRPr/>
          </a:p>
          <a:p>
            <a:pPr marL="342900" lvl="0" indent="-220662" algn="l" rtl="0">
              <a:lnSpc>
                <a:spcPct val="100000"/>
              </a:lnSpc>
              <a:spcBef>
                <a:spcPts val="0"/>
              </a:spcBef>
              <a:spcAft>
                <a:spcPts val="0"/>
              </a:spcAft>
              <a:buSzPct val="77777"/>
              <a:buChar char="●"/>
            </a:pPr>
            <a:r>
              <a:rPr lang="en"/>
              <a:t>Unionizing</a:t>
            </a:r>
            <a:endParaRPr/>
          </a:p>
          <a:p>
            <a:pPr marL="342900" lvl="0" indent="-220662" algn="l" rtl="0">
              <a:lnSpc>
                <a:spcPct val="100000"/>
              </a:lnSpc>
              <a:spcBef>
                <a:spcPts val="0"/>
              </a:spcBef>
              <a:spcAft>
                <a:spcPts val="0"/>
              </a:spcAft>
              <a:buSzPct val="77777"/>
              <a:buChar char="●"/>
            </a:pPr>
            <a:r>
              <a:rPr lang="en"/>
              <a:t>Voting (+)</a:t>
            </a:r>
            <a:endParaRPr/>
          </a:p>
          <a:p>
            <a:pPr marL="342900" lvl="0" indent="-220662" algn="l" rtl="0">
              <a:lnSpc>
                <a:spcPct val="100000"/>
              </a:lnSpc>
              <a:spcBef>
                <a:spcPts val="0"/>
              </a:spcBef>
              <a:spcAft>
                <a:spcPts val="0"/>
              </a:spcAft>
              <a:buSzPct val="77777"/>
              <a:buChar char="●"/>
            </a:pPr>
            <a:r>
              <a:rPr lang="en"/>
              <a:t>Law change</a:t>
            </a:r>
            <a:endParaRPr/>
          </a:p>
          <a:p>
            <a:pPr marL="342900" lvl="0" indent="-220662" algn="l" rtl="0">
              <a:lnSpc>
                <a:spcPct val="100000"/>
              </a:lnSpc>
              <a:spcBef>
                <a:spcPts val="0"/>
              </a:spcBef>
              <a:spcAft>
                <a:spcPts val="0"/>
              </a:spcAft>
              <a:buSzPct val="77777"/>
              <a:buChar char="●"/>
            </a:pPr>
            <a:r>
              <a:rPr lang="en"/>
              <a:t>Marches</a:t>
            </a:r>
            <a:endParaRPr/>
          </a:p>
          <a:p>
            <a:pPr marL="342900" lvl="0" indent="-220662" algn="l" rtl="0">
              <a:lnSpc>
                <a:spcPct val="100000"/>
              </a:lnSpc>
              <a:spcBef>
                <a:spcPts val="0"/>
              </a:spcBef>
              <a:spcAft>
                <a:spcPts val="0"/>
              </a:spcAft>
              <a:buSzPct val="77777"/>
              <a:buChar char="●"/>
            </a:pPr>
            <a:r>
              <a:rPr lang="en"/>
              <a:t>Sit ins</a:t>
            </a:r>
            <a:endParaRPr/>
          </a:p>
          <a:p>
            <a:pPr marL="342900" lvl="0" indent="-220662" algn="l" rtl="0">
              <a:lnSpc>
                <a:spcPct val="100000"/>
              </a:lnSpc>
              <a:spcBef>
                <a:spcPts val="0"/>
              </a:spcBef>
              <a:spcAft>
                <a:spcPts val="0"/>
              </a:spcAft>
              <a:buSzPct val="77777"/>
              <a:buChar char="●"/>
            </a:pPr>
            <a:r>
              <a:rPr lang="en"/>
              <a:t>Public speaking</a:t>
            </a:r>
            <a:endParaRPr/>
          </a:p>
          <a:p>
            <a:pPr marL="342900" lvl="0" indent="-220662" algn="l" rtl="0">
              <a:lnSpc>
                <a:spcPct val="100000"/>
              </a:lnSpc>
              <a:spcBef>
                <a:spcPts val="0"/>
              </a:spcBef>
              <a:spcAft>
                <a:spcPts val="0"/>
              </a:spcAft>
              <a:buSzPct val="77777"/>
              <a:buChar char="●"/>
            </a:pPr>
            <a:r>
              <a:rPr lang="en"/>
              <a:t>Social media</a:t>
            </a:r>
            <a:endParaRPr/>
          </a:p>
          <a:p>
            <a:pPr marL="342900" lvl="0" indent="-220662" algn="l" rtl="0">
              <a:lnSpc>
                <a:spcPct val="100000"/>
              </a:lnSpc>
              <a:spcBef>
                <a:spcPts val="0"/>
              </a:spcBef>
              <a:spcAft>
                <a:spcPts val="0"/>
              </a:spcAft>
              <a:buSzPct val="77777"/>
              <a:buChar char="●"/>
            </a:pPr>
            <a:r>
              <a:rPr lang="en"/>
              <a:t>Sharing information in social media</a:t>
            </a:r>
            <a:endParaRPr/>
          </a:p>
        </p:txBody>
      </p:sp>
      <p:sp>
        <p:nvSpPr>
          <p:cNvPr id="100" name="Google Shape;100;p19"/>
          <p:cNvSpPr txBox="1">
            <a:spLocks noGrp="1"/>
          </p:cNvSpPr>
          <p:nvPr>
            <p:ph type="body" idx="1"/>
          </p:nvPr>
        </p:nvSpPr>
        <p:spPr>
          <a:xfrm>
            <a:off x="6410288" y="2792269"/>
            <a:ext cx="2872500" cy="1012500"/>
          </a:xfrm>
          <a:prstGeom prst="rect">
            <a:avLst/>
          </a:prstGeom>
          <a:solidFill>
            <a:srgbClr val="93C47D"/>
          </a:solidFill>
        </p:spPr>
        <p:txBody>
          <a:bodyPr spcFirstLastPara="1" wrap="square" lIns="68575" tIns="34275" rIns="68575" bIns="34275" anchor="t" anchorCtr="0">
            <a:normAutofit fontScale="62500" lnSpcReduction="20000"/>
          </a:bodyPr>
          <a:lstStyle/>
          <a:p>
            <a:pPr marL="0" lvl="0" indent="0" algn="l" rtl="0">
              <a:spcBef>
                <a:spcPts val="800"/>
              </a:spcBef>
              <a:spcAft>
                <a:spcPts val="0"/>
              </a:spcAft>
              <a:buNone/>
            </a:pPr>
            <a:r>
              <a:rPr lang="en" b="1"/>
              <a:t>Q4. What were the results? </a:t>
            </a:r>
            <a:endParaRPr b="1"/>
          </a:p>
          <a:p>
            <a:pPr marL="342900" lvl="0" indent="-220662" algn="l" rtl="0">
              <a:spcBef>
                <a:spcPts val="1200"/>
              </a:spcBef>
              <a:spcAft>
                <a:spcPts val="0"/>
              </a:spcAft>
              <a:buSzPct val="77777"/>
              <a:buChar char="●"/>
            </a:pPr>
            <a:r>
              <a:rPr lang="en"/>
              <a:t>Can cause a change, good or bad</a:t>
            </a:r>
            <a:endParaRPr/>
          </a:p>
          <a:p>
            <a:pPr marL="342900" lvl="0" indent="-220662" algn="l" rtl="0">
              <a:spcBef>
                <a:spcPts val="0"/>
              </a:spcBef>
              <a:spcAft>
                <a:spcPts val="0"/>
              </a:spcAft>
              <a:buSzPct val="77777"/>
              <a:buChar char="●"/>
            </a:pPr>
            <a:r>
              <a:rPr lang="en"/>
              <a:t>What taking action does - build respect, sometimes power, sometimes understanding</a:t>
            </a:r>
            <a:endParaRPr/>
          </a:p>
          <a:p>
            <a:pPr marL="342900" lvl="0" indent="-220662" algn="l" rtl="0">
              <a:spcBef>
                <a:spcPts val="0"/>
              </a:spcBef>
              <a:spcAft>
                <a:spcPts val="0"/>
              </a:spcAft>
              <a:buSzPct val="77777"/>
              <a:buChar char="●"/>
            </a:pPr>
            <a:r>
              <a:rPr lang="en"/>
              <a:t>Positive</a:t>
            </a:r>
            <a:endParaRPr/>
          </a:p>
        </p:txBody>
      </p:sp>
      <p:sp>
        <p:nvSpPr>
          <p:cNvPr id="101" name="Google Shape;101;p19"/>
          <p:cNvSpPr txBox="1">
            <a:spLocks noGrp="1"/>
          </p:cNvSpPr>
          <p:nvPr>
            <p:ph type="body" idx="1"/>
          </p:nvPr>
        </p:nvSpPr>
        <p:spPr>
          <a:xfrm>
            <a:off x="6410288" y="3872194"/>
            <a:ext cx="2872500" cy="1012500"/>
          </a:xfrm>
          <a:prstGeom prst="rect">
            <a:avLst/>
          </a:prstGeom>
          <a:solidFill>
            <a:srgbClr val="E6B8AF"/>
          </a:solidFill>
        </p:spPr>
        <p:txBody>
          <a:bodyPr spcFirstLastPara="1" wrap="square" lIns="68575" tIns="34275" rIns="68575" bIns="34275" anchor="t" anchorCtr="0">
            <a:normAutofit fontScale="62500" lnSpcReduction="20000"/>
          </a:bodyPr>
          <a:lstStyle/>
          <a:p>
            <a:pPr marL="0" lvl="0" indent="0" algn="l" rtl="0">
              <a:spcBef>
                <a:spcPts val="800"/>
              </a:spcBef>
              <a:spcAft>
                <a:spcPts val="0"/>
              </a:spcAft>
              <a:buNone/>
            </a:pPr>
            <a:r>
              <a:rPr lang="en" b="1"/>
              <a:t>Q5. Who can take action? </a:t>
            </a:r>
            <a:endParaRPr b="1"/>
          </a:p>
          <a:p>
            <a:pPr marL="342900" lvl="0" indent="-220662" algn="l" rtl="0">
              <a:spcBef>
                <a:spcPts val="1200"/>
              </a:spcBef>
              <a:spcAft>
                <a:spcPts val="0"/>
              </a:spcAft>
              <a:buSzPct val="77777"/>
              <a:buChar char="●"/>
            </a:pPr>
            <a:r>
              <a:rPr lang="en"/>
              <a:t>Myself</a:t>
            </a:r>
            <a:endParaRPr/>
          </a:p>
          <a:p>
            <a:pPr marL="342900" lvl="0" indent="-220662" algn="l" rtl="0">
              <a:spcBef>
                <a:spcPts val="0"/>
              </a:spcBef>
              <a:spcAft>
                <a:spcPts val="0"/>
              </a:spcAft>
              <a:buSzPct val="77777"/>
              <a:buChar char="●"/>
            </a:pPr>
            <a:r>
              <a:rPr lang="en"/>
              <a:t>People who have power/ SCOTUS</a:t>
            </a:r>
            <a:endParaRPr/>
          </a:p>
          <a:p>
            <a:pPr marL="342900" lvl="0" indent="-220662" algn="l" rtl="0">
              <a:spcBef>
                <a:spcPts val="0"/>
              </a:spcBef>
              <a:spcAft>
                <a:spcPts val="0"/>
              </a:spcAft>
              <a:buSzPct val="77777"/>
              <a:buChar char="●"/>
            </a:pPr>
            <a:r>
              <a:rPr lang="en"/>
              <a:t>Anybody</a:t>
            </a:r>
            <a:endParaRPr/>
          </a:p>
          <a:p>
            <a:pPr marL="342900" lvl="0" indent="-220662" algn="l" rtl="0">
              <a:spcBef>
                <a:spcPts val="0"/>
              </a:spcBef>
              <a:spcAft>
                <a:spcPts val="0"/>
              </a:spcAft>
              <a:buSzPct val="77777"/>
              <a:buChar char="●"/>
            </a:pPr>
            <a:r>
              <a:rPr lang="en"/>
              <a:t>Anyone who can take action, no matter age, race, gender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body" idx="1"/>
          </p:nvPr>
        </p:nvSpPr>
        <p:spPr>
          <a:xfrm>
            <a:off x="52800" y="53550"/>
            <a:ext cx="2832900" cy="2012700"/>
          </a:xfrm>
          <a:prstGeom prst="rect">
            <a:avLst/>
          </a:prstGeom>
          <a:solidFill>
            <a:srgbClr val="A4C2F4"/>
          </a:solidFill>
        </p:spPr>
        <p:txBody>
          <a:bodyPr spcFirstLastPara="1" wrap="square" lIns="68575" tIns="34275" rIns="68575" bIns="34275" anchor="t" anchorCtr="0">
            <a:normAutofit fontScale="62500"/>
          </a:bodyPr>
          <a:lstStyle/>
          <a:p>
            <a:pPr marL="0" lvl="0" indent="0" algn="l" rtl="0">
              <a:spcBef>
                <a:spcPts val="800"/>
              </a:spcBef>
              <a:spcAft>
                <a:spcPts val="0"/>
              </a:spcAft>
              <a:buNone/>
            </a:pPr>
            <a:r>
              <a:rPr lang="en" b="1"/>
              <a:t>Q1. What does communication mean?</a:t>
            </a:r>
            <a:endParaRPr b="1"/>
          </a:p>
          <a:p>
            <a:pPr marL="342900" lvl="0" indent="-220662" algn="l" rtl="0">
              <a:spcBef>
                <a:spcPts val="1200"/>
              </a:spcBef>
              <a:spcAft>
                <a:spcPts val="0"/>
              </a:spcAft>
              <a:buSzPct val="77777"/>
              <a:buChar char="●"/>
            </a:pPr>
            <a:r>
              <a:rPr lang="en"/>
              <a:t>Sharing how you feel/ information</a:t>
            </a:r>
            <a:endParaRPr/>
          </a:p>
          <a:p>
            <a:pPr marL="342900" lvl="0" indent="-220662" algn="l" rtl="0">
              <a:spcBef>
                <a:spcPts val="0"/>
              </a:spcBef>
              <a:spcAft>
                <a:spcPts val="0"/>
              </a:spcAft>
              <a:buSzPct val="77777"/>
              <a:buChar char="●"/>
            </a:pPr>
            <a:r>
              <a:rPr lang="en"/>
              <a:t>Communication is more than just talking it is so you can understand the view of another</a:t>
            </a:r>
            <a:endParaRPr/>
          </a:p>
          <a:p>
            <a:pPr marL="342900" lvl="0" indent="-220662" algn="l" rtl="0">
              <a:spcBef>
                <a:spcPts val="0"/>
              </a:spcBef>
              <a:spcAft>
                <a:spcPts val="0"/>
              </a:spcAft>
              <a:buSzPct val="77777"/>
              <a:buChar char="●"/>
            </a:pPr>
            <a:r>
              <a:rPr lang="en"/>
              <a:t>Explaining and understanding (+)</a:t>
            </a:r>
            <a:endParaRPr/>
          </a:p>
          <a:p>
            <a:pPr marL="342900" lvl="0" indent="-220662" algn="l" rtl="0">
              <a:spcBef>
                <a:spcPts val="0"/>
              </a:spcBef>
              <a:spcAft>
                <a:spcPts val="0"/>
              </a:spcAft>
              <a:buSzPct val="77777"/>
              <a:buChar char="●"/>
            </a:pPr>
            <a:r>
              <a:rPr lang="en"/>
              <a:t>To talk and understand what or whom is talking</a:t>
            </a:r>
            <a:endParaRPr/>
          </a:p>
          <a:p>
            <a:pPr marL="342900" lvl="0" indent="-220662" algn="l" rtl="0">
              <a:spcBef>
                <a:spcPts val="0"/>
              </a:spcBef>
              <a:spcAft>
                <a:spcPts val="0"/>
              </a:spcAft>
              <a:buSzPct val="77777"/>
              <a:buChar char="●"/>
            </a:pPr>
            <a:r>
              <a:rPr lang="en"/>
              <a:t>Sharing information of ideas (+)</a:t>
            </a:r>
            <a:endParaRPr/>
          </a:p>
          <a:p>
            <a:pPr marL="342900" lvl="0" indent="-220662" algn="l" rtl="0">
              <a:spcBef>
                <a:spcPts val="0"/>
              </a:spcBef>
              <a:spcAft>
                <a:spcPts val="0"/>
              </a:spcAft>
              <a:buSzPct val="77777"/>
              <a:buChar char="●"/>
            </a:pPr>
            <a:r>
              <a:rPr lang="en"/>
              <a:t>Talking (++++)</a:t>
            </a:r>
            <a:endParaRPr/>
          </a:p>
          <a:p>
            <a:pPr marL="342900" lvl="0" indent="-220662" algn="l" rtl="0">
              <a:spcBef>
                <a:spcPts val="0"/>
              </a:spcBef>
              <a:spcAft>
                <a:spcPts val="0"/>
              </a:spcAft>
              <a:buSzPct val="77777"/>
              <a:buChar char="●"/>
            </a:pPr>
            <a:r>
              <a:rPr lang="en"/>
              <a:t>Media</a:t>
            </a:r>
            <a:endParaRPr/>
          </a:p>
        </p:txBody>
      </p:sp>
      <p:sp>
        <p:nvSpPr>
          <p:cNvPr id="108" name="Google Shape;108;p20"/>
          <p:cNvSpPr txBox="1">
            <a:spLocks noGrp="1"/>
          </p:cNvSpPr>
          <p:nvPr>
            <p:ph type="body" idx="1"/>
          </p:nvPr>
        </p:nvSpPr>
        <p:spPr>
          <a:xfrm>
            <a:off x="52800" y="1984913"/>
            <a:ext cx="2775900" cy="1710600"/>
          </a:xfrm>
          <a:prstGeom prst="rect">
            <a:avLst/>
          </a:prstGeom>
          <a:solidFill>
            <a:srgbClr val="D9D2E9"/>
          </a:solidFill>
        </p:spPr>
        <p:txBody>
          <a:bodyPr spcFirstLastPara="1" wrap="square" lIns="68575" tIns="34275" rIns="68575" bIns="34275" anchor="t" anchorCtr="0">
            <a:normAutofit fontScale="70000" lnSpcReduction="20000"/>
          </a:bodyPr>
          <a:lstStyle/>
          <a:p>
            <a:pPr marL="0" lvl="0" indent="0" algn="l" rtl="0">
              <a:spcBef>
                <a:spcPts val="800"/>
              </a:spcBef>
              <a:spcAft>
                <a:spcPts val="0"/>
              </a:spcAft>
              <a:buNone/>
            </a:pPr>
            <a:r>
              <a:rPr lang="en" b="1"/>
              <a:t>Q2. Why do people communicate? </a:t>
            </a:r>
            <a:endParaRPr b="1"/>
          </a:p>
          <a:p>
            <a:pPr marL="342900" lvl="0" indent="-227330" algn="l" rtl="0">
              <a:spcBef>
                <a:spcPts val="1200"/>
              </a:spcBef>
              <a:spcAft>
                <a:spcPts val="0"/>
              </a:spcAft>
              <a:buSzPct val="77777"/>
              <a:buChar char="●"/>
            </a:pPr>
            <a:r>
              <a:rPr lang="en"/>
              <a:t>To get words across, to learn (+)</a:t>
            </a:r>
            <a:endParaRPr/>
          </a:p>
          <a:p>
            <a:pPr marL="342900" lvl="0" indent="-227330" algn="l" rtl="0">
              <a:spcBef>
                <a:spcPts val="0"/>
              </a:spcBef>
              <a:spcAft>
                <a:spcPts val="0"/>
              </a:spcAft>
              <a:buSzPct val="77777"/>
              <a:buChar char="●"/>
            </a:pPr>
            <a:r>
              <a:rPr lang="en"/>
              <a:t>To meet needs and cooperate with each other (+)</a:t>
            </a:r>
            <a:endParaRPr/>
          </a:p>
          <a:p>
            <a:pPr marL="342900" lvl="0" indent="-227330" algn="l" rtl="0">
              <a:spcBef>
                <a:spcPts val="0"/>
              </a:spcBef>
              <a:spcAft>
                <a:spcPts val="0"/>
              </a:spcAft>
              <a:buSzPct val="77777"/>
              <a:buChar char="●"/>
            </a:pPr>
            <a:r>
              <a:rPr lang="en"/>
              <a:t>To understand each other/one another (+++)</a:t>
            </a:r>
            <a:endParaRPr/>
          </a:p>
          <a:p>
            <a:pPr marL="342900" lvl="0" indent="-227330" algn="l" rtl="0">
              <a:spcBef>
                <a:spcPts val="0"/>
              </a:spcBef>
              <a:spcAft>
                <a:spcPts val="0"/>
              </a:spcAft>
              <a:buSzPct val="77777"/>
              <a:buChar char="●"/>
            </a:pPr>
            <a:r>
              <a:rPr lang="en"/>
              <a:t>Connecting between people (+)</a:t>
            </a:r>
            <a:endParaRPr/>
          </a:p>
          <a:p>
            <a:pPr marL="342900" lvl="0" indent="-227330" algn="l" rtl="0">
              <a:spcBef>
                <a:spcPts val="0"/>
              </a:spcBef>
              <a:spcAft>
                <a:spcPts val="0"/>
              </a:spcAft>
              <a:buSzPct val="77777"/>
              <a:buChar char="●"/>
            </a:pPr>
            <a:r>
              <a:rPr lang="en"/>
              <a:t>Get a better understanding of how people feel/ getting to know people</a:t>
            </a:r>
            <a:endParaRPr/>
          </a:p>
          <a:p>
            <a:pPr marL="342900" lvl="0" indent="-227330" algn="l" rtl="0">
              <a:spcBef>
                <a:spcPts val="0"/>
              </a:spcBef>
              <a:spcAft>
                <a:spcPts val="0"/>
              </a:spcAft>
              <a:buSzPct val="77777"/>
              <a:buChar char="●"/>
            </a:pPr>
            <a:r>
              <a:rPr lang="en"/>
              <a:t>Influence</a:t>
            </a:r>
            <a:endParaRPr/>
          </a:p>
        </p:txBody>
      </p:sp>
      <p:sp>
        <p:nvSpPr>
          <p:cNvPr id="109" name="Google Shape;109;p20"/>
          <p:cNvSpPr txBox="1">
            <a:spLocks noGrp="1"/>
          </p:cNvSpPr>
          <p:nvPr>
            <p:ph type="body" idx="1"/>
          </p:nvPr>
        </p:nvSpPr>
        <p:spPr>
          <a:xfrm>
            <a:off x="6486225" y="53550"/>
            <a:ext cx="2551500" cy="2772600"/>
          </a:xfrm>
          <a:prstGeom prst="rect">
            <a:avLst/>
          </a:prstGeom>
          <a:solidFill>
            <a:schemeClr val="accent4"/>
          </a:solidFill>
        </p:spPr>
        <p:txBody>
          <a:bodyPr spcFirstLastPara="1" wrap="square" lIns="68575" tIns="34275" rIns="68575" bIns="34275" anchor="t" anchorCtr="0">
            <a:normAutofit fontScale="62500" lnSpcReduction="10000"/>
          </a:bodyPr>
          <a:lstStyle/>
          <a:p>
            <a:pPr marL="0" lvl="0" indent="0" algn="l" rtl="0">
              <a:lnSpc>
                <a:spcPct val="100000"/>
              </a:lnSpc>
              <a:spcBef>
                <a:spcPts val="800"/>
              </a:spcBef>
              <a:spcAft>
                <a:spcPts val="0"/>
              </a:spcAft>
              <a:buNone/>
            </a:pPr>
            <a:r>
              <a:rPr lang="en" b="1"/>
              <a:t>Q3. What are different ways  people communicate? </a:t>
            </a:r>
            <a:endParaRPr b="1"/>
          </a:p>
          <a:p>
            <a:pPr marL="342900" lvl="0" indent="-220662" algn="l" rtl="0">
              <a:lnSpc>
                <a:spcPct val="100000"/>
              </a:lnSpc>
              <a:spcBef>
                <a:spcPts val="1200"/>
              </a:spcBef>
              <a:spcAft>
                <a:spcPts val="0"/>
              </a:spcAft>
              <a:buSzPct val="77777"/>
              <a:buChar char="●"/>
            </a:pPr>
            <a:r>
              <a:rPr lang="en"/>
              <a:t>By verbal or body communication, by email, text, etc. (++)</a:t>
            </a:r>
            <a:endParaRPr/>
          </a:p>
          <a:p>
            <a:pPr marL="342900" lvl="0" indent="-220662" algn="l" rtl="0">
              <a:lnSpc>
                <a:spcPct val="100000"/>
              </a:lnSpc>
              <a:spcBef>
                <a:spcPts val="0"/>
              </a:spcBef>
              <a:spcAft>
                <a:spcPts val="0"/>
              </a:spcAft>
              <a:buSzPct val="77777"/>
              <a:buChar char="●"/>
            </a:pPr>
            <a:r>
              <a:rPr lang="en"/>
              <a:t>Media, newspapers, flyers, Zines, posters, Social media (+)</a:t>
            </a:r>
            <a:endParaRPr/>
          </a:p>
          <a:p>
            <a:pPr marL="342900" lvl="0" indent="-220662" algn="l" rtl="0">
              <a:lnSpc>
                <a:spcPct val="100000"/>
              </a:lnSpc>
              <a:spcBef>
                <a:spcPts val="0"/>
              </a:spcBef>
              <a:spcAft>
                <a:spcPts val="0"/>
              </a:spcAft>
              <a:buSzPct val="77777"/>
              <a:buChar char="●"/>
            </a:pPr>
            <a:r>
              <a:rPr lang="en"/>
              <a:t>I feel depending on the person you can communicate in any way</a:t>
            </a:r>
            <a:endParaRPr/>
          </a:p>
          <a:p>
            <a:pPr marL="342900" lvl="0" indent="-220662" algn="l" rtl="0">
              <a:lnSpc>
                <a:spcPct val="100000"/>
              </a:lnSpc>
              <a:spcBef>
                <a:spcPts val="0"/>
              </a:spcBef>
              <a:spcAft>
                <a:spcPts val="0"/>
              </a:spcAft>
              <a:buSzPct val="77777"/>
              <a:buChar char="●"/>
            </a:pPr>
            <a:r>
              <a:rPr lang="en"/>
              <a:t>Eyes, eye contact/nonverbal (+)</a:t>
            </a:r>
            <a:endParaRPr/>
          </a:p>
          <a:p>
            <a:pPr marL="342900" lvl="0" indent="-220662" algn="l" rtl="0">
              <a:lnSpc>
                <a:spcPct val="100000"/>
              </a:lnSpc>
              <a:spcBef>
                <a:spcPts val="0"/>
              </a:spcBef>
              <a:spcAft>
                <a:spcPts val="0"/>
              </a:spcAft>
              <a:buSzPct val="77777"/>
              <a:buChar char="●"/>
            </a:pPr>
            <a:r>
              <a:rPr lang="en"/>
              <a:t>Honking horn</a:t>
            </a:r>
            <a:endParaRPr/>
          </a:p>
          <a:p>
            <a:pPr marL="342900" lvl="0" indent="-220662" algn="l" rtl="0">
              <a:lnSpc>
                <a:spcPct val="100000"/>
              </a:lnSpc>
              <a:spcBef>
                <a:spcPts val="0"/>
              </a:spcBef>
              <a:spcAft>
                <a:spcPts val="0"/>
              </a:spcAft>
              <a:buSzPct val="77777"/>
              <a:buChar char="●"/>
            </a:pPr>
            <a:r>
              <a:rPr lang="en"/>
              <a:t>Sign language</a:t>
            </a:r>
            <a:endParaRPr/>
          </a:p>
          <a:p>
            <a:pPr marL="342900" lvl="0" indent="-220662" algn="l" rtl="0">
              <a:lnSpc>
                <a:spcPct val="100000"/>
              </a:lnSpc>
              <a:spcBef>
                <a:spcPts val="0"/>
              </a:spcBef>
              <a:spcAft>
                <a:spcPts val="0"/>
              </a:spcAft>
              <a:buSzPct val="77777"/>
              <a:buChar char="●"/>
            </a:pPr>
            <a:r>
              <a:rPr lang="en"/>
              <a:t>Face to face, texting, phones, computers, art, music (++)</a:t>
            </a:r>
            <a:endParaRPr/>
          </a:p>
        </p:txBody>
      </p:sp>
      <p:sp>
        <p:nvSpPr>
          <p:cNvPr id="110" name="Google Shape;110;p20"/>
          <p:cNvSpPr txBox="1">
            <a:spLocks noGrp="1"/>
          </p:cNvSpPr>
          <p:nvPr>
            <p:ph type="body" idx="1"/>
          </p:nvPr>
        </p:nvSpPr>
        <p:spPr>
          <a:xfrm>
            <a:off x="6455175" y="2984794"/>
            <a:ext cx="2582400" cy="2012700"/>
          </a:xfrm>
          <a:prstGeom prst="rect">
            <a:avLst/>
          </a:prstGeom>
          <a:solidFill>
            <a:srgbClr val="F4CCCC"/>
          </a:solidFill>
        </p:spPr>
        <p:txBody>
          <a:bodyPr spcFirstLastPara="1" wrap="square" lIns="68575" tIns="34275" rIns="68575" bIns="34275" anchor="t" anchorCtr="0">
            <a:normAutofit fontScale="62500" lnSpcReduction="10000"/>
          </a:bodyPr>
          <a:lstStyle/>
          <a:p>
            <a:pPr marL="0" lvl="0" indent="0" algn="l" rtl="0">
              <a:lnSpc>
                <a:spcPct val="100000"/>
              </a:lnSpc>
              <a:spcBef>
                <a:spcPts val="800"/>
              </a:spcBef>
              <a:spcAft>
                <a:spcPts val="0"/>
              </a:spcAft>
              <a:buNone/>
            </a:pPr>
            <a:r>
              <a:rPr lang="en" b="1"/>
              <a:t>Q4. What are some ways people use communication to help others? </a:t>
            </a:r>
            <a:endParaRPr b="1"/>
          </a:p>
          <a:p>
            <a:pPr marL="342900" lvl="0" indent="-220662" algn="l" rtl="0">
              <a:lnSpc>
                <a:spcPct val="100000"/>
              </a:lnSpc>
              <a:spcBef>
                <a:spcPts val="1200"/>
              </a:spcBef>
              <a:spcAft>
                <a:spcPts val="0"/>
              </a:spcAft>
              <a:buSzPct val="77777"/>
              <a:buChar char="●"/>
            </a:pPr>
            <a:r>
              <a:rPr lang="en"/>
              <a:t>Speech/ English classes (teaching)</a:t>
            </a:r>
            <a:endParaRPr/>
          </a:p>
          <a:p>
            <a:pPr marL="342900" lvl="0" indent="-220662" algn="l" rtl="0">
              <a:lnSpc>
                <a:spcPct val="100000"/>
              </a:lnSpc>
              <a:spcBef>
                <a:spcPts val="0"/>
              </a:spcBef>
              <a:spcAft>
                <a:spcPts val="0"/>
              </a:spcAft>
              <a:buSzPct val="77777"/>
              <a:buChar char="●"/>
            </a:pPr>
            <a:r>
              <a:rPr lang="en"/>
              <a:t>Give empathy/support (++)</a:t>
            </a:r>
            <a:endParaRPr/>
          </a:p>
          <a:p>
            <a:pPr marL="342900" lvl="0" indent="-220662" algn="l" rtl="0">
              <a:lnSpc>
                <a:spcPct val="100000"/>
              </a:lnSpc>
              <a:spcBef>
                <a:spcPts val="0"/>
              </a:spcBef>
              <a:spcAft>
                <a:spcPts val="0"/>
              </a:spcAft>
              <a:buSzPct val="77777"/>
              <a:buChar char="●"/>
            </a:pPr>
            <a:r>
              <a:rPr lang="en"/>
              <a:t>Share information (+)</a:t>
            </a:r>
            <a:endParaRPr/>
          </a:p>
          <a:p>
            <a:pPr marL="342900" lvl="0" indent="-220662" algn="l" rtl="0">
              <a:lnSpc>
                <a:spcPct val="100000"/>
              </a:lnSpc>
              <a:spcBef>
                <a:spcPts val="0"/>
              </a:spcBef>
              <a:spcAft>
                <a:spcPts val="0"/>
              </a:spcAft>
              <a:buSzPct val="77777"/>
              <a:buChar char="●"/>
            </a:pPr>
            <a:r>
              <a:rPr lang="en"/>
              <a:t>Calling/talking to a doctor</a:t>
            </a:r>
            <a:endParaRPr/>
          </a:p>
          <a:p>
            <a:pPr marL="342900" lvl="0" indent="-220662" algn="l" rtl="0">
              <a:lnSpc>
                <a:spcPct val="100000"/>
              </a:lnSpc>
              <a:spcBef>
                <a:spcPts val="0"/>
              </a:spcBef>
              <a:spcAft>
                <a:spcPts val="0"/>
              </a:spcAft>
              <a:buSzPct val="77777"/>
              <a:buChar char="●"/>
            </a:pPr>
            <a:r>
              <a:rPr lang="en"/>
              <a:t>Giving advice</a:t>
            </a:r>
            <a:endParaRPr/>
          </a:p>
          <a:p>
            <a:pPr marL="342900" lvl="0" indent="-220662" algn="l" rtl="0">
              <a:lnSpc>
                <a:spcPct val="100000"/>
              </a:lnSpc>
              <a:spcBef>
                <a:spcPts val="0"/>
              </a:spcBef>
              <a:spcAft>
                <a:spcPts val="0"/>
              </a:spcAft>
              <a:buSzPct val="77777"/>
              <a:buChar char="●"/>
            </a:pPr>
            <a:r>
              <a:rPr lang="en"/>
              <a:t>Government/lawyers</a:t>
            </a:r>
            <a:endParaRPr/>
          </a:p>
          <a:p>
            <a:pPr marL="342900" lvl="0" indent="-220662" algn="l" rtl="0">
              <a:lnSpc>
                <a:spcPct val="100000"/>
              </a:lnSpc>
              <a:spcBef>
                <a:spcPts val="0"/>
              </a:spcBef>
              <a:spcAft>
                <a:spcPts val="0"/>
              </a:spcAft>
              <a:buSzPct val="77777"/>
              <a:buChar char="●"/>
            </a:pPr>
            <a:r>
              <a:rPr lang="en"/>
              <a:t>All responders</a:t>
            </a:r>
            <a:endParaRPr/>
          </a:p>
          <a:p>
            <a:pPr marL="342900" lvl="0" indent="-220662" algn="l" rtl="0">
              <a:lnSpc>
                <a:spcPct val="100000"/>
              </a:lnSpc>
              <a:spcBef>
                <a:spcPts val="0"/>
              </a:spcBef>
              <a:spcAft>
                <a:spcPts val="0"/>
              </a:spcAft>
              <a:buSzPct val="77777"/>
              <a:buChar char="●"/>
            </a:pPr>
            <a:r>
              <a:rPr lang="en"/>
              <a:t>Encourage others</a:t>
            </a:r>
            <a:endParaRPr/>
          </a:p>
        </p:txBody>
      </p:sp>
      <p:sp>
        <p:nvSpPr>
          <p:cNvPr id="111" name="Google Shape;111;p20"/>
          <p:cNvSpPr txBox="1">
            <a:spLocks noGrp="1"/>
          </p:cNvSpPr>
          <p:nvPr>
            <p:ph type="body" idx="1"/>
          </p:nvPr>
        </p:nvSpPr>
        <p:spPr>
          <a:xfrm>
            <a:off x="27075" y="3638344"/>
            <a:ext cx="2801400" cy="1463700"/>
          </a:xfrm>
          <a:prstGeom prst="rect">
            <a:avLst/>
          </a:prstGeom>
          <a:solidFill>
            <a:srgbClr val="EA9999"/>
          </a:solidFill>
        </p:spPr>
        <p:txBody>
          <a:bodyPr spcFirstLastPara="1" wrap="square" lIns="68575" tIns="34275" rIns="68575" bIns="34275" anchor="t" anchorCtr="0">
            <a:normAutofit fontScale="62500" lnSpcReduction="20000"/>
          </a:bodyPr>
          <a:lstStyle/>
          <a:p>
            <a:pPr marL="0" lvl="0" indent="0" algn="l" rtl="0">
              <a:lnSpc>
                <a:spcPct val="100000"/>
              </a:lnSpc>
              <a:spcBef>
                <a:spcPts val="800"/>
              </a:spcBef>
              <a:spcAft>
                <a:spcPts val="0"/>
              </a:spcAft>
              <a:buNone/>
            </a:pPr>
            <a:r>
              <a:rPr lang="en" b="1"/>
              <a:t>Q5. What are some ways people use communication to harm others? </a:t>
            </a:r>
            <a:endParaRPr b="1"/>
          </a:p>
          <a:p>
            <a:pPr marL="342900" lvl="0" indent="-220662" algn="l" rtl="0">
              <a:lnSpc>
                <a:spcPct val="100000"/>
              </a:lnSpc>
              <a:spcBef>
                <a:spcPts val="1200"/>
              </a:spcBef>
              <a:spcAft>
                <a:spcPts val="0"/>
              </a:spcAft>
              <a:buSzPct val="77777"/>
              <a:buChar char="●"/>
            </a:pPr>
            <a:r>
              <a:rPr lang="en"/>
              <a:t>It can be emotionally gruelling for some people to communicate</a:t>
            </a:r>
            <a:endParaRPr/>
          </a:p>
          <a:p>
            <a:pPr marL="342900" lvl="0" indent="-220662" algn="l" rtl="0">
              <a:lnSpc>
                <a:spcPct val="100000"/>
              </a:lnSpc>
              <a:spcBef>
                <a:spcPts val="0"/>
              </a:spcBef>
              <a:spcAft>
                <a:spcPts val="0"/>
              </a:spcAft>
              <a:buSzPct val="77777"/>
              <a:buChar char="●"/>
            </a:pPr>
            <a:r>
              <a:rPr lang="en"/>
              <a:t>Cyber bullying</a:t>
            </a:r>
            <a:endParaRPr/>
          </a:p>
          <a:p>
            <a:pPr marL="342900" lvl="0" indent="-220662" algn="l" rtl="0">
              <a:lnSpc>
                <a:spcPct val="100000"/>
              </a:lnSpc>
              <a:spcBef>
                <a:spcPts val="0"/>
              </a:spcBef>
              <a:spcAft>
                <a:spcPts val="0"/>
              </a:spcAft>
              <a:buSzPct val="77777"/>
              <a:buChar char="●"/>
            </a:pPr>
            <a:r>
              <a:rPr lang="en"/>
              <a:t>Judging, shaming (+)</a:t>
            </a:r>
            <a:endParaRPr/>
          </a:p>
          <a:p>
            <a:pPr marL="342900" lvl="0" indent="-220662" algn="l" rtl="0">
              <a:lnSpc>
                <a:spcPct val="100000"/>
              </a:lnSpc>
              <a:spcBef>
                <a:spcPts val="0"/>
              </a:spcBef>
              <a:spcAft>
                <a:spcPts val="0"/>
              </a:spcAft>
              <a:buSzPct val="77777"/>
              <a:buChar char="●"/>
            </a:pPr>
            <a:r>
              <a:rPr lang="en"/>
              <a:t>Using foul language</a:t>
            </a:r>
            <a:endParaRPr/>
          </a:p>
          <a:p>
            <a:pPr marL="342900" lvl="0" indent="-220662" algn="l" rtl="0">
              <a:lnSpc>
                <a:spcPct val="100000"/>
              </a:lnSpc>
              <a:spcBef>
                <a:spcPts val="0"/>
              </a:spcBef>
              <a:spcAft>
                <a:spcPts val="0"/>
              </a:spcAft>
              <a:buSzPct val="77777"/>
              <a:buChar char="●"/>
            </a:pPr>
            <a:r>
              <a:rPr lang="en"/>
              <a:t>Telling lies, rumors, insults, bullying, hate speech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body" idx="1"/>
          </p:nvPr>
        </p:nvSpPr>
        <p:spPr>
          <a:xfrm>
            <a:off x="73588" y="40763"/>
            <a:ext cx="2958600" cy="1486500"/>
          </a:xfrm>
          <a:prstGeom prst="rect">
            <a:avLst/>
          </a:prstGeom>
          <a:solidFill>
            <a:srgbClr val="D9EAD3"/>
          </a:solidFill>
        </p:spPr>
        <p:txBody>
          <a:bodyPr spcFirstLastPara="1" wrap="square" lIns="68575" tIns="34275" rIns="68575" bIns="34275" anchor="t" anchorCtr="0">
            <a:normAutofit fontScale="62500" lnSpcReduction="20000"/>
          </a:bodyPr>
          <a:lstStyle/>
          <a:p>
            <a:pPr marL="0" lvl="0" indent="0" algn="l" rtl="0">
              <a:lnSpc>
                <a:spcPct val="100000"/>
              </a:lnSpc>
              <a:spcBef>
                <a:spcPts val="800"/>
              </a:spcBef>
              <a:spcAft>
                <a:spcPts val="0"/>
              </a:spcAft>
              <a:buNone/>
            </a:pPr>
            <a:r>
              <a:rPr lang="en" b="1"/>
              <a:t>Q1. What is research?</a:t>
            </a:r>
            <a:endParaRPr b="1"/>
          </a:p>
          <a:p>
            <a:pPr marL="342900" lvl="0" indent="-220662" algn="l" rtl="0">
              <a:lnSpc>
                <a:spcPct val="100000"/>
              </a:lnSpc>
              <a:spcBef>
                <a:spcPts val="1200"/>
              </a:spcBef>
              <a:spcAft>
                <a:spcPts val="0"/>
              </a:spcAft>
              <a:buSzPct val="77777"/>
              <a:buChar char="●"/>
            </a:pPr>
            <a:r>
              <a:rPr lang="en"/>
              <a:t>Research is Want to know and Need to know (++++)</a:t>
            </a:r>
            <a:endParaRPr/>
          </a:p>
          <a:p>
            <a:pPr marL="342900" lvl="0" indent="-220662" algn="l" rtl="0">
              <a:lnSpc>
                <a:spcPct val="100000"/>
              </a:lnSpc>
              <a:spcBef>
                <a:spcPts val="0"/>
              </a:spcBef>
              <a:spcAft>
                <a:spcPts val="0"/>
              </a:spcAft>
              <a:buSzPct val="77777"/>
              <a:buChar char="●"/>
            </a:pPr>
            <a:r>
              <a:rPr lang="en"/>
              <a:t>Science</a:t>
            </a:r>
            <a:endParaRPr/>
          </a:p>
          <a:p>
            <a:pPr marL="342900" lvl="0" indent="-220662" algn="l" rtl="0">
              <a:lnSpc>
                <a:spcPct val="100000"/>
              </a:lnSpc>
              <a:spcBef>
                <a:spcPts val="0"/>
              </a:spcBef>
              <a:spcAft>
                <a:spcPts val="0"/>
              </a:spcAft>
              <a:buSzPct val="77777"/>
              <a:buChar char="●"/>
            </a:pPr>
            <a:r>
              <a:rPr lang="en"/>
              <a:t>Looking something up</a:t>
            </a:r>
            <a:endParaRPr/>
          </a:p>
          <a:p>
            <a:pPr marL="342900" lvl="0" indent="-220662" algn="l" rtl="0">
              <a:lnSpc>
                <a:spcPct val="100000"/>
              </a:lnSpc>
              <a:spcBef>
                <a:spcPts val="0"/>
              </a:spcBef>
              <a:spcAft>
                <a:spcPts val="0"/>
              </a:spcAft>
              <a:buSzPct val="77777"/>
              <a:buChar char="●"/>
            </a:pPr>
            <a:r>
              <a:rPr lang="en"/>
              <a:t>Making sense of the world or gathering evidence (+)</a:t>
            </a:r>
            <a:endParaRPr/>
          </a:p>
          <a:p>
            <a:pPr marL="342900" lvl="0" indent="-220662" algn="l" rtl="0">
              <a:lnSpc>
                <a:spcPct val="100000"/>
              </a:lnSpc>
              <a:spcBef>
                <a:spcPts val="0"/>
              </a:spcBef>
              <a:spcAft>
                <a:spcPts val="0"/>
              </a:spcAft>
              <a:buSzPct val="77777"/>
              <a:buChar char="●"/>
            </a:pPr>
            <a:r>
              <a:rPr lang="en"/>
              <a:t>Getting information, gathering information</a:t>
            </a:r>
            <a:endParaRPr/>
          </a:p>
        </p:txBody>
      </p:sp>
      <p:sp>
        <p:nvSpPr>
          <p:cNvPr id="118" name="Google Shape;118;p21"/>
          <p:cNvSpPr txBox="1">
            <a:spLocks noGrp="1"/>
          </p:cNvSpPr>
          <p:nvPr>
            <p:ph type="body" idx="1"/>
          </p:nvPr>
        </p:nvSpPr>
        <p:spPr>
          <a:xfrm>
            <a:off x="94919" y="1634863"/>
            <a:ext cx="2915700" cy="1727700"/>
          </a:xfrm>
          <a:prstGeom prst="rect">
            <a:avLst/>
          </a:prstGeom>
          <a:solidFill>
            <a:srgbClr val="FFF2CC"/>
          </a:solidFill>
        </p:spPr>
        <p:txBody>
          <a:bodyPr spcFirstLastPara="1" wrap="square" lIns="68575" tIns="34275" rIns="68575" bIns="34275" anchor="t" anchorCtr="0">
            <a:normAutofit fontScale="62500" lnSpcReduction="20000"/>
          </a:bodyPr>
          <a:lstStyle/>
          <a:p>
            <a:pPr marL="0" lvl="0" indent="0" algn="l" rtl="0">
              <a:lnSpc>
                <a:spcPct val="100000"/>
              </a:lnSpc>
              <a:spcBef>
                <a:spcPts val="800"/>
              </a:spcBef>
              <a:spcAft>
                <a:spcPts val="0"/>
              </a:spcAft>
              <a:buNone/>
            </a:pPr>
            <a:r>
              <a:rPr lang="en" b="1"/>
              <a:t>Q2. What types of research have you done or heard about?</a:t>
            </a:r>
            <a:endParaRPr b="1"/>
          </a:p>
          <a:p>
            <a:pPr marL="342900" lvl="0" indent="-220662" algn="l" rtl="0">
              <a:lnSpc>
                <a:spcPct val="100000"/>
              </a:lnSpc>
              <a:spcBef>
                <a:spcPts val="1200"/>
              </a:spcBef>
              <a:spcAft>
                <a:spcPts val="0"/>
              </a:spcAft>
              <a:buSzPct val="77777"/>
              <a:buChar char="●"/>
            </a:pPr>
            <a:r>
              <a:rPr lang="en"/>
              <a:t>Schoolwork (+)</a:t>
            </a:r>
            <a:endParaRPr/>
          </a:p>
          <a:p>
            <a:pPr marL="342900" lvl="0" indent="-220662" algn="l" rtl="0">
              <a:lnSpc>
                <a:spcPct val="100000"/>
              </a:lnSpc>
              <a:spcBef>
                <a:spcPts val="0"/>
              </a:spcBef>
              <a:spcAft>
                <a:spcPts val="0"/>
              </a:spcAft>
              <a:buSzPct val="77777"/>
              <a:buChar char="●"/>
            </a:pPr>
            <a:r>
              <a:rPr lang="en"/>
              <a:t>About hobbies (games, cooking)</a:t>
            </a:r>
            <a:endParaRPr/>
          </a:p>
          <a:p>
            <a:pPr marL="342900" lvl="0" indent="-220662" algn="l" rtl="0">
              <a:lnSpc>
                <a:spcPct val="100000"/>
              </a:lnSpc>
              <a:spcBef>
                <a:spcPts val="0"/>
              </a:spcBef>
              <a:spcAft>
                <a:spcPts val="0"/>
              </a:spcAft>
              <a:buSzPct val="77777"/>
              <a:buChar char="●"/>
            </a:pPr>
            <a:r>
              <a:rPr lang="en"/>
              <a:t>About climate change and overall about the world (+)</a:t>
            </a:r>
            <a:endParaRPr/>
          </a:p>
          <a:p>
            <a:pPr marL="342900" lvl="0" indent="-220662" algn="l" rtl="0">
              <a:lnSpc>
                <a:spcPct val="100000"/>
              </a:lnSpc>
              <a:spcBef>
                <a:spcPts val="0"/>
              </a:spcBef>
              <a:spcAft>
                <a:spcPts val="0"/>
              </a:spcAft>
              <a:buSzPct val="77777"/>
              <a:buChar char="●"/>
            </a:pPr>
            <a:r>
              <a:rPr lang="en"/>
              <a:t>Surveys</a:t>
            </a:r>
            <a:endParaRPr/>
          </a:p>
          <a:p>
            <a:pPr marL="342900" lvl="0" indent="-220662" algn="l" rtl="0">
              <a:lnSpc>
                <a:spcPct val="100000"/>
              </a:lnSpc>
              <a:spcBef>
                <a:spcPts val="0"/>
              </a:spcBef>
              <a:spcAft>
                <a:spcPts val="0"/>
              </a:spcAft>
              <a:buSzPct val="77777"/>
              <a:buChar char="●"/>
            </a:pPr>
            <a:r>
              <a:rPr lang="en"/>
              <a:t>Brain scans</a:t>
            </a:r>
            <a:endParaRPr/>
          </a:p>
          <a:p>
            <a:pPr marL="342900" lvl="0" indent="-220662" algn="l" rtl="0">
              <a:lnSpc>
                <a:spcPct val="100000"/>
              </a:lnSpc>
              <a:spcBef>
                <a:spcPts val="0"/>
              </a:spcBef>
              <a:spcAft>
                <a:spcPts val="0"/>
              </a:spcAft>
              <a:buSzPct val="77777"/>
              <a:buChar char="●"/>
            </a:pPr>
            <a:r>
              <a:rPr lang="en"/>
              <a:t>Gun violence</a:t>
            </a:r>
            <a:endParaRPr/>
          </a:p>
          <a:p>
            <a:pPr marL="342900" lvl="0" indent="-220662" algn="l" rtl="0">
              <a:lnSpc>
                <a:spcPct val="100000"/>
              </a:lnSpc>
              <a:spcBef>
                <a:spcPts val="0"/>
              </a:spcBef>
              <a:spcAft>
                <a:spcPts val="0"/>
              </a:spcAft>
              <a:buSzPct val="77777"/>
              <a:buChar char="●"/>
            </a:pPr>
            <a:r>
              <a:rPr lang="en"/>
              <a:t>Historical research using the internet</a:t>
            </a:r>
            <a:endParaRPr/>
          </a:p>
        </p:txBody>
      </p:sp>
      <p:sp>
        <p:nvSpPr>
          <p:cNvPr id="119" name="Google Shape;119;p21"/>
          <p:cNvSpPr txBox="1">
            <a:spLocks noGrp="1"/>
          </p:cNvSpPr>
          <p:nvPr>
            <p:ph type="body" idx="1"/>
          </p:nvPr>
        </p:nvSpPr>
        <p:spPr>
          <a:xfrm>
            <a:off x="-44681" y="3345338"/>
            <a:ext cx="3055200" cy="1727700"/>
          </a:xfrm>
          <a:prstGeom prst="rect">
            <a:avLst/>
          </a:prstGeom>
          <a:solidFill>
            <a:srgbClr val="EA9999"/>
          </a:solidFill>
        </p:spPr>
        <p:txBody>
          <a:bodyPr spcFirstLastPara="1" wrap="square" lIns="68575" tIns="34275" rIns="68575" bIns="34275" anchor="t" anchorCtr="0">
            <a:normAutofit fontScale="70000" lnSpcReduction="20000"/>
          </a:bodyPr>
          <a:lstStyle/>
          <a:p>
            <a:pPr marL="0" lvl="0" indent="0" algn="l" rtl="0">
              <a:lnSpc>
                <a:spcPct val="100000"/>
              </a:lnSpc>
              <a:spcBef>
                <a:spcPts val="800"/>
              </a:spcBef>
              <a:spcAft>
                <a:spcPts val="0"/>
              </a:spcAft>
              <a:buNone/>
            </a:pPr>
            <a:r>
              <a:rPr lang="en" b="1"/>
              <a:t>Q3. How do people do research?</a:t>
            </a:r>
            <a:endParaRPr b="1"/>
          </a:p>
          <a:p>
            <a:pPr marL="342900" lvl="0" indent="-227330" algn="l" rtl="0">
              <a:lnSpc>
                <a:spcPct val="100000"/>
              </a:lnSpc>
              <a:spcBef>
                <a:spcPts val="1200"/>
              </a:spcBef>
              <a:spcAft>
                <a:spcPts val="0"/>
              </a:spcAft>
              <a:buSzPct val="77777"/>
              <a:buChar char="●"/>
            </a:pPr>
            <a:r>
              <a:rPr lang="en"/>
              <a:t>YouTube, Google (+)</a:t>
            </a:r>
            <a:endParaRPr/>
          </a:p>
          <a:p>
            <a:pPr marL="342900" lvl="0" indent="-227330" algn="l" rtl="0">
              <a:lnSpc>
                <a:spcPct val="100000"/>
              </a:lnSpc>
              <a:spcBef>
                <a:spcPts val="0"/>
              </a:spcBef>
              <a:spcAft>
                <a:spcPts val="0"/>
              </a:spcAft>
              <a:buSzPct val="77777"/>
              <a:buChar char="●"/>
            </a:pPr>
            <a:r>
              <a:rPr lang="en"/>
              <a:t>On computers and phones (coding)</a:t>
            </a:r>
            <a:endParaRPr/>
          </a:p>
          <a:p>
            <a:pPr marL="342900" lvl="0" indent="-227330" algn="l" rtl="0">
              <a:lnSpc>
                <a:spcPct val="100000"/>
              </a:lnSpc>
              <a:spcBef>
                <a:spcPts val="0"/>
              </a:spcBef>
              <a:spcAft>
                <a:spcPts val="0"/>
              </a:spcAft>
              <a:buSzPct val="77777"/>
              <a:buChar char="●"/>
            </a:pPr>
            <a:r>
              <a:rPr lang="en"/>
              <a:t>Reading (+)</a:t>
            </a:r>
            <a:endParaRPr/>
          </a:p>
          <a:p>
            <a:pPr marL="342900" lvl="0" indent="-227330" algn="l" rtl="0">
              <a:lnSpc>
                <a:spcPct val="100000"/>
              </a:lnSpc>
              <a:spcBef>
                <a:spcPts val="0"/>
              </a:spcBef>
              <a:spcAft>
                <a:spcPts val="0"/>
              </a:spcAft>
              <a:buSzPct val="77777"/>
              <a:buChar char="●"/>
            </a:pPr>
            <a:r>
              <a:rPr lang="en"/>
              <a:t>Google (+++)</a:t>
            </a:r>
            <a:endParaRPr/>
          </a:p>
          <a:p>
            <a:pPr marL="342900" lvl="0" indent="-227330" algn="l" rtl="0">
              <a:lnSpc>
                <a:spcPct val="100000"/>
              </a:lnSpc>
              <a:spcBef>
                <a:spcPts val="0"/>
              </a:spcBef>
              <a:spcAft>
                <a:spcPts val="0"/>
              </a:spcAft>
              <a:buSzPct val="77777"/>
              <a:buChar char="●"/>
            </a:pPr>
            <a:r>
              <a:rPr lang="en"/>
              <a:t>Interviews/talking to people (+)</a:t>
            </a:r>
            <a:endParaRPr/>
          </a:p>
          <a:p>
            <a:pPr marL="342900" lvl="0" indent="-227330" algn="l" rtl="0">
              <a:lnSpc>
                <a:spcPct val="100000"/>
              </a:lnSpc>
              <a:spcBef>
                <a:spcPts val="0"/>
              </a:spcBef>
              <a:spcAft>
                <a:spcPts val="0"/>
              </a:spcAft>
              <a:buSzPct val="77777"/>
              <a:buChar char="●"/>
            </a:pPr>
            <a:r>
              <a:rPr lang="en"/>
              <a:t>Observation, experiments, involvement (+)</a:t>
            </a:r>
            <a:endParaRPr/>
          </a:p>
          <a:p>
            <a:pPr marL="342900" lvl="0" indent="-227330" algn="l" rtl="0">
              <a:lnSpc>
                <a:spcPct val="100000"/>
              </a:lnSpc>
              <a:spcBef>
                <a:spcPts val="0"/>
              </a:spcBef>
              <a:spcAft>
                <a:spcPts val="0"/>
              </a:spcAft>
              <a:buSzPct val="77777"/>
              <a:buChar char="●"/>
            </a:pPr>
            <a:r>
              <a:rPr lang="en"/>
              <a:t>Social media</a:t>
            </a:r>
            <a:endParaRPr/>
          </a:p>
        </p:txBody>
      </p:sp>
      <p:sp>
        <p:nvSpPr>
          <p:cNvPr id="120" name="Google Shape;120;p21"/>
          <p:cNvSpPr txBox="1">
            <a:spLocks noGrp="1"/>
          </p:cNvSpPr>
          <p:nvPr>
            <p:ph type="body" idx="1"/>
          </p:nvPr>
        </p:nvSpPr>
        <p:spPr>
          <a:xfrm>
            <a:off x="6634950" y="136013"/>
            <a:ext cx="2543100" cy="1727700"/>
          </a:xfrm>
          <a:prstGeom prst="rect">
            <a:avLst/>
          </a:prstGeom>
          <a:solidFill>
            <a:srgbClr val="6FA8DC"/>
          </a:solidFill>
        </p:spPr>
        <p:txBody>
          <a:bodyPr spcFirstLastPara="1" wrap="square" lIns="68575" tIns="34275" rIns="68575" bIns="34275" anchor="t" anchorCtr="0">
            <a:normAutofit fontScale="62500" lnSpcReduction="10000"/>
          </a:bodyPr>
          <a:lstStyle/>
          <a:p>
            <a:pPr marL="0" lvl="0" indent="0" algn="l" rtl="0">
              <a:lnSpc>
                <a:spcPct val="100000"/>
              </a:lnSpc>
              <a:spcBef>
                <a:spcPts val="800"/>
              </a:spcBef>
              <a:spcAft>
                <a:spcPts val="0"/>
              </a:spcAft>
              <a:buNone/>
            </a:pPr>
            <a:r>
              <a:rPr lang="en" b="1"/>
              <a:t>Q4. Who does research and why?</a:t>
            </a:r>
            <a:endParaRPr b="1"/>
          </a:p>
          <a:p>
            <a:pPr marL="342900" lvl="0" indent="-220662" algn="l" rtl="0">
              <a:lnSpc>
                <a:spcPct val="100000"/>
              </a:lnSpc>
              <a:spcBef>
                <a:spcPts val="1200"/>
              </a:spcBef>
              <a:spcAft>
                <a:spcPts val="0"/>
              </a:spcAft>
              <a:buSzPct val="77777"/>
              <a:buChar char="●"/>
            </a:pPr>
            <a:r>
              <a:rPr lang="en"/>
              <a:t>Everyone (+++)</a:t>
            </a:r>
            <a:endParaRPr/>
          </a:p>
          <a:p>
            <a:pPr marL="342900" lvl="0" indent="-220662" algn="l" rtl="0">
              <a:lnSpc>
                <a:spcPct val="100000"/>
              </a:lnSpc>
              <a:spcBef>
                <a:spcPts val="0"/>
              </a:spcBef>
              <a:spcAft>
                <a:spcPts val="0"/>
              </a:spcAft>
              <a:buSzPct val="77777"/>
              <a:buChar char="●"/>
            </a:pPr>
            <a:r>
              <a:rPr lang="en"/>
              <a:t>Get more info about things we don’t know</a:t>
            </a:r>
            <a:endParaRPr/>
          </a:p>
          <a:p>
            <a:pPr marL="342900" lvl="0" indent="-220662" algn="l" rtl="0">
              <a:lnSpc>
                <a:spcPct val="100000"/>
              </a:lnSpc>
              <a:spcBef>
                <a:spcPts val="0"/>
              </a:spcBef>
              <a:spcAft>
                <a:spcPts val="0"/>
              </a:spcAft>
              <a:buSzPct val="77777"/>
              <a:buChar char="●"/>
            </a:pPr>
            <a:r>
              <a:rPr lang="en"/>
              <a:t>Scientists, journalists (++), psychiatrists </a:t>
            </a:r>
            <a:endParaRPr/>
          </a:p>
          <a:p>
            <a:pPr marL="342900" lvl="0" indent="-220662" algn="l" rtl="0">
              <a:lnSpc>
                <a:spcPct val="100000"/>
              </a:lnSpc>
              <a:spcBef>
                <a:spcPts val="0"/>
              </a:spcBef>
              <a:spcAft>
                <a:spcPts val="0"/>
              </a:spcAft>
              <a:buSzPct val="77777"/>
              <a:buChar char="●"/>
            </a:pPr>
            <a:r>
              <a:rPr lang="en"/>
              <a:t>Students’</a:t>
            </a:r>
            <a:endParaRPr/>
          </a:p>
          <a:p>
            <a:pPr marL="342900" lvl="0" indent="-220662" algn="l" rtl="0">
              <a:lnSpc>
                <a:spcPct val="100000"/>
              </a:lnSpc>
              <a:spcBef>
                <a:spcPts val="0"/>
              </a:spcBef>
              <a:spcAft>
                <a:spcPts val="0"/>
              </a:spcAft>
              <a:buSzPct val="77777"/>
              <a:buChar char="●"/>
            </a:pPr>
            <a:r>
              <a:rPr lang="en"/>
              <a:t>Teachers</a:t>
            </a:r>
            <a:endParaRPr/>
          </a:p>
          <a:p>
            <a:pPr marL="342900" lvl="0" indent="-220662" algn="l" rtl="0">
              <a:lnSpc>
                <a:spcPct val="100000"/>
              </a:lnSpc>
              <a:spcBef>
                <a:spcPts val="0"/>
              </a:spcBef>
              <a:spcAft>
                <a:spcPts val="0"/>
              </a:spcAft>
              <a:buSzPct val="77777"/>
              <a:buChar char="●"/>
            </a:pPr>
            <a:r>
              <a:rPr lang="en"/>
              <a:t>Government</a:t>
            </a:r>
            <a:endParaRPr/>
          </a:p>
        </p:txBody>
      </p:sp>
      <p:sp>
        <p:nvSpPr>
          <p:cNvPr id="121" name="Google Shape;121;p21"/>
          <p:cNvSpPr txBox="1">
            <a:spLocks noGrp="1"/>
          </p:cNvSpPr>
          <p:nvPr>
            <p:ph type="body" idx="1"/>
          </p:nvPr>
        </p:nvSpPr>
        <p:spPr>
          <a:xfrm>
            <a:off x="6634950" y="1863788"/>
            <a:ext cx="2543100" cy="2978700"/>
          </a:xfrm>
          <a:prstGeom prst="rect">
            <a:avLst/>
          </a:prstGeom>
          <a:solidFill>
            <a:srgbClr val="D9D2E9"/>
          </a:solidFill>
        </p:spPr>
        <p:txBody>
          <a:bodyPr spcFirstLastPara="1" wrap="square" lIns="68575" tIns="34275" rIns="68575" bIns="34275" anchor="t" anchorCtr="0">
            <a:normAutofit fontScale="62500"/>
          </a:bodyPr>
          <a:lstStyle/>
          <a:p>
            <a:pPr marL="0" lvl="0" indent="0" algn="l" rtl="0">
              <a:lnSpc>
                <a:spcPct val="100000"/>
              </a:lnSpc>
              <a:spcBef>
                <a:spcPts val="800"/>
              </a:spcBef>
              <a:spcAft>
                <a:spcPts val="0"/>
              </a:spcAft>
              <a:buNone/>
            </a:pPr>
            <a:r>
              <a:rPr lang="en" b="1"/>
              <a:t>Q5. How do you feel about research?</a:t>
            </a:r>
            <a:endParaRPr b="1"/>
          </a:p>
          <a:p>
            <a:pPr marL="342900" lvl="0" indent="-220662" algn="l" rtl="0">
              <a:lnSpc>
                <a:spcPct val="100000"/>
              </a:lnSpc>
              <a:spcBef>
                <a:spcPts val="1200"/>
              </a:spcBef>
              <a:spcAft>
                <a:spcPts val="0"/>
              </a:spcAft>
              <a:buSzPct val="77777"/>
              <a:buChar char="●"/>
            </a:pPr>
            <a:r>
              <a:rPr lang="en"/>
              <a:t>Interested</a:t>
            </a:r>
            <a:endParaRPr/>
          </a:p>
          <a:p>
            <a:pPr marL="342900" lvl="0" indent="-220662" algn="l" rtl="0">
              <a:lnSpc>
                <a:spcPct val="100000"/>
              </a:lnSpc>
              <a:spcBef>
                <a:spcPts val="0"/>
              </a:spcBef>
              <a:spcAft>
                <a:spcPts val="0"/>
              </a:spcAft>
              <a:buSzPct val="77777"/>
              <a:buChar char="●"/>
            </a:pPr>
            <a:r>
              <a:rPr lang="en"/>
              <a:t>It’s okay, depends on the context</a:t>
            </a:r>
            <a:endParaRPr/>
          </a:p>
          <a:p>
            <a:pPr marL="342900" lvl="0" indent="-220662" algn="l" rtl="0">
              <a:lnSpc>
                <a:spcPct val="100000"/>
              </a:lnSpc>
              <a:spcBef>
                <a:spcPts val="0"/>
              </a:spcBef>
              <a:spcAft>
                <a:spcPts val="0"/>
              </a:spcAft>
              <a:buSzPct val="77777"/>
              <a:buChar char="●"/>
            </a:pPr>
            <a:r>
              <a:rPr lang="en"/>
              <a:t>That it’s good to research information that you don’t know</a:t>
            </a:r>
            <a:endParaRPr/>
          </a:p>
          <a:p>
            <a:pPr marL="342900" lvl="0" indent="-220662" algn="l" rtl="0">
              <a:lnSpc>
                <a:spcPct val="100000"/>
              </a:lnSpc>
              <a:spcBef>
                <a:spcPts val="0"/>
              </a:spcBef>
              <a:spcAft>
                <a:spcPts val="0"/>
              </a:spcAft>
              <a:buSzPct val="77777"/>
              <a:buChar char="●"/>
            </a:pPr>
            <a:r>
              <a:rPr lang="en"/>
              <a:t>Research is always good so you understand and are positive about something</a:t>
            </a:r>
            <a:endParaRPr/>
          </a:p>
          <a:p>
            <a:pPr marL="342900" lvl="0" indent="-220662" algn="l" rtl="0">
              <a:lnSpc>
                <a:spcPct val="100000"/>
              </a:lnSpc>
              <a:spcBef>
                <a:spcPts val="0"/>
              </a:spcBef>
              <a:spcAft>
                <a:spcPts val="0"/>
              </a:spcAft>
              <a:buSzPct val="77777"/>
              <a:buChar char="●"/>
            </a:pPr>
            <a:r>
              <a:rPr lang="en"/>
              <a:t>Excited</a:t>
            </a:r>
            <a:endParaRPr/>
          </a:p>
          <a:p>
            <a:pPr marL="342900" lvl="0" indent="-220662" algn="l" rtl="0">
              <a:lnSpc>
                <a:spcPct val="100000"/>
              </a:lnSpc>
              <a:spcBef>
                <a:spcPts val="0"/>
              </a:spcBef>
              <a:spcAft>
                <a:spcPts val="0"/>
              </a:spcAft>
              <a:buSzPct val="77777"/>
              <a:buChar char="●"/>
            </a:pPr>
            <a:r>
              <a:rPr lang="en"/>
              <a:t>I feel like research is something that has helped move humanity</a:t>
            </a:r>
            <a:endParaRPr/>
          </a:p>
          <a:p>
            <a:pPr marL="342900" lvl="0" indent="-220662" algn="l" rtl="0">
              <a:lnSpc>
                <a:spcPct val="100000"/>
              </a:lnSpc>
              <a:spcBef>
                <a:spcPts val="0"/>
              </a:spcBef>
              <a:spcAft>
                <a:spcPts val="0"/>
              </a:spcAft>
              <a:buSzPct val="77777"/>
              <a:buChar char="●"/>
            </a:pPr>
            <a:r>
              <a:rPr lang="en"/>
              <a:t>Important because you find out things</a:t>
            </a:r>
            <a:endParaRPr/>
          </a:p>
          <a:p>
            <a:pPr marL="342900" lvl="0" indent="-220662" algn="l" rtl="0">
              <a:lnSpc>
                <a:spcPct val="100000"/>
              </a:lnSpc>
              <a:spcBef>
                <a:spcPts val="0"/>
              </a:spcBef>
              <a:spcAft>
                <a:spcPts val="0"/>
              </a:spcAft>
              <a:buSzPct val="77777"/>
              <a:buChar char="●"/>
            </a:pPr>
            <a:r>
              <a:rPr lang="en"/>
              <a:t>Helpful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Key ideas - Youth, Participatory, Action, Communication, and Research</a:t>
            </a:r>
            <a:endParaRPr/>
          </a:p>
        </p:txBody>
      </p:sp>
      <p:sp>
        <p:nvSpPr>
          <p:cNvPr id="127" name="Google Shape;127;p22"/>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rmAutofit/>
          </a:bodyPr>
          <a:lstStyle/>
          <a:p>
            <a:pPr marL="285750" lvl="0" indent="-285750" algn="l" rtl="0">
              <a:spcBef>
                <a:spcPts val="800"/>
              </a:spcBef>
              <a:spcAft>
                <a:spcPts val="0"/>
              </a:spcAft>
              <a:buNone/>
            </a:pPr>
            <a:r>
              <a:rPr lang="en">
                <a:highlight>
                  <a:srgbClr val="EAD1DC"/>
                </a:highlight>
              </a:rPr>
              <a:t>Y: Young people in a stage in life where they are developing their sense of self</a:t>
            </a:r>
            <a:endParaRPr>
              <a:highlight>
                <a:srgbClr val="EAD1DC"/>
              </a:highlight>
            </a:endParaRPr>
          </a:p>
          <a:p>
            <a:pPr marL="285750" lvl="0" indent="-285750" algn="l" rtl="0">
              <a:spcBef>
                <a:spcPts val="1200"/>
              </a:spcBef>
              <a:spcAft>
                <a:spcPts val="0"/>
              </a:spcAft>
              <a:buNone/>
            </a:pPr>
            <a:r>
              <a:rPr lang="en">
                <a:highlight>
                  <a:srgbClr val="D9D2E9"/>
                </a:highlight>
              </a:rPr>
              <a:t>P: Coming together to share ideas and make decisions through collaborative activities</a:t>
            </a:r>
            <a:endParaRPr>
              <a:highlight>
                <a:srgbClr val="D9D2E9"/>
              </a:highlight>
            </a:endParaRPr>
          </a:p>
          <a:p>
            <a:pPr marL="285750" lvl="0" indent="-285750" algn="l" rtl="0">
              <a:spcBef>
                <a:spcPts val="1200"/>
              </a:spcBef>
              <a:spcAft>
                <a:spcPts val="0"/>
              </a:spcAft>
              <a:buNone/>
            </a:pPr>
            <a:r>
              <a:rPr lang="en">
                <a:highlight>
                  <a:srgbClr val="C9DAF8"/>
                </a:highlight>
              </a:rPr>
              <a:t>A</a:t>
            </a:r>
            <a:r>
              <a:rPr lang="en">
                <a:highlight>
                  <a:srgbClr val="CFE2F3"/>
                </a:highlight>
              </a:rPr>
              <a:t>: Doing something and finding solutions to create positive change, make a difference in our community and society</a:t>
            </a:r>
            <a:endParaRPr>
              <a:highlight>
                <a:srgbClr val="CFE2F3"/>
              </a:highlight>
            </a:endParaRPr>
          </a:p>
          <a:p>
            <a:pPr marL="285750" lvl="0" indent="-285750" algn="l" rtl="0">
              <a:spcBef>
                <a:spcPts val="1200"/>
              </a:spcBef>
              <a:spcAft>
                <a:spcPts val="0"/>
              </a:spcAft>
              <a:buNone/>
            </a:pPr>
            <a:r>
              <a:rPr lang="en">
                <a:highlight>
                  <a:srgbClr val="FFF2CC"/>
                </a:highlight>
              </a:rPr>
              <a:t>C: Sharing information and cooperating to reach understanding </a:t>
            </a:r>
            <a:endParaRPr>
              <a:highlight>
                <a:srgbClr val="FFF2CC"/>
              </a:highlight>
            </a:endParaRPr>
          </a:p>
          <a:p>
            <a:pPr marL="285750" lvl="0" indent="-285750" algn="l" rtl="0">
              <a:spcBef>
                <a:spcPts val="1200"/>
              </a:spcBef>
              <a:spcAft>
                <a:spcPts val="1200"/>
              </a:spcAft>
              <a:buClr>
                <a:schemeClr val="dk1"/>
              </a:buClr>
              <a:buSzPts val="1100"/>
              <a:buFont typeface="Arial"/>
              <a:buNone/>
            </a:pPr>
            <a:r>
              <a:rPr lang="en">
                <a:highlight>
                  <a:srgbClr val="FCE5CD"/>
                </a:highlight>
              </a:rPr>
              <a:t>R: Investigation into a question or problem that involves gathering information, making meaning, and sharing findings</a:t>
            </a:r>
            <a:endParaRPr>
              <a:highlight>
                <a:srgbClr val="FCE5CD"/>
              </a:highligh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1790</Words>
  <Application>Microsoft Macintosh PowerPoint</Application>
  <PresentationFormat>On-screen Show (16:9)</PresentationFormat>
  <Paragraphs>282</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Times New Roman</vt:lpstr>
      <vt:lpstr>Simple Light</vt:lpstr>
      <vt:lpstr>Take some candy </vt:lpstr>
      <vt:lpstr>In your groups</vt:lpstr>
      <vt:lpstr>What we did last week?</vt:lpstr>
      <vt:lpstr>PowerPoint Presentation</vt:lpstr>
      <vt:lpstr>PowerPoint Presentation</vt:lpstr>
      <vt:lpstr>PowerPoint Presentation</vt:lpstr>
      <vt:lpstr>PowerPoint Presentation</vt:lpstr>
      <vt:lpstr>PowerPoint Presentation</vt:lpstr>
      <vt:lpstr>Key ideas - Youth, Participatory, Action, Communication, and Research</vt:lpstr>
      <vt:lpstr>Definition of YPACR</vt:lpstr>
      <vt:lpstr>Climate Brainstorm</vt:lpstr>
      <vt:lpstr>Stretch Break</vt:lpstr>
      <vt:lpstr>Choosing your group for today</vt:lpstr>
      <vt:lpstr>In your group: </vt:lpstr>
      <vt:lpstr>How are heat or green space related to your group’s topic?</vt:lpstr>
      <vt:lpstr>PowerPoint Presentation</vt:lpstr>
      <vt:lpstr>Team Circle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Muzekari, Benjamin</cp:lastModifiedBy>
  <cp:revision>1</cp:revision>
  <dcterms:modified xsi:type="dcterms:W3CDTF">2025-08-13T17:19:42Z</dcterms:modified>
</cp:coreProperties>
</file>