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ani Cos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59C568-49BE-46C6-9104-39608234FEA8}">
  <a:tblStyle styleId="{DA59C568-49BE-46C6-9104-39608234FEA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D4E6039-F39B-4215-815E-3EA96D06B91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1BF83BB-7CBD-4AC0-905F-4FC81DA25EA7}"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slide" Target="slides/slide39.xml"/><Relationship Id="rId23" Type="http://schemas.openxmlformats.org/officeDocument/2006/relationships/slide" Target="slides/slide16.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slide" Target="slides/slide41.xml"/><Relationship Id="rId25" Type="http://schemas.openxmlformats.org/officeDocument/2006/relationships/slide" Target="slides/slide18.xml"/><Relationship Id="rId47" Type="http://schemas.openxmlformats.org/officeDocument/2006/relationships/slide" Target="slides/slide40.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1-16T00:31:14.048">
    <p:pos x="159" y="2827"/>
    <p:text>This is great. I'm going to take the liberty of assigning this instead of one of the more tangential papers from your former syllabus for the ethical considerations week</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rfs.upenn.edu/student-records/update-data" TargetMode="External"/><Relationship Id="rId3" Type="http://schemas.openxmlformats.org/officeDocument/2006/relationships/hyperlink" Target="https://srfs.upenn.edu/student-records/update-data"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a:solidFill>
                  <a:schemeClr val="dk1"/>
                </a:solidFill>
              </a:rPr>
              <a:t>Course overview</a:t>
            </a:r>
            <a:endParaRPr b="1">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en">
                <a:solidFill>
                  <a:schemeClr val="dk1"/>
                </a:solidFill>
              </a:rPr>
              <a:t>This doctoral-level, academically based community service (ABCS) research seminar focuses on co-developing research questions with local youth in West Philadelphia to explore their experiences with climate change and identify potential solutions for how to mitigate, adapt to, and build resilience in the face of climate change. This course will apply frameworks and theories from climate communication, behavior change, and Youth Participatory Action Research (YPAR). Students will engage in a hands-on, youth-engaged research project and apply YPAR principles to empower youth voices in climate discourse and action.</a:t>
            </a:r>
            <a:endParaRPr>
              <a:solidFill>
                <a:schemeClr val="dk1"/>
              </a:solidFill>
            </a:endParaRPr>
          </a:p>
          <a:p>
            <a:pPr indent="0" lvl="0" marL="0" rtl="0" algn="l">
              <a:lnSpc>
                <a:spcPct val="138000"/>
              </a:lnSpc>
              <a:spcBef>
                <a:spcPts val="0"/>
              </a:spcBef>
              <a:spcAft>
                <a:spcPts val="0"/>
              </a:spcAft>
              <a:buClr>
                <a:schemeClr val="dk1"/>
              </a:buClr>
              <a:buSzPts val="1100"/>
              <a:buFont typeface="Arial"/>
              <a:buNone/>
            </a:pPr>
            <a:r>
              <a:rPr lang="en">
                <a:solidFill>
                  <a:schemeClr val="dk1"/>
                </a:solidFill>
              </a:rPr>
              <a:t>This course provides a unique opportunity for doctoral students to gain practical experience in participatory research while addressing pressing social and environmental issues in the West Philadelphia community.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d7a03d707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d7a03d707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7a03d707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7a03d707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7a03d707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7a03d707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7a03d707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7a03d707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7a03d707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7a03d707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about </a:t>
            </a:r>
            <a:r>
              <a:rPr lang="en"/>
              <a:t>communication</a:t>
            </a:r>
            <a:r>
              <a:rPr lang="en"/>
              <a:t> on slack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7a03d707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7a03d707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5230a773b_2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5230a773b_2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5230a773b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5230a773b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7a03d70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7a03d70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mins - Key principles of </a:t>
            </a:r>
            <a:r>
              <a:rPr lang="en">
                <a:solidFill>
                  <a:schemeClr val="dk1"/>
                </a:solidFill>
              </a:rPr>
              <a:t>Youth Participatory Action Research (YPAR)</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5230a773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a5230a773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Form of CBPR, iterative framework within which youth can work together and use research methods to solve real-world problems important to them → increasing critical consciousness about community issues and agency to improve them</a:t>
            </a:r>
            <a:endParaRPr/>
          </a:p>
          <a:p>
            <a:pPr indent="-298450" lvl="0" marL="457200" rtl="0" algn="l">
              <a:spcBef>
                <a:spcPts val="0"/>
              </a:spcBef>
              <a:spcAft>
                <a:spcPts val="0"/>
              </a:spcAft>
              <a:buSzPts val="1100"/>
              <a:buChar char="●"/>
            </a:pPr>
            <a:r>
              <a:rPr lang="en"/>
              <a:t>Goal = increase knowledge to act effectively</a:t>
            </a:r>
            <a:endParaRPr/>
          </a:p>
          <a:p>
            <a:pPr indent="-298450" lvl="0" marL="457200" rtl="0" algn="l">
              <a:spcBef>
                <a:spcPts val="0"/>
              </a:spcBef>
              <a:spcAft>
                <a:spcPts val="0"/>
              </a:spcAft>
              <a:buSzPts val="1100"/>
              <a:buChar char="●"/>
            </a:pPr>
            <a:r>
              <a:rPr lang="en"/>
              <a:t>Can be youth-led or in partnership with adults, who facilitate and provide training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d7a03d707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d7a03d707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person introduces themselves including information about themselves that we might put in positionality part of syllabus</a:t>
            </a:r>
            <a:endParaRPr/>
          </a:p>
          <a:p>
            <a:pPr indent="0" lvl="0" marL="0" rtl="0" algn="l">
              <a:spcBef>
                <a:spcPts val="0"/>
              </a:spcBef>
              <a:spcAft>
                <a:spcPts val="0"/>
              </a:spcAft>
              <a:buNone/>
            </a:pPr>
            <a:r>
              <a:t/>
            </a:r>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Names and Pronouns</a:t>
            </a:r>
            <a:r>
              <a:rPr lang="en">
                <a:solidFill>
                  <a:schemeClr val="dk1"/>
                </a:solidFill>
              </a:rPr>
              <a:t>. In this course, it is important that we refer to everyone by their names and by their pronouns. Pronouns can be a way to affirm someone's gender, but they can also be unrelated to a person's gender. They are simply a public way in which people are referred to in place of their name (e.g., “he” or “she” or “they” or “ze” or many others). In this classroom, you are invited but not required to share the pronouns you use (or the pronouns you want to use in this particular space), and we ask that all of us commit to being attentive to and using each other’s pronouns. If you accidentally misgender someone or use an incorrect pronoun for them, please simply correct yourself to their pronoun. If during the course you would like us to change the pronoun we are using for you, please let us know.</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Name Designation</a:t>
            </a:r>
            <a:r>
              <a:rPr i="1" lang="en">
                <a:solidFill>
                  <a:schemeClr val="dk1"/>
                </a:solidFill>
              </a:rPr>
              <a:t>.</a:t>
            </a:r>
            <a:r>
              <a:rPr lang="en">
                <a:solidFill>
                  <a:schemeClr val="dk1"/>
                </a:solidFill>
              </a:rPr>
              <a:t> The University of Pennsylvania is committed to providing an equitable and safe experience for students whose birth name and/or legal name does not reflect their gender. Any student, including transgender, genderfluid, genderqueer, gender diverse, non-cisgender and cisgender students who wish to designate a name different from their birth or legal name can do so by editing their Personal Information page in Path@Penn. For additional Preferred First Name, Pronouns, and Gender Identity Information, see</a:t>
            </a:r>
            <a:r>
              <a:rPr lang="en">
                <a:solidFill>
                  <a:schemeClr val="dk1"/>
                </a:solidFill>
                <a:uFill>
                  <a:noFill/>
                </a:uFill>
                <a:hlinkClick r:id="rId2">
                  <a:extLst>
                    <a:ext uri="{A12FA001-AC4F-418D-AE19-62706E023703}">
                      <ahyp:hlinkClr val="tx"/>
                    </a:ext>
                  </a:extLst>
                </a:hlinkClick>
              </a:rPr>
              <a:t> </a:t>
            </a:r>
            <a:r>
              <a:rPr lang="en" u="sng">
                <a:solidFill>
                  <a:srgbClr val="0000FF"/>
                </a:solidFill>
                <a:hlinkClick r:id="rId3">
                  <a:extLst>
                    <a:ext uri="{A12FA001-AC4F-418D-AE19-62706E023703}">
                      <ahyp:hlinkClr val="tx"/>
                    </a:ext>
                  </a:extLst>
                </a:hlinkClick>
              </a:rPr>
              <a:t>https://srfs.upenn.edu/student-records/update-data</a:t>
            </a:r>
            <a:r>
              <a:rPr lang="en">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a:solidFill>
                  <a:schemeClr val="dk1"/>
                </a:solidFill>
              </a:rPr>
              <a:t>Bathrooms in Annenberg</a:t>
            </a:r>
            <a:r>
              <a:rPr lang="en">
                <a:solidFill>
                  <a:schemeClr val="dk1"/>
                </a:solidFill>
              </a:rPr>
              <a:t>. Two all-gender bathrooms are located on the second floor. The first one is ADA-compliant and includes a diaper changing table. The second one has three toilets, one of which is ADA-compliant. Four single-use all-gender bathrooms are located on the first floor of the Annenberg School, through the double doors next to the main elevator. Two additional single-use all-gender bathrooms are located on the fifth floor outside room 500. Free sanitary products are available in the all-gender bathrooms of the LGBT Center, 3907 Spruce St. Please let your instructor know if you require other information about spaces of accommodation.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5230a773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a5230a773b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Youth are involved in all stages of the process → “No research about us without us” is an essential value</a:t>
            </a:r>
            <a:endParaRPr/>
          </a:p>
          <a:p>
            <a:pPr indent="-298450" lvl="0" marL="457200" rtl="0" algn="l">
              <a:spcBef>
                <a:spcPts val="0"/>
              </a:spcBef>
              <a:spcAft>
                <a:spcPts val="0"/>
              </a:spcAft>
              <a:buSzPts val="1100"/>
              <a:buChar char="●"/>
            </a:pPr>
            <a:r>
              <a:rPr lang="en"/>
              <a:t>Power is shared and youth expertise from their lived experience is honored and centered</a:t>
            </a:r>
            <a:endParaRPr/>
          </a:p>
          <a:p>
            <a:pPr indent="-298450" lvl="0" marL="457200" rtl="0" algn="l">
              <a:spcBef>
                <a:spcPts val="0"/>
              </a:spcBef>
              <a:spcAft>
                <a:spcPts val="0"/>
              </a:spcAft>
              <a:buSzPts val="1100"/>
              <a:buChar char="●"/>
            </a:pPr>
            <a:r>
              <a:rPr lang="en"/>
              <a:t>Each of these types of research with youth has a place; not everything has to be YPAR and we can think critically about which approach is best suited to the project goals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5230a773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5230a773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5230a773b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5230a773b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Ballonoff et al. (2024):</a:t>
            </a:r>
            <a:endParaRPr/>
          </a:p>
          <a:p>
            <a:pPr indent="0" lvl="0" marL="0" rtl="0" algn="l">
              <a:spcBef>
                <a:spcPts val="0"/>
              </a:spcBef>
              <a:spcAft>
                <a:spcPts val="0"/>
              </a:spcAft>
              <a:buNone/>
            </a:pPr>
            <a:r>
              <a:rPr lang="en"/>
              <a:t>Youth: </a:t>
            </a:r>
            <a:r>
              <a:rPr lang="en"/>
              <a:t>agency and leadership, academic achievement, career preparation, sense of belonging, civic engagement, empowerment, and wellbeing. Additional outcomes: self-efficacy, resilience, self-esteem, social connection, and social skills. YPAR also helps strengthen their peer networks.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Adults: Changing attitudes and beliefs related to sharing power and partnering with youth.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Programs, policies and research: Youth friendly programs and policies; research better reflects youth reality; expanded audience of who hears and takes action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7a03d70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7a03d70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 mins - Andy</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5230a773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5230a773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7a88d625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7a88d625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5230a773b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5230a773b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5230a773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a5230a773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5230a773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a5230a773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5230a773b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5230a773b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6909d338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6909d33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program, briefly why did you sign up?</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a5230a773b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a5230a773b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5230a773b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5230a773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7a03d707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d7a03d707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Ice breaker; What do you hope to gain, what would success look like for you?</a:t>
            </a:r>
            <a:endParaRPr/>
          </a:p>
          <a:p>
            <a:pPr indent="0" lvl="0" marL="0" rtl="0" algn="l">
              <a:spcBef>
                <a:spcPts val="0"/>
              </a:spcBef>
              <a:spcAft>
                <a:spcPts val="0"/>
              </a:spcAft>
              <a:buNone/>
            </a:pPr>
            <a:r>
              <a:rPr lang="en"/>
              <a:t>Interests vis Ms. Schwalm interests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7a03d707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d7a03d707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d7a03d707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d7a03d707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7a03d707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7a03d707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5230a773b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a5230a773b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might we form three topic clusters?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d7a03d707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d7a03d707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7a03d707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d7a03d707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7a03d707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d7a03d707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7a03d707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7a03d70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20 mins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5230a773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5230a773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d7a03d70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d7a03d70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7a03d707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7a03d707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7a03d707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7a03d707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7a03d707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7a03d707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4efc083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4efc083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d7a03d707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d7a03d707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students about when reflections should be posted by (proposal = Wednesdays at 9AM)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irb.upenn.edu/mission-institutional-review-board-irb/guidance/citi-human-research-protections-training" TargetMode="External"/><Relationship Id="rId4" Type="http://schemas.openxmlformats.org/officeDocument/2006/relationships/hyperlink" Target="https://irb.upenn.edu/mission-institutional-review-board-irb/guidance/citi-human-research-protections-training" TargetMode="External"/><Relationship Id="rId5" Type="http://schemas.openxmlformats.org/officeDocument/2006/relationships/hyperlink" Target="https://irb.upenn.edu/initial" TargetMode="External"/><Relationship Id="rId6" Type="http://schemas.openxmlformats.org/officeDocument/2006/relationships/hyperlink" Target="https://irb.upenn.edu/initial" TargetMode="External"/><Relationship Id="rId7" Type="http://schemas.openxmlformats.org/officeDocument/2006/relationships/hyperlink" Target="https://bit.ly/netter-handbook" TargetMode="External"/><Relationship Id="rId8" Type="http://schemas.openxmlformats.org/officeDocument/2006/relationships/hyperlink" Target="https://bit.ly/netter-handboo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bit.ly/ccc-google-drive" TargetMode="External"/><Relationship Id="rId4" Type="http://schemas.openxmlformats.org/officeDocument/2006/relationships/hyperlink" Target="https://wlrc.vpul.upenn.edu/sds/" TargetMode="External"/><Relationship Id="rId5" Type="http://schemas.openxmlformats.org/officeDocument/2006/relationships/hyperlink" Target="https://wlrc.vpul.upenn.edu/sds" TargetMode="External"/><Relationship Id="rId6" Type="http://schemas.openxmlformats.org/officeDocument/2006/relationships/hyperlink" Target="https://catalog.upenn.edu/pennbook/code-of-academic-integrity"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srfs.upenn.edu/student-records/update-data"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files.eric.ed.gov/fulltext/ED624596.pdf" TargetMode="Externa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www.ssw.umich.edu/public/currentProjects/youthAndCommunity/pubs/SymposiumII.pdf" TargetMode="External"/><Relationship Id="rId4" Type="http://schemas.openxmlformats.org/officeDocument/2006/relationships/hyperlink" Target="https://ssw.umich.edu/sites/default/files/documents/research/projects/youth-and-community/SymposiumII.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i-org.proxy.library.upenn.edu/10.4324/9781003043379" TargetMode="External"/><Relationship Id="rId4" Type="http://schemas.openxmlformats.org/officeDocument/2006/relationships/hyperlink" Target="https://doi-org.proxy.library.upenn.edu/10.4324/9781003043379" TargetMode="External"/><Relationship Id="rId5" Type="http://schemas.openxmlformats.org/officeDocument/2006/relationships/hyperlink" Target="https://doi-org.proxy.library.upenn.edu/10.4324/9781003043379"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comments" Target="../comments/comment1.xml"/><Relationship Id="rId4" Type="http://schemas.openxmlformats.org/officeDocument/2006/relationships/hyperlink" Target="https://doi.org/10.1177/110330881988647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oi.org/10.1177/110330881988647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doi.org/10.1177/1103308819886470"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oi.org/10.1177/110330881988647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www.ssw.umich.edu/public/currentProjects/youthAndCommunity/pubs/SymposiumII.pdf" TargetMode="External"/><Relationship Id="rId4" Type="http://schemas.openxmlformats.org/officeDocument/2006/relationships/hyperlink" Target="http://www.ssw.umich.edu/public/currentProjects/youthAndCommunity/pubs/SymposiumII.pd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mailto:backgroundchecks@hr.upenn.edu" TargetMode="External"/><Relationship Id="rId4" Type="http://schemas.openxmlformats.org/officeDocument/2006/relationships/hyperlink" Target="https://www.nettercenter.upenn.edu/what-we-do/abcs-courses/clearances-abcs" TargetMode="External"/><Relationship Id="rId5" Type="http://schemas.openxmlformats.org/officeDocument/2006/relationships/hyperlink" Target="mailto:backgroundchecks@hr.upenn.ed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731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800"/>
              <a:t>Welcome to the</a:t>
            </a:r>
            <a:endParaRPr sz="5800"/>
          </a:p>
          <a:p>
            <a:pPr indent="0" lvl="0" marL="0" rtl="0" algn="ctr">
              <a:spcBef>
                <a:spcPts val="0"/>
              </a:spcBef>
              <a:spcAft>
                <a:spcPts val="0"/>
              </a:spcAft>
              <a:buNone/>
            </a:pPr>
            <a:r>
              <a:rPr lang="en" sz="5800"/>
              <a:t>research team!</a:t>
            </a:r>
            <a:endParaRPr sz="5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aphicFrame>
        <p:nvGraphicFramePr>
          <p:cNvPr id="113" name="Google Shape;113;p22"/>
          <p:cNvGraphicFramePr/>
          <p:nvPr/>
        </p:nvGraphicFramePr>
        <p:xfrm>
          <a:off x="0" y="1219200"/>
          <a:ext cx="3000000" cy="3000000"/>
        </p:xfrm>
        <a:graphic>
          <a:graphicData uri="http://schemas.openxmlformats.org/drawingml/2006/table">
            <a:tbl>
              <a:tblPr>
                <a:noFill/>
                <a:tableStyleId>{DA59C568-49BE-46C6-9104-39608234FEA8}</a:tableStyleId>
              </a:tblPr>
              <a:tblGrid>
                <a:gridCol w="5418200"/>
                <a:gridCol w="3773600"/>
              </a:tblGrid>
              <a:tr h="460650">
                <a:tc>
                  <a:txBody>
                    <a:bodyPr/>
                    <a:lstStyle/>
                    <a:p>
                      <a:pPr indent="0" lvl="0" marL="0" rtl="0" algn="l">
                        <a:lnSpc>
                          <a:spcPct val="115000"/>
                        </a:lnSpc>
                        <a:spcBef>
                          <a:spcPts val="0"/>
                        </a:spcBef>
                        <a:spcAft>
                          <a:spcPts val="0"/>
                        </a:spcAft>
                        <a:buNone/>
                      </a:pPr>
                      <a:r>
                        <a:rPr b="1" lang="en" sz="1250">
                          <a:solidFill>
                            <a:srgbClr val="434343"/>
                          </a:solidFill>
                        </a:rPr>
                        <a:t>January 22 (ASC 223) – no youth session</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Netter orientation + presentation on Philly schools with Zac Steel</a:t>
                      </a:r>
                      <a:endParaRPr sz="1250">
                        <a:solidFill>
                          <a:srgbClr val="434343"/>
                        </a:solidFill>
                      </a:endParaRPr>
                    </a:p>
                  </a:txBody>
                  <a:tcPr marT="19050" marB="19050" marR="76200" marL="76200" anchor="ctr">
                    <a:lnL cap="flat" cmpd="sng" w="9525">
                      <a:solidFill>
                        <a:srgbClr val="F6F8F9">
                          <a:alpha val="0"/>
                        </a:srgbClr>
                      </a:solidFill>
                      <a:prstDash val="solid"/>
                      <a:round/>
                      <a:headEnd len="sm" w="sm" type="none"/>
                      <a:tailEnd len="sm" w="sm" type="none"/>
                    </a:lnL>
                    <a:lnR cap="flat" cmpd="sng" w="9525">
                      <a:solidFill>
                        <a:srgbClr val="C9DAF8">
                          <a:alpha val="0"/>
                        </a:srgbClr>
                      </a:solidFill>
                      <a:prstDash val="solid"/>
                      <a:round/>
                      <a:headEnd len="sm" w="sm" type="none"/>
                      <a:tailEnd len="sm" w="sm" type="none"/>
                    </a:lnR>
                    <a:lnT cap="flat" cmpd="sng" w="9525">
                      <a:solidFill>
                        <a:srgbClr val="F4CCCC">
                          <a:alpha val="0"/>
                        </a:srgbClr>
                      </a:solidFill>
                      <a:prstDash val="solid"/>
                      <a:round/>
                      <a:headEnd len="sm" w="sm" type="none"/>
                      <a:tailEnd len="sm" w="sm" type="none"/>
                    </a:lnT>
                    <a:lnB cap="flat" cmpd="sng" w="9525">
                      <a:solidFill>
                        <a:srgbClr val="F6F8F9">
                          <a:alpha val="0"/>
                        </a:srgbClr>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 sz="1250">
                          <a:solidFill>
                            <a:srgbClr val="434343"/>
                          </a:solidFill>
                        </a:rPr>
                        <a:t>January 23</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YPAR &amp; positive youth development</a:t>
                      </a:r>
                      <a:endParaRPr sz="1250">
                        <a:solidFill>
                          <a:srgbClr val="434343"/>
                        </a:solidFill>
                      </a:endParaRPr>
                    </a:p>
                  </a:txBody>
                  <a:tcPr marT="19050" marB="19050" marR="76200" marL="76200" anchor="ctr">
                    <a:lnL cap="flat" cmpd="sng" w="9525">
                      <a:solidFill>
                        <a:srgbClr val="C9DAF8">
                          <a:alpha val="0"/>
                        </a:srgbClr>
                      </a:solidFill>
                      <a:prstDash val="solid"/>
                      <a:round/>
                      <a:headEnd len="sm" w="sm" type="none"/>
                      <a:tailEnd len="sm" w="sm" type="none"/>
                    </a:lnL>
                    <a:lnR cap="flat" cmpd="sng" w="9525">
                      <a:solidFill>
                        <a:srgbClr val="C9DAF8">
                          <a:alpha val="0"/>
                        </a:srgbClr>
                      </a:solidFill>
                      <a:prstDash val="solid"/>
                      <a:round/>
                      <a:headEnd len="sm" w="sm" type="none"/>
                      <a:tailEnd len="sm" w="sm" type="none"/>
                    </a:lnR>
                    <a:lnT cap="flat" cmpd="sng" w="9525">
                      <a:solidFill>
                        <a:srgbClr val="C9DAF8">
                          <a:alpha val="0"/>
                        </a:srgbClr>
                      </a:solidFill>
                      <a:prstDash val="solid"/>
                      <a:round/>
                      <a:headEnd len="sm" w="sm" type="none"/>
                      <a:tailEnd len="sm" w="sm" type="none"/>
                    </a:lnT>
                    <a:lnB cap="flat" cmpd="sng" w="9525">
                      <a:solidFill>
                        <a:srgbClr val="C9DAF8">
                          <a:alpha val="0"/>
                        </a:srgbClr>
                      </a:solidFill>
                      <a:prstDash val="solid"/>
                      <a:round/>
                      <a:headEnd len="sm" w="sm" type="none"/>
                      <a:tailEnd len="sm" w="sm" type="none"/>
                    </a:lnB>
                    <a:solidFill>
                      <a:srgbClr val="F6F8F9"/>
                    </a:solidFill>
                  </a:tcPr>
                </a:tc>
              </a:tr>
              <a:tr h="385850">
                <a:tc>
                  <a:txBody>
                    <a:bodyPr/>
                    <a:lstStyle/>
                    <a:p>
                      <a:pPr indent="0" lvl="0" marL="0" rtl="0" algn="l">
                        <a:lnSpc>
                          <a:spcPct val="115000"/>
                        </a:lnSpc>
                        <a:spcBef>
                          <a:spcPts val="0"/>
                        </a:spcBef>
                        <a:spcAft>
                          <a:spcPts val="0"/>
                        </a:spcAft>
                        <a:buNone/>
                      </a:pPr>
                      <a:r>
                        <a:rPr b="1" lang="en" sz="1250">
                          <a:solidFill>
                            <a:srgbClr val="434343"/>
                          </a:solidFill>
                        </a:rPr>
                        <a:t>January 29 (ASC 223) – no youth session</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Community building, community agreements, navigating conflict w/</a:t>
                      </a:r>
                      <a:endParaRPr sz="1250">
                        <a:solidFill>
                          <a:srgbClr val="434343"/>
                        </a:solidFill>
                      </a:endParaRPr>
                    </a:p>
                    <a:p>
                      <a:pPr indent="0" lvl="0" marL="0" rtl="0" algn="l">
                        <a:lnSpc>
                          <a:spcPct val="115000"/>
                        </a:lnSpc>
                        <a:spcBef>
                          <a:spcPts val="0"/>
                        </a:spcBef>
                        <a:spcAft>
                          <a:spcPts val="0"/>
                        </a:spcAft>
                        <a:buNone/>
                      </a:pPr>
                      <a:r>
                        <a:rPr lang="en" sz="1250">
                          <a:solidFill>
                            <a:srgbClr val="434343"/>
                          </a:solidFill>
                        </a:rPr>
                        <a:t>Imani Hester from </a:t>
                      </a:r>
                      <a:r>
                        <a:rPr lang="en" sz="1250">
                          <a:solidFill>
                            <a:srgbClr val="434343"/>
                          </a:solidFill>
                        </a:rPr>
                        <a:t>Restorative Practices at Penn</a:t>
                      </a:r>
                      <a:endParaRPr sz="1250">
                        <a:solidFill>
                          <a:srgbClr val="434343"/>
                        </a:solidFill>
                      </a:endParaRPr>
                    </a:p>
                  </a:txBody>
                  <a:tcPr marT="19050" marB="19050" marR="76200" marL="76200" anchor="ctr">
                    <a:lnL cap="flat" cmpd="sng" w="9525">
                      <a:solidFill>
                        <a:srgbClr val="FFFFFF">
                          <a:alpha val="0"/>
                        </a:srgbClr>
                      </a:solidFill>
                      <a:prstDash val="solid"/>
                      <a:round/>
                      <a:headEnd len="sm" w="sm" type="none"/>
                      <a:tailEnd len="sm" w="sm" type="none"/>
                    </a:lnL>
                    <a:lnR cap="flat" cmpd="sng" w="9525">
                      <a:solidFill>
                        <a:srgbClr val="F6F8F9">
                          <a:alpha val="0"/>
                        </a:srgbClr>
                      </a:solidFill>
                      <a:prstDash val="solid"/>
                      <a:round/>
                      <a:headEnd len="sm" w="sm" type="none"/>
                      <a:tailEnd len="sm" w="sm" type="none"/>
                    </a:lnR>
                    <a:lnT cap="flat" cmpd="sng" w="9525">
                      <a:solidFill>
                        <a:srgbClr val="F6F8F9">
                          <a:alpha val="0"/>
                        </a:srgbClr>
                      </a:solidFill>
                      <a:prstDash val="solid"/>
                      <a:round/>
                      <a:headEnd len="sm" w="sm" type="none"/>
                      <a:tailEnd len="sm" w="sm" type="none"/>
                    </a:lnT>
                    <a:lnB cap="flat" cmpd="sng" w="9525">
                      <a:solidFill>
                        <a:srgbClr val="D9EAD3">
                          <a:alpha val="0"/>
                        </a:srgbClr>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 sz="1250">
                          <a:solidFill>
                            <a:srgbClr val="434343"/>
                          </a:solidFill>
                        </a:rPr>
                        <a:t>January 30</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Climate &amp; HS topics</a:t>
                      </a:r>
                      <a:endParaRPr sz="1250">
                        <a:solidFill>
                          <a:srgbClr val="434343"/>
                        </a:solidFill>
                      </a:endParaRPr>
                    </a:p>
                  </a:txBody>
                  <a:tcPr marT="19050" marB="19050" marR="76200" marL="76200" anchor="ctr">
                    <a:lnL cap="flat" cmpd="sng" w="9525">
                      <a:solidFill>
                        <a:srgbClr val="F6F8F9">
                          <a:alpha val="0"/>
                        </a:srgbClr>
                      </a:solidFill>
                      <a:prstDash val="solid"/>
                      <a:round/>
                      <a:headEnd len="sm" w="sm" type="none"/>
                      <a:tailEnd len="sm" w="sm" type="none"/>
                    </a:lnL>
                    <a:lnR cap="flat" cmpd="sng" w="9525">
                      <a:solidFill>
                        <a:srgbClr val="F6F8F9">
                          <a:alpha val="0"/>
                        </a:srgbClr>
                      </a:solidFill>
                      <a:prstDash val="solid"/>
                      <a:round/>
                      <a:headEnd len="sm" w="sm" type="none"/>
                      <a:tailEnd len="sm" w="sm" type="none"/>
                    </a:lnR>
                    <a:lnT cap="flat" cmpd="sng" w="9525">
                      <a:solidFill>
                        <a:srgbClr val="C9DAF8">
                          <a:alpha val="0"/>
                        </a:srgbClr>
                      </a:solidFill>
                      <a:prstDash val="solid"/>
                      <a:round/>
                      <a:headEnd len="sm" w="sm" type="none"/>
                      <a:tailEnd len="sm" w="sm" type="none"/>
                    </a:lnT>
                    <a:lnB cap="flat" cmpd="sng" w="9525">
                      <a:solidFill>
                        <a:srgbClr val="C9DAF8">
                          <a:alpha val="0"/>
                        </a:srgbClr>
                      </a:solidFill>
                      <a:prstDash val="solid"/>
                      <a:round/>
                      <a:headEnd len="sm" w="sm" type="none"/>
                      <a:tailEnd len="sm" w="sm" type="none"/>
                    </a:lnB>
                  </a:tcPr>
                </a:tc>
              </a:tr>
              <a:tr h="341600">
                <a:tc>
                  <a:txBody>
                    <a:bodyPr/>
                    <a:lstStyle/>
                    <a:p>
                      <a:pPr indent="0" lvl="0" marL="0" rtl="0" algn="l">
                        <a:lnSpc>
                          <a:spcPct val="115000"/>
                        </a:lnSpc>
                        <a:spcBef>
                          <a:spcPts val="0"/>
                        </a:spcBef>
                        <a:spcAft>
                          <a:spcPts val="0"/>
                        </a:spcAft>
                        <a:buNone/>
                      </a:pPr>
                      <a:r>
                        <a:rPr b="1" lang="en" sz="1250">
                          <a:solidFill>
                            <a:srgbClr val="434343"/>
                          </a:solidFill>
                        </a:rPr>
                        <a:t>February 5</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Relationship building</a:t>
                      </a:r>
                      <a:endParaRPr sz="1250">
                        <a:solidFill>
                          <a:srgbClr val="434343"/>
                        </a:solidFill>
                      </a:endParaRPr>
                    </a:p>
                  </a:txBody>
                  <a:tcPr marT="19050" marB="19050" marR="76200" marL="76200" anchor="ctr">
                    <a:lnL cap="flat" cmpd="sng" w="9525">
                      <a:solidFill>
                        <a:srgbClr val="D9EAD3">
                          <a:alpha val="0"/>
                        </a:srgbClr>
                      </a:solidFill>
                      <a:prstDash val="solid"/>
                      <a:round/>
                      <a:headEnd len="sm" w="sm" type="none"/>
                      <a:tailEnd len="sm" w="sm" type="none"/>
                    </a:lnL>
                    <a:lnR cap="flat" cmpd="sng" w="9525">
                      <a:solidFill>
                        <a:srgbClr val="C9DAF8">
                          <a:alpha val="0"/>
                        </a:srgbClr>
                      </a:solidFill>
                      <a:prstDash val="solid"/>
                      <a:round/>
                      <a:headEnd len="sm" w="sm" type="none"/>
                      <a:tailEnd len="sm" w="sm" type="none"/>
                    </a:lnR>
                    <a:lnT cap="flat" cmpd="sng" w="9525">
                      <a:solidFill>
                        <a:srgbClr val="D9EAD3">
                          <a:alpha val="0"/>
                        </a:srgbClr>
                      </a:solidFill>
                      <a:prstDash val="solid"/>
                      <a:round/>
                      <a:headEnd len="sm" w="sm" type="none"/>
                      <a:tailEnd len="sm" w="sm" type="none"/>
                    </a:lnT>
                    <a:lnB cap="flat" cmpd="sng" w="9525">
                      <a:solidFill>
                        <a:srgbClr val="D9EAD3">
                          <a:alpha val="0"/>
                        </a:srgbClr>
                      </a:solidFill>
                      <a:prstDash val="solid"/>
                      <a:round/>
                      <a:headEnd len="sm" w="sm" type="none"/>
                      <a:tailEnd len="sm" w="sm" type="none"/>
                    </a:lnB>
                    <a:solidFill>
                      <a:srgbClr val="F6F8F9"/>
                    </a:solidFill>
                  </a:tcPr>
                </a:tc>
                <a:tc>
                  <a:txBody>
                    <a:bodyPr/>
                    <a:lstStyle/>
                    <a:p>
                      <a:pPr indent="0" lvl="0" marL="0" rtl="0" algn="l">
                        <a:lnSpc>
                          <a:spcPct val="115000"/>
                        </a:lnSpc>
                        <a:spcBef>
                          <a:spcPts val="0"/>
                        </a:spcBef>
                        <a:spcAft>
                          <a:spcPts val="0"/>
                        </a:spcAft>
                        <a:buNone/>
                      </a:pPr>
                      <a:r>
                        <a:rPr b="1" lang="en" sz="1250">
                          <a:solidFill>
                            <a:srgbClr val="434343"/>
                          </a:solidFill>
                        </a:rPr>
                        <a:t>February 6</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Behavior change theory &amp; interventions</a:t>
                      </a:r>
                      <a:endParaRPr sz="1250">
                        <a:solidFill>
                          <a:srgbClr val="434343"/>
                        </a:solidFill>
                      </a:endParaRPr>
                    </a:p>
                  </a:txBody>
                  <a:tcPr marT="19050" marB="19050" marR="76200" marL="76200" anchor="ctr">
                    <a:lnL cap="flat" cmpd="sng" w="9525">
                      <a:solidFill>
                        <a:srgbClr val="C9DAF8">
                          <a:alpha val="0"/>
                        </a:srgbClr>
                      </a:solidFill>
                      <a:prstDash val="solid"/>
                      <a:round/>
                      <a:headEnd len="sm" w="sm" type="none"/>
                      <a:tailEnd len="sm" w="sm" type="none"/>
                    </a:lnL>
                    <a:lnR cap="flat" cmpd="sng" w="9525">
                      <a:solidFill>
                        <a:srgbClr val="C9DAF8">
                          <a:alpha val="0"/>
                        </a:srgbClr>
                      </a:solidFill>
                      <a:prstDash val="solid"/>
                      <a:round/>
                      <a:headEnd len="sm" w="sm" type="none"/>
                      <a:tailEnd len="sm" w="sm" type="none"/>
                    </a:lnR>
                    <a:lnT cap="flat" cmpd="sng" w="9525">
                      <a:solidFill>
                        <a:srgbClr val="C9DAF8">
                          <a:alpha val="0"/>
                        </a:srgbClr>
                      </a:solidFill>
                      <a:prstDash val="solid"/>
                      <a:round/>
                      <a:headEnd len="sm" w="sm" type="none"/>
                      <a:tailEnd len="sm" w="sm" type="none"/>
                    </a:lnT>
                    <a:lnB cap="flat" cmpd="sng" w="9525">
                      <a:solidFill>
                        <a:srgbClr val="C9DAF8">
                          <a:alpha val="0"/>
                        </a:srgbClr>
                      </a:solidFill>
                      <a:prstDash val="solid"/>
                      <a:round/>
                      <a:headEnd len="sm" w="sm" type="none"/>
                      <a:tailEnd len="sm" w="sm" type="none"/>
                    </a:lnB>
                    <a:solidFill>
                      <a:srgbClr val="F6F8F9"/>
                    </a:solidFill>
                  </a:tcPr>
                </a:tc>
              </a:tr>
              <a:tr h="298525">
                <a:tc>
                  <a:txBody>
                    <a:bodyPr/>
                    <a:lstStyle/>
                    <a:p>
                      <a:pPr indent="0" lvl="0" marL="0" rtl="0" algn="l">
                        <a:lnSpc>
                          <a:spcPct val="115000"/>
                        </a:lnSpc>
                        <a:spcBef>
                          <a:spcPts val="0"/>
                        </a:spcBef>
                        <a:spcAft>
                          <a:spcPts val="0"/>
                        </a:spcAft>
                        <a:buNone/>
                      </a:pPr>
                      <a:r>
                        <a:rPr b="1" lang="en" sz="1250">
                          <a:solidFill>
                            <a:srgbClr val="434343"/>
                          </a:solidFill>
                        </a:rPr>
                        <a:t>February 12</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Relationship building</a:t>
                      </a:r>
                      <a:endParaRPr sz="1250">
                        <a:solidFill>
                          <a:srgbClr val="434343"/>
                        </a:solidFill>
                      </a:endParaRPr>
                    </a:p>
                  </a:txBody>
                  <a:tcPr marT="19050" marB="19050" marR="76200" marL="76200" anchor="ctr">
                    <a:lnL cap="flat" cmpd="sng" w="9525">
                      <a:solidFill>
                        <a:srgbClr val="FFFFFF">
                          <a:alpha val="0"/>
                        </a:srgbClr>
                      </a:solidFill>
                      <a:prstDash val="solid"/>
                      <a:round/>
                      <a:headEnd len="sm" w="sm" type="none"/>
                      <a:tailEnd len="sm" w="sm" type="none"/>
                    </a:lnL>
                    <a:lnR cap="flat" cmpd="sng" w="9525">
                      <a:solidFill>
                        <a:srgbClr val="C9DAF8">
                          <a:alpha val="0"/>
                        </a:srgbClr>
                      </a:solidFill>
                      <a:prstDash val="solid"/>
                      <a:round/>
                      <a:headEnd len="sm" w="sm" type="none"/>
                      <a:tailEnd len="sm" w="sm" type="none"/>
                    </a:lnR>
                    <a:lnT cap="flat" cmpd="sng" w="9525">
                      <a:solidFill>
                        <a:srgbClr val="D9EAD3">
                          <a:alpha val="0"/>
                        </a:srgbClr>
                      </a:solidFill>
                      <a:prstDash val="solid"/>
                      <a:round/>
                      <a:headEnd len="sm" w="sm" type="none"/>
                      <a:tailEnd len="sm" w="sm" type="none"/>
                    </a:lnT>
                    <a:lnB cap="flat" cmpd="sng" w="9525">
                      <a:solidFill>
                        <a:srgbClr val="F6F8F9">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50">
                          <a:solidFill>
                            <a:srgbClr val="434343"/>
                          </a:solidFill>
                        </a:rPr>
                        <a:t>February 13</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Communication theory &amp; interventions</a:t>
                      </a:r>
                      <a:endParaRPr sz="1250">
                        <a:solidFill>
                          <a:srgbClr val="434343"/>
                        </a:solidFill>
                      </a:endParaRPr>
                    </a:p>
                  </a:txBody>
                  <a:tcPr marT="19050" marB="19050" marR="76200" marL="76200" anchor="ctr">
                    <a:lnL cap="flat" cmpd="sng" w="9525">
                      <a:solidFill>
                        <a:srgbClr val="C9DAF8">
                          <a:alpha val="0"/>
                        </a:srgbClr>
                      </a:solidFill>
                      <a:prstDash val="solid"/>
                      <a:round/>
                      <a:headEnd len="sm" w="sm" type="none"/>
                      <a:tailEnd len="sm" w="sm" type="none"/>
                    </a:lnL>
                    <a:lnR cap="flat" cmpd="sng" w="9525">
                      <a:solidFill>
                        <a:srgbClr val="C9DAF8">
                          <a:alpha val="0"/>
                        </a:srgbClr>
                      </a:solidFill>
                      <a:prstDash val="solid"/>
                      <a:round/>
                      <a:headEnd len="sm" w="sm" type="none"/>
                      <a:tailEnd len="sm" w="sm" type="none"/>
                    </a:lnR>
                    <a:lnT cap="flat" cmpd="sng" w="9525">
                      <a:solidFill>
                        <a:srgbClr val="C9DAF8">
                          <a:alpha val="0"/>
                        </a:srgbClr>
                      </a:solidFill>
                      <a:prstDash val="solid"/>
                      <a:round/>
                      <a:headEnd len="sm" w="sm" type="none"/>
                      <a:tailEnd len="sm" w="sm" type="none"/>
                    </a:lnT>
                    <a:lnB cap="flat" cmpd="sng" w="9525">
                      <a:solidFill>
                        <a:srgbClr val="C9DAF8">
                          <a:alpha val="0"/>
                        </a:srgbClr>
                      </a:solidFill>
                      <a:prstDash val="solid"/>
                      <a:round/>
                      <a:headEnd len="sm" w="sm" type="none"/>
                      <a:tailEnd len="sm" w="sm" type="none"/>
                    </a:lnB>
                  </a:tcPr>
                </a:tc>
              </a:tr>
              <a:tr h="344175">
                <a:tc>
                  <a:txBody>
                    <a:bodyPr/>
                    <a:lstStyle/>
                    <a:p>
                      <a:pPr indent="0" lvl="0" marL="0" rtl="0" algn="l">
                        <a:lnSpc>
                          <a:spcPct val="115000"/>
                        </a:lnSpc>
                        <a:spcBef>
                          <a:spcPts val="0"/>
                        </a:spcBef>
                        <a:spcAft>
                          <a:spcPts val="0"/>
                        </a:spcAft>
                        <a:buNone/>
                      </a:pPr>
                      <a:r>
                        <a:rPr b="1" lang="en" sz="1250">
                          <a:solidFill>
                            <a:srgbClr val="434343"/>
                          </a:solidFill>
                        </a:rPr>
                        <a:t>February 19</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Brainstorm</a:t>
                      </a:r>
                      <a:endParaRPr sz="1250">
                        <a:solidFill>
                          <a:srgbClr val="434343"/>
                        </a:solidFill>
                      </a:endParaRPr>
                    </a:p>
                  </a:txBody>
                  <a:tcPr marT="19050" marB="19050" marR="76200" marL="76200" anchor="ctr">
                    <a:lnL cap="flat" cmpd="sng" w="9525">
                      <a:solidFill>
                        <a:srgbClr val="F6F8F9">
                          <a:alpha val="0"/>
                        </a:srgbClr>
                      </a:solidFill>
                      <a:prstDash val="solid"/>
                      <a:round/>
                      <a:headEnd len="sm" w="sm" type="none"/>
                      <a:tailEnd len="sm" w="sm" type="none"/>
                    </a:lnL>
                    <a:lnR cap="flat" cmpd="sng" w="9525">
                      <a:solidFill>
                        <a:srgbClr val="FFF2CC">
                          <a:alpha val="0"/>
                        </a:srgbClr>
                      </a:solidFill>
                      <a:prstDash val="solid"/>
                      <a:round/>
                      <a:headEnd len="sm" w="sm" type="none"/>
                      <a:tailEnd len="sm" w="sm" type="none"/>
                    </a:lnR>
                    <a:lnT cap="flat" cmpd="sng" w="9525">
                      <a:solidFill>
                        <a:srgbClr val="F6F8F9">
                          <a:alpha val="0"/>
                        </a:srgbClr>
                      </a:solidFill>
                      <a:prstDash val="solid"/>
                      <a:round/>
                      <a:headEnd len="sm" w="sm" type="none"/>
                      <a:tailEnd len="sm" w="sm" type="none"/>
                    </a:lnT>
                    <a:lnB cap="flat" cmpd="sng" w="9525">
                      <a:solidFill>
                        <a:srgbClr val="F6F8F9">
                          <a:alpha val="0"/>
                        </a:srgbClr>
                      </a:solidFill>
                      <a:prstDash val="solid"/>
                      <a:round/>
                      <a:headEnd len="sm" w="sm" type="none"/>
                      <a:tailEnd len="sm" w="sm" type="none"/>
                    </a:lnB>
                    <a:solidFill>
                      <a:srgbClr val="F6F8F9"/>
                    </a:solidFill>
                  </a:tcPr>
                </a:tc>
                <a:tc>
                  <a:txBody>
                    <a:bodyPr/>
                    <a:lstStyle/>
                    <a:p>
                      <a:pPr indent="0" lvl="0" marL="0" rtl="0" algn="l">
                        <a:lnSpc>
                          <a:spcPct val="115000"/>
                        </a:lnSpc>
                        <a:spcBef>
                          <a:spcPts val="0"/>
                        </a:spcBef>
                        <a:spcAft>
                          <a:spcPts val="0"/>
                        </a:spcAft>
                        <a:buNone/>
                      </a:pPr>
                      <a:r>
                        <a:rPr b="1" lang="en" sz="1250">
                          <a:solidFill>
                            <a:srgbClr val="434343"/>
                          </a:solidFill>
                        </a:rPr>
                        <a:t>February 20</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Ethical considerations</a:t>
                      </a:r>
                      <a:endParaRPr sz="1250">
                        <a:solidFill>
                          <a:srgbClr val="434343"/>
                        </a:solidFill>
                      </a:endParaRPr>
                    </a:p>
                  </a:txBody>
                  <a:tcPr marT="19050" marB="19050" marR="76200" marL="76200" anchor="ctr">
                    <a:lnL cap="flat" cmpd="sng" w="9525">
                      <a:solidFill>
                        <a:srgbClr val="FFF2CC">
                          <a:alpha val="0"/>
                        </a:srgbClr>
                      </a:solidFill>
                      <a:prstDash val="solid"/>
                      <a:round/>
                      <a:headEnd len="sm" w="sm" type="none"/>
                      <a:tailEnd len="sm" w="sm" type="none"/>
                    </a:lnL>
                    <a:lnR cap="flat" cmpd="sng" w="9525">
                      <a:solidFill>
                        <a:srgbClr val="FFF2CC">
                          <a:alpha val="0"/>
                        </a:srgbClr>
                      </a:solidFill>
                      <a:prstDash val="solid"/>
                      <a:round/>
                      <a:headEnd len="sm" w="sm" type="none"/>
                      <a:tailEnd len="sm" w="sm" type="none"/>
                    </a:lnR>
                    <a:lnT cap="flat" cmpd="sng" w="9525">
                      <a:solidFill>
                        <a:srgbClr val="C9DAF8">
                          <a:alpha val="0"/>
                        </a:srgbClr>
                      </a:solidFill>
                      <a:prstDash val="solid"/>
                      <a:round/>
                      <a:headEnd len="sm" w="sm" type="none"/>
                      <a:tailEnd len="sm" w="sm" type="none"/>
                    </a:lnT>
                    <a:lnB cap="flat" cmpd="sng" w="9525">
                      <a:solidFill>
                        <a:srgbClr val="FFF2CC">
                          <a:alpha val="0"/>
                        </a:srgbClr>
                      </a:solidFill>
                      <a:prstDash val="solid"/>
                      <a:round/>
                      <a:headEnd len="sm" w="sm" type="none"/>
                      <a:tailEnd len="sm" w="sm" type="none"/>
                    </a:lnB>
                    <a:solidFill>
                      <a:srgbClr val="F6F8F9"/>
                    </a:solidFill>
                  </a:tcPr>
                </a:tc>
              </a:tr>
              <a:tr h="417500">
                <a:tc>
                  <a:txBody>
                    <a:bodyPr/>
                    <a:lstStyle/>
                    <a:p>
                      <a:pPr indent="0" lvl="0" marL="0" rtl="0" algn="l">
                        <a:lnSpc>
                          <a:spcPct val="115000"/>
                        </a:lnSpc>
                        <a:spcBef>
                          <a:spcPts val="0"/>
                        </a:spcBef>
                        <a:spcAft>
                          <a:spcPts val="0"/>
                        </a:spcAft>
                        <a:buNone/>
                      </a:pPr>
                      <a:r>
                        <a:rPr b="1" lang="en" sz="1250">
                          <a:solidFill>
                            <a:srgbClr val="434343"/>
                          </a:solidFill>
                        </a:rPr>
                        <a:t>February 26</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Planning</a:t>
                      </a:r>
                      <a:endParaRPr sz="1250">
                        <a:solidFill>
                          <a:srgbClr val="434343"/>
                        </a:solidFill>
                      </a:endParaRPr>
                    </a:p>
                  </a:txBody>
                  <a:tcPr marT="19050" marB="19050" marR="76200" marL="76200" anchor="ctr">
                    <a:lnL cap="flat" cmpd="sng" w="9525">
                      <a:solidFill>
                        <a:srgbClr val="FFFFFF">
                          <a:alpha val="0"/>
                        </a:srgbClr>
                      </a:solidFill>
                      <a:prstDash val="solid"/>
                      <a:round/>
                      <a:headEnd len="sm" w="sm" type="none"/>
                      <a:tailEnd len="sm" w="sm" type="none"/>
                    </a:lnL>
                    <a:lnR cap="flat" cmpd="sng" w="9525">
                      <a:solidFill>
                        <a:srgbClr val="FFF2CC">
                          <a:alpha val="0"/>
                        </a:srgbClr>
                      </a:solidFill>
                      <a:prstDash val="solid"/>
                      <a:round/>
                      <a:headEnd len="sm" w="sm" type="none"/>
                      <a:tailEnd len="sm" w="sm" type="none"/>
                    </a:lnR>
                    <a:lnT cap="flat" cmpd="sng" w="9525">
                      <a:solidFill>
                        <a:srgbClr val="F6F8F9">
                          <a:alpha val="0"/>
                        </a:srgbClr>
                      </a:solidFill>
                      <a:prstDash val="solid"/>
                      <a:round/>
                      <a:headEnd len="sm" w="sm" type="none"/>
                      <a:tailEnd len="sm" w="sm" type="none"/>
                    </a:lnT>
                    <a:lnB cap="flat" cmpd="sng" w="9525">
                      <a:solidFill>
                        <a:srgbClr val="F6F8F9">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50">
                          <a:solidFill>
                            <a:srgbClr val="434343"/>
                          </a:solidFill>
                        </a:rPr>
                        <a:t>February 27</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Role of theory in developing communication interventions</a:t>
                      </a:r>
                      <a:endParaRPr sz="1250">
                        <a:solidFill>
                          <a:srgbClr val="434343"/>
                        </a:solidFill>
                      </a:endParaRPr>
                    </a:p>
                  </a:txBody>
                  <a:tcPr marT="19050" marB="19050" marR="76200" marL="76200" anchor="ctr">
                    <a:lnL cap="flat" cmpd="sng" w="9525">
                      <a:solidFill>
                        <a:srgbClr val="FFF2CC">
                          <a:alpha val="0"/>
                        </a:srgbClr>
                      </a:solidFill>
                      <a:prstDash val="solid"/>
                      <a:round/>
                      <a:headEnd len="sm" w="sm" type="none"/>
                      <a:tailEnd len="sm" w="sm" type="none"/>
                    </a:lnL>
                    <a:lnR cap="flat" cmpd="sng" w="9525">
                      <a:solidFill>
                        <a:srgbClr val="FFF2CC">
                          <a:alpha val="0"/>
                        </a:srgbClr>
                      </a:solidFill>
                      <a:prstDash val="solid"/>
                      <a:round/>
                      <a:headEnd len="sm" w="sm" type="none"/>
                      <a:tailEnd len="sm" w="sm" type="none"/>
                    </a:lnR>
                    <a:lnT cap="flat" cmpd="sng" w="9525">
                      <a:solidFill>
                        <a:srgbClr val="FFF2CC">
                          <a:alpha val="0"/>
                        </a:srgbClr>
                      </a:solidFill>
                      <a:prstDash val="solid"/>
                      <a:round/>
                      <a:headEnd len="sm" w="sm" type="none"/>
                      <a:tailEnd len="sm" w="sm" type="none"/>
                    </a:lnT>
                    <a:lnB cap="flat" cmpd="sng" w="9525">
                      <a:solidFill>
                        <a:srgbClr val="FFF2CC">
                          <a:alpha val="0"/>
                        </a:srgbClr>
                      </a:solidFill>
                      <a:prstDash val="solid"/>
                      <a:round/>
                      <a:headEnd len="sm" w="sm" type="none"/>
                      <a:tailEnd len="sm" w="sm" type="none"/>
                    </a:lnB>
                  </a:tcPr>
                </a:tc>
              </a:tr>
              <a:tr h="313525">
                <a:tc>
                  <a:txBody>
                    <a:bodyPr/>
                    <a:lstStyle/>
                    <a:p>
                      <a:pPr indent="0" lvl="0" marL="0" rtl="0" algn="l">
                        <a:lnSpc>
                          <a:spcPct val="115000"/>
                        </a:lnSpc>
                        <a:spcBef>
                          <a:spcPts val="0"/>
                        </a:spcBef>
                        <a:spcAft>
                          <a:spcPts val="0"/>
                        </a:spcAft>
                        <a:buNone/>
                      </a:pPr>
                      <a:r>
                        <a:rPr b="1" lang="en" sz="1250">
                          <a:solidFill>
                            <a:srgbClr val="434343"/>
                          </a:solidFill>
                        </a:rPr>
                        <a:t>March 5</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Planning</a:t>
                      </a:r>
                      <a:endParaRPr sz="1250">
                        <a:solidFill>
                          <a:srgbClr val="434343"/>
                        </a:solidFill>
                      </a:endParaRPr>
                    </a:p>
                  </a:txBody>
                  <a:tcPr marT="19050" marB="19050" marR="76200" marL="76200" anchor="ctr">
                    <a:lnL cap="flat" cmpd="sng" w="9525">
                      <a:solidFill>
                        <a:srgbClr val="F6F8F9">
                          <a:alpha val="0"/>
                        </a:srgbClr>
                      </a:solidFill>
                      <a:prstDash val="solid"/>
                      <a:round/>
                      <a:headEnd len="sm" w="sm" type="none"/>
                      <a:tailEnd len="sm" w="sm" type="none"/>
                    </a:lnL>
                    <a:lnR cap="flat" cmpd="sng" w="9525">
                      <a:solidFill>
                        <a:srgbClr val="FFF2CC">
                          <a:alpha val="0"/>
                        </a:srgbClr>
                      </a:solidFill>
                      <a:prstDash val="solid"/>
                      <a:round/>
                      <a:headEnd len="sm" w="sm" type="none"/>
                      <a:tailEnd len="sm" w="sm" type="none"/>
                    </a:lnR>
                    <a:lnT cap="flat" cmpd="sng" w="9525">
                      <a:solidFill>
                        <a:srgbClr val="F6F8F9">
                          <a:alpha val="0"/>
                        </a:srgbClr>
                      </a:solidFill>
                      <a:prstDash val="solid"/>
                      <a:round/>
                      <a:headEnd len="sm" w="sm" type="none"/>
                      <a:tailEnd len="sm" w="sm" type="none"/>
                    </a:lnT>
                    <a:lnB cap="flat" cmpd="sng" w="9525">
                      <a:solidFill>
                        <a:srgbClr val="F4CCCC">
                          <a:alpha val="0"/>
                        </a:srgbClr>
                      </a:solidFill>
                      <a:prstDash val="solid"/>
                      <a:round/>
                      <a:headEnd len="sm" w="sm" type="none"/>
                      <a:tailEnd len="sm" w="sm" type="none"/>
                    </a:lnB>
                    <a:solidFill>
                      <a:srgbClr val="F6F8F9"/>
                    </a:solidFill>
                  </a:tcPr>
                </a:tc>
                <a:tc>
                  <a:txBody>
                    <a:bodyPr/>
                    <a:lstStyle/>
                    <a:p>
                      <a:pPr indent="0" lvl="0" marL="0" rtl="0" algn="l">
                        <a:lnSpc>
                          <a:spcPct val="115000"/>
                        </a:lnSpc>
                        <a:spcBef>
                          <a:spcPts val="0"/>
                        </a:spcBef>
                        <a:spcAft>
                          <a:spcPts val="0"/>
                        </a:spcAft>
                        <a:buNone/>
                      </a:pPr>
                      <a:r>
                        <a:rPr b="1" lang="en" sz="1250">
                          <a:solidFill>
                            <a:srgbClr val="434343"/>
                          </a:solidFill>
                        </a:rPr>
                        <a:t>March 6</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Formative research</a:t>
                      </a:r>
                      <a:endParaRPr sz="1250">
                        <a:solidFill>
                          <a:srgbClr val="434343"/>
                        </a:solidFill>
                      </a:endParaRPr>
                    </a:p>
                  </a:txBody>
                  <a:tcPr marT="19050" marB="19050" marR="76200" marL="76200" anchor="ctr">
                    <a:lnL cap="flat" cmpd="sng" w="9525">
                      <a:solidFill>
                        <a:srgbClr val="FFF2CC">
                          <a:alpha val="0"/>
                        </a:srgbClr>
                      </a:solidFill>
                      <a:prstDash val="solid"/>
                      <a:round/>
                      <a:headEnd len="sm" w="sm" type="none"/>
                      <a:tailEnd len="sm" w="sm" type="none"/>
                    </a:lnL>
                    <a:lnR cap="flat" cmpd="sng" w="9525">
                      <a:solidFill>
                        <a:srgbClr val="FFF2CC">
                          <a:alpha val="0"/>
                        </a:srgbClr>
                      </a:solidFill>
                      <a:prstDash val="solid"/>
                      <a:round/>
                      <a:headEnd len="sm" w="sm" type="none"/>
                      <a:tailEnd len="sm" w="sm" type="none"/>
                    </a:lnR>
                    <a:lnT cap="flat" cmpd="sng" w="9525">
                      <a:solidFill>
                        <a:srgbClr val="FFF2CC">
                          <a:alpha val="0"/>
                        </a:srgbClr>
                      </a:solidFill>
                      <a:prstDash val="solid"/>
                      <a:round/>
                      <a:headEnd len="sm" w="sm" type="none"/>
                      <a:tailEnd len="sm" w="sm" type="none"/>
                    </a:lnT>
                    <a:lnB cap="flat" cmpd="sng" w="9525">
                      <a:solidFill>
                        <a:srgbClr val="F4CCCC">
                          <a:alpha val="0"/>
                        </a:srgbClr>
                      </a:solidFill>
                      <a:prstDash val="solid"/>
                      <a:round/>
                      <a:headEnd len="sm" w="sm" type="none"/>
                      <a:tailEnd len="sm" w="sm" type="none"/>
                    </a:lnB>
                    <a:solidFill>
                      <a:srgbClr val="F6F8F9"/>
                    </a:solidFill>
                  </a:tcPr>
                </a:tc>
              </a:tr>
            </a:tbl>
          </a:graphicData>
        </a:graphic>
      </p:graphicFrame>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Schedule (youth sessions &amp; seminar sessions)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graphicFrame>
        <p:nvGraphicFramePr>
          <p:cNvPr id="119" name="Google Shape;119;p23"/>
          <p:cNvGraphicFramePr/>
          <p:nvPr/>
        </p:nvGraphicFramePr>
        <p:xfrm>
          <a:off x="0" y="1064500"/>
          <a:ext cx="3000000" cy="3000000"/>
        </p:xfrm>
        <a:graphic>
          <a:graphicData uri="http://schemas.openxmlformats.org/drawingml/2006/table">
            <a:tbl>
              <a:tblPr>
                <a:noFill/>
                <a:tableStyleId>{DA59C568-49BE-46C6-9104-39608234FEA8}</a:tableStyleId>
              </a:tblPr>
              <a:tblGrid>
                <a:gridCol w="5418200"/>
                <a:gridCol w="3773600"/>
              </a:tblGrid>
              <a:tr h="313525">
                <a:tc>
                  <a:txBody>
                    <a:bodyPr/>
                    <a:lstStyle/>
                    <a:p>
                      <a:pPr indent="0" lvl="0" marL="0" rtl="0" algn="l">
                        <a:lnSpc>
                          <a:spcPct val="115000"/>
                        </a:lnSpc>
                        <a:spcBef>
                          <a:spcPts val="0"/>
                        </a:spcBef>
                        <a:spcAft>
                          <a:spcPts val="0"/>
                        </a:spcAft>
                        <a:buNone/>
                      </a:pPr>
                      <a:r>
                        <a:rPr b="1" lang="en" sz="1250">
                          <a:solidFill>
                            <a:srgbClr val="434343"/>
                          </a:solidFill>
                        </a:rPr>
                        <a:t>March 12</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Canceled: Penn spring break</a:t>
                      </a:r>
                      <a:endParaRPr sz="1250">
                        <a:solidFill>
                          <a:srgbClr val="434343"/>
                        </a:solidFill>
                      </a:endParaRPr>
                    </a:p>
                  </a:txBody>
                  <a:tcPr marT="19050" marB="19050" marR="76200" marL="76200" anchor="ctr">
                    <a:lnL cap="flat" cmpd="sng" w="9525">
                      <a:solidFill>
                        <a:srgbClr val="F4CCCC">
                          <a:alpha val="0"/>
                        </a:srgbClr>
                      </a:solidFill>
                      <a:prstDash val="solid"/>
                      <a:round/>
                      <a:headEnd len="sm" w="sm" type="none"/>
                      <a:tailEnd len="sm" w="sm" type="none"/>
                    </a:lnL>
                    <a:lnR cap="flat" cmpd="sng" w="9525">
                      <a:solidFill>
                        <a:srgbClr val="F4CCCC">
                          <a:alpha val="0"/>
                        </a:srgbClr>
                      </a:solidFill>
                      <a:prstDash val="solid"/>
                      <a:round/>
                      <a:headEnd len="sm" w="sm" type="none"/>
                      <a:tailEnd len="sm" w="sm" type="none"/>
                    </a:lnR>
                    <a:lnT cap="flat" cmpd="sng" w="9525">
                      <a:solidFill>
                        <a:srgbClr val="F4CCCC">
                          <a:alpha val="0"/>
                        </a:srgbClr>
                      </a:solidFill>
                      <a:prstDash val="solid"/>
                      <a:round/>
                      <a:headEnd len="sm" w="sm" type="none"/>
                      <a:tailEnd len="sm" w="sm" type="none"/>
                    </a:lnT>
                    <a:lnB cap="flat" cmpd="sng" w="9525">
                      <a:solidFill>
                        <a:srgbClr val="F4CCCC">
                          <a:alpha val="0"/>
                        </a:srgbClr>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b="1" lang="en" sz="1250">
                          <a:solidFill>
                            <a:srgbClr val="434343"/>
                          </a:solidFill>
                        </a:rPr>
                        <a:t>March 13</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Canceled: Penn spring break</a:t>
                      </a:r>
                      <a:endParaRPr sz="1250">
                        <a:solidFill>
                          <a:srgbClr val="434343"/>
                        </a:solidFill>
                      </a:endParaRPr>
                    </a:p>
                  </a:txBody>
                  <a:tcPr marT="19050" marB="19050" marR="76200" marL="76200" anchor="ctr">
                    <a:lnL cap="flat" cmpd="sng" w="9525">
                      <a:solidFill>
                        <a:srgbClr val="F4CCCC">
                          <a:alpha val="0"/>
                        </a:srgbClr>
                      </a:solidFill>
                      <a:prstDash val="solid"/>
                      <a:round/>
                      <a:headEnd len="sm" w="sm" type="none"/>
                      <a:tailEnd len="sm" w="sm" type="none"/>
                    </a:lnL>
                    <a:lnR cap="flat" cmpd="sng" w="9525">
                      <a:solidFill>
                        <a:srgbClr val="F4CCCC">
                          <a:alpha val="0"/>
                        </a:srgbClr>
                      </a:solidFill>
                      <a:prstDash val="solid"/>
                      <a:round/>
                      <a:headEnd len="sm" w="sm" type="none"/>
                      <a:tailEnd len="sm" w="sm" type="none"/>
                    </a:lnR>
                    <a:lnT cap="flat" cmpd="sng" w="9525">
                      <a:solidFill>
                        <a:srgbClr val="F4CCCC">
                          <a:alpha val="0"/>
                        </a:srgbClr>
                      </a:solidFill>
                      <a:prstDash val="solid"/>
                      <a:round/>
                      <a:headEnd len="sm" w="sm" type="none"/>
                      <a:tailEnd len="sm" w="sm" type="none"/>
                    </a:lnT>
                    <a:lnB cap="flat" cmpd="sng" w="9525">
                      <a:solidFill>
                        <a:srgbClr val="F4CCCC">
                          <a:alpha val="0"/>
                        </a:srgbClr>
                      </a:solidFill>
                      <a:prstDash val="solid"/>
                      <a:round/>
                      <a:headEnd len="sm" w="sm" type="none"/>
                      <a:tailEnd len="sm" w="sm" type="none"/>
                    </a:lnB>
                    <a:solidFill>
                      <a:srgbClr val="F4CCCC"/>
                    </a:solidFill>
                  </a:tcPr>
                </a:tc>
              </a:tr>
              <a:tr h="343500">
                <a:tc>
                  <a:txBody>
                    <a:bodyPr/>
                    <a:lstStyle/>
                    <a:p>
                      <a:pPr indent="0" lvl="0" marL="0" rtl="0" algn="l">
                        <a:lnSpc>
                          <a:spcPct val="115000"/>
                        </a:lnSpc>
                        <a:spcBef>
                          <a:spcPts val="0"/>
                        </a:spcBef>
                        <a:spcAft>
                          <a:spcPts val="0"/>
                        </a:spcAft>
                        <a:buNone/>
                      </a:pPr>
                      <a:r>
                        <a:rPr b="1" lang="en" sz="1250">
                          <a:solidFill>
                            <a:srgbClr val="434343"/>
                          </a:solidFill>
                        </a:rPr>
                        <a:t>March 19</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Implementation</a:t>
                      </a:r>
                      <a:endParaRPr sz="1250">
                        <a:solidFill>
                          <a:srgbClr val="434343"/>
                        </a:solidFill>
                      </a:endParaRPr>
                    </a:p>
                  </a:txBody>
                  <a:tcPr marT="19050" marB="19050" marR="76200" marL="76200" anchor="ctr">
                    <a:lnL cap="flat" cmpd="sng" w="9525">
                      <a:solidFill>
                        <a:srgbClr val="F6F8F9">
                          <a:alpha val="0"/>
                        </a:srgbClr>
                      </a:solidFill>
                      <a:prstDash val="solid"/>
                      <a:round/>
                      <a:headEnd len="sm" w="sm" type="none"/>
                      <a:tailEnd len="sm" w="sm" type="none"/>
                    </a:lnL>
                    <a:lnR cap="flat" cmpd="sng" w="9525">
                      <a:solidFill>
                        <a:srgbClr val="FFF2CC">
                          <a:alpha val="0"/>
                        </a:srgbClr>
                      </a:solidFill>
                      <a:prstDash val="solid"/>
                      <a:round/>
                      <a:headEnd len="sm" w="sm" type="none"/>
                      <a:tailEnd len="sm" w="sm" type="none"/>
                    </a:lnR>
                    <a:lnT cap="flat" cmpd="sng" w="9525">
                      <a:solidFill>
                        <a:srgbClr val="F4CCCC">
                          <a:alpha val="0"/>
                        </a:srgbClr>
                      </a:solidFill>
                      <a:prstDash val="solid"/>
                      <a:round/>
                      <a:headEnd len="sm" w="sm" type="none"/>
                      <a:tailEnd len="sm" w="sm" type="none"/>
                    </a:lnT>
                    <a:lnB cap="flat" cmpd="sng" w="9525">
                      <a:solidFill>
                        <a:srgbClr val="F6F8F9">
                          <a:alpha val="0"/>
                        </a:srgbClr>
                      </a:solidFill>
                      <a:prstDash val="solid"/>
                      <a:round/>
                      <a:headEnd len="sm" w="sm" type="none"/>
                      <a:tailEnd len="sm" w="sm" type="none"/>
                    </a:lnB>
                    <a:solidFill>
                      <a:srgbClr val="F6F8F9"/>
                    </a:solidFill>
                  </a:tcPr>
                </a:tc>
                <a:tc>
                  <a:txBody>
                    <a:bodyPr/>
                    <a:lstStyle/>
                    <a:p>
                      <a:pPr indent="0" lvl="0" marL="0" rtl="0" algn="l">
                        <a:lnSpc>
                          <a:spcPct val="115000"/>
                        </a:lnSpc>
                        <a:spcBef>
                          <a:spcPts val="0"/>
                        </a:spcBef>
                        <a:spcAft>
                          <a:spcPts val="0"/>
                        </a:spcAft>
                        <a:buNone/>
                      </a:pPr>
                      <a:r>
                        <a:rPr b="1" lang="en" sz="1250">
                          <a:solidFill>
                            <a:srgbClr val="434343"/>
                          </a:solidFill>
                        </a:rPr>
                        <a:t>March 20</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Message co-design</a:t>
                      </a:r>
                      <a:endParaRPr sz="1250">
                        <a:solidFill>
                          <a:srgbClr val="434343"/>
                        </a:solidFill>
                      </a:endParaRPr>
                    </a:p>
                  </a:txBody>
                  <a:tcPr marT="19050" marB="19050" marR="76200" marL="76200" anchor="ctr">
                    <a:lnL cap="flat" cmpd="sng" w="9525">
                      <a:solidFill>
                        <a:srgbClr val="FFF2CC">
                          <a:alpha val="0"/>
                        </a:srgbClr>
                      </a:solidFill>
                      <a:prstDash val="solid"/>
                      <a:round/>
                      <a:headEnd len="sm" w="sm" type="none"/>
                      <a:tailEnd len="sm" w="sm" type="none"/>
                    </a:lnL>
                    <a:lnR cap="flat" cmpd="sng" w="9525">
                      <a:solidFill>
                        <a:srgbClr val="FFF2CC">
                          <a:alpha val="0"/>
                        </a:srgbClr>
                      </a:solidFill>
                      <a:prstDash val="solid"/>
                      <a:round/>
                      <a:headEnd len="sm" w="sm" type="none"/>
                      <a:tailEnd len="sm" w="sm" type="none"/>
                    </a:lnR>
                    <a:lnT cap="flat" cmpd="sng" w="9525">
                      <a:solidFill>
                        <a:srgbClr val="F4CCCC">
                          <a:alpha val="0"/>
                        </a:srgbClr>
                      </a:solidFill>
                      <a:prstDash val="solid"/>
                      <a:round/>
                      <a:headEnd len="sm" w="sm" type="none"/>
                      <a:tailEnd len="sm" w="sm" type="none"/>
                    </a:lnT>
                    <a:lnB cap="flat" cmpd="sng" w="9525">
                      <a:solidFill>
                        <a:srgbClr val="FFF2CC">
                          <a:alpha val="0"/>
                        </a:srgbClr>
                      </a:solidFill>
                      <a:prstDash val="solid"/>
                      <a:round/>
                      <a:headEnd len="sm" w="sm" type="none"/>
                      <a:tailEnd len="sm" w="sm" type="none"/>
                    </a:lnB>
                    <a:solidFill>
                      <a:srgbClr val="F6F8F9"/>
                    </a:solidFill>
                  </a:tcPr>
                </a:tc>
              </a:tr>
              <a:tr h="276025">
                <a:tc>
                  <a:txBody>
                    <a:bodyPr/>
                    <a:lstStyle/>
                    <a:p>
                      <a:pPr indent="0" lvl="0" marL="0" rtl="0" algn="l">
                        <a:lnSpc>
                          <a:spcPct val="115000"/>
                        </a:lnSpc>
                        <a:spcBef>
                          <a:spcPts val="0"/>
                        </a:spcBef>
                        <a:spcAft>
                          <a:spcPts val="0"/>
                        </a:spcAft>
                        <a:buNone/>
                      </a:pPr>
                      <a:r>
                        <a:rPr b="1" lang="en" sz="1250">
                          <a:solidFill>
                            <a:srgbClr val="434343"/>
                          </a:solidFill>
                        </a:rPr>
                        <a:t>March 26</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Implementation</a:t>
                      </a:r>
                      <a:endParaRPr sz="1250">
                        <a:solidFill>
                          <a:srgbClr val="434343"/>
                        </a:solidFill>
                      </a:endParaRPr>
                    </a:p>
                  </a:txBody>
                  <a:tcPr marT="19050" marB="19050" marR="76200" marL="76200"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6F8F9">
                          <a:alpha val="0"/>
                        </a:srgbClr>
                      </a:solidFill>
                      <a:prstDash val="solid"/>
                      <a:round/>
                      <a:headEnd len="sm" w="sm" type="none"/>
                      <a:tailEnd len="sm" w="sm" type="none"/>
                    </a:lnT>
                    <a:lnB cap="flat" cmpd="sng" w="9525">
                      <a:solidFill>
                        <a:srgbClr val="F6F8F9">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50">
                          <a:solidFill>
                            <a:srgbClr val="434343"/>
                          </a:solidFill>
                        </a:rPr>
                        <a:t>March 27</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Climate &amp; youth health</a:t>
                      </a:r>
                      <a:endParaRPr sz="1250">
                        <a:solidFill>
                          <a:srgbClr val="434343"/>
                        </a:solidFill>
                      </a:endParaRPr>
                    </a:p>
                  </a:txBody>
                  <a:tcPr marT="19050" marB="19050" marR="76200" marL="76200"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FF2CC">
                          <a:alpha val="0"/>
                        </a:srgbClr>
                      </a:solidFill>
                      <a:prstDash val="solid"/>
                      <a:round/>
                      <a:headEnd len="sm" w="sm" type="none"/>
                      <a:tailEnd len="sm" w="sm" type="none"/>
                    </a:lnT>
                    <a:lnB cap="flat" cmpd="sng" w="9525">
                      <a:solidFill>
                        <a:srgbClr val="F6F8F9">
                          <a:alpha val="0"/>
                        </a:srgbClr>
                      </a:solidFill>
                      <a:prstDash val="solid"/>
                      <a:round/>
                      <a:headEnd len="sm" w="sm" type="none"/>
                      <a:tailEnd len="sm" w="sm" type="none"/>
                    </a:lnB>
                  </a:tcPr>
                </a:tc>
              </a:tr>
              <a:tr h="291025">
                <a:tc>
                  <a:txBody>
                    <a:bodyPr/>
                    <a:lstStyle/>
                    <a:p>
                      <a:pPr indent="0" lvl="0" marL="0" rtl="0" algn="l">
                        <a:lnSpc>
                          <a:spcPct val="115000"/>
                        </a:lnSpc>
                        <a:spcBef>
                          <a:spcPts val="0"/>
                        </a:spcBef>
                        <a:spcAft>
                          <a:spcPts val="0"/>
                        </a:spcAft>
                        <a:buNone/>
                      </a:pPr>
                      <a:r>
                        <a:rPr b="1" lang="en" sz="1250">
                          <a:solidFill>
                            <a:srgbClr val="434343"/>
                          </a:solidFill>
                        </a:rPr>
                        <a:t>April 2</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Synthesis &amp; summary</a:t>
                      </a:r>
                      <a:endParaRPr sz="1250">
                        <a:solidFill>
                          <a:srgbClr val="434343"/>
                        </a:solidFill>
                      </a:endParaRPr>
                    </a:p>
                  </a:txBody>
                  <a:tcPr marT="19050" marB="19050" marR="76200" marL="76200" anchor="ctr">
                    <a:lnL cap="flat" cmpd="sng" w="9525">
                      <a:solidFill>
                        <a:srgbClr val="F6F8F9">
                          <a:alpha val="0"/>
                        </a:srgbClr>
                      </a:solidFill>
                      <a:prstDash val="solid"/>
                      <a:round/>
                      <a:headEnd len="sm" w="sm" type="none"/>
                      <a:tailEnd len="sm" w="sm" type="none"/>
                    </a:lnL>
                    <a:lnR cap="flat" cmpd="sng" w="9525">
                      <a:solidFill>
                        <a:srgbClr val="F6F8F9">
                          <a:alpha val="0"/>
                        </a:srgbClr>
                      </a:solidFill>
                      <a:prstDash val="solid"/>
                      <a:round/>
                      <a:headEnd len="sm" w="sm" type="none"/>
                      <a:tailEnd len="sm" w="sm" type="none"/>
                    </a:lnR>
                    <a:lnT cap="flat" cmpd="sng" w="9525">
                      <a:solidFill>
                        <a:srgbClr val="F6F8F9">
                          <a:alpha val="0"/>
                        </a:srgbClr>
                      </a:solidFill>
                      <a:prstDash val="solid"/>
                      <a:round/>
                      <a:headEnd len="sm" w="sm" type="none"/>
                      <a:tailEnd len="sm" w="sm" type="none"/>
                    </a:lnT>
                    <a:lnB cap="flat" cmpd="sng" w="9525">
                      <a:solidFill>
                        <a:srgbClr val="F6F8F9">
                          <a:alpha val="0"/>
                        </a:srgbClr>
                      </a:solidFill>
                      <a:prstDash val="solid"/>
                      <a:round/>
                      <a:headEnd len="sm" w="sm" type="none"/>
                      <a:tailEnd len="sm" w="sm" type="none"/>
                    </a:lnB>
                    <a:solidFill>
                      <a:srgbClr val="F6F8F9"/>
                    </a:solidFill>
                  </a:tcPr>
                </a:tc>
                <a:tc>
                  <a:txBody>
                    <a:bodyPr/>
                    <a:lstStyle/>
                    <a:p>
                      <a:pPr indent="0" lvl="0" marL="0" rtl="0" algn="l">
                        <a:lnSpc>
                          <a:spcPct val="115000"/>
                        </a:lnSpc>
                        <a:spcBef>
                          <a:spcPts val="0"/>
                        </a:spcBef>
                        <a:spcAft>
                          <a:spcPts val="0"/>
                        </a:spcAft>
                        <a:buNone/>
                      </a:pPr>
                      <a:r>
                        <a:rPr b="1" lang="en" sz="1250">
                          <a:solidFill>
                            <a:srgbClr val="434343"/>
                          </a:solidFill>
                        </a:rPr>
                        <a:t>April 3</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Climate communication &amp; action</a:t>
                      </a:r>
                      <a:endParaRPr sz="1250">
                        <a:solidFill>
                          <a:srgbClr val="434343"/>
                        </a:solidFill>
                      </a:endParaRPr>
                    </a:p>
                  </a:txBody>
                  <a:tcPr marT="19050" marB="19050" marR="76200" marL="76200" anchor="ctr">
                    <a:lnL cap="flat" cmpd="sng" w="9525">
                      <a:solidFill>
                        <a:srgbClr val="F6F8F9">
                          <a:alpha val="0"/>
                        </a:srgbClr>
                      </a:solidFill>
                      <a:prstDash val="solid"/>
                      <a:round/>
                      <a:headEnd len="sm" w="sm" type="none"/>
                      <a:tailEnd len="sm" w="sm" type="none"/>
                    </a:lnL>
                    <a:lnR cap="flat" cmpd="sng" w="9525">
                      <a:solidFill>
                        <a:srgbClr val="F6F8F9">
                          <a:alpha val="0"/>
                        </a:srgbClr>
                      </a:solidFill>
                      <a:prstDash val="solid"/>
                      <a:round/>
                      <a:headEnd len="sm" w="sm" type="none"/>
                      <a:tailEnd len="sm" w="sm" type="none"/>
                    </a:lnR>
                    <a:lnT cap="flat" cmpd="sng" w="9525">
                      <a:solidFill>
                        <a:srgbClr val="F6F8F9">
                          <a:alpha val="0"/>
                        </a:srgbClr>
                      </a:solidFill>
                      <a:prstDash val="solid"/>
                      <a:round/>
                      <a:headEnd len="sm" w="sm" type="none"/>
                      <a:tailEnd len="sm" w="sm" type="none"/>
                    </a:lnT>
                    <a:lnB cap="flat" cmpd="sng" w="9525">
                      <a:solidFill>
                        <a:srgbClr val="F6F8F9">
                          <a:alpha val="0"/>
                        </a:srgbClr>
                      </a:solidFill>
                      <a:prstDash val="solid"/>
                      <a:round/>
                      <a:headEnd len="sm" w="sm" type="none"/>
                      <a:tailEnd len="sm" w="sm" type="none"/>
                    </a:lnB>
                    <a:solidFill>
                      <a:srgbClr val="F6F8F9"/>
                    </a:solidFill>
                  </a:tcPr>
                </a:tc>
              </a:tr>
              <a:tr h="336000">
                <a:tc>
                  <a:txBody>
                    <a:bodyPr/>
                    <a:lstStyle/>
                    <a:p>
                      <a:pPr indent="0" lvl="0" marL="0" rtl="0" algn="l">
                        <a:lnSpc>
                          <a:spcPct val="115000"/>
                        </a:lnSpc>
                        <a:spcBef>
                          <a:spcPts val="0"/>
                        </a:spcBef>
                        <a:spcAft>
                          <a:spcPts val="0"/>
                        </a:spcAft>
                        <a:buNone/>
                      </a:pPr>
                      <a:r>
                        <a:rPr b="1" lang="en" sz="1250">
                          <a:solidFill>
                            <a:srgbClr val="434343"/>
                          </a:solidFill>
                        </a:rPr>
                        <a:t>April 9</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Synthesis &amp; summary</a:t>
                      </a:r>
                      <a:endParaRPr sz="1250">
                        <a:solidFill>
                          <a:srgbClr val="434343"/>
                        </a:solidFill>
                      </a:endParaRPr>
                    </a:p>
                  </a:txBody>
                  <a:tcPr marT="19050" marB="19050" marR="76200" marL="76200"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6F8F9">
                          <a:alpha val="0"/>
                        </a:srgbClr>
                      </a:solidFill>
                      <a:prstDash val="solid"/>
                      <a:round/>
                      <a:headEnd len="sm" w="sm" type="none"/>
                      <a:tailEnd len="sm" w="sm" type="none"/>
                    </a:lnT>
                    <a:lnB cap="flat" cmpd="sng" w="9525">
                      <a:solidFill>
                        <a:srgbClr val="F6F8F9">
                          <a:alpha val="0"/>
                        </a:srgbClr>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250">
                          <a:solidFill>
                            <a:srgbClr val="434343"/>
                          </a:solidFill>
                        </a:rPr>
                        <a:t>April 10</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Youth climate communication &amp; action</a:t>
                      </a:r>
                      <a:endParaRPr sz="1250">
                        <a:solidFill>
                          <a:srgbClr val="434343"/>
                        </a:solidFill>
                      </a:endParaRPr>
                    </a:p>
                  </a:txBody>
                  <a:tcPr marT="19050" marB="19050" marR="76200" marL="76200"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6F8F9">
                          <a:alpha val="0"/>
                        </a:srgbClr>
                      </a:solidFill>
                      <a:prstDash val="solid"/>
                      <a:round/>
                      <a:headEnd len="sm" w="sm" type="none"/>
                      <a:tailEnd len="sm" w="sm" type="none"/>
                    </a:lnT>
                    <a:lnB cap="flat" cmpd="sng" w="9525">
                      <a:solidFill>
                        <a:srgbClr val="D9EAD3">
                          <a:alpha val="0"/>
                        </a:srgbClr>
                      </a:solidFill>
                      <a:prstDash val="solid"/>
                      <a:round/>
                      <a:headEnd len="sm" w="sm" type="none"/>
                      <a:tailEnd len="sm" w="sm" type="none"/>
                    </a:lnB>
                  </a:tcPr>
                </a:tc>
              </a:tr>
              <a:tr h="507475">
                <a:tc>
                  <a:txBody>
                    <a:bodyPr/>
                    <a:lstStyle/>
                    <a:p>
                      <a:pPr indent="0" lvl="0" marL="0" rtl="0" algn="l">
                        <a:lnSpc>
                          <a:spcPct val="115000"/>
                        </a:lnSpc>
                        <a:spcBef>
                          <a:spcPts val="0"/>
                        </a:spcBef>
                        <a:spcAft>
                          <a:spcPts val="0"/>
                        </a:spcAft>
                        <a:buNone/>
                      </a:pPr>
                      <a:r>
                        <a:rPr b="1" lang="en" sz="1250">
                          <a:solidFill>
                            <a:srgbClr val="434343"/>
                          </a:solidFill>
                        </a:rPr>
                        <a:t>April 16 (ASC 223) </a:t>
                      </a:r>
                      <a:r>
                        <a:rPr b="1" lang="en" sz="1250">
                          <a:solidFill>
                            <a:srgbClr val="434343"/>
                          </a:solidFill>
                        </a:rPr>
                        <a:t>– no youth session (Sayre spring break)</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Reflections and Q&amp;A with Ira Harkavy</a:t>
                      </a:r>
                      <a:endParaRPr sz="1250">
                        <a:solidFill>
                          <a:srgbClr val="434343"/>
                        </a:solidFill>
                      </a:endParaRPr>
                    </a:p>
                  </a:txBody>
                  <a:tcPr marT="19050" marB="19050" marR="76200" marL="76200" anchor="ctr">
                    <a:lnL cap="flat" cmpd="sng" w="9525">
                      <a:solidFill>
                        <a:srgbClr val="F6F8F9">
                          <a:alpha val="0"/>
                        </a:srgbClr>
                      </a:solidFill>
                      <a:prstDash val="solid"/>
                      <a:round/>
                      <a:headEnd len="sm" w="sm" type="none"/>
                      <a:tailEnd len="sm" w="sm" type="none"/>
                    </a:lnL>
                    <a:lnR cap="flat" cmpd="sng" w="9525">
                      <a:solidFill>
                        <a:srgbClr val="D9EAD3">
                          <a:alpha val="0"/>
                        </a:srgbClr>
                      </a:solidFill>
                      <a:prstDash val="solid"/>
                      <a:round/>
                      <a:headEnd len="sm" w="sm" type="none"/>
                      <a:tailEnd len="sm" w="sm" type="none"/>
                    </a:lnR>
                    <a:lnT cap="flat" cmpd="sng" w="9525">
                      <a:solidFill>
                        <a:srgbClr val="F6F8F9">
                          <a:alpha val="0"/>
                        </a:srgbClr>
                      </a:solidFill>
                      <a:prstDash val="solid"/>
                      <a:round/>
                      <a:headEnd len="sm" w="sm" type="none"/>
                      <a:tailEnd len="sm" w="sm" type="none"/>
                    </a:lnT>
                    <a:lnB cap="flat" cmpd="sng" w="9525">
                      <a:solidFill>
                        <a:srgbClr val="F6F8F9">
                          <a:alpha val="0"/>
                        </a:srgbClr>
                      </a:solidFill>
                      <a:prstDash val="solid"/>
                      <a:round/>
                      <a:headEnd len="sm" w="sm" type="none"/>
                      <a:tailEnd len="sm" w="sm" type="none"/>
                    </a:lnB>
                    <a:solidFill>
                      <a:srgbClr val="FFF2CC"/>
                    </a:solidFill>
                  </a:tcPr>
                </a:tc>
                <a:tc>
                  <a:txBody>
                    <a:bodyPr/>
                    <a:lstStyle/>
                    <a:p>
                      <a:pPr indent="0" lvl="0" marL="0" rtl="0" algn="l">
                        <a:lnSpc>
                          <a:spcPct val="115000"/>
                        </a:lnSpc>
                        <a:spcBef>
                          <a:spcPts val="0"/>
                        </a:spcBef>
                        <a:spcAft>
                          <a:spcPts val="0"/>
                        </a:spcAft>
                        <a:buNone/>
                      </a:pPr>
                      <a:r>
                        <a:rPr b="1" lang="en" sz="1250">
                          <a:solidFill>
                            <a:srgbClr val="434343"/>
                          </a:solidFill>
                        </a:rPr>
                        <a:t>April 17</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Climate equity &amp; policy; integration w/ students' research programs</a:t>
                      </a:r>
                      <a:endParaRPr sz="1250">
                        <a:solidFill>
                          <a:srgbClr val="434343"/>
                        </a:solidFill>
                      </a:endParaRPr>
                    </a:p>
                  </a:txBody>
                  <a:tcPr marT="19050" marB="19050" marR="76200" marL="76200" anchor="ctr">
                    <a:lnL cap="flat" cmpd="sng" w="9525">
                      <a:solidFill>
                        <a:srgbClr val="D9EAD3">
                          <a:alpha val="0"/>
                        </a:srgbClr>
                      </a:solidFill>
                      <a:prstDash val="solid"/>
                      <a:round/>
                      <a:headEnd len="sm" w="sm" type="none"/>
                      <a:tailEnd len="sm" w="sm" type="none"/>
                    </a:lnL>
                    <a:lnR cap="flat" cmpd="sng" w="9525">
                      <a:solidFill>
                        <a:srgbClr val="D9EAD3">
                          <a:alpha val="0"/>
                        </a:srgbClr>
                      </a:solidFill>
                      <a:prstDash val="solid"/>
                      <a:round/>
                      <a:headEnd len="sm" w="sm" type="none"/>
                      <a:tailEnd len="sm" w="sm" type="none"/>
                    </a:lnR>
                    <a:lnT cap="flat" cmpd="sng" w="9525">
                      <a:solidFill>
                        <a:srgbClr val="D9EAD3">
                          <a:alpha val="0"/>
                        </a:srgbClr>
                      </a:solidFill>
                      <a:prstDash val="solid"/>
                      <a:round/>
                      <a:headEnd len="sm" w="sm" type="none"/>
                      <a:tailEnd len="sm" w="sm" type="none"/>
                    </a:lnT>
                    <a:lnB cap="flat" cmpd="sng" w="9525">
                      <a:solidFill>
                        <a:srgbClr val="D9EAD3">
                          <a:alpha val="0"/>
                        </a:srgbClr>
                      </a:solidFill>
                      <a:prstDash val="solid"/>
                      <a:round/>
                      <a:headEnd len="sm" w="sm" type="none"/>
                      <a:tailEnd len="sm" w="sm" type="none"/>
                    </a:lnB>
                    <a:solidFill>
                      <a:srgbClr val="F6F8F9"/>
                    </a:solidFill>
                  </a:tcPr>
                </a:tc>
              </a:tr>
              <a:tr h="344175">
                <a:tc>
                  <a:txBody>
                    <a:bodyPr/>
                    <a:lstStyle/>
                    <a:p>
                      <a:pPr indent="0" lvl="0" marL="0" rtl="0" algn="l">
                        <a:lnSpc>
                          <a:spcPct val="115000"/>
                        </a:lnSpc>
                        <a:spcBef>
                          <a:spcPts val="0"/>
                        </a:spcBef>
                        <a:spcAft>
                          <a:spcPts val="0"/>
                        </a:spcAft>
                        <a:buNone/>
                      </a:pPr>
                      <a:r>
                        <a:rPr b="1" lang="en" sz="1250">
                          <a:solidFill>
                            <a:srgbClr val="434343"/>
                          </a:solidFill>
                        </a:rPr>
                        <a:t>April 23</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Presentation prep</a:t>
                      </a:r>
                      <a:endParaRPr sz="1250">
                        <a:solidFill>
                          <a:srgbClr val="434343"/>
                        </a:solidFill>
                      </a:endParaRPr>
                    </a:p>
                  </a:txBody>
                  <a:tcPr marT="19050" marB="19050" marR="76200" marL="76200"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F6F8F9">
                          <a:alpha val="0"/>
                        </a:srgbClr>
                      </a:solidFill>
                      <a:prstDash val="solid"/>
                      <a:round/>
                      <a:headEnd len="sm" w="sm" type="none"/>
                      <a:tailEnd len="sm" w="sm" type="none"/>
                    </a:lnT>
                    <a:lnB cap="flat" cmpd="sng" w="9525">
                      <a:solidFill>
                        <a:srgbClr val="F6F8F9">
                          <a:alpha val="0"/>
                        </a:srgbClr>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b="1" lang="en" sz="1250">
                          <a:solidFill>
                            <a:srgbClr val="434343"/>
                          </a:solidFill>
                        </a:rPr>
                        <a:t>April 24</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Collective retrospective</a:t>
                      </a:r>
                      <a:endParaRPr sz="1250">
                        <a:solidFill>
                          <a:srgbClr val="434343"/>
                        </a:solidFill>
                      </a:endParaRPr>
                    </a:p>
                  </a:txBody>
                  <a:tcPr marT="19050" marB="19050" marR="76200" marL="76200" anchor="ctr">
                    <a:lnL cap="flat" cmpd="sng" w="9525">
                      <a:solidFill>
                        <a:srgbClr val="FFFFFF">
                          <a:alpha val="0"/>
                        </a:srgbClr>
                      </a:solidFill>
                      <a:prstDash val="solid"/>
                      <a:round/>
                      <a:headEnd len="sm" w="sm" type="none"/>
                      <a:tailEnd len="sm" w="sm" type="none"/>
                    </a:lnL>
                    <a:lnR cap="flat" cmpd="sng" w="9525">
                      <a:solidFill>
                        <a:srgbClr val="FFFFFF">
                          <a:alpha val="0"/>
                        </a:srgbClr>
                      </a:solidFill>
                      <a:prstDash val="solid"/>
                      <a:round/>
                      <a:headEnd len="sm" w="sm" type="none"/>
                      <a:tailEnd len="sm" w="sm" type="none"/>
                    </a:lnR>
                    <a:lnT cap="flat" cmpd="sng" w="9525">
                      <a:solidFill>
                        <a:srgbClr val="D9EAD3">
                          <a:alpha val="0"/>
                        </a:srgbClr>
                      </a:solidFill>
                      <a:prstDash val="solid"/>
                      <a:round/>
                      <a:headEnd len="sm" w="sm" type="none"/>
                      <a:tailEnd len="sm" w="sm" type="none"/>
                    </a:lnT>
                    <a:lnB cap="flat" cmpd="sng" w="9525">
                      <a:solidFill>
                        <a:srgbClr val="F6F8F9">
                          <a:alpha val="0"/>
                        </a:srgbClr>
                      </a:solidFill>
                      <a:prstDash val="solid"/>
                      <a:round/>
                      <a:headEnd len="sm" w="sm" type="none"/>
                      <a:tailEnd len="sm" w="sm" type="none"/>
                    </a:lnB>
                    <a:solidFill>
                      <a:srgbClr val="FFFFFF"/>
                    </a:solidFill>
                  </a:tcPr>
                </a:tc>
              </a:tr>
              <a:tr h="344175">
                <a:tc>
                  <a:txBody>
                    <a:bodyPr/>
                    <a:lstStyle/>
                    <a:p>
                      <a:pPr indent="0" lvl="0" marL="0" rtl="0" algn="l">
                        <a:lnSpc>
                          <a:spcPct val="115000"/>
                        </a:lnSpc>
                        <a:spcBef>
                          <a:spcPts val="0"/>
                        </a:spcBef>
                        <a:spcAft>
                          <a:spcPts val="0"/>
                        </a:spcAft>
                        <a:buNone/>
                      </a:pPr>
                      <a:r>
                        <a:rPr b="1" lang="en" sz="1250">
                          <a:solidFill>
                            <a:srgbClr val="434343"/>
                          </a:solidFill>
                        </a:rPr>
                        <a:t>April 30</a:t>
                      </a:r>
                      <a:endParaRPr b="1" sz="1250">
                        <a:solidFill>
                          <a:srgbClr val="434343"/>
                        </a:solidFill>
                      </a:endParaRPr>
                    </a:p>
                    <a:p>
                      <a:pPr indent="0" lvl="0" marL="0" rtl="0" algn="l">
                        <a:lnSpc>
                          <a:spcPct val="115000"/>
                        </a:lnSpc>
                        <a:spcBef>
                          <a:spcPts val="0"/>
                        </a:spcBef>
                        <a:spcAft>
                          <a:spcPts val="0"/>
                        </a:spcAft>
                        <a:buNone/>
                      </a:pPr>
                      <a:r>
                        <a:rPr lang="en" sz="1250">
                          <a:solidFill>
                            <a:srgbClr val="434343"/>
                          </a:solidFill>
                        </a:rPr>
                        <a:t>Presentation + celebration</a:t>
                      </a:r>
                      <a:endParaRPr sz="1250">
                        <a:solidFill>
                          <a:srgbClr val="434343"/>
                        </a:solidFill>
                      </a:endParaRPr>
                    </a:p>
                  </a:txBody>
                  <a:tcPr marT="19050" marB="19050" marR="76200" marL="76200" anchor="ctr">
                    <a:lnL cap="flat" cmpd="sng" w="9525">
                      <a:solidFill>
                        <a:srgbClr val="F6F8F9">
                          <a:alpha val="0"/>
                        </a:srgbClr>
                      </a:solidFill>
                      <a:prstDash val="solid"/>
                      <a:round/>
                      <a:headEnd len="sm" w="sm" type="none"/>
                      <a:tailEnd len="sm" w="sm" type="none"/>
                    </a:lnL>
                    <a:lnR cap="flat" cmpd="sng" w="9525">
                      <a:solidFill>
                        <a:srgbClr val="F6F8F9">
                          <a:alpha val="0"/>
                        </a:srgbClr>
                      </a:solidFill>
                      <a:prstDash val="solid"/>
                      <a:round/>
                      <a:headEnd len="sm" w="sm" type="none"/>
                      <a:tailEnd len="sm" w="sm" type="none"/>
                    </a:lnR>
                    <a:lnT cap="flat" cmpd="sng" w="9525">
                      <a:solidFill>
                        <a:srgbClr val="F6F8F9">
                          <a:alpha val="0"/>
                        </a:srgbClr>
                      </a:solidFill>
                      <a:prstDash val="solid"/>
                      <a:round/>
                      <a:headEnd len="sm" w="sm" type="none"/>
                      <a:tailEnd len="sm" w="sm" type="none"/>
                    </a:lnT>
                    <a:lnB cap="flat" cmpd="sng" w="9525">
                      <a:solidFill>
                        <a:srgbClr val="3E4791">
                          <a:alpha val="0"/>
                        </a:srgbClr>
                      </a:solidFill>
                      <a:prstDash val="solid"/>
                      <a:round/>
                      <a:headEnd len="sm" w="sm" type="none"/>
                      <a:tailEnd len="sm" w="sm" type="none"/>
                    </a:lnB>
                    <a:solidFill>
                      <a:srgbClr val="F6F8F9"/>
                    </a:solidFill>
                  </a:tcPr>
                </a:tc>
                <a:tc>
                  <a:txBody>
                    <a:bodyPr/>
                    <a:lstStyle/>
                    <a:p>
                      <a:pPr indent="0" lvl="0" marL="0" rtl="0" algn="l">
                        <a:spcBef>
                          <a:spcPts val="0"/>
                        </a:spcBef>
                        <a:spcAft>
                          <a:spcPts val="0"/>
                        </a:spcAft>
                        <a:buNone/>
                      </a:pPr>
                      <a:r>
                        <a:t/>
                      </a:r>
                      <a:endParaRPr sz="1250"/>
                    </a:p>
                  </a:txBody>
                  <a:tcPr marT="91425" marB="91425" marR="91425" marL="91425">
                    <a:lnL cap="flat" cmpd="sng" w="9525">
                      <a:solidFill>
                        <a:srgbClr val="F6F8F9">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6F8F9">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20" name="Google Shape;120;p23"/>
          <p:cNvSpPr txBox="1"/>
          <p:nvPr>
            <p:ph idx="4294967295"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Schedule (youth sessions &amp; seminar sessions)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Statement on soliciting feedback</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chemeClr val="dk1"/>
                </a:solidFill>
              </a:rPr>
              <a:t>At Penn and in this course, we aim to educate and respect students with diverse backgrounds and perspectives. The diversity students bring to class is a resource and an essential feature of university education. We aim to present materials and activities that are respectful of diversity, including academic background as well as gender, sexuality, disability, age, socioeconomic status, ethnicity, race, and culture. Your suggestions to improve diversity and inclusivity in the course are encouraged and appreciated.</a:t>
            </a:r>
            <a:endParaRPr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policies</a:t>
            </a:r>
            <a:endParaRPr/>
          </a:p>
        </p:txBody>
      </p:sp>
      <p:sp>
        <p:nvSpPr>
          <p:cNvPr id="132" name="Google Shape;132;p25"/>
          <p:cNvSpPr txBox="1"/>
          <p:nvPr>
            <p:ph idx="1" type="body"/>
          </p:nvPr>
        </p:nvSpPr>
        <p:spPr>
          <a:xfrm>
            <a:off x="311700" y="1152475"/>
            <a:ext cx="8520600" cy="3788700"/>
          </a:xfrm>
          <a:prstGeom prst="rect">
            <a:avLst/>
          </a:prstGeom>
        </p:spPr>
        <p:txBody>
          <a:bodyPr anchorCtr="0" anchor="t" bIns="91425" lIns="91425" spcFirstLastPara="1" rIns="91425" wrap="square" tIns="91425">
            <a:normAutofit lnSpcReduction="10000"/>
          </a:bodyPr>
          <a:lstStyle/>
          <a:p>
            <a:pPr indent="0" lvl="0" marL="0" rtl="0" algn="l">
              <a:lnSpc>
                <a:spcPct val="120000"/>
              </a:lnSpc>
              <a:spcBef>
                <a:spcPts val="0"/>
              </a:spcBef>
              <a:spcAft>
                <a:spcPts val="0"/>
              </a:spcAft>
              <a:buClr>
                <a:schemeClr val="dk1"/>
              </a:buClr>
              <a:buSzPts val="1100"/>
              <a:buFont typeface="Arial"/>
              <a:buNone/>
            </a:pPr>
            <a:r>
              <a:rPr b="1" lang="en" sz="1100">
                <a:solidFill>
                  <a:schemeClr val="dk1"/>
                </a:solidFill>
              </a:rPr>
              <a:t>Attendance/Participation. </a:t>
            </a:r>
            <a:r>
              <a:rPr lang="en" sz="1100">
                <a:solidFill>
                  <a:schemeClr val="dk1"/>
                </a:solidFill>
              </a:rPr>
              <a:t>One of the objectives for this course is developing relationships with community partners. Participatory research depends on relationships—on establishing trust and a sense of community within our class and on site. Missing meetings or showing disrespect in any way has consequences for the young people we work with, and for the sustainability of these partnerships. This means showing up to both class and your engagement work is essential. What does it mean to show up?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Be present</a:t>
            </a:r>
            <a:r>
              <a:rPr lang="en" sz="1100">
                <a:solidFill>
                  <a:schemeClr val="dk1"/>
                </a:solidFill>
              </a:rPr>
              <a:t>, both physically and mentally.</a:t>
            </a:r>
            <a:r>
              <a:rPr b="1" lang="en" sz="1100">
                <a:solidFill>
                  <a:schemeClr val="dk1"/>
                </a:solidFill>
              </a:rPr>
              <a:t> </a:t>
            </a:r>
            <a:r>
              <a:rPr lang="en" sz="1100">
                <a:solidFill>
                  <a:schemeClr val="dk1"/>
                </a:solidFill>
              </a:rPr>
              <a:t>Your class participation grade will be lowered if you miss or show up late to class or engagement without communicating with me. Your grade will also be lowered if you are seen texting, using social media, or emailing during class or at your engagement site (unless these are part of the work itself). </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Engage respectfully: </a:t>
            </a:r>
            <a:r>
              <a:rPr lang="en" sz="1100">
                <a:solidFill>
                  <a:schemeClr val="dk1"/>
                </a:solidFill>
              </a:rPr>
              <a:t>Be willing to share your ideas and experiences with others. This is an environment where everyone should feel comfortable participating. In class and at the engagement site, use “I” statements when speaking, step up/ step back, and give others the benefit of the doubt. </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Honor partner relationships: </a:t>
            </a:r>
            <a:r>
              <a:rPr lang="en" sz="1100">
                <a:solidFill>
                  <a:schemeClr val="dk1"/>
                </a:solidFill>
              </a:rPr>
              <a:t>We are guests in our engagement sites. Be respectful of both youth partners and adult staff—their workload, experience, and knowledge—as well as site norms and rules. Dress professionally; communicate professionally; act professionally. Remember you are coming from an educational institution with tremendous resources. The partners we work with may be coming from different contexts. Partner relationships and mental health should always be prioritized over a deadline. Please communicate with us as early as possible if you experience any difficulty.</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sz="1100">
                <a:solidFill>
                  <a:schemeClr val="dk1"/>
                </a:solidFill>
              </a:rPr>
              <a:t>Cell Phone/ Electronic Devices: </a:t>
            </a:r>
            <a:r>
              <a:rPr lang="en" sz="1100">
                <a:solidFill>
                  <a:schemeClr val="dk1"/>
                </a:solidFill>
              </a:rPr>
              <a:t>Out of respect for each other and the learning environment, the use of cell phones, pagers, and other electronic devices are </a:t>
            </a:r>
            <a:r>
              <a:rPr i="1" lang="en" sz="1100">
                <a:solidFill>
                  <a:schemeClr val="dk1"/>
                </a:solidFill>
              </a:rPr>
              <a:t>not</a:t>
            </a:r>
            <a:r>
              <a:rPr lang="en" sz="1100">
                <a:solidFill>
                  <a:schemeClr val="dk1"/>
                </a:solidFill>
              </a:rPr>
              <a:t> permitted in the classroom and when you are engaging with partners at the engagement sites. Please keep them off (not silent, not vibrate, but OFF) during class time. </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policies</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0000"/>
              </a:lnSpc>
              <a:spcBef>
                <a:spcPts val="0"/>
              </a:spcBef>
              <a:spcAft>
                <a:spcPts val="0"/>
              </a:spcAft>
              <a:buClr>
                <a:schemeClr val="dk1"/>
              </a:buClr>
              <a:buSzPts val="1100"/>
              <a:buFont typeface="Arial"/>
              <a:buNone/>
            </a:pPr>
            <a:r>
              <a:rPr b="1" lang="en" sz="1100">
                <a:solidFill>
                  <a:schemeClr val="dk1"/>
                </a:solidFill>
              </a:rPr>
              <a:t>CITI training for human subjects’ research:</a:t>
            </a:r>
            <a:r>
              <a:rPr lang="en" sz="1100">
                <a:solidFill>
                  <a:schemeClr val="dk1"/>
                </a:solidFill>
              </a:rPr>
              <a:t> This training is required for all students involved in conducting human subjects research in this class. For students who have not done so, complete Human Subjects Research Training (choose social/behavioral research track)</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https://irb.upenn.edu/mission-institutional-review-board-irb/guidance/citi-human-research-protections-training</a:t>
            </a:r>
            <a:r>
              <a:rPr lang="en" sz="1100">
                <a:solidFill>
                  <a:schemeClr val="dk1"/>
                </a:solidFill>
              </a:rPr>
              <a:t> as soon as possible. Netter Center has obtained IRB approval for research conducted at the engagement sites. Familiarize yourself with submitting new human subjects research for approval by Penn IRB.</a:t>
            </a:r>
            <a:r>
              <a:rPr lang="en" sz="1100">
                <a:solidFill>
                  <a:schemeClr val="dk1"/>
                </a:solidFill>
                <a:uFill>
                  <a:noFill/>
                </a:uFill>
                <a:hlinkClick r:id="rId5">
                  <a:extLst>
                    <a:ext uri="{A12FA001-AC4F-418D-AE19-62706E023703}">
                      <ahyp:hlinkClr val="tx"/>
                    </a:ext>
                  </a:extLst>
                </a:hlinkClick>
              </a:rPr>
              <a:t> </a:t>
            </a:r>
            <a:r>
              <a:rPr lang="en" sz="1100" u="sng">
                <a:solidFill>
                  <a:schemeClr val="hlink"/>
                </a:solidFill>
                <a:hlinkClick r:id="rId6"/>
              </a:rPr>
              <a:t>https://irb.upenn.edu/initial</a:t>
            </a:r>
            <a:r>
              <a:rPr lang="en" sz="1100">
                <a:solidFill>
                  <a:schemeClr val="dk1"/>
                </a:solidFill>
              </a:rPr>
              <a:t> </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Netter Center Student Handbook. </a:t>
            </a:r>
            <a:r>
              <a:rPr lang="en" sz="1100">
                <a:solidFill>
                  <a:schemeClr val="dk1"/>
                </a:solidFill>
              </a:rPr>
              <a:t>More information about the Netter Center for Community Partnerships, ABCS courses, University-Assisted Community Schools, and engagement expectations can be found in the Student Handbook:</a:t>
            </a:r>
            <a:r>
              <a:rPr lang="en" sz="1100">
                <a:solidFill>
                  <a:schemeClr val="dk1"/>
                </a:solidFill>
                <a:uFill>
                  <a:noFill/>
                </a:uFill>
                <a:hlinkClick r:id="rId7">
                  <a:extLst>
                    <a:ext uri="{A12FA001-AC4F-418D-AE19-62706E023703}">
                      <ahyp:hlinkClr val="tx"/>
                    </a:ext>
                  </a:extLst>
                </a:hlinkClick>
              </a:rPr>
              <a:t> </a:t>
            </a:r>
            <a:r>
              <a:rPr lang="en" sz="1100" u="sng">
                <a:solidFill>
                  <a:schemeClr val="accent5"/>
                </a:solidFill>
                <a:hlinkClick r:id="rId8">
                  <a:extLst>
                    <a:ext uri="{A12FA001-AC4F-418D-AE19-62706E023703}">
                      <ahyp:hlinkClr val="tx"/>
                    </a:ext>
                  </a:extLst>
                </a:hlinkClick>
              </a:rPr>
              <a:t>https://bit.ly/netter-handbook</a:t>
            </a:r>
            <a:endParaRPr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100">
                <a:solidFill>
                  <a:schemeClr val="dk1"/>
                </a:solidFill>
              </a:rPr>
              <a:t>Communication with instructors. </a:t>
            </a:r>
            <a:r>
              <a:rPr lang="en" sz="1100">
                <a:solidFill>
                  <a:schemeClr val="dk1"/>
                </a:solidFill>
              </a:rPr>
              <a:t>When emailing or sending messages to instructors on Canvas, please include all instructors as the default. If you want to communicate with specific instructors only, you do not need to include the others.</a:t>
            </a:r>
            <a:endParaRPr b="1"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policies</a:t>
            </a:r>
            <a:endParaRPr/>
          </a:p>
        </p:txBody>
      </p:sp>
      <p:sp>
        <p:nvSpPr>
          <p:cNvPr id="144" name="Google Shape;144;p27"/>
          <p:cNvSpPr txBox="1"/>
          <p:nvPr>
            <p:ph idx="1" type="body"/>
          </p:nvPr>
        </p:nvSpPr>
        <p:spPr>
          <a:xfrm>
            <a:off x="311700" y="1152475"/>
            <a:ext cx="8520600" cy="378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100">
                <a:solidFill>
                  <a:schemeClr val="dk1"/>
                </a:solidFill>
              </a:rPr>
              <a:t>Google Drive.</a:t>
            </a:r>
            <a:r>
              <a:rPr lang="en" sz="1100">
                <a:solidFill>
                  <a:schemeClr val="dk1"/>
                </a:solidFill>
              </a:rPr>
              <a:t>  A Google Drive folder has been created to facilitate saving your team’s work and to provide in-class feedback during workshops. The link to the folder is: </a:t>
            </a:r>
            <a:r>
              <a:rPr lang="en" sz="1100" u="sng">
                <a:solidFill>
                  <a:schemeClr val="hlink"/>
                </a:solidFill>
                <a:hlinkClick r:id="rId3"/>
              </a:rPr>
              <a:t>https://bit.ly/ccc-google-drive</a:t>
            </a: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sz="1100">
                <a:solidFill>
                  <a:schemeClr val="dk1"/>
                </a:solidFill>
              </a:rPr>
              <a:t>Late and Make-up Work: </a:t>
            </a:r>
            <a:r>
              <a:rPr lang="en" sz="1100">
                <a:solidFill>
                  <a:schemeClr val="dk1"/>
                </a:solidFill>
              </a:rPr>
              <a:t>Please</a:t>
            </a:r>
            <a:r>
              <a:rPr b="1" i="1" lang="en" sz="1100">
                <a:solidFill>
                  <a:schemeClr val="dk1"/>
                </a:solidFill>
              </a:rPr>
              <a:t> </a:t>
            </a:r>
            <a:r>
              <a:rPr lang="en" sz="1100">
                <a:solidFill>
                  <a:schemeClr val="dk1"/>
                </a:solidFill>
              </a:rPr>
              <a:t>contact us if you anticipate a delay for submitting any of the assignments so that we can plan on a workaround.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sz="1100">
                <a:solidFill>
                  <a:schemeClr val="dk1"/>
                </a:solidFill>
              </a:rPr>
              <a:t>Student Accessibility: </a:t>
            </a:r>
            <a:r>
              <a:rPr lang="en" sz="1100">
                <a:solidFill>
                  <a:schemeClr val="dk1"/>
                </a:solidFill>
              </a:rPr>
              <a:t>Please refer to the following resource and notify the instructor regarding accommodations.</a:t>
            </a:r>
            <a:r>
              <a:rPr lang="en" sz="1100">
                <a:solidFill>
                  <a:schemeClr val="dk1"/>
                </a:solidFill>
                <a:uFill>
                  <a:noFill/>
                </a:uFill>
                <a:hlinkClick r:id="rId4">
                  <a:extLst>
                    <a:ext uri="{A12FA001-AC4F-418D-AE19-62706E023703}">
                      <ahyp:hlinkClr val="tx"/>
                    </a:ext>
                  </a:extLst>
                </a:hlinkClick>
              </a:rPr>
              <a:t> </a:t>
            </a:r>
            <a:r>
              <a:rPr lang="en" sz="1100" u="sng">
                <a:solidFill>
                  <a:schemeClr val="hlink"/>
                </a:solidFill>
                <a:hlinkClick r:id="rId5"/>
              </a:rPr>
              <a:t>https://wlrc.vpul.upenn.edu/sds</a:t>
            </a:r>
            <a:r>
              <a:rPr lang="en" sz="1100" u="sng">
                <a:solidFill>
                  <a:srgbClr val="0000FF"/>
                </a:solidFill>
              </a:rPr>
              <a:t> </a:t>
            </a:r>
            <a:endParaRPr sz="1100" u="sng">
              <a:solidFill>
                <a:srgbClr val="0000FF"/>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20000"/>
              </a:lnSpc>
              <a:spcBef>
                <a:spcPts val="0"/>
              </a:spcBef>
              <a:spcAft>
                <a:spcPts val="0"/>
              </a:spcAft>
              <a:buClr>
                <a:schemeClr val="dk1"/>
              </a:buClr>
              <a:buSzPts val="1100"/>
              <a:buFont typeface="Arial"/>
              <a:buNone/>
            </a:pPr>
            <a:r>
              <a:rPr b="1" lang="en" sz="1100">
                <a:solidFill>
                  <a:schemeClr val="dk1"/>
                </a:solidFill>
              </a:rPr>
              <a:t>Academic Integrity: </a:t>
            </a:r>
            <a:r>
              <a:rPr lang="en" sz="1100">
                <a:solidFill>
                  <a:schemeClr val="dk1"/>
                </a:solidFill>
              </a:rPr>
              <a:t>Students are expected to adhere strictly to the University’s Code of Academic Integrity. All individual work submitted for this course are expected to be the student’s individual and original work. Material obtained from another source must be appropriately acknowledged and cited. Other important guidelines are listed in the University’s policy on academic integrity, which can be viewed at </a:t>
            </a:r>
            <a:r>
              <a:rPr lang="en" sz="1100" u="sng">
                <a:solidFill>
                  <a:schemeClr val="hlink"/>
                </a:solidFill>
                <a:hlinkClick r:id="rId6"/>
              </a:rPr>
              <a:t>https://catalog.upenn.edu/pennbook/code-of-academic-integrity</a:t>
            </a:r>
            <a:r>
              <a:rPr lang="en" sz="1100">
                <a:solidFill>
                  <a:schemeClr val="dk1"/>
                </a:solidFill>
              </a:rPr>
              <a:t> </a:t>
            </a:r>
            <a:endParaRPr sz="1100" u="sng">
              <a:solidFill>
                <a:srgbClr val="0000FF"/>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1100">
                <a:solidFill>
                  <a:schemeClr val="dk1"/>
                </a:solidFill>
              </a:rPr>
              <a:t>Use of generative AI tools. </a:t>
            </a:r>
            <a:r>
              <a:rPr lang="en" sz="1100">
                <a:solidFill>
                  <a:schemeClr val="dk1"/>
                </a:solidFill>
              </a:rPr>
              <a:t>In this course, generative AI tools (e.g. chatGPT) are only permitted for preparatory work such as brainstorming, generating initial versions of climate &amp; health solutions, or other such tasks as specified by course instructors. All written assignments should be your own original work, created for this class. Written work created by generative AI tools is not considered as original work. It is worth noting that generative AI tools can sometimes generate information that may be inaccurate, incomplete, or otherwise problematic. It is your responsibility to fact-check and proofread all the information you receive from AI tools. </a:t>
            </a: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Positionality statement</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In this course we will be reading work from a range of scholars, engaging with school partners, and with youth whose position, privilege, commitments, and lived experiences may be vastly different from our own. Together, our goal in this class is to come to these texts and engagement sessions with mutual respect and an eagerness to learn. Our identities influenced how we approached the development of this course and communication research.</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We are socialized into an unjust and unequal society, and we inherit biases woven into the fabric of that society. We aim to approach the course (and its diverse content) in a way that prioritizes the needs and well-being of scholars from historically and currently marginalized groups. We can do this by listening to our colleagues, fellow students, and community partners, practicing intellectual humility, and being actively curious about our biases, blindspots, and areas of ignorance. </a:t>
            </a:r>
            <a:endParaRPr sz="19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Inclusivity &amp; accessibility</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100">
                <a:solidFill>
                  <a:schemeClr val="dk1"/>
                </a:solidFill>
              </a:rPr>
              <a:t>Names and Pronouns</a:t>
            </a:r>
            <a:r>
              <a:rPr lang="en" sz="1100">
                <a:solidFill>
                  <a:schemeClr val="dk1"/>
                </a:solidFill>
              </a:rPr>
              <a:t>. In this course, it is important that we refer to everyone by their names and by their pronouns. Pronouns can be a way to affirm someone's gender, but they can also be unrelated to a person's gender. They are simply a public way in which people are referred to in place of their name (e.g., “he” or “she” or “they” or “ze” or many others). In this classroom, you are invited but not required to share the pronouns you use (or the pronouns you want to use in this particular space), and we ask that all of us commit to being attentive to and using each other’s pronouns. If you accidentally misgender someone or use an incorrect pronoun for them, please simply correct yourself to their pronoun. If during the course you would like us to change the pronoun we are using for you, please let us know.</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rPr b="1" lang="en" sz="1100">
                <a:solidFill>
                  <a:schemeClr val="dk1"/>
                </a:solidFill>
              </a:rPr>
              <a:t>Name Designation</a:t>
            </a:r>
            <a:r>
              <a:rPr i="1" lang="en" sz="1100">
                <a:solidFill>
                  <a:schemeClr val="dk1"/>
                </a:solidFill>
              </a:rPr>
              <a:t>.</a:t>
            </a:r>
            <a:r>
              <a:rPr lang="en" sz="1100">
                <a:solidFill>
                  <a:schemeClr val="dk1"/>
                </a:solidFill>
              </a:rPr>
              <a:t> The University of Pennsylvania is committed to providing an equitable and safe experience for students whose birth name and/or legal name does not reflect their gender. Any student, including transgender, genderfluid, genderqueer, gender diverse, non-cisgender and cisgender students who wish to designate a name different from their birth or legal name can do so by editing their Personal Information page in Path@Penn. For additional Preferred First Name, Pronouns, and Gender Identity Information, see </a:t>
            </a:r>
            <a:r>
              <a:rPr lang="en" sz="1100" u="sng">
                <a:solidFill>
                  <a:schemeClr val="hlink"/>
                </a:solidFill>
                <a:hlinkClick r:id="rId3"/>
              </a:rPr>
              <a:t>https://srfs.upenn.edu/student-records/update-data</a:t>
            </a:r>
            <a:r>
              <a:rPr lang="en" sz="1100">
                <a:solidFill>
                  <a:schemeClr val="dk1"/>
                </a:solidFill>
              </a:rPr>
              <a:t> </a:t>
            </a:r>
            <a:endParaRPr sz="1100">
              <a:solidFill>
                <a:schemeClr val="dk1"/>
              </a:solidFill>
            </a:endParaRPr>
          </a:p>
          <a:p>
            <a:pPr indent="0" lvl="0" marL="0" rtl="0" algn="l">
              <a:lnSpc>
                <a:spcPct val="100000"/>
              </a:lnSpc>
              <a:spcBef>
                <a:spcPts val="0"/>
              </a:spcBef>
              <a:spcAft>
                <a:spcPts val="0"/>
              </a:spcAft>
              <a:buNone/>
            </a:pPr>
            <a:r>
              <a:t/>
            </a:r>
            <a:endParaRPr sz="1100">
              <a:solidFill>
                <a:schemeClr val="dk1"/>
              </a:solidFill>
            </a:endParaRPr>
          </a:p>
          <a:p>
            <a:pPr indent="0" lvl="0" marL="0" rtl="0" algn="l">
              <a:lnSpc>
                <a:spcPct val="100000"/>
              </a:lnSpc>
              <a:spcBef>
                <a:spcPts val="0"/>
              </a:spcBef>
              <a:spcAft>
                <a:spcPts val="0"/>
              </a:spcAft>
              <a:buNone/>
            </a:pPr>
            <a:r>
              <a:rPr b="1" lang="en" sz="1100">
                <a:solidFill>
                  <a:schemeClr val="dk1"/>
                </a:solidFill>
              </a:rPr>
              <a:t>Bathrooms in Annenberg</a:t>
            </a:r>
            <a:r>
              <a:rPr lang="en" sz="1100">
                <a:solidFill>
                  <a:schemeClr val="dk1"/>
                </a:solidFill>
              </a:rPr>
              <a:t>. Two all-gender bathrooms are located on the second floor. The first one is ADA-compliant and includes a diaper changing table. The second one has three toilets, one of which is ADA-compliant. Four single-use all-gender bathrooms are located on the first floor of the Annenberg School, through the double doors next to the main elevator. Two additional single-use all-gender bathrooms are located on the fifth floor outside room 500. Free sanitary products are available in the all-gender bathrooms of the LGBT Center, 3907 Spruce St. Please let your instructor know if you require other information about spaces of accommodation.</a:t>
            </a:r>
            <a:endParaRPr b="1"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ctrTitle"/>
          </p:nvPr>
        </p:nvSpPr>
        <p:spPr>
          <a:xfrm>
            <a:off x="311708" y="9227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Youth Participatory Action R</a:t>
            </a:r>
            <a:r>
              <a:rPr lang="en"/>
              <a:t>esearch (YPAR)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idx="1" type="body"/>
          </p:nvPr>
        </p:nvSpPr>
        <p:spPr>
          <a:xfrm>
            <a:off x="311700" y="4686300"/>
            <a:ext cx="8520600" cy="32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000"/>
              <a:t>Figure from </a:t>
            </a:r>
            <a:r>
              <a:rPr lang="en" sz="1000" u="sng">
                <a:solidFill>
                  <a:schemeClr val="hlink"/>
                </a:solidFill>
                <a:hlinkClick r:id="rId3"/>
              </a:rPr>
              <a:t>Equity By Design</a:t>
            </a:r>
            <a:endParaRPr sz="1000"/>
          </a:p>
        </p:txBody>
      </p:sp>
      <p:pic>
        <p:nvPicPr>
          <p:cNvPr id="167" name="Google Shape;167;p31"/>
          <p:cNvPicPr preferRelativeResize="0"/>
          <p:nvPr/>
        </p:nvPicPr>
        <p:blipFill rotWithShape="1">
          <a:blip r:embed="rId4">
            <a:alphaModFix/>
          </a:blip>
          <a:srcRect b="0" l="0" r="0" t="901"/>
          <a:stretch/>
        </p:blipFill>
        <p:spPr>
          <a:xfrm>
            <a:off x="2147226" y="666950"/>
            <a:ext cx="6237476" cy="3922625"/>
          </a:xfrm>
          <a:prstGeom prst="rect">
            <a:avLst/>
          </a:prstGeom>
          <a:noFill/>
          <a:ln>
            <a:noFill/>
          </a:ln>
        </p:spPr>
      </p:pic>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a:t>
            </a:r>
            <a:r>
              <a:rPr lang="en"/>
              <a:t> is YPAR?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Teaching team</a:t>
            </a:r>
            <a:endParaRPr/>
          </a:p>
        </p:txBody>
      </p:sp>
      <p:pic>
        <p:nvPicPr>
          <p:cNvPr id="60" name="Google Shape;60;p14"/>
          <p:cNvPicPr preferRelativeResize="0"/>
          <p:nvPr/>
        </p:nvPicPr>
        <p:blipFill>
          <a:blip r:embed="rId3">
            <a:alphaModFix/>
          </a:blip>
          <a:stretch>
            <a:fillRect/>
          </a:stretch>
        </p:blipFill>
        <p:spPr>
          <a:xfrm>
            <a:off x="78250" y="1238875"/>
            <a:ext cx="1914525" cy="2390775"/>
          </a:xfrm>
          <a:prstGeom prst="rect">
            <a:avLst/>
          </a:prstGeom>
          <a:noFill/>
          <a:ln>
            <a:noFill/>
          </a:ln>
        </p:spPr>
      </p:pic>
      <p:pic>
        <p:nvPicPr>
          <p:cNvPr id="61" name="Google Shape;61;p14"/>
          <p:cNvPicPr preferRelativeResize="0"/>
          <p:nvPr/>
        </p:nvPicPr>
        <p:blipFill>
          <a:blip r:embed="rId4">
            <a:alphaModFix/>
          </a:blip>
          <a:stretch>
            <a:fillRect/>
          </a:stretch>
        </p:blipFill>
        <p:spPr>
          <a:xfrm>
            <a:off x="2213950" y="1238875"/>
            <a:ext cx="2390775" cy="2390775"/>
          </a:xfrm>
          <a:prstGeom prst="rect">
            <a:avLst/>
          </a:prstGeom>
          <a:noFill/>
          <a:ln>
            <a:noFill/>
          </a:ln>
        </p:spPr>
      </p:pic>
      <p:pic>
        <p:nvPicPr>
          <p:cNvPr id="62" name="Google Shape;62;p14"/>
          <p:cNvPicPr preferRelativeResize="0"/>
          <p:nvPr/>
        </p:nvPicPr>
        <p:blipFill>
          <a:blip r:embed="rId5">
            <a:alphaModFix/>
          </a:blip>
          <a:stretch>
            <a:fillRect/>
          </a:stretch>
        </p:blipFill>
        <p:spPr>
          <a:xfrm>
            <a:off x="4814201" y="1246325"/>
            <a:ext cx="1790774" cy="2390775"/>
          </a:xfrm>
          <a:prstGeom prst="rect">
            <a:avLst/>
          </a:prstGeom>
          <a:noFill/>
          <a:ln>
            <a:noFill/>
          </a:ln>
        </p:spPr>
      </p:pic>
      <p:sp>
        <p:nvSpPr>
          <p:cNvPr id="63" name="Google Shape;63;p14"/>
          <p:cNvSpPr txBox="1"/>
          <p:nvPr/>
        </p:nvSpPr>
        <p:spPr>
          <a:xfrm>
            <a:off x="140163" y="3712600"/>
            <a:ext cx="1790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Andy Tan (he/him)</a:t>
            </a:r>
            <a:endParaRPr sz="1800">
              <a:solidFill>
                <a:schemeClr val="dk1"/>
              </a:solidFill>
            </a:endParaRPr>
          </a:p>
        </p:txBody>
      </p:sp>
      <p:sp>
        <p:nvSpPr>
          <p:cNvPr id="64" name="Google Shape;64;p14"/>
          <p:cNvSpPr txBox="1"/>
          <p:nvPr/>
        </p:nvSpPr>
        <p:spPr>
          <a:xfrm>
            <a:off x="4814238" y="3712600"/>
            <a:ext cx="1790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Emily Falk (she/her)</a:t>
            </a:r>
            <a:endParaRPr sz="1800">
              <a:solidFill>
                <a:schemeClr val="dk1"/>
              </a:solidFill>
            </a:endParaRPr>
          </a:p>
        </p:txBody>
      </p:sp>
      <p:sp>
        <p:nvSpPr>
          <p:cNvPr id="65" name="Google Shape;65;p14"/>
          <p:cNvSpPr txBox="1"/>
          <p:nvPr/>
        </p:nvSpPr>
        <p:spPr>
          <a:xfrm>
            <a:off x="2513988" y="3712600"/>
            <a:ext cx="1790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Dani Cosme (she/her)</a:t>
            </a:r>
            <a:endParaRPr sz="1800">
              <a:solidFill>
                <a:schemeClr val="dk1"/>
              </a:solidFill>
            </a:endParaRPr>
          </a:p>
        </p:txBody>
      </p:sp>
      <p:pic>
        <p:nvPicPr>
          <p:cNvPr id="66" name="Google Shape;66;p14"/>
          <p:cNvPicPr preferRelativeResize="0"/>
          <p:nvPr/>
        </p:nvPicPr>
        <p:blipFill rotWithShape="1">
          <a:blip r:embed="rId6">
            <a:alphaModFix/>
          </a:blip>
          <a:srcRect b="0" l="7922" r="10405" t="0"/>
          <a:stretch/>
        </p:blipFill>
        <p:spPr>
          <a:xfrm>
            <a:off x="6963575" y="1246325"/>
            <a:ext cx="1914525" cy="2344025"/>
          </a:xfrm>
          <a:prstGeom prst="rect">
            <a:avLst/>
          </a:prstGeom>
          <a:noFill/>
          <a:ln>
            <a:noFill/>
          </a:ln>
        </p:spPr>
      </p:pic>
      <p:sp>
        <p:nvSpPr>
          <p:cNvPr id="67" name="Google Shape;67;p14"/>
          <p:cNvSpPr txBox="1"/>
          <p:nvPr/>
        </p:nvSpPr>
        <p:spPr>
          <a:xfrm>
            <a:off x="7024038" y="3712600"/>
            <a:ext cx="1790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rPr>
              <a:t>Omaya Torres</a:t>
            </a:r>
            <a:r>
              <a:rPr lang="en" sz="1800">
                <a:solidFill>
                  <a:schemeClr val="dk1"/>
                </a:solidFill>
              </a:rPr>
              <a:t> (she/her)</a:t>
            </a:r>
            <a:endParaRPr sz="1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2"/>
          <p:cNvPicPr preferRelativeResize="0"/>
          <p:nvPr/>
        </p:nvPicPr>
        <p:blipFill>
          <a:blip r:embed="rId3">
            <a:alphaModFix/>
          </a:blip>
          <a:stretch>
            <a:fillRect/>
          </a:stretch>
        </p:blipFill>
        <p:spPr>
          <a:xfrm>
            <a:off x="1615950" y="712925"/>
            <a:ext cx="6993212" cy="3668576"/>
          </a:xfrm>
          <a:prstGeom prst="rect">
            <a:avLst/>
          </a:prstGeom>
          <a:noFill/>
          <a:ln>
            <a:noFill/>
          </a:ln>
        </p:spPr>
      </p:pic>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How</a:t>
            </a:r>
            <a:r>
              <a:rPr lang="en"/>
              <a:t> is</a:t>
            </a:r>
            <a:r>
              <a:rPr lang="en"/>
              <a:t> YPAR unique?</a:t>
            </a:r>
            <a:endParaRPr/>
          </a:p>
        </p:txBody>
      </p:sp>
      <p:sp>
        <p:nvSpPr>
          <p:cNvPr id="175" name="Google Shape;175;p32"/>
          <p:cNvSpPr txBox="1"/>
          <p:nvPr>
            <p:ph idx="1" type="body"/>
          </p:nvPr>
        </p:nvSpPr>
        <p:spPr>
          <a:xfrm>
            <a:off x="311700" y="4533900"/>
            <a:ext cx="8520600" cy="32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900"/>
              <a:t>Figure from </a:t>
            </a:r>
            <a:r>
              <a:rPr lang="en" sz="900"/>
              <a:t>Ozer, E. J., et al. (2024). Youth-Led Participatory Action Research and Developmental Science: Intersections and Innovations Download Youth-Led Participatory Action Research and Developmental Science: Intersections and Innovations. Annual Review of Developmental Psychology, 6(1), 401-423. </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idx="1" type="body"/>
          </p:nvPr>
        </p:nvSpPr>
        <p:spPr>
          <a:xfrm>
            <a:off x="311700" y="684075"/>
            <a:ext cx="8763000" cy="37815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0"/>
              </a:spcAft>
              <a:buNone/>
            </a:pPr>
            <a:r>
              <a:rPr lang="en" sz="1520">
                <a:solidFill>
                  <a:schemeClr val="dk1"/>
                </a:solidFill>
              </a:rPr>
              <a:t>Wingspread Declaration of Principles for Youth Participation in Community Research &amp; Evaluation</a:t>
            </a:r>
            <a:endParaRPr>
              <a:solidFill>
                <a:schemeClr val="dk1"/>
              </a:solidFill>
            </a:endParaRPr>
          </a:p>
          <a:p>
            <a:pPr indent="-267017" lvl="0" marL="457200" rtl="0" algn="l">
              <a:spcBef>
                <a:spcPts val="1200"/>
              </a:spcBef>
              <a:spcAft>
                <a:spcPts val="0"/>
              </a:spcAft>
              <a:buClr>
                <a:schemeClr val="dk1"/>
              </a:buClr>
              <a:buSzPct val="61111"/>
              <a:buChar char="●"/>
            </a:pPr>
            <a:r>
              <a:rPr lang="en">
                <a:solidFill>
                  <a:schemeClr val="dk1"/>
                </a:solidFill>
              </a:rPr>
              <a:t>Youth participation in community research and evaluation </a:t>
            </a:r>
            <a:r>
              <a:rPr b="1" lang="en">
                <a:solidFill>
                  <a:schemeClr val="dk1"/>
                </a:solidFill>
              </a:rPr>
              <a:t>transforms its participants</a:t>
            </a:r>
            <a:r>
              <a:rPr lang="en">
                <a:solidFill>
                  <a:schemeClr val="dk1"/>
                </a:solidFill>
              </a:rPr>
              <a:t>. It transforms our ways of knowing, the strategies we devise, the methods we employ, and our program of work.</a:t>
            </a:r>
            <a:endParaRPr>
              <a:solidFill>
                <a:schemeClr val="dk1"/>
              </a:solidFill>
            </a:endParaRPr>
          </a:p>
          <a:p>
            <a:pPr indent="-267017" lvl="0" marL="457200" rtl="0" algn="l">
              <a:spcBef>
                <a:spcPts val="1000"/>
              </a:spcBef>
              <a:spcAft>
                <a:spcPts val="0"/>
              </a:spcAft>
              <a:buClr>
                <a:schemeClr val="dk1"/>
              </a:buClr>
              <a:buSzPct val="61111"/>
              <a:buChar char="●"/>
            </a:pPr>
            <a:r>
              <a:rPr lang="en">
                <a:solidFill>
                  <a:schemeClr val="dk1"/>
                </a:solidFill>
              </a:rPr>
              <a:t>Youth participation promotes </a:t>
            </a:r>
            <a:r>
              <a:rPr b="1" lang="en">
                <a:solidFill>
                  <a:schemeClr val="dk1"/>
                </a:solidFill>
              </a:rPr>
              <a:t>youth empowerment</a:t>
            </a:r>
            <a:r>
              <a:rPr lang="en">
                <a:solidFill>
                  <a:schemeClr val="dk1"/>
                </a:solidFill>
              </a:rPr>
              <a:t>. It recognizes the experience and expertise of all young people, and respects their leadership capacities and potential contributions.</a:t>
            </a:r>
            <a:endParaRPr>
              <a:solidFill>
                <a:schemeClr val="dk1"/>
              </a:solidFill>
            </a:endParaRPr>
          </a:p>
          <a:p>
            <a:pPr indent="-267017" lvl="0" marL="457200" rtl="0" algn="l">
              <a:spcBef>
                <a:spcPts val="1000"/>
              </a:spcBef>
              <a:spcAft>
                <a:spcPts val="0"/>
              </a:spcAft>
              <a:buClr>
                <a:schemeClr val="dk1"/>
              </a:buClr>
              <a:buSzPct val="61111"/>
              <a:buChar char="●"/>
            </a:pPr>
            <a:r>
              <a:rPr lang="en">
                <a:solidFill>
                  <a:schemeClr val="dk1"/>
                </a:solidFill>
              </a:rPr>
              <a:t>Youth participation builds </a:t>
            </a:r>
            <a:r>
              <a:rPr b="1" lang="en">
                <a:solidFill>
                  <a:schemeClr val="dk1"/>
                </a:solidFill>
              </a:rPr>
              <a:t>mutually liberatory partnerships</a:t>
            </a:r>
            <a:r>
              <a:rPr lang="en">
                <a:solidFill>
                  <a:schemeClr val="dk1"/>
                </a:solidFill>
              </a:rPr>
              <a:t>. It values the assets of all ages, and fosters supportive and respectful youth/youth and youth/adult working relationships.</a:t>
            </a:r>
            <a:endParaRPr>
              <a:solidFill>
                <a:schemeClr val="dk1"/>
              </a:solidFill>
            </a:endParaRPr>
          </a:p>
          <a:p>
            <a:pPr indent="-267017" lvl="0" marL="457200" rtl="0" algn="l">
              <a:spcBef>
                <a:spcPts val="1000"/>
              </a:spcBef>
              <a:spcAft>
                <a:spcPts val="0"/>
              </a:spcAft>
              <a:buClr>
                <a:schemeClr val="dk1"/>
              </a:buClr>
              <a:buSzPct val="61111"/>
              <a:buChar char="●"/>
            </a:pPr>
            <a:r>
              <a:rPr lang="en">
                <a:solidFill>
                  <a:schemeClr val="dk1"/>
                </a:solidFill>
              </a:rPr>
              <a:t>Youth participation </a:t>
            </a:r>
            <a:r>
              <a:rPr b="1" lang="en">
                <a:solidFill>
                  <a:schemeClr val="dk1"/>
                </a:solidFill>
              </a:rPr>
              <a:t>equalizes power relationships between youth and adults</a:t>
            </a:r>
            <a:r>
              <a:rPr lang="en">
                <a:solidFill>
                  <a:schemeClr val="dk1"/>
                </a:solidFill>
              </a:rPr>
              <a:t>. It establishes a level playing field clarifying for participants the purpose of the process and the power imbalances between groups. It structures environments that respect the involvement of young people, and train adults in supporting genuine youth decision-making and leadership development.</a:t>
            </a:r>
            <a:endParaRPr>
              <a:solidFill>
                <a:schemeClr val="dk1"/>
              </a:solidFill>
            </a:endParaRPr>
          </a:p>
          <a:p>
            <a:pPr indent="-267017" lvl="0" marL="457200" rtl="0" algn="l">
              <a:spcBef>
                <a:spcPts val="1000"/>
              </a:spcBef>
              <a:spcAft>
                <a:spcPts val="0"/>
              </a:spcAft>
              <a:buClr>
                <a:schemeClr val="dk1"/>
              </a:buClr>
              <a:buSzPct val="61111"/>
              <a:buChar char="●"/>
            </a:pPr>
            <a:r>
              <a:rPr lang="en">
                <a:solidFill>
                  <a:schemeClr val="dk1"/>
                </a:solidFill>
              </a:rPr>
              <a:t>Youth participation is an </a:t>
            </a:r>
            <a:r>
              <a:rPr b="1" lang="en">
                <a:solidFill>
                  <a:schemeClr val="dk1"/>
                </a:solidFill>
              </a:rPr>
              <a:t>inclusive process</a:t>
            </a:r>
            <a:r>
              <a:rPr lang="en">
                <a:solidFill>
                  <a:schemeClr val="dk1"/>
                </a:solidFill>
              </a:rPr>
              <a:t> that recognizes all forms of democratic leadership, young and old. It involves diverse populations and perspectives, especially those who are traditionally underserved and underrepresented.</a:t>
            </a:r>
            <a:endParaRPr>
              <a:solidFill>
                <a:schemeClr val="dk1"/>
              </a:solidFill>
            </a:endParaRPr>
          </a:p>
          <a:p>
            <a:pPr indent="-267017" lvl="0" marL="457200" rtl="0" algn="l">
              <a:spcBef>
                <a:spcPts val="1000"/>
              </a:spcBef>
              <a:spcAft>
                <a:spcPts val="0"/>
              </a:spcAft>
              <a:buClr>
                <a:schemeClr val="dk1"/>
              </a:buClr>
              <a:buSzPct val="61111"/>
              <a:buChar char="●"/>
            </a:pPr>
            <a:r>
              <a:rPr lang="en">
                <a:solidFill>
                  <a:schemeClr val="dk1"/>
                </a:solidFill>
              </a:rPr>
              <a:t>Youth participation involves young people in </a:t>
            </a:r>
            <a:r>
              <a:rPr b="1" lang="en">
                <a:solidFill>
                  <a:schemeClr val="dk1"/>
                </a:solidFill>
              </a:rPr>
              <a:t>meaningful</a:t>
            </a:r>
            <a:r>
              <a:rPr lang="en">
                <a:solidFill>
                  <a:schemeClr val="dk1"/>
                </a:solidFill>
              </a:rPr>
              <a:t> ways. Young people participate in all stages of the process, from defining the problem, to gathering and analyzing the information, to making decisions and taking action.</a:t>
            </a:r>
            <a:endParaRPr>
              <a:solidFill>
                <a:schemeClr val="dk1"/>
              </a:solidFill>
            </a:endParaRPr>
          </a:p>
          <a:p>
            <a:pPr indent="-267017" lvl="0" marL="457200" rtl="0" algn="l">
              <a:spcBef>
                <a:spcPts val="1200"/>
              </a:spcBef>
              <a:spcAft>
                <a:spcPts val="1000"/>
              </a:spcAft>
              <a:buClr>
                <a:schemeClr val="dk1"/>
              </a:buClr>
              <a:buSzPct val="61111"/>
              <a:buChar char="●"/>
            </a:pPr>
            <a:r>
              <a:rPr lang="en">
                <a:solidFill>
                  <a:schemeClr val="dk1"/>
                </a:solidFill>
              </a:rPr>
              <a:t>Youth participation is an </a:t>
            </a:r>
            <a:r>
              <a:rPr b="1" lang="en">
                <a:solidFill>
                  <a:schemeClr val="dk1"/>
                </a:solidFill>
              </a:rPr>
              <a:t>ongoing process</a:t>
            </a:r>
            <a:r>
              <a:rPr lang="en">
                <a:solidFill>
                  <a:schemeClr val="dk1"/>
                </a:solidFill>
              </a:rPr>
              <a:t>, not a one-time event. Participants continuously clarify and reflect upon its purpose and content. Research and evaluation are viewed as an integral part of knowledge development, program planning, and community improvement.</a:t>
            </a:r>
            <a:endParaRPr>
              <a:solidFill>
                <a:schemeClr val="dk1"/>
              </a:solidFill>
            </a:endParaRPr>
          </a:p>
        </p:txBody>
      </p:sp>
      <p:sp>
        <p:nvSpPr>
          <p:cNvPr id="181" name="Google Shape;181;p33"/>
          <p:cNvSpPr txBox="1"/>
          <p:nvPr/>
        </p:nvSpPr>
        <p:spPr>
          <a:xfrm>
            <a:off x="311700" y="4465650"/>
            <a:ext cx="859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dk2"/>
                </a:solidFill>
              </a:rPr>
              <a:t>School of Social Work (2002). University of Michigan. Summary of proceedings. Wingspread symposium on youth participation in community research</a:t>
            </a:r>
            <a:r>
              <a:rPr lang="en" sz="900">
                <a:solidFill>
                  <a:schemeClr val="dk2"/>
                </a:solidFill>
                <a:uFill>
                  <a:noFill/>
                </a:uFill>
                <a:hlinkClick r:id="rId3">
                  <a:extLst>
                    <a:ext uri="{A12FA001-AC4F-418D-AE19-62706E023703}">
                      <ahyp:hlinkClr val="tx"/>
                    </a:ext>
                  </a:extLst>
                </a:hlinkClick>
              </a:rPr>
              <a:t> </a:t>
            </a:r>
            <a:r>
              <a:rPr lang="en" sz="900" u="sng">
                <a:solidFill>
                  <a:schemeClr val="hlink"/>
                </a:solidFill>
                <a:hlinkClick r:id="rId4"/>
              </a:rPr>
              <a:t>https://ssw.umich.edu/sites/default/files/documents/research/projects/youth-and-community/SymposiumII.pdf</a:t>
            </a:r>
            <a:r>
              <a:rPr lang="en" sz="900"/>
              <a:t> </a:t>
            </a:r>
            <a:endParaRPr sz="900"/>
          </a:p>
        </p:txBody>
      </p:sp>
      <p:sp>
        <p:nvSpPr>
          <p:cNvPr id="182" name="Google Shape;182;p3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Principles of</a:t>
            </a:r>
            <a:r>
              <a:rPr lang="en"/>
              <a:t> YPAR</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4"/>
          <p:cNvPicPr preferRelativeResize="0"/>
          <p:nvPr/>
        </p:nvPicPr>
        <p:blipFill>
          <a:blip r:embed="rId3">
            <a:alphaModFix/>
          </a:blip>
          <a:stretch>
            <a:fillRect/>
          </a:stretch>
        </p:blipFill>
        <p:spPr>
          <a:xfrm>
            <a:off x="1820950" y="210750"/>
            <a:ext cx="5290952" cy="4275651"/>
          </a:xfrm>
          <a:prstGeom prst="rect">
            <a:avLst/>
          </a:prstGeom>
          <a:noFill/>
          <a:ln>
            <a:noFill/>
          </a:ln>
        </p:spPr>
      </p:pic>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a:t>
            </a:r>
            <a:r>
              <a:rPr lang="en"/>
              <a:t> YPAR?</a:t>
            </a:r>
            <a:endParaRPr/>
          </a:p>
        </p:txBody>
      </p:sp>
      <p:sp>
        <p:nvSpPr>
          <p:cNvPr id="189" name="Google Shape;189;p34"/>
          <p:cNvSpPr txBox="1"/>
          <p:nvPr>
            <p:ph idx="1" type="body"/>
          </p:nvPr>
        </p:nvSpPr>
        <p:spPr>
          <a:xfrm>
            <a:off x="311700" y="4610100"/>
            <a:ext cx="8520600" cy="32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900"/>
              <a:t>Figure from </a:t>
            </a:r>
            <a:r>
              <a:rPr lang="en" sz="900"/>
              <a:t>Ozer, E. J., et al. (2024). Youth-Led Participatory Action Research and Developmental Science: Intersections and Innovations Download Youth-Led Participatory Action Research and Developmental Science: Intersections and Innovations. Annual Review of Developmental Psychology, 6(1), 401-423. </a:t>
            </a:r>
            <a:endParaRPr sz="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Ethical frameworks</a:t>
            </a:r>
            <a:endParaRPr/>
          </a:p>
        </p:txBody>
      </p:sp>
      <p:sp>
        <p:nvSpPr>
          <p:cNvPr id="195" name="Google Shape;195;p3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Principles</a:t>
            </a:r>
            <a:endParaRPr/>
          </a:p>
        </p:txBody>
      </p:sp>
      <p:sp>
        <p:nvSpPr>
          <p:cNvPr id="201" name="Google Shape;20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Clr>
                <a:schemeClr val="dk1"/>
              </a:buClr>
              <a:buSzPts val="1800"/>
              <a:buChar char="●"/>
            </a:pPr>
            <a:r>
              <a:rPr lang="en">
                <a:solidFill>
                  <a:schemeClr val="dk1"/>
                </a:solidFill>
              </a:rPr>
              <a:t>Belmont Report (1974) &amp; Menlo Report (2010)</a:t>
            </a:r>
            <a:endParaRPr>
              <a:solidFill>
                <a:schemeClr val="dk1"/>
              </a:solidFill>
            </a:endParaRPr>
          </a:p>
          <a:p>
            <a:pPr indent="0" lvl="0" marL="469900" rtl="0" algn="l">
              <a:lnSpc>
                <a:spcPct val="90000"/>
              </a:lnSpc>
              <a:spcBef>
                <a:spcPts val="1000"/>
              </a:spcBef>
              <a:spcAft>
                <a:spcPts val="0"/>
              </a:spcAft>
              <a:buNone/>
            </a:pPr>
            <a:r>
              <a:rPr lang="en">
                <a:solidFill>
                  <a:schemeClr val="dk1"/>
                </a:solidFill>
              </a:rPr>
              <a:t>•</a:t>
            </a:r>
            <a:r>
              <a:rPr i="1" lang="en">
                <a:solidFill>
                  <a:schemeClr val="dk1"/>
                </a:solidFill>
              </a:rPr>
              <a:t>Respect for Persons e.g., Autonomy</a:t>
            </a:r>
            <a:r>
              <a:rPr lang="en">
                <a:solidFill>
                  <a:schemeClr val="dk1"/>
                </a:solidFill>
              </a:rPr>
              <a:t>, </a:t>
            </a:r>
            <a:r>
              <a:rPr i="1" lang="en">
                <a:solidFill>
                  <a:schemeClr val="dk1"/>
                </a:solidFill>
              </a:rPr>
              <a:t>Beneficence/ Non-maleficence, Justice</a:t>
            </a:r>
            <a:endParaRPr i="1">
              <a:solidFill>
                <a:schemeClr val="dk1"/>
              </a:solidFill>
            </a:endParaRPr>
          </a:p>
          <a:p>
            <a:pPr indent="0" lvl="0" marL="469900" rtl="0" algn="l">
              <a:lnSpc>
                <a:spcPct val="90000"/>
              </a:lnSpc>
              <a:spcBef>
                <a:spcPts val="1000"/>
              </a:spcBef>
              <a:spcAft>
                <a:spcPts val="0"/>
              </a:spcAft>
              <a:buNone/>
            </a:pPr>
            <a:r>
              <a:rPr lang="en">
                <a:solidFill>
                  <a:schemeClr val="dk1"/>
                </a:solidFill>
              </a:rPr>
              <a:t>•</a:t>
            </a:r>
            <a:r>
              <a:rPr i="1" lang="en">
                <a:solidFill>
                  <a:schemeClr val="dk1"/>
                </a:solidFill>
              </a:rPr>
              <a:t>The Common Rule</a:t>
            </a:r>
            <a:endParaRPr i="1">
              <a:solidFill>
                <a:schemeClr val="dk1"/>
              </a:solidFill>
            </a:endParaRPr>
          </a:p>
          <a:p>
            <a:pPr indent="0" lvl="0" marL="469900" rtl="0" algn="l">
              <a:lnSpc>
                <a:spcPct val="90000"/>
              </a:lnSpc>
              <a:spcBef>
                <a:spcPts val="1000"/>
              </a:spcBef>
              <a:spcAft>
                <a:spcPts val="0"/>
              </a:spcAft>
              <a:buNone/>
            </a:pPr>
            <a:r>
              <a:rPr lang="en">
                <a:solidFill>
                  <a:schemeClr val="dk1"/>
                </a:solidFill>
              </a:rPr>
              <a:t>•</a:t>
            </a:r>
            <a:r>
              <a:rPr i="1" lang="en">
                <a:solidFill>
                  <a:schemeClr val="dk1"/>
                </a:solidFill>
              </a:rPr>
              <a:t>Respect for Law and Public Interest</a:t>
            </a:r>
            <a:endParaRPr i="1">
              <a:solidFill>
                <a:schemeClr val="dk1"/>
              </a:solidFill>
            </a:endParaRPr>
          </a:p>
          <a:p>
            <a:pPr indent="-342900" lvl="0" marL="457200" rtl="0" algn="l">
              <a:lnSpc>
                <a:spcPct val="90000"/>
              </a:lnSpc>
              <a:spcBef>
                <a:spcPts val="1000"/>
              </a:spcBef>
              <a:spcAft>
                <a:spcPts val="0"/>
              </a:spcAft>
              <a:buClr>
                <a:schemeClr val="dk1"/>
              </a:buClr>
              <a:buSzPts val="1800"/>
              <a:buChar char="●"/>
            </a:pPr>
            <a:r>
              <a:rPr lang="en">
                <a:solidFill>
                  <a:schemeClr val="dk1"/>
                </a:solidFill>
              </a:rPr>
              <a:t>Other ethical frameworks: Communication ethics, Advertising (TARES), Social marketing</a:t>
            </a:r>
            <a:endParaRPr>
              <a:solidFill>
                <a:schemeClr val="dk1"/>
              </a:solidFill>
            </a:endParaRPr>
          </a:p>
          <a:p>
            <a:pPr indent="-342900" lvl="0" marL="457200" rtl="0" algn="l">
              <a:lnSpc>
                <a:spcPct val="90000"/>
              </a:lnSpc>
              <a:spcBef>
                <a:spcPts val="1000"/>
              </a:spcBef>
              <a:spcAft>
                <a:spcPts val="0"/>
              </a:spcAft>
              <a:buClr>
                <a:schemeClr val="dk1"/>
              </a:buClr>
              <a:buSzPts val="1800"/>
              <a:buChar char="●"/>
            </a:pPr>
            <a:r>
              <a:rPr lang="en">
                <a:solidFill>
                  <a:schemeClr val="dk1"/>
                </a:solidFill>
              </a:rPr>
              <a:t>Diversity of culture, moral values, norms vs. Western ethical precepts</a:t>
            </a:r>
            <a:endParaRPr>
              <a:solidFill>
                <a:schemeClr val="dk1"/>
              </a:solidFill>
            </a:endParaRPr>
          </a:p>
          <a:p>
            <a:pPr indent="-342900" lvl="0" marL="457200" rtl="0" algn="l">
              <a:lnSpc>
                <a:spcPct val="90000"/>
              </a:lnSpc>
              <a:spcBef>
                <a:spcPts val="1000"/>
              </a:spcBef>
              <a:spcAft>
                <a:spcPts val="1000"/>
              </a:spcAft>
              <a:buClr>
                <a:schemeClr val="dk1"/>
              </a:buClr>
              <a:buSzPts val="1800"/>
              <a:buChar char="●"/>
            </a:pPr>
            <a:r>
              <a:rPr lang="en">
                <a:solidFill>
                  <a:schemeClr val="dk1"/>
                </a:solidFill>
              </a:rPr>
              <a:t>Unique ethical issues in YPAR</a:t>
            </a:r>
            <a:endParaRPr>
              <a:solidFill>
                <a:schemeClr val="dk1"/>
              </a:solidFill>
            </a:endParaRPr>
          </a:p>
        </p:txBody>
      </p:sp>
      <p:sp>
        <p:nvSpPr>
          <p:cNvPr id="202" name="Google Shape;202;p36"/>
          <p:cNvSpPr txBox="1"/>
          <p:nvPr/>
        </p:nvSpPr>
        <p:spPr>
          <a:xfrm>
            <a:off x="253475" y="4602900"/>
            <a:ext cx="8723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The Routledge Handbook of Health Communication (Chapter 34): </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h</a:t>
            </a:r>
            <a:r>
              <a:rPr lang="en" sz="1100" u="sng">
                <a:solidFill>
                  <a:schemeClr val="hlink"/>
                </a:solidFill>
                <a:hlinkClick r:id="rId5"/>
              </a:rPr>
              <a:t>ttps://doi.org/10.4324/9781003043379</a:t>
            </a:r>
            <a:r>
              <a:rPr lang="en" sz="1100">
                <a:solidFill>
                  <a:schemeClr val="dk1"/>
                </a:solidFill>
              </a:rPr>
              <a:t> </a:t>
            </a:r>
            <a:endParaRPr sz="1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Autonomy and Respect for Persons</a:t>
            </a:r>
            <a:r>
              <a:rPr lang="en" sz="1100"/>
              <a:t> </a:t>
            </a:r>
            <a:endParaRPr/>
          </a:p>
        </p:txBody>
      </p:sp>
      <p:sp>
        <p:nvSpPr>
          <p:cNvPr id="208" name="Google Shape;20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90000"/>
              </a:lnSpc>
              <a:spcBef>
                <a:spcPts val="0"/>
              </a:spcBef>
              <a:spcAft>
                <a:spcPts val="0"/>
              </a:spcAft>
              <a:buClr>
                <a:schemeClr val="dk1"/>
              </a:buClr>
              <a:buSzPts val="1600"/>
              <a:buChar char="●"/>
            </a:pPr>
            <a:r>
              <a:rPr lang="en" sz="1600">
                <a:solidFill>
                  <a:schemeClr val="dk1"/>
                </a:solidFill>
              </a:rPr>
              <a:t>People are to be treated as independent and autonomous individuals; The well- being of those who are not in a position to be fully autonomous should also be protected</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 sz="1600">
                <a:solidFill>
                  <a:schemeClr val="dk1"/>
                </a:solidFill>
              </a:rPr>
              <a:t>Vulnerable populations </a:t>
            </a:r>
            <a:r>
              <a:rPr lang="en" sz="1600">
                <a:solidFill>
                  <a:schemeClr val="dk1"/>
                </a:solidFill>
              </a:rPr>
              <a:t>– Including children, prisoners, and people with impaired cognitive capacity.</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 sz="1600">
                <a:solidFill>
                  <a:schemeClr val="dk1"/>
                </a:solidFill>
              </a:rPr>
              <a:t>Assent</a:t>
            </a:r>
            <a:r>
              <a:rPr lang="en" sz="1600">
                <a:solidFill>
                  <a:schemeClr val="dk1"/>
                </a:solidFill>
              </a:rPr>
              <a:t> – A child has affirmatively agreed to participate in a study, not absence of objection, depends on developmental level of child</a:t>
            </a:r>
            <a:endParaRPr sz="1600">
              <a:solidFill>
                <a:schemeClr val="dk1"/>
              </a:solidFill>
            </a:endParaRPr>
          </a:p>
          <a:p>
            <a:pPr indent="-330200" lvl="0" marL="457200" rtl="0" algn="l">
              <a:lnSpc>
                <a:spcPct val="90000"/>
              </a:lnSpc>
              <a:spcBef>
                <a:spcPts val="1000"/>
              </a:spcBef>
              <a:spcAft>
                <a:spcPts val="0"/>
              </a:spcAft>
              <a:buClr>
                <a:schemeClr val="dk1"/>
              </a:buClr>
              <a:buSzPts val="1600"/>
              <a:buChar char="●"/>
            </a:pPr>
            <a:r>
              <a:rPr b="1" lang="en" sz="1600">
                <a:solidFill>
                  <a:schemeClr val="dk1"/>
                </a:solidFill>
              </a:rPr>
              <a:t>Informed consent </a:t>
            </a:r>
            <a:r>
              <a:rPr lang="en" sz="1600">
                <a:solidFill>
                  <a:schemeClr val="dk1"/>
                </a:solidFill>
              </a:rPr>
              <a:t>– 3 key domains of information about procedures and risks, comprehension, and voluntariness; individual consent vs. community consent</a:t>
            </a:r>
            <a:endParaRPr sz="1600">
              <a:solidFill>
                <a:schemeClr val="dk1"/>
              </a:solidFill>
            </a:endParaRPr>
          </a:p>
          <a:p>
            <a:pPr indent="-342900" lvl="0" marL="457200" rtl="0" algn="l">
              <a:lnSpc>
                <a:spcPct val="90000"/>
              </a:lnSpc>
              <a:spcBef>
                <a:spcPts val="1000"/>
              </a:spcBef>
              <a:spcAft>
                <a:spcPts val="1000"/>
              </a:spcAft>
              <a:buClr>
                <a:schemeClr val="dk1"/>
              </a:buClr>
              <a:buSzPts val="1800"/>
              <a:buChar char="●"/>
            </a:pPr>
            <a:r>
              <a:rPr b="1" lang="en" sz="1600">
                <a:solidFill>
                  <a:schemeClr val="dk1"/>
                </a:solidFill>
              </a:rPr>
              <a:t>CBPR/CEnR </a:t>
            </a:r>
            <a:r>
              <a:rPr lang="en" sz="1600">
                <a:solidFill>
                  <a:schemeClr val="dk1"/>
                </a:solidFill>
              </a:rPr>
              <a:t>– Participants are actively involved in research, protection from objectification and dehumanization</a:t>
            </a:r>
            <a:r>
              <a:rPr lang="en" sz="1100">
                <a:solidFill>
                  <a:schemeClr val="dk1"/>
                </a:solidFill>
              </a:rPr>
              <a:t> </a:t>
            </a:r>
            <a:endParaRPr>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Beneficence and non-maleficence</a:t>
            </a:r>
            <a:endParaRPr/>
          </a:p>
        </p:txBody>
      </p:sp>
      <p:sp>
        <p:nvSpPr>
          <p:cNvPr id="214" name="Google Shape;21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Clr>
                <a:schemeClr val="dk1"/>
              </a:buClr>
              <a:buSzPts val="1800"/>
              <a:buChar char="●"/>
            </a:pPr>
            <a:r>
              <a:rPr lang="en">
                <a:solidFill>
                  <a:schemeClr val="dk1"/>
                </a:solidFill>
              </a:rPr>
              <a:t>Your study must “should not injure one person regardless of the benefits that might come to others” and must maximize possible benefits and minimize possible harms.</a:t>
            </a:r>
            <a:endParaRPr>
              <a:solidFill>
                <a:schemeClr val="dk1"/>
              </a:solidFill>
            </a:endParaRPr>
          </a:p>
          <a:p>
            <a:pPr indent="-342900" lvl="0" marL="457200" rtl="0" algn="l">
              <a:lnSpc>
                <a:spcPct val="90000"/>
              </a:lnSpc>
              <a:spcBef>
                <a:spcPts val="1000"/>
              </a:spcBef>
              <a:spcAft>
                <a:spcPts val="0"/>
              </a:spcAft>
              <a:buClr>
                <a:schemeClr val="dk1"/>
              </a:buClr>
              <a:buSzPts val="1800"/>
              <a:buChar char="●"/>
            </a:pPr>
            <a:r>
              <a:rPr lang="en">
                <a:solidFill>
                  <a:schemeClr val="dk1"/>
                </a:solidFill>
              </a:rPr>
              <a:t>In practice: a risk/benefit analysis and then a decision about whether the risks and benefits strike an appropriate ethical balance</a:t>
            </a:r>
            <a:endParaRPr>
              <a:solidFill>
                <a:schemeClr val="dk1"/>
              </a:solidFill>
            </a:endParaRPr>
          </a:p>
          <a:p>
            <a:pPr indent="-342900" lvl="0" marL="457200" rtl="0" algn="l">
              <a:lnSpc>
                <a:spcPct val="90000"/>
              </a:lnSpc>
              <a:spcBef>
                <a:spcPts val="1000"/>
              </a:spcBef>
              <a:spcAft>
                <a:spcPts val="1000"/>
              </a:spcAft>
              <a:buClr>
                <a:schemeClr val="dk1"/>
              </a:buClr>
              <a:buSzPts val="1800"/>
              <a:buChar char="●"/>
            </a:pPr>
            <a:r>
              <a:rPr lang="en">
                <a:solidFill>
                  <a:schemeClr val="dk1"/>
                </a:solidFill>
              </a:rPr>
              <a:t>Reporting back results to participants who want them – potential harms and benefits of uncertain or unfavorable findings, conflict between respect for persons and autonomy vs. beneficence, conflict between individual and community interests</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Justice and Equity</a:t>
            </a:r>
            <a:endParaRPr/>
          </a:p>
        </p:txBody>
      </p:sp>
      <p:sp>
        <p:nvSpPr>
          <p:cNvPr id="220" name="Google Shape;22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90000"/>
              </a:lnSpc>
              <a:spcBef>
                <a:spcPts val="0"/>
              </a:spcBef>
              <a:spcAft>
                <a:spcPts val="0"/>
              </a:spcAft>
              <a:buClr>
                <a:schemeClr val="dk1"/>
              </a:buClr>
              <a:buSzPts val="1800"/>
              <a:buChar char="●"/>
            </a:pPr>
            <a:r>
              <a:rPr lang="en" sz="1600">
                <a:solidFill>
                  <a:schemeClr val="dk1"/>
                </a:solidFill>
              </a:rPr>
              <a:t>Addresses the </a:t>
            </a:r>
            <a:r>
              <a:rPr lang="en" sz="1600" u="sng">
                <a:solidFill>
                  <a:schemeClr val="dk1"/>
                </a:solidFill>
              </a:rPr>
              <a:t>just</a:t>
            </a:r>
            <a:r>
              <a:rPr lang="en" sz="1600">
                <a:solidFill>
                  <a:schemeClr val="dk1"/>
                </a:solidFill>
              </a:rPr>
              <a:t> and </a:t>
            </a:r>
            <a:r>
              <a:rPr lang="en" sz="1600" u="sng">
                <a:solidFill>
                  <a:schemeClr val="dk1"/>
                </a:solidFill>
              </a:rPr>
              <a:t>fair</a:t>
            </a:r>
            <a:r>
              <a:rPr lang="en" sz="1600">
                <a:solidFill>
                  <a:schemeClr val="dk1"/>
                </a:solidFill>
              </a:rPr>
              <a:t> distribution of the burdens and benefits of research</a:t>
            </a:r>
            <a:endParaRPr sz="1600">
              <a:solidFill>
                <a:schemeClr val="dk1"/>
              </a:solidFill>
            </a:endParaRPr>
          </a:p>
          <a:p>
            <a:pPr indent="-317500" lvl="1" marL="914400" rtl="0" algn="l">
              <a:lnSpc>
                <a:spcPct val="90000"/>
              </a:lnSpc>
              <a:spcBef>
                <a:spcPts val="1000"/>
              </a:spcBef>
              <a:spcAft>
                <a:spcPts val="0"/>
              </a:spcAft>
              <a:buClr>
                <a:schemeClr val="dk1"/>
              </a:buClr>
              <a:buSzPts val="1400"/>
              <a:buChar char="○"/>
            </a:pPr>
            <a:r>
              <a:rPr lang="en" sz="1600">
                <a:solidFill>
                  <a:schemeClr val="dk1"/>
                </a:solidFill>
              </a:rPr>
              <a:t>Who bears the burden of research? Who reaps the benefits of research &amp; interventions arising from the research?</a:t>
            </a:r>
            <a:endParaRPr sz="1600">
              <a:solidFill>
                <a:schemeClr val="dk1"/>
              </a:solidFill>
            </a:endParaRPr>
          </a:p>
          <a:p>
            <a:pPr indent="-342900" lvl="0" marL="457200" rtl="0" algn="l">
              <a:lnSpc>
                <a:spcPct val="90000"/>
              </a:lnSpc>
              <a:spcBef>
                <a:spcPts val="1000"/>
              </a:spcBef>
              <a:spcAft>
                <a:spcPts val="0"/>
              </a:spcAft>
              <a:buClr>
                <a:schemeClr val="dk1"/>
              </a:buClr>
              <a:buSzPts val="1800"/>
              <a:buChar char="●"/>
            </a:pPr>
            <a:r>
              <a:rPr lang="en" sz="1600">
                <a:solidFill>
                  <a:schemeClr val="dk1"/>
                </a:solidFill>
              </a:rPr>
              <a:t>Protection of vulnerable people from researchers</a:t>
            </a:r>
            <a:endParaRPr sz="1600">
              <a:solidFill>
                <a:schemeClr val="dk1"/>
              </a:solidFill>
            </a:endParaRPr>
          </a:p>
          <a:p>
            <a:pPr indent="-342900" lvl="0" marL="457200" rtl="0" algn="l">
              <a:lnSpc>
                <a:spcPct val="90000"/>
              </a:lnSpc>
              <a:spcBef>
                <a:spcPts val="1000"/>
              </a:spcBef>
              <a:spcAft>
                <a:spcPts val="0"/>
              </a:spcAft>
              <a:buClr>
                <a:schemeClr val="dk1"/>
              </a:buClr>
              <a:buSzPts val="1800"/>
              <a:buChar char="●"/>
            </a:pPr>
            <a:r>
              <a:rPr lang="en" sz="1600">
                <a:solidFill>
                  <a:schemeClr val="dk1"/>
                </a:solidFill>
              </a:rPr>
              <a:t>Ensuring equitable access to research so underrepresented groups benefit from knowledge gained</a:t>
            </a:r>
            <a:endParaRPr sz="1600">
              <a:solidFill>
                <a:schemeClr val="dk1"/>
              </a:solidFill>
            </a:endParaRPr>
          </a:p>
          <a:p>
            <a:pPr indent="-342900" lvl="0" marL="457200" rtl="0" algn="l">
              <a:lnSpc>
                <a:spcPct val="90000"/>
              </a:lnSpc>
              <a:spcBef>
                <a:spcPts val="1000"/>
              </a:spcBef>
              <a:spcAft>
                <a:spcPts val="0"/>
              </a:spcAft>
              <a:buClr>
                <a:schemeClr val="dk1"/>
              </a:buClr>
              <a:buSzPts val="1800"/>
              <a:buChar char="●"/>
            </a:pPr>
            <a:r>
              <a:rPr lang="en" sz="1600">
                <a:solidFill>
                  <a:schemeClr val="dk1"/>
                </a:solidFill>
              </a:rPr>
              <a:t>Appropriate compensation for participants?</a:t>
            </a:r>
            <a:endParaRPr sz="1600">
              <a:solidFill>
                <a:schemeClr val="dk1"/>
              </a:solidFill>
            </a:endParaRPr>
          </a:p>
          <a:p>
            <a:pPr indent="-342900" lvl="0" marL="457200" rtl="0" algn="l">
              <a:spcBef>
                <a:spcPts val="1000"/>
              </a:spcBef>
              <a:spcAft>
                <a:spcPts val="1000"/>
              </a:spcAft>
              <a:buClr>
                <a:schemeClr val="dk1"/>
              </a:buClr>
              <a:buSzPts val="1800"/>
              <a:buChar char="●"/>
            </a:pPr>
            <a:r>
              <a:rPr lang="en" sz="1600">
                <a:solidFill>
                  <a:schemeClr val="dk1"/>
                </a:solidFill>
              </a:rPr>
              <a:t>Engage all stakeholders on ethical conduct of research, obtaining IRB and also community approvals, disclosure of results</a:t>
            </a:r>
            <a:r>
              <a:rPr lang="en" sz="1100">
                <a:solidFill>
                  <a:schemeClr val="dk1"/>
                </a:solidFill>
              </a:rPr>
              <a:t> </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Unique ethical issues in YPAR</a:t>
            </a:r>
            <a:endParaRPr/>
          </a:p>
        </p:txBody>
      </p:sp>
      <p:sp>
        <p:nvSpPr>
          <p:cNvPr id="226" name="Google Shape;22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b="1" lang="en">
                <a:solidFill>
                  <a:schemeClr val="dk1"/>
                </a:solidFill>
              </a:rPr>
              <a:t>Level of participation</a:t>
            </a:r>
            <a:endParaRPr b="1">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Equalizing power</a:t>
            </a: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Consent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Balancing risk:benefit ratio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Confidentiality and anonymity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Remuneration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Empowerment </a:t>
            </a:r>
            <a:endParaRPr>
              <a:solidFill>
                <a:schemeClr val="dk1"/>
              </a:solidFill>
            </a:endParaRPr>
          </a:p>
        </p:txBody>
      </p:sp>
      <p:sp>
        <p:nvSpPr>
          <p:cNvPr id="227" name="Google Shape;227;p40"/>
          <p:cNvSpPr txBox="1"/>
          <p:nvPr/>
        </p:nvSpPr>
        <p:spPr>
          <a:xfrm>
            <a:off x="253475" y="4488950"/>
            <a:ext cx="8853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Cullen, O., &amp; Walsh, C. A. (2020). A Narrative Review of Ethical Issues in Participatory Research with Young People. YOUNG, 28(4), 363-386. </a:t>
            </a:r>
            <a:r>
              <a:rPr lang="en" sz="1100" u="sng">
                <a:solidFill>
                  <a:schemeClr val="hlink"/>
                </a:solidFill>
                <a:hlinkClick r:id="rId4"/>
              </a:rPr>
              <a:t>https://doi.org/10.1177/1103308819886470</a:t>
            </a:r>
            <a:r>
              <a:rPr lang="en" sz="1100"/>
              <a:t> </a:t>
            </a:r>
            <a:endParaRPr sz="1100"/>
          </a:p>
        </p:txBody>
      </p:sp>
      <p:sp>
        <p:nvSpPr>
          <p:cNvPr id="228" name="Google Shape;228;p40"/>
          <p:cNvSpPr txBox="1"/>
          <p:nvPr/>
        </p:nvSpPr>
        <p:spPr>
          <a:xfrm>
            <a:off x="4531375" y="1017725"/>
            <a:ext cx="4414200" cy="28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Recommendations</a:t>
            </a:r>
            <a:endParaRPr sz="1800">
              <a:solidFill>
                <a:schemeClr val="dk1"/>
              </a:solidFill>
            </a:endParaRPr>
          </a:p>
          <a:p>
            <a:pPr indent="0" lvl="0" marL="0" rtl="0" algn="l">
              <a:spcBef>
                <a:spcPts val="0"/>
              </a:spcBef>
              <a:spcAft>
                <a:spcPts val="0"/>
              </a:spcAft>
              <a:buNone/>
            </a:pPr>
            <a:r>
              <a:rPr lang="en" sz="1800">
                <a:solidFill>
                  <a:schemeClr val="dk1"/>
                </a:solidFill>
              </a:rPr>
              <a:t>1. Consult youth with regards to their extent of participation, include youth in as many aspects as is feasible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2. Researchers critically reflect on their role as expert, recognize power imbalances, and actively engage in equalizing power during </a:t>
            </a:r>
            <a:r>
              <a:rPr lang="en" sz="1800">
                <a:solidFill>
                  <a:schemeClr val="dk1"/>
                </a:solidFill>
              </a:rPr>
              <a:t>research</a:t>
            </a:r>
            <a:r>
              <a:rPr lang="en" sz="1800">
                <a:solidFill>
                  <a:schemeClr val="dk1"/>
                </a:solidFill>
              </a:rPr>
              <a:t> process</a:t>
            </a:r>
            <a:endParaRPr sz="18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Unique ethical issues in YPAR</a:t>
            </a:r>
            <a:endParaRPr/>
          </a:p>
        </p:txBody>
      </p:sp>
      <p:sp>
        <p:nvSpPr>
          <p:cNvPr id="234" name="Google Shape;23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Level of participation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Equalizing power </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Consent</a:t>
            </a:r>
            <a:endParaRPr b="1">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Balancing risk:benefit ratio </a:t>
            </a:r>
            <a:endParaRPr b="1">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Confidentiality and anonymity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Remuneration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Empowerment </a:t>
            </a:r>
            <a:endParaRPr>
              <a:solidFill>
                <a:schemeClr val="dk1"/>
              </a:solidFill>
            </a:endParaRPr>
          </a:p>
        </p:txBody>
      </p:sp>
      <p:sp>
        <p:nvSpPr>
          <p:cNvPr id="235" name="Google Shape;235;p41"/>
          <p:cNvSpPr txBox="1"/>
          <p:nvPr/>
        </p:nvSpPr>
        <p:spPr>
          <a:xfrm>
            <a:off x="253475" y="4488950"/>
            <a:ext cx="8853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Cullen, O., &amp; Walsh, C. A. (2020). A Narrative Review of Ethical Issues in Participatory Research with Young People. YOUNG, 28(4), 363-386. </a:t>
            </a:r>
            <a:r>
              <a:rPr lang="en" sz="1100" u="sng">
                <a:solidFill>
                  <a:schemeClr val="hlink"/>
                </a:solidFill>
                <a:hlinkClick r:id="rId3"/>
              </a:rPr>
              <a:t>https://doi.org/10.1177/1103308819886470</a:t>
            </a:r>
            <a:r>
              <a:rPr lang="en" sz="1100"/>
              <a:t> </a:t>
            </a:r>
            <a:endParaRPr sz="1100"/>
          </a:p>
        </p:txBody>
      </p:sp>
      <p:sp>
        <p:nvSpPr>
          <p:cNvPr id="236" name="Google Shape;236;p41"/>
          <p:cNvSpPr txBox="1"/>
          <p:nvPr/>
        </p:nvSpPr>
        <p:spPr>
          <a:xfrm>
            <a:off x="4531375" y="1017725"/>
            <a:ext cx="4414200" cy="28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Recommendations</a:t>
            </a:r>
            <a:endParaRPr sz="1800">
              <a:solidFill>
                <a:schemeClr val="dk1"/>
              </a:solidFill>
            </a:endParaRPr>
          </a:p>
          <a:p>
            <a:pPr indent="0" lvl="0" marL="0" rtl="0" algn="l">
              <a:spcBef>
                <a:spcPts val="0"/>
              </a:spcBef>
              <a:spcAft>
                <a:spcPts val="0"/>
              </a:spcAft>
              <a:buNone/>
            </a:pPr>
            <a:r>
              <a:rPr lang="en" sz="1800">
                <a:solidFill>
                  <a:schemeClr val="dk1"/>
                </a:solidFill>
              </a:rPr>
              <a:t>3. Regard youth consent as an ongoing process, based on capacity and not just biological age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4. Be mindful in balancing primacy of youth participation with youth protection, involving youth in these discussions of risks and benefits</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Student intros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Unique ethical issues in YPAR</a:t>
            </a:r>
            <a:endParaRPr/>
          </a:p>
        </p:txBody>
      </p:sp>
      <p:sp>
        <p:nvSpPr>
          <p:cNvPr id="242" name="Google Shape;24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Level of participation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Equalizing power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Consent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Balancing risk:benefit ratio </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Confidentiality and anonymity </a:t>
            </a:r>
            <a:endParaRPr b="1">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Remuneration </a:t>
            </a:r>
            <a:endParaRPr b="1">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Empowerment </a:t>
            </a:r>
            <a:endParaRPr>
              <a:solidFill>
                <a:schemeClr val="dk1"/>
              </a:solidFill>
            </a:endParaRPr>
          </a:p>
        </p:txBody>
      </p:sp>
      <p:sp>
        <p:nvSpPr>
          <p:cNvPr id="243" name="Google Shape;243;p42"/>
          <p:cNvSpPr txBox="1"/>
          <p:nvPr/>
        </p:nvSpPr>
        <p:spPr>
          <a:xfrm>
            <a:off x="253475" y="4488950"/>
            <a:ext cx="8853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Cullen, O., &amp; Walsh, C. A. (2020). A Narrative Review of Ethical Issues in Participatory Research with Young People. YOUNG, 28(4), 363-386. </a:t>
            </a:r>
            <a:r>
              <a:rPr lang="en" sz="1100" u="sng">
                <a:solidFill>
                  <a:schemeClr val="hlink"/>
                </a:solidFill>
                <a:hlinkClick r:id="rId3"/>
              </a:rPr>
              <a:t>https://doi.org/10.1177/1103308819886470</a:t>
            </a:r>
            <a:r>
              <a:rPr lang="en" sz="1100"/>
              <a:t> </a:t>
            </a:r>
            <a:endParaRPr sz="1100"/>
          </a:p>
        </p:txBody>
      </p:sp>
      <p:sp>
        <p:nvSpPr>
          <p:cNvPr id="244" name="Google Shape;244;p42"/>
          <p:cNvSpPr txBox="1"/>
          <p:nvPr/>
        </p:nvSpPr>
        <p:spPr>
          <a:xfrm>
            <a:off x="4531375" y="1017725"/>
            <a:ext cx="4414200" cy="28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Recommendations</a:t>
            </a:r>
            <a:endParaRPr b="1" sz="1800">
              <a:solidFill>
                <a:schemeClr val="dk1"/>
              </a:solidFill>
            </a:endParaRPr>
          </a:p>
          <a:p>
            <a:pPr indent="0" lvl="0" marL="0" rtl="0" algn="l">
              <a:spcBef>
                <a:spcPts val="0"/>
              </a:spcBef>
              <a:spcAft>
                <a:spcPts val="0"/>
              </a:spcAft>
              <a:buNone/>
            </a:pPr>
            <a:r>
              <a:rPr lang="en" sz="1800">
                <a:solidFill>
                  <a:schemeClr val="dk1"/>
                </a:solidFill>
              </a:rPr>
              <a:t>5. Need increased flexibility in relaxing anonymity to increase participation, empowerment of youth within research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6. Consider other forms of remuneration beyond monetary forms, caution against increased risk or coercion </a:t>
            </a:r>
            <a:endParaRPr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Unique ethical issues in YPAR</a:t>
            </a:r>
            <a:endParaRPr/>
          </a:p>
        </p:txBody>
      </p:sp>
      <p:sp>
        <p:nvSpPr>
          <p:cNvPr id="250" name="Google Shape;25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en">
                <a:solidFill>
                  <a:schemeClr val="dk1"/>
                </a:solidFill>
              </a:rPr>
              <a:t>Level of participation</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Equalizing power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Consent</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Balancing risk:benefit ratio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Confidentiality and anonymity </a:t>
            </a:r>
            <a:endParaRPr>
              <a:solidFill>
                <a:schemeClr val="dk1"/>
              </a:solidFill>
            </a:endParaRPr>
          </a:p>
          <a:p>
            <a:pPr indent="-342900" lvl="0" marL="457200" rtl="0" algn="l">
              <a:spcBef>
                <a:spcPts val="0"/>
              </a:spcBef>
              <a:spcAft>
                <a:spcPts val="0"/>
              </a:spcAft>
              <a:buClr>
                <a:schemeClr val="dk1"/>
              </a:buClr>
              <a:buSzPts val="1800"/>
              <a:buAutoNum type="arabicPeriod"/>
            </a:pPr>
            <a:r>
              <a:rPr lang="en">
                <a:solidFill>
                  <a:schemeClr val="dk1"/>
                </a:solidFill>
              </a:rPr>
              <a:t>Remuneration </a:t>
            </a:r>
            <a:endParaRPr>
              <a:solidFill>
                <a:schemeClr val="dk1"/>
              </a:solidFill>
            </a:endParaRPr>
          </a:p>
          <a:p>
            <a:pPr indent="-342900" lvl="0" marL="457200" rtl="0" algn="l">
              <a:spcBef>
                <a:spcPts val="0"/>
              </a:spcBef>
              <a:spcAft>
                <a:spcPts val="0"/>
              </a:spcAft>
              <a:buClr>
                <a:schemeClr val="dk1"/>
              </a:buClr>
              <a:buSzPts val="1800"/>
              <a:buAutoNum type="arabicPeriod"/>
            </a:pPr>
            <a:r>
              <a:rPr b="1" lang="en">
                <a:solidFill>
                  <a:schemeClr val="dk1"/>
                </a:solidFill>
              </a:rPr>
              <a:t>Empowerment </a:t>
            </a:r>
            <a:endParaRPr b="1">
              <a:solidFill>
                <a:schemeClr val="dk1"/>
              </a:solidFill>
            </a:endParaRPr>
          </a:p>
        </p:txBody>
      </p:sp>
      <p:sp>
        <p:nvSpPr>
          <p:cNvPr id="251" name="Google Shape;251;p43"/>
          <p:cNvSpPr txBox="1"/>
          <p:nvPr/>
        </p:nvSpPr>
        <p:spPr>
          <a:xfrm>
            <a:off x="253475" y="4488950"/>
            <a:ext cx="8853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Cullen, O., &amp; Walsh, C. A. (2020). A Narrative Review of Ethical Issues in Participatory Research with Young People. YOUNG, 28(4), 363-386. </a:t>
            </a:r>
            <a:r>
              <a:rPr lang="en" sz="1100" u="sng">
                <a:solidFill>
                  <a:schemeClr val="hlink"/>
                </a:solidFill>
                <a:hlinkClick r:id="rId3"/>
              </a:rPr>
              <a:t>https://doi.org/10.1177/1103308819886470</a:t>
            </a:r>
            <a:r>
              <a:rPr lang="en" sz="1100"/>
              <a:t> </a:t>
            </a:r>
            <a:endParaRPr sz="1100"/>
          </a:p>
        </p:txBody>
      </p:sp>
      <p:sp>
        <p:nvSpPr>
          <p:cNvPr id="252" name="Google Shape;252;p43"/>
          <p:cNvSpPr txBox="1"/>
          <p:nvPr/>
        </p:nvSpPr>
        <p:spPr>
          <a:xfrm>
            <a:off x="4531375" y="1017725"/>
            <a:ext cx="4414200" cy="28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Recommendations</a:t>
            </a:r>
            <a:endParaRPr sz="1800">
              <a:solidFill>
                <a:schemeClr val="dk1"/>
              </a:solidFill>
            </a:endParaRPr>
          </a:p>
          <a:p>
            <a:pPr indent="0" lvl="0" marL="0" rtl="0" algn="l">
              <a:spcBef>
                <a:spcPts val="0"/>
              </a:spcBef>
              <a:spcAft>
                <a:spcPts val="0"/>
              </a:spcAft>
              <a:buNone/>
            </a:pPr>
            <a:r>
              <a:rPr lang="en" sz="1800">
                <a:solidFill>
                  <a:schemeClr val="dk1"/>
                </a:solidFill>
              </a:rPr>
              <a:t>7. Thoughtfully incorporate concepts of empowerment into the research design and practices</a:t>
            </a:r>
            <a:endParaRPr sz="18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ph type="ctrTitle"/>
          </p:nvPr>
        </p:nvSpPr>
        <p:spPr>
          <a:xfrm>
            <a:off x="311708" y="1582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780"/>
              <a:t>Our core motivations</a:t>
            </a:r>
            <a:endParaRPr b="1" sz="3780"/>
          </a:p>
          <a:p>
            <a:pPr indent="0" lvl="0" marL="0" rtl="0" algn="ctr">
              <a:lnSpc>
                <a:spcPct val="115000"/>
              </a:lnSpc>
              <a:spcBef>
                <a:spcPts val="1000"/>
              </a:spcBef>
              <a:spcAft>
                <a:spcPts val="0"/>
              </a:spcAft>
              <a:buSzPts val="990"/>
              <a:buNone/>
            </a:pPr>
            <a:r>
              <a:rPr lang="en" sz="3580"/>
              <a:t>What do you hope to gain in this course? </a:t>
            </a:r>
            <a:endParaRPr sz="3580"/>
          </a:p>
          <a:p>
            <a:pPr indent="0" lvl="0" marL="0" rtl="0" algn="ctr">
              <a:lnSpc>
                <a:spcPct val="115000"/>
              </a:lnSpc>
              <a:spcBef>
                <a:spcPts val="1000"/>
              </a:spcBef>
              <a:spcAft>
                <a:spcPts val="0"/>
              </a:spcAft>
              <a:buSzPts val="990"/>
              <a:buNone/>
            </a:pPr>
            <a:r>
              <a:rPr lang="en" sz="3580"/>
              <a:t>What would success look like for you? </a:t>
            </a:r>
            <a:endParaRPr sz="3580"/>
          </a:p>
          <a:p>
            <a:pPr indent="0" lvl="0" marL="0" rtl="0" algn="ctr">
              <a:lnSpc>
                <a:spcPct val="115000"/>
              </a:lnSpc>
              <a:spcBef>
                <a:spcPts val="1000"/>
              </a:spcBef>
              <a:spcAft>
                <a:spcPts val="1000"/>
              </a:spcAft>
              <a:buSzPts val="990"/>
              <a:buNone/>
            </a:pPr>
            <a:r>
              <a:rPr lang="en" sz="3580"/>
              <a:t>What are you excited about?</a:t>
            </a:r>
            <a:endParaRPr sz="358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ctrTitle"/>
          </p:nvPr>
        </p:nvSpPr>
        <p:spPr>
          <a:xfrm>
            <a:off x="311708" y="12017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980"/>
              <a:t>What expertise and experiences</a:t>
            </a:r>
            <a:endParaRPr sz="3980"/>
          </a:p>
          <a:p>
            <a:pPr indent="0" lvl="0" marL="0" rtl="0" algn="ctr">
              <a:spcBef>
                <a:spcPts val="0"/>
              </a:spcBef>
              <a:spcAft>
                <a:spcPts val="0"/>
              </a:spcAft>
              <a:buSzPts val="990"/>
              <a:buNone/>
            </a:pPr>
            <a:r>
              <a:rPr lang="en" sz="3980"/>
              <a:t>do you think will enhance your</a:t>
            </a:r>
            <a:endParaRPr sz="3980"/>
          </a:p>
          <a:p>
            <a:pPr indent="0" lvl="0" marL="0" rtl="0" algn="ctr">
              <a:spcBef>
                <a:spcPts val="0"/>
              </a:spcBef>
              <a:spcAft>
                <a:spcPts val="0"/>
              </a:spcAft>
              <a:buSzPts val="990"/>
              <a:buNone/>
            </a:pPr>
            <a:r>
              <a:rPr lang="en" sz="3980"/>
              <a:t>contribution to the team?</a:t>
            </a:r>
            <a:endParaRPr sz="398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ctrTitle"/>
          </p:nvPr>
        </p:nvSpPr>
        <p:spPr>
          <a:xfrm>
            <a:off x="311708" y="12017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990"/>
              <a:buNone/>
            </a:pPr>
            <a:r>
              <a:rPr lang="en" sz="3380"/>
              <a:t>What challenges are you concerned about?</a:t>
            </a:r>
            <a:endParaRPr sz="3380"/>
          </a:p>
          <a:p>
            <a:pPr indent="0" lvl="0" marL="0" rtl="0" algn="ctr">
              <a:lnSpc>
                <a:spcPct val="115000"/>
              </a:lnSpc>
              <a:spcBef>
                <a:spcPts val="1000"/>
              </a:spcBef>
              <a:spcAft>
                <a:spcPts val="1000"/>
              </a:spcAft>
              <a:buSzPts val="990"/>
              <a:buNone/>
            </a:pPr>
            <a:r>
              <a:rPr lang="en" sz="3380"/>
              <a:t>Are there particular kinds of support you are hoping for from the team?</a:t>
            </a:r>
            <a:endParaRPr sz="338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Interests of Sayre students</a:t>
            </a:r>
            <a:endParaRPr/>
          </a:p>
        </p:txBody>
      </p:sp>
      <p:sp>
        <p:nvSpPr>
          <p:cNvPr id="273" name="Google Shape;273;p4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aphicFrame>
        <p:nvGraphicFramePr>
          <p:cNvPr id="278" name="Google Shape;278;p48"/>
          <p:cNvGraphicFramePr/>
          <p:nvPr/>
        </p:nvGraphicFramePr>
        <p:xfrm>
          <a:off x="952500" y="514350"/>
          <a:ext cx="3000000" cy="3000000"/>
        </p:xfrm>
        <a:graphic>
          <a:graphicData uri="http://schemas.openxmlformats.org/drawingml/2006/table">
            <a:tbl>
              <a:tblPr>
                <a:noFill/>
                <a:tableStyleId>{CD4E6039-F39B-4215-815E-3EA96D06B91C}</a:tableStyleId>
              </a:tblPr>
              <a:tblGrid>
                <a:gridCol w="1024200"/>
                <a:gridCol w="6214800"/>
              </a:tblGrid>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Gun Violence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Mental Health</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Homelessness/Housing Access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Community Cleanup</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Substance Use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Women's Health (access to menstrual products and access to care)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Food Security/Access to good foods</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Police Brutality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Poverty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LGBTQ Rights</a:t>
                      </a:r>
                      <a:endParaRPr>
                        <a:solidFill>
                          <a:schemeClr val="dk1"/>
                        </a:solidFill>
                      </a:endParaRPr>
                    </a:p>
                  </a:txBody>
                  <a:tcPr marT="91425" marB="91425" marR="91425" marL="91425"/>
                </a:tc>
              </a:tr>
            </a:tbl>
          </a:graphicData>
        </a:graphic>
      </p:graphicFrame>
      <p:pic>
        <p:nvPicPr>
          <p:cNvPr id="279" name="Google Shape;279;p48"/>
          <p:cNvPicPr preferRelativeResize="0"/>
          <p:nvPr/>
        </p:nvPicPr>
        <p:blipFill>
          <a:blip r:embed="rId3">
            <a:alphaModFix/>
          </a:blip>
          <a:stretch>
            <a:fillRect/>
          </a:stretch>
        </p:blipFill>
        <p:spPr>
          <a:xfrm>
            <a:off x="7090675" y="3277150"/>
            <a:ext cx="1561025" cy="1561025"/>
          </a:xfrm>
          <a:prstGeom prst="rect">
            <a:avLst/>
          </a:prstGeom>
          <a:noFill/>
          <a:ln>
            <a:noFill/>
          </a:ln>
        </p:spPr>
      </p:pic>
      <p:sp>
        <p:nvSpPr>
          <p:cNvPr id="280" name="Google Shape;280;p48"/>
          <p:cNvSpPr txBox="1"/>
          <p:nvPr>
            <p:ph idx="4294967295" type="body"/>
          </p:nvPr>
        </p:nvSpPr>
        <p:spPr>
          <a:xfrm>
            <a:off x="311700" y="4686300"/>
            <a:ext cx="8520600" cy="32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000"/>
              <a:t>Student social media posts: https://jschwalm4.wixsite.com/civics-instagram-fee</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Getting to know our partners</a:t>
            </a:r>
            <a:endParaRPr/>
          </a:p>
        </p:txBody>
      </p:sp>
      <p:sp>
        <p:nvSpPr>
          <p:cNvPr id="286" name="Google Shape;286;p4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graphicFrame>
        <p:nvGraphicFramePr>
          <p:cNvPr id="291" name="Google Shape;291;p50"/>
          <p:cNvGraphicFramePr/>
          <p:nvPr/>
        </p:nvGraphicFramePr>
        <p:xfrm>
          <a:off x="383375" y="1183025"/>
          <a:ext cx="3000000" cy="3000000"/>
        </p:xfrm>
        <a:graphic>
          <a:graphicData uri="http://schemas.openxmlformats.org/drawingml/2006/table">
            <a:tbl>
              <a:tblPr>
                <a:noFill/>
                <a:tableStyleId>{91BF83BB-7CBD-4AC0-905F-4FC81DA25EA7}</a:tableStyleId>
              </a:tblPr>
              <a:tblGrid>
                <a:gridCol w="6915150"/>
              </a:tblGrid>
              <a:tr h="12700">
                <a:tc>
                  <a:txBody>
                    <a:bodyPr/>
                    <a:lstStyle/>
                    <a:p>
                      <a:pPr indent="0" lvl="0" marL="0" rtl="0" algn="l">
                        <a:spcBef>
                          <a:spcPts val="0"/>
                        </a:spcBef>
                        <a:spcAft>
                          <a:spcPts val="0"/>
                        </a:spcAft>
                        <a:buNone/>
                      </a:pPr>
                      <a:r>
                        <a:rPr lang="en" sz="1600">
                          <a:solidFill>
                            <a:schemeClr val="dk1"/>
                          </a:solidFill>
                        </a:rPr>
                        <a:t>What did they major and minor in? </a:t>
                      </a:r>
                      <a:endParaRPr sz="16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600">
                          <a:solidFill>
                            <a:schemeClr val="dk1"/>
                          </a:solidFill>
                        </a:rPr>
                        <a:t>What are they studying? Do they like it?</a:t>
                      </a:r>
                      <a:endParaRPr sz="16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600">
                          <a:solidFill>
                            <a:schemeClr val="dk1"/>
                          </a:solidFill>
                        </a:rPr>
                        <a:t>What makes them interested in coming to Sayre?</a:t>
                      </a:r>
                      <a:endParaRPr sz="16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600">
                          <a:solidFill>
                            <a:schemeClr val="dk1"/>
                          </a:solidFill>
                        </a:rPr>
                        <a:t>Why did they pick their field of study?</a:t>
                      </a:r>
                      <a:endParaRPr sz="16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600">
                          <a:solidFill>
                            <a:schemeClr val="dk1"/>
                          </a:solidFill>
                        </a:rPr>
                        <a:t>How did they pick their job?</a:t>
                      </a:r>
                      <a:endParaRPr sz="16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600">
                          <a:solidFill>
                            <a:schemeClr val="dk1"/>
                          </a:solidFill>
                        </a:rPr>
                        <a:t>What advice would you give to students going to college?</a:t>
                      </a:r>
                      <a:endParaRPr sz="16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600">
                          <a:solidFill>
                            <a:schemeClr val="dk1"/>
                          </a:solidFill>
                        </a:rPr>
                        <a:t>What do the professors teach?</a:t>
                      </a:r>
                      <a:endParaRPr sz="16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600">
                          <a:solidFill>
                            <a:schemeClr val="dk1"/>
                          </a:solidFill>
                        </a:rPr>
                        <a:t>What made them want to get more into science and climate change?</a:t>
                      </a:r>
                      <a:endParaRPr sz="16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600">
                          <a:solidFill>
                            <a:schemeClr val="dk1"/>
                          </a:solidFill>
                        </a:rPr>
                        <a:t>How will this benefit us?</a:t>
                      </a:r>
                      <a:endParaRPr sz="1600">
                        <a:solidFill>
                          <a:schemeClr val="dk1"/>
                        </a:solidFill>
                      </a:endParaRPr>
                    </a:p>
                  </a:txBody>
                  <a:tcPr marT="63500" marB="63500" marR="63500" marL="63500"/>
                </a:tc>
              </a:tr>
            </a:tbl>
          </a:graphicData>
        </a:graphic>
      </p:graphicFrame>
      <p:sp>
        <p:nvSpPr>
          <p:cNvPr id="292" name="Google Shape;292;p50"/>
          <p:cNvSpPr txBox="1"/>
          <p:nvPr/>
        </p:nvSpPr>
        <p:spPr>
          <a:xfrm>
            <a:off x="304800" y="457200"/>
            <a:ext cx="8544600" cy="444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t>What would you like to know about the Penn students/professors who will be coming into our classroom?</a:t>
            </a:r>
            <a:endParaRPr b="1" sz="2000"/>
          </a:p>
          <a:p>
            <a:pPr indent="0" lvl="0" marL="0" rtl="0" algn="l">
              <a:lnSpc>
                <a:spcPct val="115000"/>
              </a:lnSpc>
              <a:spcBef>
                <a:spcPts val="0"/>
              </a:spcBef>
              <a:spcAft>
                <a:spcPts val="0"/>
              </a:spcAft>
              <a:buNone/>
            </a:pPr>
            <a:r>
              <a:t/>
            </a:r>
            <a:endParaRPr sz="11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graphicFrame>
        <p:nvGraphicFramePr>
          <p:cNvPr id="297" name="Google Shape;297;p51"/>
          <p:cNvGraphicFramePr/>
          <p:nvPr/>
        </p:nvGraphicFramePr>
        <p:xfrm>
          <a:off x="152400" y="762000"/>
          <a:ext cx="3000000" cy="3000000"/>
        </p:xfrm>
        <a:graphic>
          <a:graphicData uri="http://schemas.openxmlformats.org/drawingml/2006/table">
            <a:tbl>
              <a:tblPr>
                <a:noFill/>
                <a:tableStyleId>{91BF83BB-7CBD-4AC0-905F-4FC81DA25EA7}</a:tableStyleId>
              </a:tblPr>
              <a:tblGrid>
                <a:gridCol w="7971350"/>
              </a:tblGrid>
              <a:tr h="12700">
                <a:tc>
                  <a:txBody>
                    <a:bodyPr/>
                    <a:lstStyle/>
                    <a:p>
                      <a:pPr indent="0" lvl="0" marL="0" rtl="0" algn="l">
                        <a:spcBef>
                          <a:spcPts val="0"/>
                        </a:spcBef>
                        <a:spcAft>
                          <a:spcPts val="0"/>
                        </a:spcAft>
                        <a:buNone/>
                      </a:pPr>
                      <a:r>
                        <a:rPr lang="en" sz="1100">
                          <a:solidFill>
                            <a:schemeClr val="dk1"/>
                          </a:solidFill>
                        </a:rPr>
                        <a:t>Drayton: I want them to know that I want to join the health-care field. </a:t>
                      </a:r>
                      <a:endParaRPr sz="11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100">
                          <a:solidFill>
                            <a:schemeClr val="dk1"/>
                          </a:solidFill>
                        </a:rPr>
                        <a:t>Asiyah: I would like them to know that I aspire to study journalism and psychology in college.</a:t>
                      </a:r>
                      <a:endParaRPr sz="11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100">
                          <a:solidFill>
                            <a:schemeClr val="dk1"/>
                          </a:solidFill>
                        </a:rPr>
                        <a:t>Makayla: I would like them to know that I am very energetic and very nice. </a:t>
                      </a:r>
                      <a:endParaRPr sz="11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100">
                          <a:solidFill>
                            <a:schemeClr val="dk1"/>
                          </a:solidFill>
                        </a:rPr>
                        <a:t>Semaj: I want them to know that I would take the ideas they give me to help me improve.</a:t>
                      </a:r>
                      <a:endParaRPr sz="11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100">
                          <a:solidFill>
                            <a:schemeClr val="dk1"/>
                          </a:solidFill>
                        </a:rPr>
                        <a:t>Zakia: I would want them to know that I have been in Penn programs before working and researching so I know a lil something. </a:t>
                      </a:r>
                      <a:endParaRPr sz="11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100">
                          <a:solidFill>
                            <a:schemeClr val="dk1"/>
                          </a:solidFill>
                        </a:rPr>
                        <a:t>Kiyra: I want them to know that I laugh a lot and that I’m not very good at explaining myself.</a:t>
                      </a:r>
                      <a:endParaRPr sz="11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100">
                          <a:solidFill>
                            <a:schemeClr val="dk1"/>
                          </a:solidFill>
                        </a:rPr>
                        <a:t>Darius: I want them to know that I listen very well</a:t>
                      </a:r>
                      <a:endParaRPr sz="11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100">
                          <a:solidFill>
                            <a:schemeClr val="dk1"/>
                          </a:solidFill>
                        </a:rPr>
                        <a:t>Aminah: I want them to know that if they don’t make it fun and interesting I won’t interact, nor pay attention.</a:t>
                      </a:r>
                      <a:endParaRPr sz="11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100">
                          <a:solidFill>
                            <a:schemeClr val="dk1"/>
                          </a:solidFill>
                        </a:rPr>
                        <a:t>Mercedes: I want them to know that I have big goals.</a:t>
                      </a:r>
                      <a:endParaRPr sz="11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100">
                          <a:solidFill>
                            <a:schemeClr val="dk1"/>
                          </a:solidFill>
                        </a:rPr>
                        <a:t>Giavanni: I would want them to know that I’m a good listener and I’ll ask questions if I have to</a:t>
                      </a:r>
                      <a:endParaRPr sz="11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100">
                          <a:solidFill>
                            <a:schemeClr val="dk1"/>
                          </a:solidFill>
                        </a:rPr>
                        <a:t>Sonoyah: Science topics aren’t really my thing but I always wanted a better understanding of climate change.</a:t>
                      </a:r>
                      <a:endParaRPr sz="11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100">
                          <a:solidFill>
                            <a:schemeClr val="dk1"/>
                          </a:solidFill>
                        </a:rPr>
                        <a:t>Sameerah: I want them to know that I’m excited to meet them</a:t>
                      </a:r>
                      <a:endParaRPr sz="1100">
                        <a:solidFill>
                          <a:schemeClr val="dk1"/>
                        </a:solidFill>
                      </a:endParaRPr>
                    </a:p>
                  </a:txBody>
                  <a:tcPr marT="63500" marB="63500" marR="63500" marL="63500"/>
                </a:tc>
              </a:tr>
              <a:tr h="12700">
                <a:tc>
                  <a:txBody>
                    <a:bodyPr/>
                    <a:lstStyle/>
                    <a:p>
                      <a:pPr indent="0" lvl="0" marL="0" rtl="0" algn="l">
                        <a:spcBef>
                          <a:spcPts val="0"/>
                        </a:spcBef>
                        <a:spcAft>
                          <a:spcPts val="0"/>
                        </a:spcAft>
                        <a:buNone/>
                      </a:pPr>
                      <a:r>
                        <a:rPr lang="en" sz="1100">
                          <a:solidFill>
                            <a:schemeClr val="dk1"/>
                          </a:solidFill>
                        </a:rPr>
                        <a:t>Asiya: I want them to know that I want to be a RN once I graduate college</a:t>
                      </a:r>
                      <a:endParaRPr sz="1100">
                        <a:solidFill>
                          <a:schemeClr val="dk1"/>
                        </a:solidFill>
                      </a:endParaRPr>
                    </a:p>
                  </a:txBody>
                  <a:tcPr marT="63500" marB="63500" marR="63500" marL="63500"/>
                </a:tc>
              </a:tr>
            </a:tbl>
          </a:graphicData>
        </a:graphic>
      </p:graphicFrame>
      <p:sp>
        <p:nvSpPr>
          <p:cNvPr id="298" name="Google Shape;298;p51"/>
          <p:cNvSpPr txBox="1"/>
          <p:nvPr/>
        </p:nvSpPr>
        <p:spPr>
          <a:xfrm>
            <a:off x="152400" y="152400"/>
            <a:ext cx="7503600" cy="457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2000"/>
              <a:t>What do you want the Penn students/professors to know about you before they come into the classroom?</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Syllabus</a:t>
            </a:r>
            <a:endParaRPr/>
          </a:p>
        </p:txBody>
      </p:sp>
      <p:sp>
        <p:nvSpPr>
          <p:cNvPr id="78" name="Google Shape;78;p1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2" name="Shape 302"/>
        <p:cNvGrpSpPr/>
        <p:nvPr/>
      </p:nvGrpSpPr>
      <p:grpSpPr>
        <a:xfrm>
          <a:off x="0" y="0"/>
          <a:ext cx="0" cy="0"/>
          <a:chOff x="0" y="0"/>
          <a:chExt cx="0" cy="0"/>
        </a:xfrm>
      </p:grpSpPr>
      <p:sp>
        <p:nvSpPr>
          <p:cNvPr id="303" name="Google Shape;303;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20"/>
              <a:t>Wingspread Declaration of Principles for Youth Participatory Research &amp; Evaluation (cont’d)</a:t>
            </a:r>
            <a:endParaRPr sz="2120"/>
          </a:p>
        </p:txBody>
      </p:sp>
      <p:sp>
        <p:nvSpPr>
          <p:cNvPr id="304" name="Google Shape;304;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293211" lvl="0" marL="457200" rtl="0" algn="l">
              <a:spcBef>
                <a:spcPts val="1200"/>
              </a:spcBef>
              <a:spcAft>
                <a:spcPts val="0"/>
              </a:spcAft>
              <a:buClr>
                <a:schemeClr val="dk1"/>
              </a:buClr>
              <a:buSzPct val="61111"/>
              <a:buChar char="●"/>
            </a:pPr>
            <a:r>
              <a:rPr lang="en"/>
              <a:t>Youth participation is an </a:t>
            </a:r>
            <a:r>
              <a:rPr b="1" lang="en"/>
              <a:t>inclusive process</a:t>
            </a:r>
            <a:r>
              <a:rPr lang="en"/>
              <a:t> that recognizes all forms of democratic leadership, young and old. It involves diverse populations and perspectives, especially those who are traditionally underserved and underrepresented.</a:t>
            </a:r>
            <a:endParaRPr/>
          </a:p>
          <a:p>
            <a:pPr indent="-293211" lvl="0" marL="457200" rtl="0" algn="l">
              <a:spcBef>
                <a:spcPts val="0"/>
              </a:spcBef>
              <a:spcAft>
                <a:spcPts val="0"/>
              </a:spcAft>
              <a:buClr>
                <a:schemeClr val="dk1"/>
              </a:buClr>
              <a:buSzPct val="61111"/>
              <a:buChar char="●"/>
            </a:pPr>
            <a:r>
              <a:rPr lang="en"/>
              <a:t>Youth participation involves young people in </a:t>
            </a:r>
            <a:r>
              <a:rPr b="1" lang="en"/>
              <a:t>meaningful</a:t>
            </a:r>
            <a:r>
              <a:rPr lang="en"/>
              <a:t> ways. Young people participate in all stages of the process, from defining the problem, to gathering and analyzing the information, to making decisions and taking action.</a:t>
            </a:r>
            <a:endParaRPr/>
          </a:p>
          <a:p>
            <a:pPr indent="-293211" lvl="0" marL="457200" rtl="0" algn="l">
              <a:spcBef>
                <a:spcPts val="0"/>
              </a:spcBef>
              <a:spcAft>
                <a:spcPts val="0"/>
              </a:spcAft>
              <a:buClr>
                <a:schemeClr val="dk1"/>
              </a:buClr>
              <a:buSzPct val="61111"/>
              <a:buChar char="●"/>
            </a:pPr>
            <a:r>
              <a:rPr lang="en"/>
              <a:t>Youth participation is an </a:t>
            </a:r>
            <a:r>
              <a:rPr b="1" lang="en"/>
              <a:t>ongoing process</a:t>
            </a:r>
            <a:r>
              <a:rPr lang="en"/>
              <a:t>, not a one-time event. Participants continuously clarify and reflect upon its purpose and content. Research and evaluation are viewed as an integral part of knowledge development, program planning, and community improvement.</a:t>
            </a:r>
            <a:endParaRPr/>
          </a:p>
          <a:p>
            <a:pPr indent="0" lvl="0" marL="0" rtl="0" algn="l">
              <a:spcBef>
                <a:spcPts val="1200"/>
              </a:spcBef>
              <a:spcAft>
                <a:spcPts val="1200"/>
              </a:spcAft>
              <a:buNone/>
            </a:pPr>
            <a:r>
              <a:t/>
            </a:r>
            <a:endParaRPr/>
          </a:p>
        </p:txBody>
      </p:sp>
      <p:sp>
        <p:nvSpPr>
          <p:cNvPr id="305" name="Google Shape;305;p52"/>
          <p:cNvSpPr txBox="1"/>
          <p:nvPr/>
        </p:nvSpPr>
        <p:spPr>
          <a:xfrm>
            <a:off x="311700" y="4160850"/>
            <a:ext cx="7863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School of Social Work (2002). University of Michigan. Summary of proceedings. Wingspread symposium on youth participation in community research</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http://www.ssw.umich.edu/public/currentProjects/youthAndCommunity/pubs/SymposiumII.pdf</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9" name="Shape 309"/>
        <p:cNvGrpSpPr/>
        <p:nvPr/>
      </p:nvGrpSpPr>
      <p:grpSpPr>
        <a:xfrm>
          <a:off x="0" y="0"/>
          <a:ext cx="0" cy="0"/>
          <a:chOff x="0" y="0"/>
          <a:chExt cx="0" cy="0"/>
        </a:xfrm>
      </p:grpSpPr>
      <p:sp>
        <p:nvSpPr>
          <p:cNvPr id="310" name="Google Shape;310;p53"/>
          <p:cNvSpPr txBox="1"/>
          <p:nvPr>
            <p:ph type="title"/>
          </p:nvPr>
        </p:nvSpPr>
        <p:spPr>
          <a:xfrm>
            <a:off x="272725" y="164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t>What are key principles for engaging community partners and youth in research?</a:t>
            </a:r>
            <a:r>
              <a:rPr lang="en" sz="100"/>
              <a:t> </a:t>
            </a:r>
            <a:endParaRPr sz="1120"/>
          </a:p>
        </p:txBody>
      </p:sp>
      <p:sp>
        <p:nvSpPr>
          <p:cNvPr id="311" name="Google Shape;311;p53"/>
          <p:cNvSpPr txBox="1"/>
          <p:nvPr>
            <p:ph idx="1" type="body"/>
          </p:nvPr>
        </p:nvSpPr>
        <p:spPr>
          <a:xfrm>
            <a:off x="311700" y="1200150"/>
            <a:ext cx="5619000" cy="3368700"/>
          </a:xfrm>
          <a:prstGeom prst="rect">
            <a:avLst/>
          </a:prstGeom>
        </p:spPr>
        <p:txBody>
          <a:bodyPr anchorCtr="0" anchor="t" bIns="91425" lIns="91425" spcFirstLastPara="1" rIns="91425" wrap="square" tIns="91425">
            <a:normAutofit fontScale="70000" lnSpcReduction="20000"/>
          </a:bodyPr>
          <a:lstStyle/>
          <a:p>
            <a:pPr indent="0" lvl="0" marL="0" rtl="0" algn="l">
              <a:lnSpc>
                <a:spcPct val="90000"/>
              </a:lnSpc>
              <a:spcBef>
                <a:spcPts val="1000"/>
              </a:spcBef>
              <a:spcAft>
                <a:spcPts val="0"/>
              </a:spcAft>
              <a:buClr>
                <a:schemeClr val="dk1"/>
              </a:buClr>
              <a:buSzPct val="50000"/>
              <a:buFont typeface="Arial"/>
              <a:buNone/>
            </a:pPr>
            <a:r>
              <a:rPr lang="en" sz="2200">
                <a:solidFill>
                  <a:schemeClr val="dk1"/>
                </a:solidFill>
              </a:rPr>
              <a:t>•</a:t>
            </a:r>
            <a:r>
              <a:rPr lang="en" sz="2200">
                <a:solidFill>
                  <a:schemeClr val="dk1"/>
                </a:solidFill>
                <a:latin typeface="Calibri"/>
                <a:ea typeface="Calibri"/>
                <a:cs typeface="Calibri"/>
                <a:sym typeface="Calibri"/>
              </a:rPr>
              <a:t>Bring youth actively and intentionally as partners into the training and practice of research, critical thinking, and change strategy</a:t>
            </a:r>
            <a:endParaRPr sz="22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ct val="50000"/>
              <a:buFont typeface="Arial"/>
              <a:buNone/>
            </a:pPr>
            <a:r>
              <a:rPr lang="en" sz="2200">
                <a:solidFill>
                  <a:schemeClr val="dk1"/>
                </a:solidFill>
              </a:rPr>
              <a:t>•</a:t>
            </a:r>
            <a:r>
              <a:rPr lang="en" sz="2200">
                <a:solidFill>
                  <a:schemeClr val="dk1"/>
                </a:solidFill>
                <a:latin typeface="Calibri"/>
                <a:ea typeface="Calibri"/>
                <a:cs typeface="Calibri"/>
                <a:sym typeface="Calibri"/>
              </a:rPr>
              <a:t>Integrate their ideas, perspectives, and skills and strengths into the design &amp; implementation</a:t>
            </a:r>
            <a:endParaRPr sz="22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ct val="50000"/>
              <a:buFont typeface="Arial"/>
              <a:buNone/>
            </a:pPr>
            <a:r>
              <a:rPr lang="en" sz="2200">
                <a:solidFill>
                  <a:schemeClr val="dk1"/>
                </a:solidFill>
              </a:rPr>
              <a:t>•</a:t>
            </a:r>
            <a:r>
              <a:rPr lang="en" sz="2200">
                <a:solidFill>
                  <a:schemeClr val="dk1"/>
                </a:solidFill>
                <a:latin typeface="Calibri"/>
                <a:ea typeface="Calibri"/>
                <a:cs typeface="Calibri"/>
                <a:sym typeface="Calibri"/>
              </a:rPr>
              <a:t>Attend to intentional power sharing between youth and adults</a:t>
            </a:r>
            <a:endParaRPr sz="22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ct val="50000"/>
              <a:buFont typeface="Arial"/>
              <a:buNone/>
            </a:pPr>
            <a:r>
              <a:rPr lang="en" sz="2200">
                <a:solidFill>
                  <a:schemeClr val="dk1"/>
                </a:solidFill>
              </a:rPr>
              <a:t>•</a:t>
            </a:r>
            <a:r>
              <a:rPr lang="en" sz="2200">
                <a:solidFill>
                  <a:schemeClr val="dk1"/>
                </a:solidFill>
                <a:latin typeface="Calibri"/>
                <a:ea typeface="Calibri"/>
                <a:cs typeface="Calibri"/>
                <a:sym typeface="Calibri"/>
              </a:rPr>
              <a:t>Integrate research and action phases into the project</a:t>
            </a:r>
            <a:endParaRPr sz="22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ct val="50000"/>
              <a:buFont typeface="Arial"/>
              <a:buNone/>
            </a:pPr>
            <a:r>
              <a:rPr lang="en" sz="2200">
                <a:solidFill>
                  <a:schemeClr val="dk1"/>
                </a:solidFill>
              </a:rPr>
              <a:t>•</a:t>
            </a:r>
            <a:r>
              <a:rPr lang="en" sz="2200">
                <a:solidFill>
                  <a:schemeClr val="dk1"/>
                </a:solidFill>
                <a:latin typeface="Calibri"/>
                <a:ea typeface="Calibri"/>
                <a:cs typeface="Calibri"/>
                <a:sym typeface="Calibri"/>
              </a:rPr>
              <a:t>Inclusive and mutual respect</a:t>
            </a:r>
            <a:endParaRPr sz="22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ct val="50000"/>
              <a:buFont typeface="Arial"/>
              <a:buNone/>
            </a:pPr>
            <a:r>
              <a:rPr lang="en" sz="2200">
                <a:solidFill>
                  <a:schemeClr val="dk1"/>
                </a:solidFill>
              </a:rPr>
              <a:t>•</a:t>
            </a:r>
            <a:r>
              <a:rPr lang="en" sz="2200">
                <a:solidFill>
                  <a:schemeClr val="dk1"/>
                </a:solidFill>
                <a:latin typeface="Calibri"/>
                <a:ea typeface="Calibri"/>
                <a:cs typeface="Calibri"/>
                <a:sym typeface="Calibri"/>
              </a:rPr>
              <a:t>Value each other’s contributions</a:t>
            </a:r>
            <a:endParaRPr sz="22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ct val="50000"/>
              <a:buFont typeface="Arial"/>
              <a:buNone/>
            </a:pPr>
            <a:r>
              <a:rPr lang="en" sz="2200">
                <a:solidFill>
                  <a:schemeClr val="dk1"/>
                </a:solidFill>
              </a:rPr>
              <a:t>•</a:t>
            </a:r>
            <a:r>
              <a:rPr lang="en" sz="2200">
                <a:solidFill>
                  <a:schemeClr val="dk1"/>
                </a:solidFill>
                <a:latin typeface="Calibri"/>
                <a:ea typeface="Calibri"/>
                <a:cs typeface="Calibri"/>
                <a:sym typeface="Calibri"/>
              </a:rPr>
              <a:t>Self-awareness, reflection, dialogue</a:t>
            </a:r>
            <a:endParaRPr sz="22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ct val="50000"/>
              <a:buFont typeface="Arial"/>
              <a:buNone/>
            </a:pPr>
            <a:r>
              <a:rPr lang="en" sz="2200">
                <a:solidFill>
                  <a:schemeClr val="dk1"/>
                </a:solidFill>
              </a:rPr>
              <a:t>•</a:t>
            </a:r>
            <a:r>
              <a:rPr lang="en" sz="2200">
                <a:solidFill>
                  <a:schemeClr val="dk1"/>
                </a:solidFill>
                <a:latin typeface="Calibri"/>
                <a:ea typeface="Calibri"/>
                <a:cs typeface="Calibri"/>
                <a:sym typeface="Calibri"/>
              </a:rPr>
              <a:t>Monitor and evaluate how the partnership is going</a:t>
            </a:r>
            <a:endParaRPr sz="2200">
              <a:solidFill>
                <a:schemeClr val="dk1"/>
              </a:solidFill>
              <a:latin typeface="Calibri"/>
              <a:ea typeface="Calibri"/>
              <a:cs typeface="Calibri"/>
              <a:sym typeface="Calibri"/>
            </a:endParaRPr>
          </a:p>
          <a:p>
            <a:pPr indent="0" lvl="0" marL="0" rtl="0" algn="l">
              <a:spcBef>
                <a:spcPts val="0"/>
              </a:spcBef>
              <a:spcAft>
                <a:spcPts val="1200"/>
              </a:spcAft>
              <a:buNone/>
            </a:pPr>
            <a:r>
              <a:t/>
            </a:r>
            <a:endParaRPr/>
          </a:p>
        </p:txBody>
      </p:sp>
      <p:sp>
        <p:nvSpPr>
          <p:cNvPr id="312" name="Google Shape;312;p53"/>
          <p:cNvSpPr txBox="1"/>
          <p:nvPr/>
        </p:nvSpPr>
        <p:spPr>
          <a:xfrm>
            <a:off x="70175" y="4301825"/>
            <a:ext cx="54006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Ozer EJ, Piatt AA. Youth-led participatory action research (YPAR). In: </a:t>
            </a:r>
            <a:r>
              <a:rPr i="1" lang="en" sz="1200">
                <a:solidFill>
                  <a:schemeClr val="dk1"/>
                </a:solidFill>
                <a:latin typeface="Calibri"/>
                <a:ea typeface="Calibri"/>
                <a:cs typeface="Calibri"/>
                <a:sym typeface="Calibri"/>
              </a:rPr>
              <a:t>Community-Based Participatory Research for Health: Advancing Social and Health Equity</a:t>
            </a:r>
            <a:r>
              <a:rPr lang="en" sz="1200">
                <a:solidFill>
                  <a:schemeClr val="dk1"/>
                </a:solidFill>
                <a:latin typeface="Calibri"/>
                <a:ea typeface="Calibri"/>
                <a:cs typeface="Calibri"/>
                <a:sym typeface="Calibri"/>
              </a:rPr>
              <a:t>. 3rd edition. Jossey-Bass; 2017.</a:t>
            </a:r>
            <a:endParaRPr sz="1200">
              <a:solidFill>
                <a:schemeClr val="dk1"/>
              </a:solidFill>
              <a:latin typeface="Calibri"/>
              <a:ea typeface="Calibri"/>
              <a:cs typeface="Calibri"/>
              <a:sym typeface="Calibri"/>
            </a:endParaRPr>
          </a:p>
        </p:txBody>
      </p:sp>
      <p:pic>
        <p:nvPicPr>
          <p:cNvPr id="313" name="Google Shape;313;p53"/>
          <p:cNvPicPr preferRelativeResize="0"/>
          <p:nvPr/>
        </p:nvPicPr>
        <p:blipFill>
          <a:blip r:embed="rId3">
            <a:alphaModFix/>
          </a:blip>
          <a:stretch>
            <a:fillRect/>
          </a:stretch>
        </p:blipFill>
        <p:spPr>
          <a:xfrm>
            <a:off x="5782625" y="2423923"/>
            <a:ext cx="2930124" cy="21449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objectives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AutoNum type="arabicPeriod"/>
            </a:pPr>
            <a:r>
              <a:rPr lang="en" sz="1700">
                <a:solidFill>
                  <a:schemeClr val="dk1"/>
                </a:solidFill>
              </a:rPr>
              <a:t>Understand core theories about behavior change, communication intervention design, and YPAR. </a:t>
            </a:r>
            <a:endParaRPr sz="1700">
              <a:solidFill>
                <a:schemeClr val="dk1"/>
              </a:solidFill>
            </a:endParaRPr>
          </a:p>
          <a:p>
            <a:pPr indent="-336550" lvl="0" marL="457200" rtl="0" algn="l">
              <a:spcBef>
                <a:spcPts val="1000"/>
              </a:spcBef>
              <a:spcAft>
                <a:spcPts val="0"/>
              </a:spcAft>
              <a:buClr>
                <a:schemeClr val="dk1"/>
              </a:buClr>
              <a:buSzPts val="1700"/>
              <a:buAutoNum type="arabicPeriod"/>
            </a:pPr>
            <a:r>
              <a:rPr lang="en" sz="1700">
                <a:solidFill>
                  <a:schemeClr val="dk1"/>
                </a:solidFill>
              </a:rPr>
              <a:t>Design and implement a study, using qualitative and/or quantitative research techniques to conduct formative research, message design, and testing focused on climate and health/well being in partnership with youth.</a:t>
            </a:r>
            <a:endParaRPr sz="1700">
              <a:solidFill>
                <a:schemeClr val="dk1"/>
              </a:solidFill>
            </a:endParaRPr>
          </a:p>
          <a:p>
            <a:pPr indent="-336550" lvl="0" marL="457200" rtl="0" algn="l">
              <a:spcBef>
                <a:spcPts val="1000"/>
              </a:spcBef>
              <a:spcAft>
                <a:spcPts val="0"/>
              </a:spcAft>
              <a:buClr>
                <a:schemeClr val="dk1"/>
              </a:buClr>
              <a:buSzPts val="1700"/>
              <a:buAutoNum type="arabicPeriod"/>
            </a:pPr>
            <a:r>
              <a:rPr lang="en" sz="1700">
                <a:solidFill>
                  <a:schemeClr val="dk1"/>
                </a:solidFill>
              </a:rPr>
              <a:t>Develop proficiency in data analysis, interpretation, and presentation of findings.</a:t>
            </a:r>
            <a:endParaRPr sz="1700">
              <a:solidFill>
                <a:schemeClr val="dk1"/>
              </a:solidFill>
            </a:endParaRPr>
          </a:p>
          <a:p>
            <a:pPr indent="-336550" lvl="0" marL="457200" rtl="0" algn="l">
              <a:spcBef>
                <a:spcPts val="1000"/>
              </a:spcBef>
              <a:spcAft>
                <a:spcPts val="1000"/>
              </a:spcAft>
              <a:buClr>
                <a:schemeClr val="dk1"/>
              </a:buClr>
              <a:buSzPts val="1700"/>
              <a:buAutoNum type="arabicPeriod"/>
            </a:pPr>
            <a:r>
              <a:rPr lang="en" sz="1700">
                <a:solidFill>
                  <a:schemeClr val="dk1"/>
                </a:solidFill>
              </a:rPr>
              <a:t>Understand the ethical and practical considerations in youth-centered research, relationship building, community engagement strategies, and effective facilitation skills.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structure</a:t>
            </a:r>
            <a:endParaRPr/>
          </a:p>
        </p:txBody>
      </p:sp>
      <p:sp>
        <p:nvSpPr>
          <p:cNvPr id="90" name="Google Shape;90;p18"/>
          <p:cNvSpPr txBox="1"/>
          <p:nvPr>
            <p:ph idx="1" type="body"/>
          </p:nvPr>
        </p:nvSpPr>
        <p:spPr>
          <a:xfrm>
            <a:off x="311700" y="1152475"/>
            <a:ext cx="8520600" cy="357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Clr>
                <a:schemeClr val="dk1"/>
              </a:buClr>
              <a:buSzPct val="100000"/>
              <a:buChar char="●"/>
            </a:pPr>
            <a:r>
              <a:rPr lang="en">
                <a:solidFill>
                  <a:schemeClr val="dk1"/>
                </a:solidFill>
                <a:highlight>
                  <a:srgbClr val="FFFFFF"/>
                </a:highlight>
              </a:rPr>
              <a:t>Two sessions each week: in-class sessions (Thursdays 9:30-11:30AM) and youth engagement sessions (Wednesdays 9:25-10:55AM at Sayre High School)</a:t>
            </a:r>
            <a:endParaRPr>
              <a:solidFill>
                <a:schemeClr val="dk1"/>
              </a:solidFill>
              <a:highlight>
                <a:srgbClr val="FFFFFF"/>
              </a:highlight>
            </a:endParaRPr>
          </a:p>
          <a:p>
            <a:pPr indent="-317182" lvl="0" marL="457200" rtl="0" algn="l">
              <a:spcBef>
                <a:spcPts val="1000"/>
              </a:spcBef>
              <a:spcAft>
                <a:spcPts val="0"/>
              </a:spcAft>
              <a:buClr>
                <a:schemeClr val="dk1"/>
              </a:buClr>
              <a:buSzPct val="100000"/>
              <a:buChar char="●"/>
            </a:pPr>
            <a:r>
              <a:rPr lang="en">
                <a:solidFill>
                  <a:schemeClr val="dk1"/>
                </a:solidFill>
                <a:highlight>
                  <a:srgbClr val="FFFFFF"/>
                </a:highlight>
              </a:rPr>
              <a:t>In-class sessions will typically be divided as follows:</a:t>
            </a:r>
            <a:endParaRPr>
              <a:solidFill>
                <a:schemeClr val="dk1"/>
              </a:solidFill>
              <a:highlight>
                <a:srgbClr val="FFFFFF"/>
              </a:highlight>
            </a:endParaRPr>
          </a:p>
          <a:p>
            <a:pPr indent="-317182" lvl="1" marL="914400" rtl="0" algn="l">
              <a:spcBef>
                <a:spcPts val="1000"/>
              </a:spcBef>
              <a:spcAft>
                <a:spcPts val="0"/>
              </a:spcAft>
              <a:buClr>
                <a:schemeClr val="dk1"/>
              </a:buClr>
              <a:buSzPct val="100000"/>
              <a:buChar char="●"/>
            </a:pPr>
            <a:r>
              <a:rPr lang="en" sz="1800">
                <a:solidFill>
                  <a:schemeClr val="dk1"/>
                </a:solidFill>
                <a:highlight>
                  <a:srgbClr val="FFFFFF"/>
                </a:highlight>
              </a:rPr>
              <a:t>55 minute class discussion of weekly readings</a:t>
            </a:r>
            <a:endParaRPr sz="1800">
              <a:solidFill>
                <a:schemeClr val="dk1"/>
              </a:solidFill>
              <a:highlight>
                <a:srgbClr val="FFFFFF"/>
              </a:highlight>
            </a:endParaRPr>
          </a:p>
          <a:p>
            <a:pPr indent="-317182" lvl="1" marL="914400" rtl="0" algn="l">
              <a:spcBef>
                <a:spcPts val="0"/>
              </a:spcBef>
              <a:spcAft>
                <a:spcPts val="0"/>
              </a:spcAft>
              <a:buClr>
                <a:schemeClr val="dk1"/>
              </a:buClr>
              <a:buSzPct val="100000"/>
              <a:buChar char="●"/>
            </a:pPr>
            <a:r>
              <a:rPr lang="en" sz="1800">
                <a:solidFill>
                  <a:schemeClr val="dk1"/>
                </a:solidFill>
                <a:highlight>
                  <a:srgbClr val="FFFFFF"/>
                </a:highlight>
              </a:rPr>
              <a:t>10 minute break</a:t>
            </a:r>
            <a:endParaRPr sz="1800">
              <a:solidFill>
                <a:schemeClr val="dk1"/>
              </a:solidFill>
              <a:highlight>
                <a:srgbClr val="FFFFFF"/>
              </a:highlight>
            </a:endParaRPr>
          </a:p>
          <a:p>
            <a:pPr indent="-317182" lvl="1" marL="914400" rtl="0" algn="l">
              <a:spcBef>
                <a:spcPts val="0"/>
              </a:spcBef>
              <a:spcAft>
                <a:spcPts val="0"/>
              </a:spcAft>
              <a:buClr>
                <a:schemeClr val="dk1"/>
              </a:buClr>
              <a:buSzPct val="100000"/>
              <a:buChar char="●"/>
            </a:pPr>
            <a:r>
              <a:rPr lang="en" sz="1800">
                <a:solidFill>
                  <a:schemeClr val="dk1"/>
                </a:solidFill>
                <a:highlight>
                  <a:srgbClr val="FFFFFF"/>
                </a:highlight>
              </a:rPr>
              <a:t>55 minute planning / co-working session to prepare for youth engagement sessions and debrief the previous session</a:t>
            </a:r>
            <a:endParaRPr sz="1800">
              <a:solidFill>
                <a:schemeClr val="dk1"/>
              </a:solidFill>
              <a:highlight>
                <a:srgbClr val="FFFFFF"/>
              </a:highlight>
            </a:endParaRPr>
          </a:p>
          <a:p>
            <a:pPr indent="-310834" lvl="0" marL="457200" rtl="0" algn="l">
              <a:spcBef>
                <a:spcPts val="1000"/>
              </a:spcBef>
              <a:spcAft>
                <a:spcPts val="0"/>
              </a:spcAft>
              <a:buClr>
                <a:schemeClr val="dk1"/>
              </a:buClr>
              <a:buSzPct val="100000"/>
              <a:buChar char="●"/>
            </a:pPr>
            <a:r>
              <a:rPr lang="en" sz="1670">
                <a:solidFill>
                  <a:schemeClr val="dk1"/>
                </a:solidFill>
                <a:highlight>
                  <a:srgbClr val="FFFFFF"/>
                </a:highlight>
              </a:rPr>
              <a:t>Youth engagement work will include ~2.5 hours/week (outside of class time and based on availability) facilitating the research study development with your team. The day/time of engagement visits are on </a:t>
            </a:r>
            <a:r>
              <a:rPr b="1" lang="en" sz="1670">
                <a:solidFill>
                  <a:schemeClr val="dk1"/>
                </a:solidFill>
                <a:highlight>
                  <a:srgbClr val="FFFFFF"/>
                </a:highlight>
              </a:rPr>
              <a:t>Wednesdays 9:25-10:55AM</a:t>
            </a:r>
            <a:r>
              <a:rPr lang="en" sz="1670">
                <a:solidFill>
                  <a:schemeClr val="dk1"/>
                </a:solidFill>
                <a:highlight>
                  <a:srgbClr val="FFFFFF"/>
                </a:highlight>
              </a:rPr>
              <a:t>. Please plan to arrive around </a:t>
            </a:r>
            <a:r>
              <a:rPr b="1" lang="en" sz="1670">
                <a:solidFill>
                  <a:schemeClr val="dk1"/>
                </a:solidFill>
                <a:highlight>
                  <a:srgbClr val="FFFF00"/>
                </a:highlight>
              </a:rPr>
              <a:t>9:15AM</a:t>
            </a:r>
            <a:r>
              <a:rPr lang="en" sz="1670">
                <a:solidFill>
                  <a:schemeClr val="dk1"/>
                </a:solidFill>
                <a:highlight>
                  <a:srgbClr val="FFFFFF"/>
                </a:highlight>
              </a:rPr>
              <a:t> to ensure we can begin promptly at 9:25AM.</a:t>
            </a:r>
            <a:endParaRPr sz="1670">
              <a:solidFill>
                <a:schemeClr val="dk1"/>
              </a:solidFill>
              <a:highlight>
                <a:srgbClr val="FFFFFF"/>
              </a:highlight>
            </a:endParaRPr>
          </a:p>
          <a:p>
            <a:pPr indent="-310834" lvl="0" marL="457200" rtl="0" algn="l">
              <a:spcBef>
                <a:spcPts val="1000"/>
              </a:spcBef>
              <a:spcAft>
                <a:spcPts val="1000"/>
              </a:spcAft>
              <a:buClr>
                <a:schemeClr val="dk1"/>
              </a:buClr>
              <a:buSzPct val="100000"/>
              <a:buChar char="●"/>
            </a:pPr>
            <a:r>
              <a:rPr lang="en" sz="1670">
                <a:solidFill>
                  <a:schemeClr val="dk1"/>
                </a:solidFill>
                <a:highlight>
                  <a:srgbClr val="FFFFFF"/>
                </a:highlight>
              </a:rPr>
              <a:t>Engagement sites will be at Sayre High School in Ms. Schwalm’s 12th grade civics class. We understand there may be scheduling conflicts. Please let us know as soon as possible if this is an issue.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structure</a:t>
            </a:r>
            <a:endParaRPr/>
          </a:p>
        </p:txBody>
      </p:sp>
      <p:sp>
        <p:nvSpPr>
          <p:cNvPr id="96" name="Google Shape;96;p19"/>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To gain experience with facilitation, </a:t>
            </a:r>
            <a:r>
              <a:rPr b="1" lang="en" sz="1400" u="sng">
                <a:solidFill>
                  <a:schemeClr val="dk1"/>
                </a:solidFill>
                <a:highlight>
                  <a:srgbClr val="FFFFFF"/>
                </a:highlight>
              </a:rPr>
              <a:t>graduate students will facilitate class discussions in weeks 5-13</a:t>
            </a:r>
            <a:r>
              <a:rPr lang="en" sz="1400">
                <a:solidFill>
                  <a:schemeClr val="dk1"/>
                </a:solidFill>
                <a:highlight>
                  <a:srgbClr val="FFFFFF"/>
                </a:highlight>
              </a:rPr>
              <a:t>. The goal is to help students become more comfortable with facilitation and navigating conversations in which people have different views. Although this is one of the course assignments, it will be graded pass/fail and should not feel socially evaluative. Instructors will lead discussions weeks 1-4 and model facilitation strategies.</a:t>
            </a:r>
            <a:endParaRPr sz="1400">
              <a:solidFill>
                <a:schemeClr val="dk1"/>
              </a:solidFill>
              <a:highlight>
                <a:srgbClr val="FFFFFF"/>
              </a:highlight>
            </a:endParaRPr>
          </a:p>
          <a:p>
            <a:pPr indent="-317500" lvl="0" marL="457200" rtl="0" algn="l">
              <a:spcBef>
                <a:spcPts val="1000"/>
              </a:spcBef>
              <a:spcAft>
                <a:spcPts val="0"/>
              </a:spcAft>
              <a:buClr>
                <a:schemeClr val="dk1"/>
              </a:buClr>
              <a:buSzPts val="1400"/>
              <a:buChar char="●"/>
            </a:pPr>
            <a:r>
              <a:rPr lang="en" sz="1400">
                <a:solidFill>
                  <a:schemeClr val="dk1"/>
                </a:solidFill>
                <a:highlight>
                  <a:srgbClr val="FFFFFF"/>
                </a:highlight>
              </a:rPr>
              <a:t>Wherever possible, </a:t>
            </a:r>
            <a:r>
              <a:rPr b="1" lang="en" sz="1400" u="sng">
                <a:solidFill>
                  <a:schemeClr val="dk1"/>
                </a:solidFill>
                <a:highlight>
                  <a:srgbClr val="FFFFFF"/>
                </a:highlight>
              </a:rPr>
              <a:t>we will strive to put principles from YPAR</a:t>
            </a:r>
            <a:r>
              <a:rPr lang="en" sz="1400">
                <a:solidFill>
                  <a:schemeClr val="dk1"/>
                </a:solidFill>
                <a:highlight>
                  <a:srgbClr val="FFFFFF"/>
                </a:highlight>
              </a:rPr>
              <a:t>—community building, deep listening, consensus decision making—in practice during in-class sessions. In addition to helping promote a positive classroom culture, this will enable us to practice the processes we’ll use with high school students during engagement sessions.</a:t>
            </a:r>
            <a:endParaRPr sz="1400">
              <a:solidFill>
                <a:schemeClr val="dk1"/>
              </a:solidFill>
              <a:highlight>
                <a:srgbClr val="FFFFFF"/>
              </a:highlight>
            </a:endParaRPr>
          </a:p>
          <a:p>
            <a:pPr indent="-317500" lvl="0" marL="457200" rtl="0" algn="l">
              <a:spcBef>
                <a:spcPts val="1000"/>
              </a:spcBef>
              <a:spcAft>
                <a:spcPts val="1000"/>
              </a:spcAft>
              <a:buClr>
                <a:schemeClr val="dk1"/>
              </a:buClr>
              <a:buSzPts val="1400"/>
              <a:buChar char="●"/>
            </a:pPr>
            <a:r>
              <a:rPr lang="en" sz="1400">
                <a:solidFill>
                  <a:schemeClr val="dk1"/>
                </a:solidFill>
              </a:rPr>
              <a:t>As this course will include working with community partners, we ask for your flexibility over the semester if there are changes in the schedule. </a:t>
            </a:r>
            <a:endParaRPr sz="2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HR Clearances</a:t>
            </a:r>
            <a:endParaRPr/>
          </a:p>
        </p:txBody>
      </p:sp>
      <p:sp>
        <p:nvSpPr>
          <p:cNvPr id="102" name="Google Shape;102;p20"/>
          <p:cNvSpPr txBox="1"/>
          <p:nvPr>
            <p:ph idx="1" type="body"/>
          </p:nvPr>
        </p:nvSpPr>
        <p:spPr>
          <a:xfrm>
            <a:off x="311700" y="1152475"/>
            <a:ext cx="8520600" cy="38433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lang="en" sz="2550">
                <a:solidFill>
                  <a:schemeClr val="dk1"/>
                </a:solidFill>
              </a:rPr>
              <a:t>The Netter Center will be organizing a clearance blitz the </a:t>
            </a:r>
            <a:r>
              <a:rPr b="1" lang="en" sz="2550">
                <a:solidFill>
                  <a:schemeClr val="dk1"/>
                </a:solidFill>
              </a:rPr>
              <a:t>week of January 27th</a:t>
            </a:r>
            <a:r>
              <a:rPr lang="en" sz="2550">
                <a:solidFill>
                  <a:schemeClr val="dk1"/>
                </a:solidFill>
              </a:rPr>
              <a:t>.</a:t>
            </a:r>
            <a:endParaRPr sz="255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Clr>
                <a:schemeClr val="dk1"/>
              </a:buClr>
              <a:buSzPct val="47826"/>
              <a:buFont typeface="Arial"/>
              <a:buNone/>
            </a:pPr>
            <a:r>
              <a:rPr b="1" lang="en" sz="2300">
                <a:solidFill>
                  <a:schemeClr val="dk1"/>
                </a:solidFill>
              </a:rPr>
              <a:t>FOR INTERNATIONAL STUDENTS ON A (F-1/J-1) VISA</a:t>
            </a:r>
            <a:r>
              <a:rPr lang="en" sz="2300">
                <a:solidFill>
                  <a:schemeClr val="dk1"/>
                </a:solidFill>
              </a:rPr>
              <a:t>: Information is coming soon </a:t>
            </a:r>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b="1" lang="en" sz="2300">
                <a:solidFill>
                  <a:schemeClr val="dk1"/>
                </a:solidFill>
              </a:rPr>
              <a:t>FOR DOMESTIC (NON-INTERNATIONAL) STUDENTS</a:t>
            </a:r>
            <a:endParaRPr b="1" sz="2300">
              <a:solidFill>
                <a:schemeClr val="dk1"/>
              </a:solidFill>
            </a:endParaRPr>
          </a:p>
          <a:p>
            <a:pPr indent="0" lvl="0" marL="0" rtl="0" algn="l">
              <a:spcBef>
                <a:spcPts val="0"/>
              </a:spcBef>
              <a:spcAft>
                <a:spcPts val="0"/>
              </a:spcAft>
              <a:buNone/>
            </a:pPr>
            <a:r>
              <a:rPr b="1" lang="en" sz="2300">
                <a:solidFill>
                  <a:schemeClr val="dk1"/>
                </a:solidFill>
              </a:rPr>
              <a:t>STEP 1</a:t>
            </a:r>
            <a:r>
              <a:rPr lang="en" sz="2300">
                <a:solidFill>
                  <a:schemeClr val="dk1"/>
                </a:solidFill>
              </a:rPr>
              <a:t>: Visit 3401 Walnut Street, Room 329-A (the Max Kade Center) during one of the following time slots. Expect to stay for ~30 minutes. You do not need to sign up for a time in advance. You must know your </a:t>
            </a:r>
            <a:r>
              <a:rPr b="1" lang="en" sz="2300">
                <a:solidFill>
                  <a:schemeClr val="dk1"/>
                </a:solidFill>
              </a:rPr>
              <a:t>Social Security Number, and bring your laptop and PennCard</a:t>
            </a:r>
            <a:r>
              <a:rPr lang="en" sz="2300">
                <a:solidFill>
                  <a:schemeClr val="dk1"/>
                </a:solidFill>
              </a:rPr>
              <a:t>. </a:t>
            </a:r>
            <a:endParaRPr sz="2300">
              <a:solidFill>
                <a:schemeClr val="dk1"/>
              </a:solidFill>
            </a:endParaRPr>
          </a:p>
          <a:p>
            <a:pPr indent="-287020" lvl="0" marL="457200" rtl="0" algn="l">
              <a:spcBef>
                <a:spcPts val="0"/>
              </a:spcBef>
              <a:spcAft>
                <a:spcPts val="0"/>
              </a:spcAft>
              <a:buClr>
                <a:schemeClr val="dk1"/>
              </a:buClr>
              <a:buSzPct val="100000"/>
              <a:buChar char="●"/>
            </a:pPr>
            <a:r>
              <a:rPr lang="en" sz="2300">
                <a:solidFill>
                  <a:schemeClr val="dk1"/>
                </a:solidFill>
              </a:rPr>
              <a:t>Monday, January 27th, 9:30AM – 2:30PM </a:t>
            </a:r>
            <a:endParaRPr sz="2300">
              <a:solidFill>
                <a:schemeClr val="dk1"/>
              </a:solidFill>
            </a:endParaRPr>
          </a:p>
          <a:p>
            <a:pPr indent="-287020" lvl="0" marL="457200" rtl="0" algn="l">
              <a:spcBef>
                <a:spcPts val="0"/>
              </a:spcBef>
              <a:spcAft>
                <a:spcPts val="0"/>
              </a:spcAft>
              <a:buClr>
                <a:schemeClr val="dk1"/>
              </a:buClr>
              <a:buSzPct val="100000"/>
              <a:buChar char="●"/>
            </a:pPr>
            <a:r>
              <a:rPr lang="en" sz="2300">
                <a:solidFill>
                  <a:schemeClr val="dk1"/>
                </a:solidFill>
              </a:rPr>
              <a:t>Tuesday, January 28th, 9:30AM – 2:30PM</a:t>
            </a:r>
            <a:endParaRPr sz="2300">
              <a:solidFill>
                <a:schemeClr val="dk1"/>
              </a:solidFill>
            </a:endParaRPr>
          </a:p>
          <a:p>
            <a:pPr indent="-287020" lvl="0" marL="457200" rtl="0" algn="l">
              <a:spcBef>
                <a:spcPts val="0"/>
              </a:spcBef>
              <a:spcAft>
                <a:spcPts val="0"/>
              </a:spcAft>
              <a:buClr>
                <a:srgbClr val="E06666"/>
              </a:buClr>
              <a:buSzPct val="100000"/>
              <a:buChar char="●"/>
            </a:pPr>
            <a:r>
              <a:rPr lang="en" sz="2300">
                <a:solidFill>
                  <a:srgbClr val="E06666"/>
                </a:solidFill>
              </a:rPr>
              <a:t>Wednesday, January 29th, MAX KADE CENTER CLOSED - NO APPOINTMENTS</a:t>
            </a:r>
            <a:endParaRPr sz="2300">
              <a:solidFill>
                <a:srgbClr val="E06666"/>
              </a:solidFill>
            </a:endParaRPr>
          </a:p>
          <a:p>
            <a:pPr indent="-287020" lvl="0" marL="457200" rtl="0" algn="l">
              <a:spcBef>
                <a:spcPts val="0"/>
              </a:spcBef>
              <a:spcAft>
                <a:spcPts val="0"/>
              </a:spcAft>
              <a:buClr>
                <a:schemeClr val="dk1"/>
              </a:buClr>
              <a:buSzPct val="100000"/>
              <a:buChar char="●"/>
            </a:pPr>
            <a:r>
              <a:rPr lang="en" sz="2300">
                <a:solidFill>
                  <a:schemeClr val="dk1"/>
                </a:solidFill>
              </a:rPr>
              <a:t>Thursday, January 30th, 9:30AM – 2:30PM</a:t>
            </a:r>
            <a:endParaRPr sz="2300">
              <a:solidFill>
                <a:schemeClr val="dk1"/>
              </a:solidFill>
            </a:endParaRPr>
          </a:p>
          <a:p>
            <a:pPr indent="-287020" lvl="0" marL="457200" rtl="0" algn="l">
              <a:spcBef>
                <a:spcPts val="0"/>
              </a:spcBef>
              <a:spcAft>
                <a:spcPts val="0"/>
              </a:spcAft>
              <a:buClr>
                <a:schemeClr val="dk1"/>
              </a:buClr>
              <a:buSzPct val="100000"/>
              <a:buChar char="●"/>
            </a:pPr>
            <a:r>
              <a:rPr lang="en" sz="2300">
                <a:solidFill>
                  <a:schemeClr val="dk1"/>
                </a:solidFill>
              </a:rPr>
              <a:t>Friday, January 31st, 9:30AM – 1:00PM </a:t>
            </a:r>
            <a:endParaRPr sz="2300">
              <a:solidFill>
                <a:schemeClr val="dk1"/>
              </a:solidFill>
            </a:endParaRPr>
          </a:p>
          <a:p>
            <a:pPr indent="0" lvl="0" marL="45720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lang="en" sz="2300">
                <a:solidFill>
                  <a:schemeClr val="dk1"/>
                </a:solidFill>
              </a:rPr>
              <a:t>During this visit, you will receive your </a:t>
            </a:r>
            <a:r>
              <a:rPr b="1" lang="en" sz="2300">
                <a:solidFill>
                  <a:schemeClr val="dk1"/>
                </a:solidFill>
              </a:rPr>
              <a:t>PATCH - PA Criminal History Search </a:t>
            </a:r>
            <a:r>
              <a:rPr lang="en" sz="2300">
                <a:solidFill>
                  <a:schemeClr val="dk1"/>
                </a:solidFill>
              </a:rPr>
              <a:t>and your </a:t>
            </a:r>
            <a:r>
              <a:rPr b="1" lang="en" sz="2300">
                <a:solidFill>
                  <a:schemeClr val="dk1"/>
                </a:solidFill>
              </a:rPr>
              <a:t>PA Child Abuse background checks</a:t>
            </a:r>
            <a:r>
              <a:rPr lang="en" sz="2300">
                <a:solidFill>
                  <a:schemeClr val="dk1"/>
                </a:solidFill>
              </a:rPr>
              <a:t>. You will also sign up for an IdentoGO fingerprinting appointment for your FBI clearance. </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b="1" lang="en" sz="2300">
                <a:solidFill>
                  <a:schemeClr val="dk1"/>
                </a:solidFill>
              </a:rPr>
              <a:t>STEP 2:</a:t>
            </a:r>
            <a:r>
              <a:rPr lang="en" sz="2300">
                <a:solidFill>
                  <a:schemeClr val="dk1"/>
                </a:solidFill>
              </a:rPr>
              <a:t> Attend your scheduled </a:t>
            </a:r>
            <a:r>
              <a:rPr b="1" lang="en" sz="2300">
                <a:solidFill>
                  <a:schemeClr val="dk1"/>
                </a:solidFill>
              </a:rPr>
              <a:t>fingerprinting appointment </a:t>
            </a:r>
            <a:r>
              <a:rPr lang="en" sz="2300">
                <a:solidFill>
                  <a:schemeClr val="dk1"/>
                </a:solidFill>
              </a:rPr>
              <a:t>at the location designated in your IdentoGO confirmation email. Your FBI clearance will be sent by email 24 hours after your fingerprinting appointment. Send a PDF copy to: myetunde@upenn.edu and </a:t>
            </a:r>
            <a:r>
              <a:rPr lang="en" sz="2300" u="sng">
                <a:solidFill>
                  <a:schemeClr val="hlink"/>
                </a:solidFill>
                <a:hlinkClick r:id="rId3"/>
              </a:rPr>
              <a:t>backgroundchecks@hr.upenn.edu</a:t>
            </a:r>
            <a:r>
              <a:rPr lang="en" sz="2300">
                <a:solidFill>
                  <a:schemeClr val="dk1"/>
                </a:solidFill>
              </a:rPr>
              <a:t>.</a:t>
            </a:r>
            <a:endParaRPr sz="2300">
              <a:solidFill>
                <a:schemeClr val="dk1"/>
              </a:solidFill>
            </a:endParaRPr>
          </a:p>
          <a:p>
            <a:pPr indent="-287020" lvl="0" marL="457200" rtl="0" algn="l">
              <a:spcBef>
                <a:spcPts val="0"/>
              </a:spcBef>
              <a:spcAft>
                <a:spcPts val="0"/>
              </a:spcAft>
              <a:buClr>
                <a:schemeClr val="dk1"/>
              </a:buClr>
              <a:buSzPct val="100000"/>
              <a:buChar char="●"/>
            </a:pPr>
            <a:r>
              <a:rPr lang="en" sz="2300">
                <a:solidFill>
                  <a:schemeClr val="dk1"/>
                </a:solidFill>
              </a:rPr>
              <a:t>We have authorization codes we can provide after class so you can schedule this before the clearance blitz</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b="1" lang="en" sz="2300">
                <a:solidFill>
                  <a:schemeClr val="dk1"/>
                </a:solidFill>
              </a:rPr>
              <a:t>STEP 3</a:t>
            </a:r>
            <a:r>
              <a:rPr lang="en" sz="2300">
                <a:solidFill>
                  <a:schemeClr val="dk1"/>
                </a:solidFill>
              </a:rPr>
              <a:t>: If you are working with a School District of Philadelphia school, complete the 3-hour </a:t>
            </a:r>
            <a:r>
              <a:rPr b="1" lang="en" sz="2300">
                <a:solidFill>
                  <a:schemeClr val="dk1"/>
                </a:solidFill>
              </a:rPr>
              <a:t>mandated reporter training </a:t>
            </a:r>
            <a:r>
              <a:rPr lang="en" sz="2300">
                <a:solidFill>
                  <a:schemeClr val="dk1"/>
                </a:solidFill>
              </a:rPr>
              <a:t>by following these instructions.</a:t>
            </a:r>
            <a:endParaRPr sz="2300">
              <a:solidFill>
                <a:schemeClr val="dk1"/>
              </a:solidFill>
            </a:endParaRPr>
          </a:p>
          <a:p>
            <a:pPr indent="0" lvl="0" marL="0" rtl="0" algn="l">
              <a:spcBef>
                <a:spcPts val="0"/>
              </a:spcBef>
              <a:spcAft>
                <a:spcPts val="0"/>
              </a:spcAft>
              <a:buNone/>
            </a:pPr>
            <a:r>
              <a:t/>
            </a:r>
            <a:endParaRPr sz="2300">
              <a:solidFill>
                <a:schemeClr val="dk1"/>
              </a:solidFill>
            </a:endParaRPr>
          </a:p>
          <a:p>
            <a:pPr indent="0" lvl="0" marL="0" rtl="0" algn="l">
              <a:spcBef>
                <a:spcPts val="0"/>
              </a:spcBef>
              <a:spcAft>
                <a:spcPts val="0"/>
              </a:spcAft>
              <a:buNone/>
            </a:pPr>
            <a:r>
              <a:rPr lang="en" sz="2300">
                <a:solidFill>
                  <a:schemeClr val="dk1"/>
                </a:solidFill>
              </a:rPr>
              <a:t>More info about the process can be found here: </a:t>
            </a:r>
            <a:r>
              <a:rPr lang="en" sz="2300" u="sng">
                <a:solidFill>
                  <a:schemeClr val="hlink"/>
                </a:solidFill>
                <a:hlinkClick r:id="rId4"/>
              </a:rPr>
              <a:t>https://www.nettercenter.upenn.edu/what-we-do/abcs-courses/clearances-abcs</a:t>
            </a:r>
            <a:r>
              <a:rPr lang="en" sz="2300">
                <a:solidFill>
                  <a:schemeClr val="dk1"/>
                </a:solidFill>
              </a:rPr>
              <a:t> </a:t>
            </a:r>
            <a:endParaRPr sz="2300">
              <a:solidFill>
                <a:schemeClr val="dk1"/>
              </a:solidFill>
            </a:endParaRPr>
          </a:p>
          <a:p>
            <a:pPr indent="0" lvl="0" marL="0" rtl="0" algn="l">
              <a:spcBef>
                <a:spcPts val="0"/>
              </a:spcBef>
              <a:spcAft>
                <a:spcPts val="0"/>
              </a:spcAft>
              <a:buNone/>
            </a:pPr>
            <a:r>
              <a:rPr lang="en" sz="2300">
                <a:solidFill>
                  <a:schemeClr val="dk1"/>
                </a:solidFill>
              </a:rPr>
              <a:t>If you have completed this process in the past 5 years, email myetunde@upenn.edu and </a:t>
            </a:r>
            <a:r>
              <a:rPr lang="en" sz="2300" u="sng">
                <a:solidFill>
                  <a:schemeClr val="accent5"/>
                </a:solidFill>
                <a:hlinkClick r:id="rId5">
                  <a:extLst>
                    <a:ext uri="{A12FA001-AC4F-418D-AE19-62706E023703}">
                      <ahyp:hlinkClr val="tx"/>
                    </a:ext>
                  </a:extLst>
                </a:hlinkClick>
              </a:rPr>
              <a:t>backgroundchecks@hr.upenn.edu</a:t>
            </a:r>
            <a:r>
              <a:rPr lang="en" sz="2300">
                <a:solidFill>
                  <a:schemeClr val="dk1"/>
                </a:solidFill>
              </a:rPr>
              <a:t> to verify your status before the blitz</a:t>
            </a:r>
            <a:endParaRPr sz="2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Assignments</a:t>
            </a:r>
            <a:endParaRPr/>
          </a:p>
        </p:txBody>
      </p:sp>
      <p:sp>
        <p:nvSpPr>
          <p:cNvPr id="108" name="Google Shape;108;p21"/>
          <p:cNvSpPr txBox="1"/>
          <p:nvPr>
            <p:ph idx="1" type="body"/>
          </p:nvPr>
        </p:nvSpPr>
        <p:spPr>
          <a:xfrm>
            <a:off x="311700" y="431000"/>
            <a:ext cx="8520600" cy="36045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t/>
            </a:r>
            <a:endParaRPr b="1"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Complete </a:t>
            </a:r>
            <a:r>
              <a:rPr b="1" lang="en" sz="1200">
                <a:solidFill>
                  <a:schemeClr val="dk1"/>
                </a:solidFill>
              </a:rPr>
              <a:t>weekly readings and post reflections</a:t>
            </a:r>
            <a:r>
              <a:rPr lang="en" sz="1200">
                <a:solidFill>
                  <a:schemeClr val="dk1"/>
                </a:solidFill>
              </a:rPr>
              <a:t> on canvas before class [20%]</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Graded pass/fail based on completion each week</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Write 1-2 paragraphs reflection on the readings and raising questions for in class discussion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Prepare for and </a:t>
            </a:r>
            <a:r>
              <a:rPr b="1" lang="en" sz="1200">
                <a:solidFill>
                  <a:schemeClr val="dk1"/>
                </a:solidFill>
              </a:rPr>
              <a:t>facilitate a discussion</a:t>
            </a:r>
            <a:r>
              <a:rPr lang="en" sz="1200">
                <a:solidFill>
                  <a:schemeClr val="dk1"/>
                </a:solidFill>
              </a:rPr>
              <a:t> about the weekly readings [10%]</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Graded pass/fail</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Read and synthesize student reflections on canvas, generate discussion questions, and facilitate the in class discussion</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Active participation in youth engagement </a:t>
            </a:r>
            <a:r>
              <a:rPr lang="en" sz="1200">
                <a:solidFill>
                  <a:schemeClr val="dk1"/>
                </a:solidFill>
              </a:rPr>
              <a:t>activity planning, preparation, and implementation [30%]</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Graded pass/fail based on completion each week</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Work with co-facilitators to plan the youth engagement session, facilitate the session, and complete the debrief worksheet</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Final paper outline</a:t>
            </a:r>
            <a:r>
              <a:rPr lang="en" sz="1200">
                <a:solidFill>
                  <a:schemeClr val="dk1"/>
                </a:solidFill>
              </a:rPr>
              <a:t> [5%]</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Graded pass/fail based on completion</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Outline final paper in order to receive feedback from instructors </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Final paper</a:t>
            </a:r>
            <a:r>
              <a:rPr lang="en" sz="1200">
                <a:solidFill>
                  <a:schemeClr val="dk1"/>
                </a:solidFill>
              </a:rPr>
              <a:t> [20%]</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Graded assignment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Instructions will be posted on canvas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Presentation with youth partner</a:t>
            </a:r>
            <a:r>
              <a:rPr lang="en" sz="1200">
                <a:solidFill>
                  <a:schemeClr val="dk1"/>
                </a:solidFill>
              </a:rPr>
              <a:t>s [15%]</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Graded assignment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Instructions will be posted on canvas</a:t>
            </a:r>
            <a:endParaRPr sz="1200">
              <a:solidFill>
                <a:schemeClr val="dk1"/>
              </a:solidFill>
            </a:endParaRPr>
          </a:p>
          <a:p>
            <a:pPr indent="0" lvl="0" marL="0" rtl="0" algn="l">
              <a:spcBef>
                <a:spcPts val="0"/>
              </a:spcBef>
              <a:spcAft>
                <a:spcPts val="12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