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3Y94JGS9HR13BR0sg4sm+rnVo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13DB2E-FB13-4A28-B4D7-42FAD8D6AEE9}">
  <a:tblStyle styleId="{F813DB2E-FB13-4A28-B4D7-42FAD8D6AE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8c2b93848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d8c2b93848_1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8c2b93848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g2d8c2b93848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8c2b9384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g2d8c2b93848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4264bf0cb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334264bf0cb_0_9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4264bf0cb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all connected by this “Web of Change”.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symbolizes how we have individual concerns that is connected to everyone too.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person’s issues are everyone’s.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problem is a problem even if it isn’t happening to you.</a:t>
            </a:r>
            <a:endParaRPr/>
          </a:p>
        </p:txBody>
      </p:sp>
      <p:sp>
        <p:nvSpPr>
          <p:cNvPr id="136" name="Google Shape;136;g334264bf0cb_0_7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4264bf0cb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34264bf0cb_0_8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4264bf0cb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34264bf0cb_0_9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4264bf0cb_0_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334264bf0cb_0_8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4264bf0cb_0_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334264bf0cb_0_9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34264bf0cb_0_66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11" name="Google Shape;11;g334264bf0cb_0_66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34264bf0cb_0_66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34264bf0cb_0_66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34264bf0cb_0_66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34264bf0cb_0_66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34264bf0cb_0_668"/>
          <p:cNvSpPr txBox="1"/>
          <p:nvPr>
            <p:ph type="ctrTitle"/>
          </p:nvPr>
        </p:nvSpPr>
        <p:spPr>
          <a:xfrm>
            <a:off x="797467" y="2366963"/>
            <a:ext cx="10962900" cy="1118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334264bf0cb_0_668"/>
          <p:cNvSpPr txBox="1"/>
          <p:nvPr>
            <p:ph idx="1" type="subTitle"/>
          </p:nvPr>
        </p:nvSpPr>
        <p:spPr>
          <a:xfrm>
            <a:off x="797451" y="3621217"/>
            <a:ext cx="10962900" cy="57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34264bf0cb_0_66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34264bf0cb_0_72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71" name="Google Shape;71;g334264bf0cb_0_72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34264bf0cb_0_72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34264bf0cb_0_72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34264bf0cb_0_72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34264bf0cb_0_72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334264bf0cb_0_728"/>
          <p:cNvSpPr txBox="1"/>
          <p:nvPr>
            <p:ph hasCustomPrompt="1" type="title"/>
          </p:nvPr>
        </p:nvSpPr>
        <p:spPr>
          <a:xfrm>
            <a:off x="415600" y="1674733"/>
            <a:ext cx="11360700" cy="27075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334264bf0cb_0_728"/>
          <p:cNvSpPr txBox="1"/>
          <p:nvPr>
            <p:ph idx="1" type="body"/>
          </p:nvPr>
        </p:nvSpPr>
        <p:spPr>
          <a:xfrm>
            <a:off x="415600" y="4492300"/>
            <a:ext cx="11360700" cy="1709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334264bf0cb_0_72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4264bf0cb_0_73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4264bf0cb_0_7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334264bf0cb_0_7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g334264bf0cb_0_7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334264bf0cb_0_7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334264bf0cb_0_7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4264bf0cb_0_746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34264bf0cb_0_746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90" name="Google Shape;90;g334264bf0cb_0_7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g334264bf0cb_0_7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34264bf0cb_0_7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34264bf0cb_0_678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21" name="Google Shape;21;g334264bf0cb_0_67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34264bf0cb_0_67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34264bf0cb_0_67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34264bf0cb_0_67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34264bf0cb_0_67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334264bf0cb_0_678"/>
          <p:cNvSpPr txBox="1"/>
          <p:nvPr>
            <p:ph type="title"/>
          </p:nvPr>
        </p:nvSpPr>
        <p:spPr>
          <a:xfrm>
            <a:off x="797467" y="2869796"/>
            <a:ext cx="10962900" cy="111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334264bf0cb_0_67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334264bf0cb_0_687"/>
          <p:cNvGrpSpPr/>
          <p:nvPr/>
        </p:nvGrpSpPr>
        <p:grpSpPr>
          <a:xfrm>
            <a:off x="0" y="5204762"/>
            <a:ext cx="12191695" cy="1653192"/>
            <a:chOff x="0" y="3903669"/>
            <a:chExt cx="9144000" cy="1239925"/>
          </a:xfrm>
        </p:grpSpPr>
        <p:sp>
          <p:nvSpPr>
            <p:cNvPr id="30" name="Google Shape;30;g334264bf0cb_0_687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34264bf0cb_0_687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34264bf0cb_0_687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34264bf0cb_0_687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34264bf0cb_0_687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334264bf0cb_0_68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6" name="Google Shape;36;g334264bf0cb_0_687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7" name="Google Shape;37;g334264bf0cb_0_68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4264bf0cb_0_697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0" name="Google Shape;40;g334264bf0cb_0_697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334264bf0cb_0_697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g334264bf0cb_0_697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34264bf0cb_0_70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5" name="Google Shape;45;g334264bf0cb_0_70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4264bf0cb_0_70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8" name="Google Shape;48;g334264bf0cb_0_705"/>
          <p:cNvSpPr txBox="1"/>
          <p:nvPr>
            <p:ph idx="1" type="body"/>
          </p:nvPr>
        </p:nvSpPr>
        <p:spPr>
          <a:xfrm>
            <a:off x="415600" y="1954405"/>
            <a:ext cx="3744000" cy="4137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9" name="Google Shape;49;g334264bf0cb_0_70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334264bf0cb_0_709"/>
          <p:cNvGrpSpPr/>
          <p:nvPr/>
        </p:nvGrpSpPr>
        <p:grpSpPr>
          <a:xfrm>
            <a:off x="8130968" y="7"/>
            <a:ext cx="4060732" cy="2707359"/>
            <a:chOff x="6098378" y="5"/>
            <a:chExt cx="3045625" cy="2030570"/>
          </a:xfrm>
        </p:grpSpPr>
        <p:sp>
          <p:nvSpPr>
            <p:cNvPr id="52" name="Google Shape;52;g334264bf0cb_0_70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334264bf0cb_0_70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334264bf0cb_0_709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334264bf0cb_0_70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334264bf0cb_0_70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334264bf0cb_0_709"/>
          <p:cNvSpPr txBox="1"/>
          <p:nvPr>
            <p:ph type="title"/>
          </p:nvPr>
        </p:nvSpPr>
        <p:spPr>
          <a:xfrm>
            <a:off x="653667" y="701800"/>
            <a:ext cx="74916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334264bf0cb_0_709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4264bf0cb_0_718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334264bf0cb_0_71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334264bf0cb_0_718"/>
          <p:cNvSpPr txBox="1"/>
          <p:nvPr>
            <p:ph type="title"/>
          </p:nvPr>
        </p:nvSpPr>
        <p:spPr>
          <a:xfrm>
            <a:off x="354000" y="1534800"/>
            <a:ext cx="5393700" cy="2085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63" name="Google Shape;63;g334264bf0cb_0_718"/>
          <p:cNvSpPr txBox="1"/>
          <p:nvPr>
            <p:ph idx="1" type="subTitle"/>
          </p:nvPr>
        </p:nvSpPr>
        <p:spPr>
          <a:xfrm>
            <a:off x="354000" y="3692002"/>
            <a:ext cx="5393700" cy="169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g334264bf0cb_0_718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334264bf0cb_0_718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4264bf0cb_0_725"/>
          <p:cNvSpPr txBox="1"/>
          <p:nvPr>
            <p:ph idx="1" type="body"/>
          </p:nvPr>
        </p:nvSpPr>
        <p:spPr>
          <a:xfrm>
            <a:off x="426000" y="56407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68" name="Google Shape;68;g334264bf0cb_0_725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4264bf0cb_0_664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334264bf0cb_0_664"/>
          <p:cNvSpPr txBox="1"/>
          <p:nvPr>
            <p:ph idx="1" type="body"/>
          </p:nvPr>
        </p:nvSpPr>
        <p:spPr>
          <a:xfrm>
            <a:off x="415600" y="1639833"/>
            <a:ext cx="113607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●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○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Roboto"/>
              <a:buChar char="■"/>
              <a:defRPr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34264bf0cb_0_664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99" name="Google Shape;99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2" name="Google Shape;102;p1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"/>
          <p:cNvSpPr txBox="1"/>
          <p:nvPr>
            <p:ph type="ctrTitle"/>
          </p:nvPr>
        </p:nvSpPr>
        <p:spPr>
          <a:xfrm>
            <a:off x="789708" y="666351"/>
            <a:ext cx="10558405" cy="30443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Communication Theory</a:t>
            </a:r>
            <a:r>
              <a:rPr lang="en-US" sz="4800">
                <a:solidFill>
                  <a:schemeClr val="lt1"/>
                </a:solidFill>
              </a:rPr>
              <a:t> and Interventions</a:t>
            </a:r>
            <a:br>
              <a:rPr lang="en-US" sz="4800">
                <a:solidFill>
                  <a:schemeClr val="lt1"/>
                </a:solidFill>
              </a:rPr>
            </a:br>
            <a:endParaRPr sz="4800">
              <a:solidFill>
                <a:schemeClr val="lt1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789708" y="3866064"/>
            <a:ext cx="10558405" cy="223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</a:rPr>
              <a:t>Feb 6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8c2b93848_1_4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g2d8c2b93848_1_41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293" name="Google Shape;293;g2d8c2b93848_1_4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2d8c2b93848_1_4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5" name="Google Shape;295;g2d8c2b93848_1_41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296" name="Google Shape;296;g2d8c2b93848_1_4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d8c2b93848_1_4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g2d8c2b93848_1_41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99" name="Google Shape;299;g2d8c2b93848_1_4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2d8c2b93848_1_4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2d8c2b93848_1_4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2d8c2b93848_1_4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2d8c2b93848_1_4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d8c2b93848_1_4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d8c2b93848_1_4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6" name="Google Shape;306;g2d8c2b93848_1_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Break</a:t>
            </a:r>
            <a:endParaRPr/>
          </a:p>
        </p:txBody>
      </p:sp>
      <p:sp>
        <p:nvSpPr>
          <p:cNvPr id="307" name="Google Shape;307;g2d8c2b93848_1_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8c2b93848_1_6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g2d8c2b93848_1_61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314" name="Google Shape;314;g2d8c2b93848_1_6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d8c2b93848_1_6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g2d8c2b93848_1_61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317" name="Google Shape;317;g2d8c2b93848_1_6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2d8c2b93848_1_6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g2d8c2b93848_1_61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320" name="Google Shape;320;g2d8c2b93848_1_6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2d8c2b93848_1_6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2d8c2b93848_1_6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2d8c2b93848_1_6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2d8c2b93848_1_6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2d8c2b93848_1_6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2d8c2b93848_1_6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g2d8c2b93848_1_61"/>
          <p:cNvSpPr txBox="1"/>
          <p:nvPr>
            <p:ph type="title"/>
          </p:nvPr>
        </p:nvSpPr>
        <p:spPr>
          <a:xfrm>
            <a:off x="1014975" y="908281"/>
            <a:ext cx="101589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Planning for </a:t>
            </a:r>
            <a:r>
              <a:rPr lang="en-US" sz="4800">
                <a:solidFill>
                  <a:schemeClr val="lt1"/>
                </a:solidFill>
              </a:rPr>
              <a:t>Make-up </a:t>
            </a:r>
            <a:r>
              <a:rPr lang="en-US" sz="4800">
                <a:solidFill>
                  <a:schemeClr val="lt1"/>
                </a:solidFill>
              </a:rPr>
              <a:t>Engagement Session</a:t>
            </a:r>
            <a:endParaRPr/>
          </a:p>
        </p:txBody>
      </p:sp>
      <p:sp>
        <p:nvSpPr>
          <p:cNvPr id="328" name="Google Shape;328;g2d8c2b93848_1_61"/>
          <p:cNvSpPr txBox="1"/>
          <p:nvPr>
            <p:ph idx="1" type="body"/>
          </p:nvPr>
        </p:nvSpPr>
        <p:spPr>
          <a:xfrm>
            <a:off x="1014975" y="2253375"/>
            <a:ext cx="10158900" cy="3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Can we offer another day we can all attend Ms. Schwalm’s class for a make-up session to stay on track?</a:t>
            </a:r>
            <a:endParaRPr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Next Wed: Agenda for session #2 - any modifications based on today’s discussions?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200">
                <a:solidFill>
                  <a:schemeClr val="lt1"/>
                </a:solidFill>
              </a:rPr>
              <a:t>Building trust &amp; relationship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200">
                <a:solidFill>
                  <a:schemeClr val="lt1"/>
                </a:solidFill>
              </a:rPr>
              <a:t>Clarify with youth what are the shared goals from our engagement </a:t>
            </a:r>
            <a:endParaRPr sz="22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200">
                <a:solidFill>
                  <a:schemeClr val="lt1"/>
                </a:solidFill>
              </a:rPr>
              <a:t>What are some action goals or research products to aim for?</a:t>
            </a:r>
            <a:endParaRPr sz="2200">
              <a:solidFill>
                <a:schemeClr val="lt1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Others?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8c2b93848_1_8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g2d8c2b93848_1_86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335" name="Google Shape;335;g2d8c2b93848_1_8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2d8c2b93848_1_8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g2d8c2b93848_1_86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338" name="Google Shape;338;g2d8c2b93848_1_8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2d8c2b93848_1_8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g2d8c2b93848_1_86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341" name="Google Shape;341;g2d8c2b93848_1_86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2d8c2b93848_1_86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2d8c2b93848_1_86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2d8c2b93848_1_86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2d8c2b93848_1_86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2d8c2b93848_1_86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2d8c2b93848_1_86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g2d8c2b93848_1_86"/>
          <p:cNvSpPr txBox="1"/>
          <p:nvPr>
            <p:ph type="title"/>
          </p:nvPr>
        </p:nvSpPr>
        <p:spPr>
          <a:xfrm>
            <a:off x="1014984" y="908263"/>
            <a:ext cx="10158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Play"/>
              <a:buNone/>
            </a:pPr>
            <a:r>
              <a:rPr lang="en-US" sz="3920">
                <a:solidFill>
                  <a:schemeClr val="lt1"/>
                </a:solidFill>
              </a:rPr>
              <a:t>Planning Engagement Session #3 (Feb 26)</a:t>
            </a:r>
            <a:endParaRPr sz="3559"/>
          </a:p>
        </p:txBody>
      </p:sp>
      <p:sp>
        <p:nvSpPr>
          <p:cNvPr id="349" name="Google Shape;349;g2d8c2b93848_1_86"/>
          <p:cNvSpPr txBox="1"/>
          <p:nvPr>
            <p:ph idx="1" type="body"/>
          </p:nvPr>
        </p:nvSpPr>
        <p:spPr>
          <a:xfrm>
            <a:off x="1014975" y="1778875"/>
            <a:ext cx="101589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Preparing for session 3 (facilitated by Penn students)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2200">
                <a:solidFill>
                  <a:schemeClr val="lt1"/>
                </a:solidFill>
              </a:rPr>
              <a:t>Originally focused on brainstorming problems and potential solutions</a:t>
            </a:r>
            <a:endParaRPr sz="22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Outline of planned engagement session #</a:t>
            </a:r>
            <a:r>
              <a:rPr lang="en-US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E.g., Activity to identify local initiatives and success stories with youth?</a:t>
            </a:r>
            <a:endParaRPr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>
                <a:solidFill>
                  <a:schemeClr val="lt1"/>
                </a:solidFill>
              </a:rPr>
              <a:t>Drawing from Stepping Stones and other examples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What materials do we have to prepare?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4264bf0cb_0_971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g334264bf0cb_0_971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356" name="Google Shape;356;g334264bf0cb_0_97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34264bf0cb_0_971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8" name="Google Shape;358;g334264bf0cb_0_971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359" name="Google Shape;359;g334264bf0cb_0_97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34264bf0cb_0_971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g334264bf0cb_0_971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362" name="Google Shape;362;g334264bf0cb_0_971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34264bf0cb_0_971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34264bf0cb_0_971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34264bf0cb_0_971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334264bf0cb_0_971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334264bf0cb_0_971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334264bf0cb_0_971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334264bf0cb_0_971"/>
          <p:cNvSpPr txBox="1"/>
          <p:nvPr>
            <p:ph type="title"/>
          </p:nvPr>
        </p:nvSpPr>
        <p:spPr>
          <a:xfrm>
            <a:off x="1014984" y="908263"/>
            <a:ext cx="10158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Play"/>
              <a:buNone/>
            </a:pPr>
            <a:r>
              <a:rPr lang="en-US" sz="3920">
                <a:solidFill>
                  <a:schemeClr val="lt1"/>
                </a:solidFill>
              </a:rPr>
              <a:t>Next Week </a:t>
            </a:r>
            <a:endParaRPr sz="3559"/>
          </a:p>
        </p:txBody>
      </p:sp>
      <p:sp>
        <p:nvSpPr>
          <p:cNvPr id="370" name="Google Shape;370;g334264bf0cb_0_971"/>
          <p:cNvSpPr txBox="1"/>
          <p:nvPr>
            <p:ph idx="1" type="body"/>
          </p:nvPr>
        </p:nvSpPr>
        <p:spPr>
          <a:xfrm>
            <a:off x="1014975" y="1778875"/>
            <a:ext cx="10158900" cy="4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E</a:t>
            </a:r>
            <a:r>
              <a:rPr lang="en-US" sz="2400">
                <a:solidFill>
                  <a:schemeClr val="lt1"/>
                </a:solidFill>
              </a:rPr>
              <a:t>ngagement session #</a:t>
            </a:r>
            <a:r>
              <a:rPr lang="en-US">
                <a:solidFill>
                  <a:schemeClr val="lt1"/>
                </a:solidFill>
              </a:rPr>
              <a:t>2 - meet at ~9.15am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>
                <a:solidFill>
                  <a:schemeClr val="lt1"/>
                </a:solidFill>
              </a:rPr>
              <a:t>Thursday - Ethical considerations in YPAR and health comm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7" name="Google Shape;117;p2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20" name="Google Shape;120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23" name="Google Shape;123;p2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"/>
          <p:cNvSpPr txBox="1"/>
          <p:nvPr>
            <p:ph type="title"/>
          </p:nvPr>
        </p:nvSpPr>
        <p:spPr>
          <a:xfrm>
            <a:off x="1014976" y="891700"/>
            <a:ext cx="4691700" cy="51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Ribbon of Change</a:t>
            </a:r>
            <a:endParaRPr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5560150" y="1575525"/>
            <a:ext cx="5436900" cy="4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lt1"/>
                </a:solidFill>
              </a:rPr>
              <a:t>What is one thing you want to change about the world? (1 min)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>
                <a:solidFill>
                  <a:schemeClr val="lt1"/>
                </a:solidFill>
              </a:rPr>
              <a:t>Please hold on to your end of the ribbon after you answer</a:t>
            </a:r>
            <a:endParaRPr sz="2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sz="2100">
                <a:solidFill>
                  <a:schemeClr val="lt1"/>
                </a:solidFill>
              </a:rPr>
              <a:t>Pass this to another person in the room to respond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pic>
        <p:nvPicPr>
          <p:cNvPr descr="Ribbon – Paper Luxe" id="132" name="Google Shape;13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6800" y="4021250"/>
            <a:ext cx="2589426" cy="25894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"/>
          <p:cNvSpPr txBox="1"/>
          <p:nvPr/>
        </p:nvSpPr>
        <p:spPr>
          <a:xfrm>
            <a:off x="1383150" y="4827350"/>
            <a:ext cx="44517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Imagine t</a:t>
            </a:r>
            <a:r>
              <a:rPr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r>
              <a:rPr lang="en-US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 this ribbon represents resources (time, effort, funding, capacity, expertise etc.)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4264bf0cb_0_78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g334264bf0cb_0_783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140" name="Google Shape;140;g334264bf0cb_0_783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34264bf0cb_0_783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g334264bf0cb_0_783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143" name="Google Shape;143;g334264bf0cb_0_783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g334264bf0cb_0_783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g334264bf0cb_0_783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146" name="Google Shape;146;g334264bf0cb_0_783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34264bf0cb_0_783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34264bf0cb_0_783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334264bf0cb_0_783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34264bf0cb_0_783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34264bf0cb_0_783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34264bf0cb_0_783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g334264bf0cb_0_783"/>
          <p:cNvSpPr txBox="1"/>
          <p:nvPr>
            <p:ph type="title"/>
          </p:nvPr>
        </p:nvSpPr>
        <p:spPr>
          <a:xfrm>
            <a:off x="1014984" y="908263"/>
            <a:ext cx="101589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Debrief</a:t>
            </a:r>
            <a:endParaRPr/>
          </a:p>
        </p:txBody>
      </p:sp>
      <p:sp>
        <p:nvSpPr>
          <p:cNvPr id="154" name="Google Shape;154;g334264bf0cb_0_783"/>
          <p:cNvSpPr txBox="1"/>
          <p:nvPr>
            <p:ph idx="1" type="body"/>
          </p:nvPr>
        </p:nvSpPr>
        <p:spPr>
          <a:xfrm>
            <a:off x="1014975" y="1942025"/>
            <a:ext cx="60015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do you feel when hearing other people’s “Change the world”? 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they succeed, how would this change impact you? 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Would you be interested to contribute to those changes? 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ee yarns photos download, sort by aesthetic score | free photos ..." id="155" name="Google Shape;155;g334264bf0cb_0_7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325" y="2394125"/>
            <a:ext cx="3883400" cy="25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162" name="Google Shape;162;p8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165" name="Google Shape;165;p8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8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168" name="Google Shape;168;p8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8"/>
          <p:cNvSpPr txBox="1"/>
          <p:nvPr>
            <p:ph type="title"/>
          </p:nvPr>
        </p:nvSpPr>
        <p:spPr>
          <a:xfrm>
            <a:off x="1014975" y="908279"/>
            <a:ext cx="101589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Key themes from this week’s readings/reflections</a:t>
            </a:r>
            <a:endParaRPr/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960034" y="2326751"/>
            <a:ext cx="101589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Constraints for Relationship Building 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Balancing Research with Action goals (and making it fun &amp; engaging)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Utilizing Digital &amp; Traditional Approaches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Balancing Individual vs. Structural Change - what are levers of change among youth?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4264bf0cb_0_804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g334264bf0cb_0_804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183" name="Google Shape;183;g334264bf0cb_0_804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334264bf0cb_0_804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g334264bf0cb_0_804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186" name="Google Shape;186;g334264bf0cb_0_804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34264bf0cb_0_804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334264bf0cb_0_804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189" name="Google Shape;189;g334264bf0cb_0_804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34264bf0cb_0_804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34264bf0cb_0_804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34264bf0cb_0_804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34264bf0cb_0_804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34264bf0cb_0_804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34264bf0cb_0_804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g334264bf0cb_0_804"/>
          <p:cNvSpPr txBox="1"/>
          <p:nvPr>
            <p:ph type="title"/>
          </p:nvPr>
        </p:nvSpPr>
        <p:spPr>
          <a:xfrm>
            <a:off x="1014976" y="891700"/>
            <a:ext cx="4691700" cy="51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</a:rPr>
              <a:t>Individual Reflection </a:t>
            </a:r>
            <a:endParaRPr sz="29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</a:rPr>
              <a:t>(8 minutes)</a:t>
            </a:r>
            <a:endParaRPr sz="2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t/>
            </a:r>
            <a:endParaRPr sz="5200">
              <a:solidFill>
                <a:schemeClr val="lt1"/>
              </a:solidFill>
            </a:endParaRPr>
          </a:p>
        </p:txBody>
      </p:sp>
      <p:sp>
        <p:nvSpPr>
          <p:cNvPr id="197" name="Google Shape;197;g334264bf0cb_0_804"/>
          <p:cNvSpPr txBox="1"/>
          <p:nvPr>
            <p:ph idx="1" type="body"/>
          </p:nvPr>
        </p:nvSpPr>
        <p:spPr>
          <a:xfrm>
            <a:off x="5560150" y="1603000"/>
            <a:ext cx="5436900" cy="44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44000"/>
              <a:buFont typeface="Arial"/>
              <a:buChar char="●"/>
            </a:pPr>
            <a:r>
              <a:rPr lang="en-US" sz="2500">
                <a:solidFill>
                  <a:srgbClr val="FFFFFF"/>
                </a:solidFill>
              </a:rPr>
              <a:t>Each person writes one concrete solution or strategy for each theme</a:t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44000"/>
              <a:buFont typeface="Arial"/>
              <a:buChar char="●"/>
            </a:pPr>
            <a:r>
              <a:rPr lang="en-US" sz="2500">
                <a:solidFill>
                  <a:srgbClr val="FFFFFF"/>
                </a:solidFill>
              </a:rPr>
              <a:t>E.g.,: Under "Time Constraints &amp; Relationship Building" - "Start each session with a relationship-building icebreaker for 5-10 minutes"</a:t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44000"/>
              <a:buFont typeface="Arial"/>
              <a:buChar char="●"/>
            </a:pPr>
            <a:r>
              <a:rPr lang="en-US" sz="2500">
                <a:solidFill>
                  <a:srgbClr val="FFFFFF"/>
                </a:solidFill>
              </a:rPr>
              <a:t>Keep ideas specific and actionable</a:t>
            </a:r>
            <a:endParaRPr sz="25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4264bf0cb_0_94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g334264bf0cb_0_946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204" name="Google Shape;204;g334264bf0cb_0_94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34264bf0cb_0_94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g334264bf0cb_0_946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207" name="Google Shape;207;g334264bf0cb_0_94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334264bf0cb_0_94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g334264bf0cb_0_946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10" name="Google Shape;210;g334264bf0cb_0_946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334264bf0cb_0_946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334264bf0cb_0_946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334264bf0cb_0_946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334264bf0cb_0_946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334264bf0cb_0_946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334264bf0cb_0_946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g334264bf0cb_0_946"/>
          <p:cNvSpPr txBox="1"/>
          <p:nvPr>
            <p:ph type="title"/>
          </p:nvPr>
        </p:nvSpPr>
        <p:spPr>
          <a:xfrm>
            <a:off x="1014975" y="908279"/>
            <a:ext cx="101589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Key themes from this week’s readings/reflections</a:t>
            </a:r>
            <a:endParaRPr/>
          </a:p>
        </p:txBody>
      </p:sp>
      <p:sp>
        <p:nvSpPr>
          <p:cNvPr id="218" name="Google Shape;218;g334264bf0cb_0_946"/>
          <p:cNvSpPr txBox="1"/>
          <p:nvPr>
            <p:ph idx="1" type="body"/>
          </p:nvPr>
        </p:nvSpPr>
        <p:spPr>
          <a:xfrm>
            <a:off x="960034" y="2326751"/>
            <a:ext cx="101589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Constraints for Relationship Building 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Balancing Research with Action goals (and making it fun &amp; engaging)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Utilizing Digital &amp; Traditional Approaches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 startAt="2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Balancing Individual vs. Structural Change - what are levers of change among youth?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4264bf0cb_0_87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g334264bf0cb_0_870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225" name="Google Shape;225;g334264bf0cb_0_870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34264bf0cb_0_870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g334264bf0cb_0_870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228" name="Google Shape;228;g334264bf0cb_0_87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34264bf0cb_0_870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g334264bf0cb_0_870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31" name="Google Shape;231;g334264bf0cb_0_870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334264bf0cb_0_870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334264bf0cb_0_870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334264bf0cb_0_870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334264bf0cb_0_870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334264bf0cb_0_870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334264bf0cb_0_870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g334264bf0cb_0_870"/>
          <p:cNvSpPr txBox="1"/>
          <p:nvPr>
            <p:ph type="title"/>
          </p:nvPr>
        </p:nvSpPr>
        <p:spPr>
          <a:xfrm>
            <a:off x="1005825" y="1367825"/>
            <a:ext cx="46917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FFFFFF"/>
                </a:solidFill>
              </a:rPr>
              <a:t>Discuss in pairs or groups of 3 (15 minutes)</a:t>
            </a:r>
            <a:endParaRPr sz="2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239" name="Google Shape;239;g334264bf0cb_0_870"/>
          <p:cNvSpPr txBox="1"/>
          <p:nvPr>
            <p:ph idx="1" type="body"/>
          </p:nvPr>
        </p:nvSpPr>
        <p:spPr>
          <a:xfrm>
            <a:off x="1183475" y="2269250"/>
            <a:ext cx="47682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87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Char char="•"/>
            </a:pPr>
            <a:r>
              <a:rPr lang="en-US" sz="2050">
                <a:solidFill>
                  <a:srgbClr val="FFFFFF"/>
                </a:solidFill>
              </a:rPr>
              <a:t>Place your combined solutions in the appropriate quadrants</a:t>
            </a:r>
            <a:endParaRPr sz="20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FFFF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Char char="•"/>
            </a:pPr>
            <a:r>
              <a:rPr lang="en-US" sz="2050">
                <a:solidFill>
                  <a:srgbClr val="FFFFFF"/>
                </a:solidFill>
              </a:rPr>
              <a:t>Discuss why you place each solution where you did</a:t>
            </a:r>
            <a:endParaRPr sz="20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rgbClr val="FFFFFF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050"/>
              <a:buFont typeface="Arial"/>
              <a:buChar char="•"/>
            </a:pPr>
            <a:r>
              <a:rPr lang="en-US" sz="2050">
                <a:solidFill>
                  <a:srgbClr val="FFFFFF"/>
                </a:solidFill>
              </a:rPr>
              <a:t>Share out: Top 2-3 solutions (e.g., one high impact and one easy to implement) from your group</a:t>
            </a:r>
            <a:endParaRPr sz="205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5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70">
              <a:solidFill>
                <a:srgbClr val="FFFFFF"/>
              </a:solidFill>
            </a:endParaRPr>
          </a:p>
        </p:txBody>
      </p:sp>
      <p:graphicFrame>
        <p:nvGraphicFramePr>
          <p:cNvPr id="240" name="Google Shape;240;g334264bf0cb_0_870"/>
          <p:cNvGraphicFramePr/>
          <p:nvPr/>
        </p:nvGraphicFramePr>
        <p:xfrm>
          <a:off x="7224450" y="147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{F813DB2E-FB13-4A28-B4D7-42FAD8D6AEE9}</a:tableStyleId>
              </a:tblPr>
              <a:tblGrid>
                <a:gridCol w="2007525"/>
                <a:gridCol w="2007525"/>
              </a:tblGrid>
              <a:tr h="20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g334264bf0cb_0_870"/>
          <p:cNvSpPr txBox="1"/>
          <p:nvPr/>
        </p:nvSpPr>
        <p:spPr>
          <a:xfrm rot="-5400000">
            <a:off x="5856300" y="4345325"/>
            <a:ext cx="1843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Short-term Impact 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42" name="Google Shape;242;g334264bf0cb_0_870"/>
          <p:cNvSpPr txBox="1"/>
          <p:nvPr/>
        </p:nvSpPr>
        <p:spPr>
          <a:xfrm rot="-5400000">
            <a:off x="5613600" y="1923450"/>
            <a:ext cx="232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Long-term Impact 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43" name="Google Shape;243;g334264bf0cb_0_870"/>
          <p:cNvSpPr txBox="1"/>
          <p:nvPr/>
        </p:nvSpPr>
        <p:spPr>
          <a:xfrm>
            <a:off x="7388483" y="5514111"/>
            <a:ext cx="18435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Easy to implement</a:t>
            </a:r>
            <a:endParaRPr sz="2300">
              <a:solidFill>
                <a:srgbClr val="FFFFFF"/>
              </a:solidFill>
            </a:endParaRPr>
          </a:p>
        </p:txBody>
      </p:sp>
      <p:sp>
        <p:nvSpPr>
          <p:cNvPr id="244" name="Google Shape;244;g334264bf0cb_0_870"/>
          <p:cNvSpPr txBox="1"/>
          <p:nvPr/>
        </p:nvSpPr>
        <p:spPr>
          <a:xfrm>
            <a:off x="9395999" y="5514100"/>
            <a:ext cx="2040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</a:rPr>
              <a:t>Challenging to implement</a:t>
            </a:r>
            <a:endParaRPr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4264bf0cb_0_916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g334264bf0cb_0_916"/>
          <p:cNvGrpSpPr/>
          <p:nvPr/>
        </p:nvGrpSpPr>
        <p:grpSpPr>
          <a:xfrm>
            <a:off x="-2848" y="0"/>
            <a:ext cx="12189000" cy="6858000"/>
            <a:chOff x="-2848" y="0"/>
            <a:chExt cx="12189000" cy="6858000"/>
          </a:xfrm>
        </p:grpSpPr>
        <p:sp>
          <p:nvSpPr>
            <p:cNvPr id="251" name="Google Shape;251;g334264bf0cb_0_91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334264bf0cb_0_916"/>
            <p:cNvSpPr/>
            <p:nvPr/>
          </p:nvSpPr>
          <p:spPr>
            <a:xfrm>
              <a:off x="-2848" y="0"/>
              <a:ext cx="12189000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g334264bf0cb_0_916"/>
          <p:cNvGrpSpPr/>
          <p:nvPr/>
        </p:nvGrpSpPr>
        <p:grpSpPr>
          <a:xfrm>
            <a:off x="651279" y="598259"/>
            <a:ext cx="10889400" cy="5680800"/>
            <a:chOff x="651279" y="598259"/>
            <a:chExt cx="10889400" cy="5680800"/>
          </a:xfrm>
        </p:grpSpPr>
        <p:sp>
          <p:nvSpPr>
            <p:cNvPr id="254" name="Google Shape;254;g334264bf0cb_0_91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334264bf0cb_0_916"/>
            <p:cNvSpPr/>
            <p:nvPr/>
          </p:nvSpPr>
          <p:spPr>
            <a:xfrm>
              <a:off x="651279" y="598259"/>
              <a:ext cx="10889400" cy="5680800"/>
            </a:xfrm>
            <a:prstGeom prst="rect">
              <a:avLst/>
            </a:prstGeom>
            <a:solidFill>
              <a:schemeClr val="accent6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g334264bf0cb_0_916"/>
          <p:cNvGrpSpPr/>
          <p:nvPr/>
        </p:nvGrpSpPr>
        <p:grpSpPr>
          <a:xfrm>
            <a:off x="1524" y="0"/>
            <a:ext cx="12188952" cy="6859135"/>
            <a:chOff x="0" y="0"/>
            <a:chExt cx="12188952" cy="6859135"/>
          </a:xfrm>
        </p:grpSpPr>
        <p:sp>
          <p:nvSpPr>
            <p:cNvPr id="257" name="Google Shape;257;g334264bf0cb_0_916"/>
            <p:cNvSpPr/>
            <p:nvPr/>
          </p:nvSpPr>
          <p:spPr>
            <a:xfrm>
              <a:off x="26122" y="6015669"/>
              <a:ext cx="2608073" cy="842670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34264bf0cb_0_916"/>
            <p:cNvSpPr/>
            <p:nvPr/>
          </p:nvSpPr>
          <p:spPr>
            <a:xfrm>
              <a:off x="655184" y="5798001"/>
              <a:ext cx="2486515" cy="1061134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0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34264bf0cb_0_916"/>
            <p:cNvSpPr/>
            <p:nvPr/>
          </p:nvSpPr>
          <p:spPr>
            <a:xfrm>
              <a:off x="3474720" y="0"/>
              <a:ext cx="6179082" cy="1780073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334264bf0cb_0_916"/>
            <p:cNvSpPr/>
            <p:nvPr/>
          </p:nvSpPr>
          <p:spPr>
            <a:xfrm>
              <a:off x="0" y="2390523"/>
              <a:ext cx="611491" cy="1422364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334264bf0cb_0_916"/>
            <p:cNvSpPr/>
            <p:nvPr/>
          </p:nvSpPr>
          <p:spPr>
            <a:xfrm>
              <a:off x="3792772" y="0"/>
              <a:ext cx="2420311" cy="1345174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34264bf0cb_0_916"/>
            <p:cNvSpPr/>
            <p:nvPr/>
          </p:nvSpPr>
          <p:spPr>
            <a:xfrm>
              <a:off x="10946850" y="0"/>
              <a:ext cx="1242102" cy="2622511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334264bf0cb_0_916"/>
            <p:cNvSpPr/>
            <p:nvPr/>
          </p:nvSpPr>
          <p:spPr>
            <a:xfrm>
              <a:off x="0" y="0"/>
              <a:ext cx="1577667" cy="98067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g334264bf0cb_0_916"/>
          <p:cNvSpPr txBox="1"/>
          <p:nvPr>
            <p:ph type="title"/>
          </p:nvPr>
        </p:nvSpPr>
        <p:spPr>
          <a:xfrm>
            <a:off x="1014975" y="908279"/>
            <a:ext cx="101589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Debrief</a:t>
            </a:r>
            <a:endParaRPr/>
          </a:p>
        </p:txBody>
      </p:sp>
      <p:sp>
        <p:nvSpPr>
          <p:cNvPr id="265" name="Google Shape;265;g334264bf0cb_0_916"/>
          <p:cNvSpPr txBox="1"/>
          <p:nvPr>
            <p:ph idx="1" type="body"/>
          </p:nvPr>
        </p:nvSpPr>
        <p:spPr>
          <a:xfrm>
            <a:off x="960034" y="2326751"/>
            <a:ext cx="10158900" cy="4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Common themes across the three small groups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specific ideas we can incorporate in future  engagement sessions?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0" y="0"/>
            <a:ext cx="1218895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9"/>
          <p:cNvGrpSpPr/>
          <p:nvPr/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72" name="Google Shape;272;p9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745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2549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9"/>
          <p:cNvGrpSpPr/>
          <p:nvPr/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75" name="Google Shape;275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9"/>
          <p:cNvGrpSpPr/>
          <p:nvPr/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78" name="Google Shape;278;p9"/>
            <p:cNvSpPr/>
            <p:nvPr/>
          </p:nvSpPr>
          <p:spPr>
            <a:xfrm>
              <a:off x="26122" y="6015669"/>
              <a:ext cx="2605762" cy="842331"/>
            </a:xfrm>
            <a:custGeom>
              <a:rect b="b" l="l" r="r" t="t"/>
              <a:pathLst>
                <a:path extrusionOk="0" h="1033951" w="3180577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655184" y="5798001"/>
              <a:ext cx="2485581" cy="1059999"/>
            </a:xfrm>
            <a:custGeom>
              <a:rect b="b" l="l" r="r" t="t"/>
              <a:pathLst>
                <a:path extrusionOk="0" h="1050628" w="244976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lt1">
                <a:alpha val="2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474720" y="0"/>
              <a:ext cx="6177282" cy="1778750"/>
            </a:xfrm>
            <a:custGeom>
              <a:rect b="b" l="l" r="r" t="t"/>
              <a:pathLst>
                <a:path extrusionOk="0" h="1849426" w="6386648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0" y="2390523"/>
              <a:ext cx="611491" cy="1421482"/>
            </a:xfrm>
            <a:custGeom>
              <a:rect b="b" l="l" r="r" t="t"/>
              <a:pathLst>
                <a:path extrusionOk="0" h="1429512" w="611491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792772" y="0"/>
              <a:ext cx="2423863" cy="1343767"/>
            </a:xfrm>
            <a:custGeom>
              <a:rect b="b" l="l" r="r" t="t"/>
              <a:pathLst>
                <a:path extrusionOk="0" h="1681468" w="3015964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10946850" y="0"/>
              <a:ext cx="1242102" cy="2620884"/>
            </a:xfrm>
            <a:custGeom>
              <a:rect b="b" l="l" r="r" t="t"/>
              <a:pathLst>
                <a:path extrusionOk="0" h="2635689" w="1242102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0" y="0"/>
              <a:ext cx="1577788" cy="980141"/>
            </a:xfrm>
            <a:custGeom>
              <a:rect b="b" l="l" r="r" t="t"/>
              <a:pathLst>
                <a:path extrusionOk="0" h="795676" w="1471018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9"/>
          <p:cNvSpPr txBox="1"/>
          <p:nvPr>
            <p:ph type="title"/>
          </p:nvPr>
        </p:nvSpPr>
        <p:spPr>
          <a:xfrm>
            <a:off x="1014984" y="891712"/>
            <a:ext cx="5309616" cy="516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</a:pPr>
            <a:r>
              <a:rPr lang="en-US" sz="4800">
                <a:solidFill>
                  <a:schemeClr val="lt1"/>
                </a:solidFill>
              </a:rPr>
              <a:t>Plus/Delta</a:t>
            </a:r>
            <a:endParaRPr/>
          </a:p>
        </p:txBody>
      </p:sp>
      <p:sp>
        <p:nvSpPr>
          <p:cNvPr id="286" name="Google Shape;286;p9"/>
          <p:cNvSpPr txBox="1"/>
          <p:nvPr>
            <p:ph idx="1" type="body"/>
          </p:nvPr>
        </p:nvSpPr>
        <p:spPr>
          <a:xfrm>
            <a:off x="6384302" y="891700"/>
            <a:ext cx="4584900" cy="51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>
                <a:solidFill>
                  <a:schemeClr val="lt1"/>
                </a:solidFill>
              </a:rPr>
              <a:t>Plus</a:t>
            </a:r>
            <a:endParaRPr sz="2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200">
                <a:solidFill>
                  <a:schemeClr val="lt1"/>
                </a:solidFill>
              </a:rPr>
              <a:t>Delta</a:t>
            </a:r>
            <a:endParaRPr sz="2800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2025-01-30T01:15:51Z</dcterms:created>
  <dc:creator>Tan, Andy SL</dc:creator>
</cp:coreProperties>
</file>