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5RdU3bq5OWdXprFMewJ7CUvGTG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ni Cosme"/>
  <p:cmAuthor clrIdx="1" id="1" initials="" lastIdx="1" name="Andy T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846F47-3AB8-4C56-9B72-0A21B4C2242A}">
  <a:tblStyle styleId="{83846F47-3AB8-4C56-9B72-0A21B4C224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2-19T19:58:59.739">
    <p:pos x="639" y="1120"/>
    <p:text>We also want to form community agreements building in our groups right?</p:text>
    <p:extLst>
      <p:ext uri="{C676402C-5697-4E1C-873F-D02D1690AC5C}">
        <p15:threadingInfo timeZoneBias="0"/>
      </p:ext>
      <p:ext uri="http://customooxmlschemas.google.com/">
        <go:slidesCustomData xmlns:go="http://customooxmlschemas.google.com/" commentPostId="AAABei3LCY4"/>
      </p:ext>
    </p:extLst>
  </p:cm>
  <p:cm authorId="1" idx="1" dt="2025-02-19T19:58:59.739">
    <p:pos x="639" y="1120"/>
    <p:text>STay with 3 teams or combine into 2 teams (for the smaller groups)</p:text>
    <p:extLst>
      <p:ext uri="{C676402C-5697-4E1C-873F-D02D1690AC5C}">
        <p15:threadingInfo timeZoneBias="0">
          <p15:parentCm authorId="0" idx="1"/>
        </p15:threadingInfo>
      </p:ext>
      <p:ext uri="http://customooxmlschemas.google.com/">
        <go:slidesCustomData xmlns:go="http://customooxmlschemas.google.com/" commentPostId="AAABei81Dj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962fb552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2d962fb552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962fb5526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2d962fb5526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8c2b93848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2d8c2b93848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37b737339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337b737339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8c2b93848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2d8c2b93848_1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962fb5526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2d962fb552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34264bf0cb_0_9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g334264bf0cb_0_9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37b737339c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7b737339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37b737339c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37b737339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73b8ce05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Calibri"/>
              <a:buChar char="•"/>
            </a:pPr>
            <a:r>
              <a:t/>
            </a:r>
            <a:endParaRPr/>
          </a:p>
        </p:txBody>
      </p:sp>
      <p:sp>
        <p:nvSpPr>
          <p:cNvPr id="113" name="Google Shape;113;g3373b8ce05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37b737339c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37b737339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37b737339c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37b737339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37b737339c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37b737339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37b737339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37b73733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4264bf0cb_0_7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Calibri"/>
              <a:buChar char="•"/>
            </a:pPr>
            <a:r>
              <a:t/>
            </a:r>
            <a:endParaRPr/>
          </a:p>
        </p:txBody>
      </p:sp>
      <p:sp>
        <p:nvSpPr>
          <p:cNvPr id="134" name="Google Shape;134;g334264bf0cb_0_7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73b8ce05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Calibri"/>
              <a:buChar char="•"/>
            </a:pPr>
            <a:r>
              <a:t/>
            </a:r>
            <a:endParaRPr/>
          </a:p>
        </p:txBody>
      </p:sp>
      <p:sp>
        <p:nvSpPr>
          <p:cNvPr id="155" name="Google Shape;155;g3373b8ce05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4264bf0cb_0_9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334264bf0cb_0_9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73b8ce051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3373b8ce05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7b737339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7b737339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962fb552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2d962fb552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73b8ce05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3373b8ce051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334264bf0cb_0_668"/>
          <p:cNvGrpSpPr/>
          <p:nvPr/>
        </p:nvGrpSpPr>
        <p:grpSpPr>
          <a:xfrm>
            <a:off x="8130968" y="7"/>
            <a:ext cx="4060732" cy="2707359"/>
            <a:chOff x="6098378" y="5"/>
            <a:chExt cx="3045625" cy="2030570"/>
          </a:xfrm>
        </p:grpSpPr>
        <p:sp>
          <p:nvSpPr>
            <p:cNvPr id="11" name="Google Shape;11;g334264bf0cb_0_668"/>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334264bf0cb_0_668"/>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334264bf0cb_0_668"/>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334264bf0cb_0_668"/>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334264bf0cb_0_668"/>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334264bf0cb_0_668"/>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17" name="Google Shape;17;g334264bf0cb_0_668"/>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334264bf0cb_0_66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g334264bf0cb_0_718"/>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g334264bf0cb_0_718"/>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74" name="Google Shape;74;g334264bf0cb_0_718"/>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75" name="Google Shape;75;g334264bf0cb_0_718"/>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6" name="Google Shape;76;g334264bf0cb_0_718"/>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77" name="Google Shape;77;g334264bf0cb_0_71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g334264bf0cb_0_725"/>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80" name="Google Shape;80;g334264bf0cb_0_72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1" name="Shape 81"/>
        <p:cNvGrpSpPr/>
        <p:nvPr/>
      </p:nvGrpSpPr>
      <p:grpSpPr>
        <a:xfrm>
          <a:off x="0" y="0"/>
          <a:ext cx="0" cy="0"/>
          <a:chOff x="0" y="0"/>
          <a:chExt cx="0" cy="0"/>
        </a:xfrm>
      </p:grpSpPr>
      <p:grpSp>
        <p:nvGrpSpPr>
          <p:cNvPr id="82" name="Google Shape;82;g334264bf0cb_0_728"/>
          <p:cNvGrpSpPr/>
          <p:nvPr/>
        </p:nvGrpSpPr>
        <p:grpSpPr>
          <a:xfrm>
            <a:off x="8130968" y="7"/>
            <a:ext cx="4060732" cy="2707359"/>
            <a:chOff x="6098378" y="5"/>
            <a:chExt cx="3045625" cy="2030570"/>
          </a:xfrm>
        </p:grpSpPr>
        <p:sp>
          <p:nvSpPr>
            <p:cNvPr id="83" name="Google Shape;83;g334264bf0cb_0_728"/>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334264bf0cb_0_728"/>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334264bf0cb_0_728"/>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334264bf0cb_0_728"/>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334264bf0cb_0_728"/>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g334264bf0cb_0_728"/>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89" name="Google Shape;89;g334264bf0cb_0_728"/>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Clr>
                <a:schemeClr val="lt1"/>
              </a:buClr>
              <a:buSzPts val="2400"/>
              <a:buChar char="●"/>
              <a:defRPr>
                <a:solidFill>
                  <a:schemeClr val="lt1"/>
                </a:solidFill>
              </a:defRPr>
            </a:lvl1pPr>
            <a:lvl2pPr indent="-349250" lvl="1" marL="914400" algn="ctr">
              <a:lnSpc>
                <a:spcPct val="115000"/>
              </a:lnSpc>
              <a:spcBef>
                <a:spcPts val="0"/>
              </a:spcBef>
              <a:spcAft>
                <a:spcPts val="0"/>
              </a:spcAft>
              <a:buClr>
                <a:schemeClr val="lt1"/>
              </a:buClr>
              <a:buSzPts val="1900"/>
              <a:buChar char="○"/>
              <a:defRPr>
                <a:solidFill>
                  <a:schemeClr val="lt1"/>
                </a:solidFill>
              </a:defRPr>
            </a:lvl2pPr>
            <a:lvl3pPr indent="-349250" lvl="2" marL="1371600" algn="ctr">
              <a:lnSpc>
                <a:spcPct val="115000"/>
              </a:lnSpc>
              <a:spcBef>
                <a:spcPts val="0"/>
              </a:spcBef>
              <a:spcAft>
                <a:spcPts val="0"/>
              </a:spcAft>
              <a:buClr>
                <a:schemeClr val="lt1"/>
              </a:buClr>
              <a:buSzPts val="1900"/>
              <a:buChar char="■"/>
              <a:defRPr>
                <a:solidFill>
                  <a:schemeClr val="lt1"/>
                </a:solidFill>
              </a:defRPr>
            </a:lvl3pPr>
            <a:lvl4pPr indent="-349250" lvl="3" marL="1828800" algn="ctr">
              <a:lnSpc>
                <a:spcPct val="115000"/>
              </a:lnSpc>
              <a:spcBef>
                <a:spcPts val="0"/>
              </a:spcBef>
              <a:spcAft>
                <a:spcPts val="0"/>
              </a:spcAft>
              <a:buClr>
                <a:schemeClr val="lt1"/>
              </a:buClr>
              <a:buSzPts val="1900"/>
              <a:buChar char="●"/>
              <a:defRPr>
                <a:solidFill>
                  <a:schemeClr val="lt1"/>
                </a:solidFill>
              </a:defRPr>
            </a:lvl4pPr>
            <a:lvl5pPr indent="-349250" lvl="4" marL="2286000" algn="ctr">
              <a:lnSpc>
                <a:spcPct val="115000"/>
              </a:lnSpc>
              <a:spcBef>
                <a:spcPts val="0"/>
              </a:spcBef>
              <a:spcAft>
                <a:spcPts val="0"/>
              </a:spcAft>
              <a:buClr>
                <a:schemeClr val="lt1"/>
              </a:buClr>
              <a:buSzPts val="1900"/>
              <a:buChar char="○"/>
              <a:defRPr>
                <a:solidFill>
                  <a:schemeClr val="lt1"/>
                </a:solidFill>
              </a:defRPr>
            </a:lvl5pPr>
            <a:lvl6pPr indent="-349250" lvl="5" marL="2743200" algn="ctr">
              <a:lnSpc>
                <a:spcPct val="115000"/>
              </a:lnSpc>
              <a:spcBef>
                <a:spcPts val="0"/>
              </a:spcBef>
              <a:spcAft>
                <a:spcPts val="0"/>
              </a:spcAft>
              <a:buClr>
                <a:schemeClr val="lt1"/>
              </a:buClr>
              <a:buSzPts val="1900"/>
              <a:buChar char="■"/>
              <a:defRPr>
                <a:solidFill>
                  <a:schemeClr val="lt1"/>
                </a:solidFill>
              </a:defRPr>
            </a:lvl6pPr>
            <a:lvl7pPr indent="-349250" lvl="6" marL="3200400" algn="ctr">
              <a:lnSpc>
                <a:spcPct val="115000"/>
              </a:lnSpc>
              <a:spcBef>
                <a:spcPts val="0"/>
              </a:spcBef>
              <a:spcAft>
                <a:spcPts val="0"/>
              </a:spcAft>
              <a:buClr>
                <a:schemeClr val="lt1"/>
              </a:buClr>
              <a:buSzPts val="1900"/>
              <a:buChar char="●"/>
              <a:defRPr>
                <a:solidFill>
                  <a:schemeClr val="lt1"/>
                </a:solidFill>
              </a:defRPr>
            </a:lvl7pPr>
            <a:lvl8pPr indent="-349250" lvl="7" marL="3657600" algn="ctr">
              <a:lnSpc>
                <a:spcPct val="115000"/>
              </a:lnSpc>
              <a:spcBef>
                <a:spcPts val="0"/>
              </a:spcBef>
              <a:spcAft>
                <a:spcPts val="0"/>
              </a:spcAft>
              <a:buClr>
                <a:schemeClr val="lt1"/>
              </a:buClr>
              <a:buSzPts val="1900"/>
              <a:buChar char="○"/>
              <a:defRPr>
                <a:solidFill>
                  <a:schemeClr val="lt1"/>
                </a:solidFill>
              </a:defRPr>
            </a:lvl8pPr>
            <a:lvl9pPr indent="-349250" lvl="8" marL="4114800" algn="ctr">
              <a:lnSpc>
                <a:spcPct val="115000"/>
              </a:lnSpc>
              <a:spcBef>
                <a:spcPts val="0"/>
              </a:spcBef>
              <a:spcAft>
                <a:spcPts val="0"/>
              </a:spcAft>
              <a:buClr>
                <a:schemeClr val="lt1"/>
              </a:buClr>
              <a:buSzPts val="1900"/>
              <a:buChar char="■"/>
              <a:defRPr>
                <a:solidFill>
                  <a:schemeClr val="lt1"/>
                </a:solidFill>
              </a:defRPr>
            </a:lvl9pPr>
          </a:lstStyle>
          <a:p/>
        </p:txBody>
      </p:sp>
      <p:sp>
        <p:nvSpPr>
          <p:cNvPr id="90" name="Google Shape;90;g334264bf0cb_0_72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g334264bf0cb_0_73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g334264bf0cb_0_7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334264bf0cb_0_7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g334264bf0cb_0_7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334264bf0cb_0_7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334264bf0cb_0_7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5" name="Shape 25"/>
        <p:cNvGrpSpPr/>
        <p:nvPr/>
      </p:nvGrpSpPr>
      <p:grpSpPr>
        <a:xfrm>
          <a:off x="0" y="0"/>
          <a:ext cx="0" cy="0"/>
          <a:chOff x="0" y="0"/>
          <a:chExt cx="0" cy="0"/>
        </a:xfrm>
      </p:grpSpPr>
      <p:sp>
        <p:nvSpPr>
          <p:cNvPr id="26" name="Google Shape;26;g334264bf0cb_0_74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334264bf0cb_0_74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8" name="Google Shape;28;g334264bf0cb_0_7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g334264bf0cb_0_7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g334264bf0cb_0_7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g334264bf0cb_0_678"/>
          <p:cNvGrpSpPr/>
          <p:nvPr/>
        </p:nvGrpSpPr>
        <p:grpSpPr>
          <a:xfrm>
            <a:off x="8130968" y="7"/>
            <a:ext cx="4060732" cy="2707359"/>
            <a:chOff x="6098378" y="5"/>
            <a:chExt cx="3045625" cy="2030570"/>
          </a:xfrm>
        </p:grpSpPr>
        <p:sp>
          <p:nvSpPr>
            <p:cNvPr id="33" name="Google Shape;33;g334264bf0cb_0_678"/>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334264bf0cb_0_678"/>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334264bf0cb_0_678"/>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334264bf0cb_0_678"/>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334264bf0cb_0_678"/>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g334264bf0cb_0_678"/>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39" name="Google Shape;39;g334264bf0cb_0_67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grpSp>
        <p:nvGrpSpPr>
          <p:cNvPr id="41" name="Google Shape;41;g334264bf0cb_0_687"/>
          <p:cNvGrpSpPr/>
          <p:nvPr/>
        </p:nvGrpSpPr>
        <p:grpSpPr>
          <a:xfrm>
            <a:off x="0" y="5204762"/>
            <a:ext cx="12191695" cy="1653192"/>
            <a:chOff x="0" y="3903669"/>
            <a:chExt cx="9144000" cy="1239925"/>
          </a:xfrm>
        </p:grpSpPr>
        <p:sp>
          <p:nvSpPr>
            <p:cNvPr id="42" name="Google Shape;42;g334264bf0cb_0_687"/>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334264bf0cb_0_687"/>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334264bf0cb_0_687"/>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334264bf0cb_0_687"/>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334264bf0cb_0_687"/>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g334264bf0cb_0_687"/>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8" name="Google Shape;48;g334264bf0cb_0_687"/>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9" name="Google Shape;49;g334264bf0cb_0_68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g334264bf0cb_0_697"/>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2" name="Google Shape;52;g334264bf0cb_0_697"/>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3" name="Google Shape;53;g334264bf0cb_0_697"/>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4" name="Google Shape;54;g334264bf0cb_0_69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334264bf0cb_0_70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7" name="Google Shape;57;g334264bf0cb_0_70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g334264bf0cb_0_70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0" name="Google Shape;60;g334264bf0cb_0_705"/>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1" name="Google Shape;61;g334264bf0cb_0_70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62" name="Shape 62"/>
        <p:cNvGrpSpPr/>
        <p:nvPr/>
      </p:nvGrpSpPr>
      <p:grpSpPr>
        <a:xfrm>
          <a:off x="0" y="0"/>
          <a:ext cx="0" cy="0"/>
          <a:chOff x="0" y="0"/>
          <a:chExt cx="0" cy="0"/>
        </a:xfrm>
      </p:grpSpPr>
      <p:grpSp>
        <p:nvGrpSpPr>
          <p:cNvPr id="63" name="Google Shape;63;g334264bf0cb_0_709"/>
          <p:cNvGrpSpPr/>
          <p:nvPr/>
        </p:nvGrpSpPr>
        <p:grpSpPr>
          <a:xfrm>
            <a:off x="8130968" y="7"/>
            <a:ext cx="4060732" cy="2707359"/>
            <a:chOff x="6098378" y="5"/>
            <a:chExt cx="3045625" cy="2030570"/>
          </a:xfrm>
        </p:grpSpPr>
        <p:sp>
          <p:nvSpPr>
            <p:cNvPr id="64" name="Google Shape;64;g334264bf0cb_0_709"/>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334264bf0cb_0_709"/>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334264bf0cb_0_709"/>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334264bf0cb_0_709"/>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334264bf0cb_0_709"/>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g334264bf0cb_0_709"/>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70" name="Google Shape;70;g334264bf0cb_0_70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334264bf0cb_0_66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7" name="Google Shape;7;g334264bf0cb_0_66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1pPr>
            <a:lvl2pPr indent="-349250" lvl="1" marL="914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2pPr>
            <a:lvl3pPr indent="-349250" lvl="2" marL="1371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3pPr>
            <a:lvl4pPr indent="-349250" lvl="3" marL="1828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4pPr>
            <a:lvl5pPr indent="-349250" lvl="4" marL="22860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5pPr>
            <a:lvl6pPr indent="-349250" lvl="5" marL="27432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6pPr>
            <a:lvl7pPr indent="-349250" lvl="6" marL="3200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7pPr>
            <a:lvl8pPr indent="-349250" lvl="7" marL="3657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8pPr>
            <a:lvl9pPr indent="-349250" lvl="8" marL="4114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9pPr>
          </a:lstStyle>
          <a:p/>
        </p:txBody>
      </p:sp>
      <p:sp>
        <p:nvSpPr>
          <p:cNvPr id="8" name="Google Shape;8;g334264bf0cb_0_66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hyperlink" Target="https://docs.google.com/document/d/1qh1aaBDdSqIdTr_620PQ1Jb_blQFXy67cRjWtavtjoA/edit?tab=t.0#heading=h.y8y5tmc9j0q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3051" y="0"/>
            <a:ext cx="1218894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98" name="Google Shape;98;p1"/>
          <p:cNvGrpSpPr/>
          <p:nvPr/>
        </p:nvGrpSpPr>
        <p:grpSpPr>
          <a:xfrm>
            <a:off x="0" y="0"/>
            <a:ext cx="12188952" cy="6858000"/>
            <a:chOff x="651279" y="598259"/>
            <a:chExt cx="10889442" cy="5680742"/>
          </a:xfrm>
        </p:grpSpPr>
        <p:sp>
          <p:nvSpPr>
            <p:cNvPr id="99" name="Google Shape;99;p1"/>
            <p:cNvSpPr/>
            <p:nvPr/>
          </p:nvSpPr>
          <p:spPr>
            <a:xfrm>
              <a:off x="651279" y="598259"/>
              <a:ext cx="10889442" cy="56807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1"/>
            <p:cNvSpPr/>
            <p:nvPr/>
          </p:nvSpPr>
          <p:spPr>
            <a:xfrm>
              <a:off x="651279" y="598259"/>
              <a:ext cx="10889442" cy="5680742"/>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1" name="Google Shape;101;p1"/>
          <p:cNvGrpSpPr/>
          <p:nvPr/>
        </p:nvGrpSpPr>
        <p:grpSpPr>
          <a:xfrm>
            <a:off x="1524" y="0"/>
            <a:ext cx="12188952" cy="6858000"/>
            <a:chOff x="0" y="0"/>
            <a:chExt cx="12188952" cy="6858000"/>
          </a:xfrm>
        </p:grpSpPr>
        <p:sp>
          <p:nvSpPr>
            <p:cNvPr id="102" name="Google Shape;102;p1"/>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1"/>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9" name="Google Shape;109;p1"/>
          <p:cNvSpPr txBox="1"/>
          <p:nvPr>
            <p:ph type="ctrTitle"/>
          </p:nvPr>
        </p:nvSpPr>
        <p:spPr>
          <a:xfrm>
            <a:off x="789708" y="666351"/>
            <a:ext cx="10558405" cy="304433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lay"/>
              <a:buNone/>
            </a:pPr>
            <a:r>
              <a:rPr lang="en-US" sz="4800"/>
              <a:t>Ethical Considerations</a:t>
            </a:r>
            <a:endParaRPr sz="4800">
              <a:solidFill>
                <a:schemeClr val="lt1"/>
              </a:solidFill>
            </a:endParaRPr>
          </a:p>
        </p:txBody>
      </p:sp>
      <p:sp>
        <p:nvSpPr>
          <p:cNvPr id="110" name="Google Shape;110;p1"/>
          <p:cNvSpPr txBox="1"/>
          <p:nvPr>
            <p:ph idx="1" type="subTitle"/>
          </p:nvPr>
        </p:nvSpPr>
        <p:spPr>
          <a:xfrm>
            <a:off x="789708" y="3866064"/>
            <a:ext cx="10558405" cy="223448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Feb </a:t>
            </a:r>
            <a:r>
              <a:rPr lang="en-US"/>
              <a:t>20</a:t>
            </a:r>
            <a:r>
              <a:rPr lang="en-US">
                <a:solidFill>
                  <a:schemeClr val="lt1"/>
                </a:solidFill>
              </a:rPr>
              <a:t>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g2d962fb5526_0_3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71" name="Google Shape;271;g2d962fb5526_0_37"/>
          <p:cNvGrpSpPr/>
          <p:nvPr/>
        </p:nvGrpSpPr>
        <p:grpSpPr>
          <a:xfrm>
            <a:off x="-2848" y="0"/>
            <a:ext cx="12189000" cy="6858000"/>
            <a:chOff x="-2848" y="0"/>
            <a:chExt cx="12189000" cy="6858000"/>
          </a:xfrm>
        </p:grpSpPr>
        <p:sp>
          <p:nvSpPr>
            <p:cNvPr id="272" name="Google Shape;272;g2d962fb5526_0_37"/>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g2d962fb5526_0_37"/>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4" name="Google Shape;274;g2d962fb5526_0_37"/>
          <p:cNvGrpSpPr/>
          <p:nvPr/>
        </p:nvGrpSpPr>
        <p:grpSpPr>
          <a:xfrm>
            <a:off x="651279" y="598259"/>
            <a:ext cx="10889400" cy="5680800"/>
            <a:chOff x="651279" y="598259"/>
            <a:chExt cx="10889400" cy="5680800"/>
          </a:xfrm>
        </p:grpSpPr>
        <p:sp>
          <p:nvSpPr>
            <p:cNvPr id="275" name="Google Shape;275;g2d962fb5526_0_37"/>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g2d962fb5526_0_37"/>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7" name="Google Shape;277;g2d962fb5526_0_37"/>
          <p:cNvGrpSpPr/>
          <p:nvPr/>
        </p:nvGrpSpPr>
        <p:grpSpPr>
          <a:xfrm>
            <a:off x="1524" y="0"/>
            <a:ext cx="12188952" cy="6859135"/>
            <a:chOff x="0" y="0"/>
            <a:chExt cx="12188952" cy="6859135"/>
          </a:xfrm>
        </p:grpSpPr>
        <p:sp>
          <p:nvSpPr>
            <p:cNvPr id="278" name="Google Shape;278;g2d962fb5526_0_37"/>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9" name="Google Shape;279;g2d962fb5526_0_37"/>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0" name="Google Shape;280;g2d962fb5526_0_37"/>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1" name="Google Shape;281;g2d962fb5526_0_37"/>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2" name="Google Shape;282;g2d962fb5526_0_37"/>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3" name="Google Shape;283;g2d962fb5526_0_37"/>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g2d962fb5526_0_37"/>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85" name="Google Shape;285;g2d962fb5526_0_37"/>
          <p:cNvSpPr txBox="1"/>
          <p:nvPr>
            <p:ph type="title"/>
          </p:nvPr>
        </p:nvSpPr>
        <p:spPr>
          <a:xfrm>
            <a:off x="1014975" y="908277"/>
            <a:ext cx="10158900" cy="607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Play"/>
              <a:buNone/>
            </a:pPr>
            <a:r>
              <a:rPr lang="en-US" sz="4800">
                <a:solidFill>
                  <a:schemeClr val="lt1"/>
                </a:solidFill>
              </a:rPr>
              <a:t>Debrief</a:t>
            </a:r>
            <a:endParaRPr/>
          </a:p>
        </p:txBody>
      </p:sp>
      <p:sp>
        <p:nvSpPr>
          <p:cNvPr id="286" name="Google Shape;286;g2d962fb5526_0_37"/>
          <p:cNvSpPr txBox="1"/>
          <p:nvPr>
            <p:ph idx="1" type="body"/>
          </p:nvPr>
        </p:nvSpPr>
        <p:spPr>
          <a:xfrm>
            <a:off x="960025" y="1515475"/>
            <a:ext cx="10158900" cy="4603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None/>
            </a:pPr>
            <a:r>
              <a:rPr lang="en-US" sz="2800">
                <a:solidFill>
                  <a:srgbClr val="FFFFFF"/>
                </a:solidFill>
                <a:latin typeface="Arial"/>
                <a:ea typeface="Arial"/>
                <a:cs typeface="Arial"/>
                <a:sym typeface="Arial"/>
              </a:rPr>
              <a:t>What should the role of young people in research look like?</a:t>
            </a:r>
            <a:endParaRPr sz="2800">
              <a:solidFill>
                <a:srgbClr val="FFFFFF"/>
              </a:solidFill>
              <a:latin typeface="Arial"/>
              <a:ea typeface="Arial"/>
              <a:cs typeface="Arial"/>
              <a:sym typeface="Arial"/>
            </a:endParaRPr>
          </a:p>
          <a:p>
            <a:pPr indent="-323850" lvl="0" marL="457200" rtl="0" algn="l">
              <a:lnSpc>
                <a:spcPct val="100000"/>
              </a:lnSpc>
              <a:spcBef>
                <a:spcPts val="1000"/>
              </a:spcBef>
              <a:spcAft>
                <a:spcPts val="0"/>
              </a:spcAft>
              <a:buClr>
                <a:srgbClr val="FFFFFF"/>
              </a:buClr>
              <a:buSzPts val="1500"/>
              <a:buFont typeface="Arial"/>
              <a:buChar char="●"/>
            </a:pPr>
            <a:r>
              <a:rPr lang="en-US" sz="1500">
                <a:solidFill>
                  <a:srgbClr val="FFFFFF"/>
                </a:solidFill>
                <a:latin typeface="Arial"/>
                <a:ea typeface="Arial"/>
                <a:cs typeface="Arial"/>
                <a:sym typeface="Arial"/>
              </a:rPr>
              <a:t>“</a:t>
            </a:r>
            <a:r>
              <a:rPr lang="en-US" sz="1500">
                <a:solidFill>
                  <a:schemeClr val="lt1"/>
                </a:solidFill>
                <a:latin typeface="Arial"/>
                <a:ea typeface="Arial"/>
                <a:cs typeface="Arial"/>
                <a:sym typeface="Arial"/>
              </a:rPr>
              <a:t>many countries believe it is a young person’s right to participate in research and use the United Nation Convention on the Rights of the Child (UNCRC) to support this belief. However, not all countries (e.g., the United States) have ratified this convention and so may differ in supporting youth inclusion in research.”  What do you think about ths?</a:t>
            </a:r>
            <a:endParaRPr sz="1500">
              <a:solidFill>
                <a:schemeClr val="lt1"/>
              </a:solidFill>
              <a:latin typeface="Arial"/>
              <a:ea typeface="Arial"/>
              <a:cs typeface="Arial"/>
              <a:sym typeface="Arial"/>
            </a:endParaRPr>
          </a:p>
          <a:p>
            <a:pPr indent="-323850" lvl="0" marL="457200" rtl="0" algn="l">
              <a:lnSpc>
                <a:spcPct val="100000"/>
              </a:lnSpc>
              <a:spcBef>
                <a:spcPts val="0"/>
              </a:spcBef>
              <a:spcAft>
                <a:spcPts val="0"/>
              </a:spcAft>
              <a:buClr>
                <a:schemeClr val="lt1"/>
              </a:buClr>
              <a:buSzPts val="1500"/>
              <a:buFont typeface="Arial"/>
              <a:buChar char="●"/>
            </a:pPr>
            <a:r>
              <a:rPr lang="en-US" sz="1500">
                <a:solidFill>
                  <a:schemeClr val="lt1"/>
                </a:solidFill>
                <a:latin typeface="Arial"/>
                <a:ea typeface="Arial"/>
                <a:cs typeface="Arial"/>
                <a:sym typeface="Arial"/>
              </a:rPr>
              <a:t>“However, it is important to listen to young people, and not force participation on youth. For example, some youth in Houghton’s (2015) research did not want to be part of the analysis phase as they considered it to be a ‘boring endeavor’ (p. 239). Thus, while it is generally recommended that youth should be included meaning- fully in as many aspects of the research project as is feasible, youth should be con- sulted with and listened to with regards to their level of participation and researchers should follow youth cues in determining when and how they will participate.” Should youth be able to opt out of participation because it is boring?</a:t>
            </a:r>
            <a:endParaRPr sz="1500">
              <a:solidFill>
                <a:schemeClr val="lt1"/>
              </a:solidFill>
              <a:latin typeface="Arial"/>
              <a:ea typeface="Arial"/>
              <a:cs typeface="Arial"/>
              <a:sym typeface="Arial"/>
            </a:endParaRPr>
          </a:p>
          <a:p>
            <a:pPr indent="-323850" lvl="0" marL="457200" rtl="0" algn="l">
              <a:lnSpc>
                <a:spcPct val="100000"/>
              </a:lnSpc>
              <a:spcBef>
                <a:spcPts val="0"/>
              </a:spcBef>
              <a:spcAft>
                <a:spcPts val="0"/>
              </a:spcAft>
              <a:buClr>
                <a:schemeClr val="lt1"/>
              </a:buClr>
              <a:buSzPts val="1500"/>
              <a:buFont typeface="Arial"/>
              <a:buChar char="●"/>
            </a:pPr>
            <a:r>
              <a:rPr lang="en-US" sz="1500">
                <a:solidFill>
                  <a:schemeClr val="lt1"/>
                </a:solidFill>
                <a:latin typeface="Arial"/>
                <a:ea typeface="Arial"/>
                <a:cs typeface="Arial"/>
                <a:sym typeface="Arial"/>
              </a:rPr>
              <a:t>“As YPAR projects aim to include youth as equal participants, the consent process may be muddled as researchers move away from a protectionist viewpoint to working as cooperative partners (Balakrishnan &amp; Cornforth, 2013; Khanlou &amp; Peter, 2005).”  How should we think about this?</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lang="en-US" sz="1500">
                <a:solidFill>
                  <a:schemeClr val="lt1"/>
                </a:solidFill>
                <a:latin typeface="Arial"/>
                <a:ea typeface="Arial"/>
                <a:cs typeface="Arial"/>
                <a:sym typeface="Arial"/>
              </a:rPr>
              <a:t>“When research is being conducted in schools and supported by school-based authorities, youth may feel obligated to engage in research (Fargas-Malet et al., 2010). In addition, when gatekeepers, such as teachers, social workers or com- munity workers support recruitment, they may put forth particular young people who they deem as more ‘appropriate’. This, whether intentional or not, can be a tool to control the process and outcomes of the research (Horgan, 2017; Kennan et al., 2012).”</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lang="en-US" sz="1500">
                <a:solidFill>
                  <a:schemeClr val="lt1"/>
                </a:solidFill>
                <a:latin typeface="Arial"/>
                <a:ea typeface="Arial"/>
                <a:cs typeface="Arial"/>
                <a:sym typeface="Arial"/>
              </a:rPr>
              <a:t>How should we think about confidentiality when students are part of the research team?  Disclosures about e.g., mental health?</a:t>
            </a:r>
            <a:endParaRPr sz="15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 calcmode="lin" valueType="num">
                                      <p:cBhvr additive="base">
                                        <p:cTn dur="500"/>
                                        <p:tgtEl>
                                          <p:spTgt spid="28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 calcmode="lin" valueType="num">
                                      <p:cBhvr additive="base">
                                        <p:cTn dur="500"/>
                                        <p:tgtEl>
                                          <p:spTgt spid="28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 calcmode="lin" valueType="num">
                                      <p:cBhvr additive="base">
                                        <p:cTn dur="500"/>
                                        <p:tgtEl>
                                          <p:spTgt spid="28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 calcmode="lin" valueType="num">
                                      <p:cBhvr additive="base">
                                        <p:cTn dur="500"/>
                                        <p:tgtEl>
                                          <p:spTgt spid="28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 calcmode="lin" valueType="num">
                                      <p:cBhvr additive="base">
                                        <p:cTn dur="500"/>
                                        <p:tgtEl>
                                          <p:spTgt spid="28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anim calcmode="lin" valueType="num">
                                      <p:cBhvr additive="base">
                                        <p:cTn dur="500"/>
                                        <p:tgtEl>
                                          <p:spTgt spid="28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g2d962fb5526_0_5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92" name="Google Shape;292;g2d962fb5526_0_57"/>
          <p:cNvGrpSpPr/>
          <p:nvPr/>
        </p:nvGrpSpPr>
        <p:grpSpPr>
          <a:xfrm>
            <a:off x="-2848" y="0"/>
            <a:ext cx="12189000" cy="6858000"/>
            <a:chOff x="-2848" y="0"/>
            <a:chExt cx="12189000" cy="6858000"/>
          </a:xfrm>
        </p:grpSpPr>
        <p:sp>
          <p:nvSpPr>
            <p:cNvPr id="293" name="Google Shape;293;g2d962fb5526_0_57"/>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g2d962fb5526_0_57"/>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5" name="Google Shape;295;g2d962fb5526_0_57"/>
          <p:cNvGrpSpPr/>
          <p:nvPr/>
        </p:nvGrpSpPr>
        <p:grpSpPr>
          <a:xfrm>
            <a:off x="651279" y="598259"/>
            <a:ext cx="10889400" cy="5680800"/>
            <a:chOff x="651279" y="598259"/>
            <a:chExt cx="10889400" cy="5680800"/>
          </a:xfrm>
        </p:grpSpPr>
        <p:sp>
          <p:nvSpPr>
            <p:cNvPr id="296" name="Google Shape;296;g2d962fb5526_0_57"/>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7" name="Google Shape;297;g2d962fb5526_0_57"/>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8" name="Google Shape;298;g2d962fb5526_0_57"/>
          <p:cNvGrpSpPr/>
          <p:nvPr/>
        </p:nvGrpSpPr>
        <p:grpSpPr>
          <a:xfrm>
            <a:off x="1524" y="0"/>
            <a:ext cx="12188952" cy="6859135"/>
            <a:chOff x="0" y="0"/>
            <a:chExt cx="12188952" cy="6859135"/>
          </a:xfrm>
        </p:grpSpPr>
        <p:sp>
          <p:nvSpPr>
            <p:cNvPr id="299" name="Google Shape;299;g2d962fb5526_0_57"/>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g2d962fb5526_0_57"/>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1" name="Google Shape;301;g2d962fb5526_0_57"/>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2d962fb5526_0_57"/>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3" name="Google Shape;303;g2d962fb5526_0_57"/>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4" name="Google Shape;304;g2d962fb5526_0_57"/>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5" name="Google Shape;305;g2d962fb5526_0_57"/>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06" name="Google Shape;306;g2d962fb5526_0_57"/>
          <p:cNvSpPr txBox="1"/>
          <p:nvPr>
            <p:ph idx="1" type="body"/>
          </p:nvPr>
        </p:nvSpPr>
        <p:spPr>
          <a:xfrm>
            <a:off x="960025" y="1651225"/>
            <a:ext cx="10158900" cy="446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sz="3000">
                <a:solidFill>
                  <a:srgbClr val="FFFFFF"/>
                </a:solidFill>
                <a:latin typeface="Arial"/>
                <a:ea typeface="Arial"/>
                <a:cs typeface="Arial"/>
                <a:sym typeface="Arial"/>
              </a:rPr>
              <a:t>What’s in it for the participants?</a:t>
            </a:r>
            <a:endParaRPr sz="3000">
              <a:solidFill>
                <a:srgbClr val="FFFFFF"/>
              </a:solidFill>
              <a:latin typeface="Arial"/>
              <a:ea typeface="Arial"/>
              <a:cs typeface="Arial"/>
              <a:sym typeface="Arial"/>
            </a:endParaRPr>
          </a:p>
          <a:p>
            <a:pPr indent="-393700" lvl="0" marL="457200" rtl="0" algn="l">
              <a:lnSpc>
                <a:spcPct val="115000"/>
              </a:lnSpc>
              <a:spcBef>
                <a:spcPts val="1200"/>
              </a:spcBef>
              <a:spcAft>
                <a:spcPts val="0"/>
              </a:spcAft>
              <a:buClr>
                <a:schemeClr val="lt1"/>
              </a:buClr>
              <a:buSzPts val="2600"/>
              <a:buFont typeface="Arial"/>
              <a:buChar char="●"/>
            </a:pPr>
            <a:r>
              <a:rPr lang="en-US" sz="2600">
                <a:solidFill>
                  <a:schemeClr val="lt1"/>
                </a:solidFill>
                <a:latin typeface="Arial"/>
                <a:ea typeface="Arial"/>
                <a:cs typeface="Arial"/>
                <a:sym typeface="Arial"/>
              </a:rPr>
              <a:t>“public speaking and presenting, building their resumes, and other worthwhile activities as negotiated with participants.”</a:t>
            </a:r>
            <a:endParaRPr sz="2600">
              <a:solidFill>
                <a:schemeClr val="lt1"/>
              </a:solidFill>
              <a:latin typeface="Arial"/>
              <a:ea typeface="Arial"/>
              <a:cs typeface="Arial"/>
              <a:sym typeface="Arial"/>
            </a:endParaRPr>
          </a:p>
          <a:p>
            <a:pPr indent="-393700" lvl="0" marL="457200" rtl="0" algn="l">
              <a:lnSpc>
                <a:spcPct val="115000"/>
              </a:lnSpc>
              <a:spcBef>
                <a:spcPts val="0"/>
              </a:spcBef>
              <a:spcAft>
                <a:spcPts val="0"/>
              </a:spcAft>
              <a:buClr>
                <a:schemeClr val="lt1"/>
              </a:buClr>
              <a:buSzPts val="2600"/>
              <a:buFont typeface="Arial"/>
              <a:buChar char="●"/>
            </a:pPr>
            <a:r>
              <a:rPr lang="en-US" sz="2600">
                <a:solidFill>
                  <a:schemeClr val="lt1"/>
                </a:solidFill>
                <a:latin typeface="Arial"/>
                <a:ea typeface="Arial"/>
                <a:cs typeface="Arial"/>
                <a:sym typeface="Arial"/>
              </a:rPr>
              <a:t>how should we balance opportunities for recognition and needs for confidentiality?</a:t>
            </a:r>
            <a:endParaRPr sz="2600">
              <a:solidFill>
                <a:schemeClr val="lt1"/>
              </a:solidFill>
              <a:latin typeface="Arial"/>
              <a:ea typeface="Arial"/>
              <a:cs typeface="Arial"/>
              <a:sym typeface="Arial"/>
            </a:endParaRPr>
          </a:p>
        </p:txBody>
      </p:sp>
      <p:sp>
        <p:nvSpPr>
          <p:cNvPr id="307" name="Google Shape;307;g2d962fb5526_0_57"/>
          <p:cNvSpPr txBox="1"/>
          <p:nvPr>
            <p:ph type="title"/>
          </p:nvPr>
        </p:nvSpPr>
        <p:spPr>
          <a:xfrm>
            <a:off x="1014975" y="908277"/>
            <a:ext cx="10158900" cy="607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Play"/>
              <a:buNone/>
            </a:pPr>
            <a:r>
              <a:rPr lang="en-US" sz="4800">
                <a:solidFill>
                  <a:schemeClr val="lt1"/>
                </a:solidFill>
              </a:rPr>
              <a:t>Debrief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 calcmode="lin" valueType="num">
                                      <p:cBhvr additive="base">
                                        <p:cTn dur="500"/>
                                        <p:tgtEl>
                                          <p:spTgt spid="3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 calcmode="lin" valueType="num">
                                      <p:cBhvr additive="base">
                                        <p:cTn dur="500"/>
                                        <p:tgtEl>
                                          <p:spTgt spid="3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 calcmode="lin" valueType="num">
                                      <p:cBhvr additive="base">
                                        <p:cTn dur="500"/>
                                        <p:tgtEl>
                                          <p:spTgt spid="3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9"/>
          <p:cNvSpPr/>
          <p:nvPr/>
        </p:nvSpPr>
        <p:spPr>
          <a:xfrm>
            <a:off x="0" y="0"/>
            <a:ext cx="1218895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13" name="Google Shape;313;p9"/>
          <p:cNvGrpSpPr/>
          <p:nvPr/>
        </p:nvGrpSpPr>
        <p:grpSpPr>
          <a:xfrm>
            <a:off x="-2848" y="0"/>
            <a:ext cx="12188949" cy="6858000"/>
            <a:chOff x="-2848" y="0"/>
            <a:chExt cx="12188949" cy="6858000"/>
          </a:xfrm>
        </p:grpSpPr>
        <p:sp>
          <p:nvSpPr>
            <p:cNvPr id="314" name="Google Shape;314;p9"/>
            <p:cNvSpPr/>
            <p:nvPr/>
          </p:nvSpPr>
          <p:spPr>
            <a:xfrm>
              <a:off x="-2848" y="0"/>
              <a:ext cx="12188949" cy="6858000"/>
            </a:xfrm>
            <a:prstGeom prst="rect">
              <a:avLst/>
            </a:prstGeom>
            <a:solidFill>
              <a:schemeClr val="accent5">
                <a:alpha val="4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5" name="Google Shape;315;p9"/>
            <p:cNvSpPr/>
            <p:nvPr/>
          </p:nvSpPr>
          <p:spPr>
            <a:xfrm>
              <a:off x="-2848" y="0"/>
              <a:ext cx="12188949" cy="6858000"/>
            </a:xfrm>
            <a:prstGeom prst="rect">
              <a:avLst/>
            </a:prstGeom>
            <a:solidFill>
              <a:schemeClr val="accent6">
                <a:alpha val="1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16" name="Google Shape;316;p9"/>
          <p:cNvGrpSpPr/>
          <p:nvPr/>
        </p:nvGrpSpPr>
        <p:grpSpPr>
          <a:xfrm>
            <a:off x="651279" y="598259"/>
            <a:ext cx="10889442" cy="5680742"/>
            <a:chOff x="651279" y="598259"/>
            <a:chExt cx="10889442" cy="5680742"/>
          </a:xfrm>
        </p:grpSpPr>
        <p:sp>
          <p:nvSpPr>
            <p:cNvPr id="317" name="Google Shape;317;p9"/>
            <p:cNvSpPr/>
            <p:nvPr/>
          </p:nvSpPr>
          <p:spPr>
            <a:xfrm>
              <a:off x="651279" y="598259"/>
              <a:ext cx="10889442" cy="56807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8" name="Google Shape;318;p9"/>
            <p:cNvSpPr/>
            <p:nvPr/>
          </p:nvSpPr>
          <p:spPr>
            <a:xfrm>
              <a:off x="651279" y="598259"/>
              <a:ext cx="10889442" cy="5680742"/>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19" name="Google Shape;319;p9"/>
          <p:cNvGrpSpPr/>
          <p:nvPr/>
        </p:nvGrpSpPr>
        <p:grpSpPr>
          <a:xfrm>
            <a:off x="1524" y="0"/>
            <a:ext cx="12188952" cy="6858000"/>
            <a:chOff x="0" y="0"/>
            <a:chExt cx="12188952" cy="6858000"/>
          </a:xfrm>
        </p:grpSpPr>
        <p:sp>
          <p:nvSpPr>
            <p:cNvPr id="320" name="Google Shape;320;p9"/>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1" name="Google Shape;321;p9"/>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2" name="Google Shape;322;p9"/>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3" name="Google Shape;323;p9"/>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4" name="Google Shape;324;p9"/>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5" name="Google Shape;325;p9"/>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6" name="Google Shape;326;p9"/>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27" name="Google Shape;327;p9"/>
          <p:cNvSpPr txBox="1"/>
          <p:nvPr>
            <p:ph type="title"/>
          </p:nvPr>
        </p:nvSpPr>
        <p:spPr>
          <a:xfrm>
            <a:off x="1014984" y="891712"/>
            <a:ext cx="5309616" cy="51607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Plus/Delta</a:t>
            </a:r>
            <a:endParaRPr/>
          </a:p>
        </p:txBody>
      </p:sp>
      <p:sp>
        <p:nvSpPr>
          <p:cNvPr id="328" name="Google Shape;328;p9"/>
          <p:cNvSpPr txBox="1"/>
          <p:nvPr>
            <p:ph idx="1" type="body"/>
          </p:nvPr>
        </p:nvSpPr>
        <p:spPr>
          <a:xfrm>
            <a:off x="6384302" y="891700"/>
            <a:ext cx="4584900" cy="516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sz="2200">
                <a:solidFill>
                  <a:schemeClr val="lt1"/>
                </a:solidFill>
              </a:rPr>
              <a:t>Plus</a:t>
            </a:r>
            <a:endParaRPr sz="2800"/>
          </a:p>
          <a:p>
            <a:pPr indent="0" lvl="0" marL="0" rtl="0" algn="l">
              <a:lnSpc>
                <a:spcPct val="90000"/>
              </a:lnSpc>
              <a:spcBef>
                <a:spcPts val="1000"/>
              </a:spcBef>
              <a:spcAft>
                <a:spcPts val="0"/>
              </a:spcAft>
              <a:buClr>
                <a:schemeClr val="dk1"/>
              </a:buClr>
              <a:buSzPts val="1800"/>
              <a:buNone/>
            </a:pPr>
            <a:r>
              <a:t/>
            </a:r>
            <a:endParaRPr sz="2200">
              <a:solidFill>
                <a:schemeClr val="lt1"/>
              </a:solidFill>
            </a:endParaRPr>
          </a:p>
          <a:p>
            <a:pPr indent="0" lvl="0" marL="0" rtl="0" algn="l">
              <a:lnSpc>
                <a:spcPct val="90000"/>
              </a:lnSpc>
              <a:spcBef>
                <a:spcPts val="1000"/>
              </a:spcBef>
              <a:spcAft>
                <a:spcPts val="0"/>
              </a:spcAft>
              <a:buClr>
                <a:schemeClr val="dk1"/>
              </a:buClr>
              <a:buSzPts val="1800"/>
              <a:buNone/>
            </a:pPr>
            <a:r>
              <a:t/>
            </a:r>
            <a:endParaRPr sz="2200">
              <a:solidFill>
                <a:schemeClr val="lt1"/>
              </a:solidFill>
            </a:endParaRPr>
          </a:p>
          <a:p>
            <a:pPr indent="0" lvl="0" marL="0" rtl="0" algn="l">
              <a:lnSpc>
                <a:spcPct val="90000"/>
              </a:lnSpc>
              <a:spcBef>
                <a:spcPts val="1000"/>
              </a:spcBef>
              <a:spcAft>
                <a:spcPts val="0"/>
              </a:spcAft>
              <a:buClr>
                <a:schemeClr val="dk1"/>
              </a:buClr>
              <a:buSzPts val="1800"/>
              <a:buNone/>
            </a:pPr>
            <a:r>
              <a:t/>
            </a:r>
            <a:endParaRPr sz="2200">
              <a:solidFill>
                <a:schemeClr val="lt1"/>
              </a:solidFill>
            </a:endParaRPr>
          </a:p>
          <a:p>
            <a:pPr indent="-114300" lvl="0" marL="228600" rtl="0" algn="l">
              <a:lnSpc>
                <a:spcPct val="90000"/>
              </a:lnSpc>
              <a:spcBef>
                <a:spcPts val="1000"/>
              </a:spcBef>
              <a:spcAft>
                <a:spcPts val="0"/>
              </a:spcAft>
              <a:buClr>
                <a:schemeClr val="dk1"/>
              </a:buClr>
              <a:buSzPts val="1800"/>
              <a:buFont typeface="Play"/>
              <a:buNone/>
            </a:pPr>
            <a:r>
              <a:t/>
            </a:r>
            <a:endParaRPr sz="2200">
              <a:solidFill>
                <a:schemeClr val="lt1"/>
              </a:solidFill>
            </a:endParaRPr>
          </a:p>
          <a:p>
            <a:pPr indent="-114300" lvl="0" marL="228600" rtl="0" algn="l">
              <a:lnSpc>
                <a:spcPct val="90000"/>
              </a:lnSpc>
              <a:spcBef>
                <a:spcPts val="1000"/>
              </a:spcBef>
              <a:spcAft>
                <a:spcPts val="0"/>
              </a:spcAft>
              <a:buClr>
                <a:schemeClr val="dk1"/>
              </a:buClr>
              <a:buSzPts val="1800"/>
              <a:buFont typeface="Play"/>
              <a:buNone/>
            </a:pPr>
            <a:r>
              <a:t/>
            </a:r>
            <a:endParaRPr sz="2200">
              <a:solidFill>
                <a:schemeClr val="lt1"/>
              </a:solidFill>
            </a:endParaRPr>
          </a:p>
          <a:p>
            <a:pPr indent="0" lvl="0" marL="0" rtl="0" algn="l">
              <a:lnSpc>
                <a:spcPct val="90000"/>
              </a:lnSpc>
              <a:spcBef>
                <a:spcPts val="1000"/>
              </a:spcBef>
              <a:spcAft>
                <a:spcPts val="0"/>
              </a:spcAft>
              <a:buClr>
                <a:schemeClr val="lt1"/>
              </a:buClr>
              <a:buSzPts val="1800"/>
              <a:buNone/>
            </a:pPr>
            <a:r>
              <a:rPr lang="en-US" sz="2200">
                <a:solidFill>
                  <a:schemeClr val="lt1"/>
                </a:solidFill>
              </a:rPr>
              <a:t>Delta</a:t>
            </a:r>
            <a:endParaRPr sz="2800"/>
          </a:p>
          <a:p>
            <a:pPr indent="-114300" lvl="0" marL="228600" rtl="0" algn="l">
              <a:lnSpc>
                <a:spcPct val="90000"/>
              </a:lnSpc>
              <a:spcBef>
                <a:spcPts val="1000"/>
              </a:spcBef>
              <a:spcAft>
                <a:spcPts val="0"/>
              </a:spcAft>
              <a:buClr>
                <a:schemeClr val="dk1"/>
              </a:buClr>
              <a:buSzPts val="1800"/>
              <a:buNone/>
            </a:pPr>
            <a:r>
              <a:t/>
            </a:r>
            <a:endParaRPr sz="2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g2d8c2b93848_1_4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34" name="Google Shape;334;g2d8c2b93848_1_41"/>
          <p:cNvGrpSpPr/>
          <p:nvPr/>
        </p:nvGrpSpPr>
        <p:grpSpPr>
          <a:xfrm>
            <a:off x="-2848" y="0"/>
            <a:ext cx="12189000" cy="6858000"/>
            <a:chOff x="-2848" y="0"/>
            <a:chExt cx="12189000" cy="6858000"/>
          </a:xfrm>
        </p:grpSpPr>
        <p:sp>
          <p:nvSpPr>
            <p:cNvPr id="335" name="Google Shape;335;g2d8c2b93848_1_41"/>
            <p:cNvSpPr/>
            <p:nvPr/>
          </p:nvSpPr>
          <p:spPr>
            <a:xfrm>
              <a:off x="-2848" y="0"/>
              <a:ext cx="12189000" cy="6858000"/>
            </a:xfrm>
            <a:prstGeom prst="rect">
              <a:avLst/>
            </a:prstGeom>
            <a:solidFill>
              <a:schemeClr val="accent5">
                <a:alpha val="4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g2d8c2b93848_1_41"/>
            <p:cNvSpPr/>
            <p:nvPr/>
          </p:nvSpPr>
          <p:spPr>
            <a:xfrm>
              <a:off x="-2848" y="0"/>
              <a:ext cx="12189000" cy="6858000"/>
            </a:xfrm>
            <a:prstGeom prst="rect">
              <a:avLst/>
            </a:prstGeom>
            <a:solidFill>
              <a:schemeClr val="accent6">
                <a:alpha val="1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37" name="Google Shape;337;g2d8c2b93848_1_41"/>
          <p:cNvGrpSpPr/>
          <p:nvPr/>
        </p:nvGrpSpPr>
        <p:grpSpPr>
          <a:xfrm>
            <a:off x="651279" y="598259"/>
            <a:ext cx="10889400" cy="5680800"/>
            <a:chOff x="651279" y="598259"/>
            <a:chExt cx="10889400" cy="5680800"/>
          </a:xfrm>
        </p:grpSpPr>
        <p:sp>
          <p:nvSpPr>
            <p:cNvPr id="338" name="Google Shape;338;g2d8c2b93848_1_41"/>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9" name="Google Shape;339;g2d8c2b93848_1_41"/>
            <p:cNvSpPr/>
            <p:nvPr/>
          </p:nvSpPr>
          <p:spPr>
            <a:xfrm>
              <a:off x="651279" y="598259"/>
              <a:ext cx="10889400" cy="5680800"/>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40" name="Google Shape;340;g2d8c2b93848_1_41"/>
          <p:cNvGrpSpPr/>
          <p:nvPr/>
        </p:nvGrpSpPr>
        <p:grpSpPr>
          <a:xfrm>
            <a:off x="1524" y="0"/>
            <a:ext cx="12188952" cy="6859135"/>
            <a:chOff x="0" y="0"/>
            <a:chExt cx="12188952" cy="6859135"/>
          </a:xfrm>
        </p:grpSpPr>
        <p:sp>
          <p:nvSpPr>
            <p:cNvPr id="341" name="Google Shape;341;g2d8c2b93848_1_41"/>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2" name="Google Shape;342;g2d8c2b93848_1_41"/>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3" name="Google Shape;343;g2d8c2b93848_1_41"/>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4" name="Google Shape;344;g2d8c2b93848_1_41"/>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5" name="Google Shape;345;g2d8c2b93848_1_41"/>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6" name="Google Shape;346;g2d8c2b93848_1_41"/>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7" name="Google Shape;347;g2d8c2b93848_1_41"/>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48" name="Google Shape;348;g2d8c2b93848_1_41"/>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Break</a:t>
            </a:r>
            <a:endParaRPr/>
          </a:p>
        </p:txBody>
      </p:sp>
      <p:sp>
        <p:nvSpPr>
          <p:cNvPr id="349" name="Google Shape;349;g2d8c2b93848_1_41"/>
          <p:cNvSpPr txBox="1"/>
          <p:nvPr>
            <p:ph idx="1" type="body"/>
          </p:nvPr>
        </p:nvSpPr>
        <p:spPr>
          <a:xfrm>
            <a:off x="831850" y="4589463"/>
            <a:ext cx="10515600" cy="1500300"/>
          </a:xfrm>
          <a:prstGeom prst="rect">
            <a:avLst/>
          </a:prstGeom>
          <a:noFill/>
          <a:ln>
            <a:noFill/>
          </a:ln>
        </p:spPr>
        <p:txBody>
          <a:bodyPr anchorCtr="0" anchor="ctr"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g337b737339c_0_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55" name="Google Shape;355;g337b737339c_0_7"/>
          <p:cNvGrpSpPr/>
          <p:nvPr/>
        </p:nvGrpSpPr>
        <p:grpSpPr>
          <a:xfrm>
            <a:off x="-2848" y="0"/>
            <a:ext cx="12189000" cy="6858000"/>
            <a:chOff x="-2848" y="0"/>
            <a:chExt cx="12189000" cy="6858000"/>
          </a:xfrm>
        </p:grpSpPr>
        <p:sp>
          <p:nvSpPr>
            <p:cNvPr id="356" name="Google Shape;356;g337b737339c_0_7"/>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7" name="Google Shape;357;g337b737339c_0_7"/>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58" name="Google Shape;358;g337b737339c_0_7"/>
          <p:cNvGrpSpPr/>
          <p:nvPr/>
        </p:nvGrpSpPr>
        <p:grpSpPr>
          <a:xfrm>
            <a:off x="651279" y="598259"/>
            <a:ext cx="10889400" cy="5680800"/>
            <a:chOff x="651279" y="598259"/>
            <a:chExt cx="10889400" cy="5680800"/>
          </a:xfrm>
        </p:grpSpPr>
        <p:sp>
          <p:nvSpPr>
            <p:cNvPr id="359" name="Google Shape;359;g337b737339c_0_7"/>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0" name="Google Shape;360;g337b737339c_0_7"/>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61" name="Google Shape;361;g337b737339c_0_7"/>
          <p:cNvGrpSpPr/>
          <p:nvPr/>
        </p:nvGrpSpPr>
        <p:grpSpPr>
          <a:xfrm>
            <a:off x="1524" y="0"/>
            <a:ext cx="12188952" cy="6859135"/>
            <a:chOff x="0" y="0"/>
            <a:chExt cx="12188952" cy="6859135"/>
          </a:xfrm>
        </p:grpSpPr>
        <p:sp>
          <p:nvSpPr>
            <p:cNvPr id="362" name="Google Shape;362;g337b737339c_0_7"/>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3" name="Google Shape;363;g337b737339c_0_7"/>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4" name="Google Shape;364;g337b737339c_0_7"/>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5" name="Google Shape;365;g337b737339c_0_7"/>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6" name="Google Shape;366;g337b737339c_0_7"/>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7" name="Google Shape;367;g337b737339c_0_7"/>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8" name="Google Shape;368;g337b737339c_0_7"/>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69" name="Google Shape;369;g337b737339c_0_7"/>
          <p:cNvSpPr txBox="1"/>
          <p:nvPr>
            <p:ph idx="1" type="body"/>
          </p:nvPr>
        </p:nvSpPr>
        <p:spPr>
          <a:xfrm>
            <a:off x="960025" y="1651225"/>
            <a:ext cx="10158900" cy="4467600"/>
          </a:xfrm>
          <a:prstGeom prst="rect">
            <a:avLst/>
          </a:prstGeom>
          <a:noFill/>
          <a:ln>
            <a:noFill/>
          </a:ln>
        </p:spPr>
        <p:txBody>
          <a:bodyPr anchorCtr="0" anchor="t" bIns="45700" lIns="91425" spcFirstLastPara="1" rIns="91425" wrap="square" tIns="45700">
            <a:normAutofit/>
          </a:bodyPr>
          <a:lstStyle/>
          <a:p>
            <a:pPr indent="-393700" lvl="0" marL="457200" rtl="0" algn="l">
              <a:lnSpc>
                <a:spcPct val="115000"/>
              </a:lnSpc>
              <a:spcBef>
                <a:spcPts val="1200"/>
              </a:spcBef>
              <a:spcAft>
                <a:spcPts val="0"/>
              </a:spcAft>
              <a:buClr>
                <a:schemeClr val="lt1"/>
              </a:buClr>
              <a:buSzPts val="2600"/>
              <a:buFont typeface="Arial"/>
              <a:buChar char="●"/>
            </a:pPr>
            <a:r>
              <a:rPr lang="en-US" sz="3000">
                <a:solidFill>
                  <a:srgbClr val="FFFFFF"/>
                </a:solidFill>
                <a:latin typeface="Arial"/>
                <a:ea typeface="Arial"/>
                <a:cs typeface="Arial"/>
                <a:sym typeface="Arial"/>
              </a:rPr>
              <a:t>Plus</a:t>
            </a:r>
            <a:endParaRPr sz="3000">
              <a:solidFill>
                <a:srgbClr val="FFFFFF"/>
              </a:solidFill>
              <a:latin typeface="Arial"/>
              <a:ea typeface="Arial"/>
              <a:cs typeface="Arial"/>
              <a:sym typeface="Arial"/>
            </a:endParaRPr>
          </a:p>
          <a:p>
            <a:pPr indent="-393700" lvl="1" marL="914400" rtl="0" algn="l">
              <a:lnSpc>
                <a:spcPct val="115000"/>
              </a:lnSpc>
              <a:spcBef>
                <a:spcPts val="0"/>
              </a:spcBef>
              <a:spcAft>
                <a:spcPts val="0"/>
              </a:spcAft>
              <a:buClr>
                <a:schemeClr val="lt1"/>
              </a:buClr>
              <a:buSzPts val="2600"/>
              <a:buFont typeface="Arial"/>
              <a:buChar char="○"/>
            </a:pPr>
            <a:r>
              <a:rPr lang="en-US" sz="3000">
                <a:solidFill>
                  <a:srgbClr val="FFFFFF"/>
                </a:solidFill>
                <a:latin typeface="Arial"/>
                <a:ea typeface="Arial"/>
                <a:cs typeface="Arial"/>
                <a:sym typeface="Arial"/>
              </a:rPr>
              <a:t>What went well?</a:t>
            </a:r>
            <a:endParaRPr sz="3000">
              <a:solidFill>
                <a:srgbClr val="FFFFFF"/>
              </a:solidFill>
              <a:latin typeface="Arial"/>
              <a:ea typeface="Arial"/>
              <a:cs typeface="Arial"/>
              <a:sym typeface="Arial"/>
            </a:endParaRPr>
          </a:p>
          <a:p>
            <a:pPr indent="-419100" lvl="1" marL="914400" rtl="0" algn="l">
              <a:lnSpc>
                <a:spcPct val="115000"/>
              </a:lnSpc>
              <a:spcBef>
                <a:spcPts val="0"/>
              </a:spcBef>
              <a:spcAft>
                <a:spcPts val="0"/>
              </a:spcAft>
              <a:buClr>
                <a:srgbClr val="FFFFFF"/>
              </a:buClr>
              <a:buSzPts val="3000"/>
              <a:buFont typeface="Arial"/>
              <a:buChar char="○"/>
            </a:pPr>
            <a:r>
              <a:rPr lang="en-US" sz="3000">
                <a:solidFill>
                  <a:srgbClr val="FFFFFF"/>
                </a:solidFill>
                <a:latin typeface="Arial"/>
                <a:ea typeface="Arial"/>
                <a:cs typeface="Arial"/>
                <a:sym typeface="Arial"/>
              </a:rPr>
              <a:t>What do we want to keep doing?</a:t>
            </a:r>
            <a:endParaRPr sz="3000">
              <a:solidFill>
                <a:srgbClr val="FFFFFF"/>
              </a:solidFill>
              <a:latin typeface="Arial"/>
              <a:ea typeface="Arial"/>
              <a:cs typeface="Arial"/>
              <a:sym typeface="Arial"/>
            </a:endParaRPr>
          </a:p>
          <a:p>
            <a:pPr indent="-419100" lvl="0" marL="457200" rtl="0" algn="l">
              <a:lnSpc>
                <a:spcPct val="115000"/>
              </a:lnSpc>
              <a:spcBef>
                <a:spcPts val="0"/>
              </a:spcBef>
              <a:spcAft>
                <a:spcPts val="0"/>
              </a:spcAft>
              <a:buClr>
                <a:srgbClr val="FFFFFF"/>
              </a:buClr>
              <a:buSzPts val="3000"/>
              <a:buFont typeface="Arial"/>
              <a:buChar char="●"/>
            </a:pPr>
            <a:r>
              <a:rPr lang="en-US" sz="3000">
                <a:solidFill>
                  <a:srgbClr val="FFFFFF"/>
                </a:solidFill>
                <a:latin typeface="Arial"/>
                <a:ea typeface="Arial"/>
                <a:cs typeface="Arial"/>
                <a:sym typeface="Arial"/>
              </a:rPr>
              <a:t>Delta</a:t>
            </a:r>
            <a:endParaRPr sz="3000">
              <a:solidFill>
                <a:srgbClr val="FFFFFF"/>
              </a:solidFill>
              <a:latin typeface="Arial"/>
              <a:ea typeface="Arial"/>
              <a:cs typeface="Arial"/>
              <a:sym typeface="Arial"/>
            </a:endParaRPr>
          </a:p>
          <a:p>
            <a:pPr indent="-419100" lvl="1" marL="914400" rtl="0" algn="l">
              <a:lnSpc>
                <a:spcPct val="115000"/>
              </a:lnSpc>
              <a:spcBef>
                <a:spcPts val="0"/>
              </a:spcBef>
              <a:spcAft>
                <a:spcPts val="0"/>
              </a:spcAft>
              <a:buClr>
                <a:srgbClr val="FFFFFF"/>
              </a:buClr>
              <a:buSzPts val="3000"/>
              <a:buFont typeface="Arial"/>
              <a:buChar char="○"/>
            </a:pPr>
            <a:r>
              <a:rPr lang="en-US" sz="3000">
                <a:solidFill>
                  <a:srgbClr val="FFFFFF"/>
                </a:solidFill>
                <a:latin typeface="Arial"/>
                <a:ea typeface="Arial"/>
                <a:cs typeface="Arial"/>
                <a:sym typeface="Arial"/>
              </a:rPr>
              <a:t>What didn’t work as well?</a:t>
            </a:r>
            <a:endParaRPr sz="3000">
              <a:solidFill>
                <a:srgbClr val="FFFFFF"/>
              </a:solidFill>
              <a:latin typeface="Arial"/>
              <a:ea typeface="Arial"/>
              <a:cs typeface="Arial"/>
              <a:sym typeface="Arial"/>
            </a:endParaRPr>
          </a:p>
          <a:p>
            <a:pPr indent="-419100" lvl="1" marL="914400" rtl="0" algn="l">
              <a:lnSpc>
                <a:spcPct val="115000"/>
              </a:lnSpc>
              <a:spcBef>
                <a:spcPts val="0"/>
              </a:spcBef>
              <a:spcAft>
                <a:spcPts val="0"/>
              </a:spcAft>
              <a:buClr>
                <a:srgbClr val="FFFFFF"/>
              </a:buClr>
              <a:buSzPts val="3000"/>
              <a:buFont typeface="Arial"/>
              <a:buChar char="○"/>
            </a:pPr>
            <a:r>
              <a:rPr lang="en-US" sz="3000">
                <a:solidFill>
                  <a:srgbClr val="FFFFFF"/>
                </a:solidFill>
                <a:latin typeface="Arial"/>
                <a:ea typeface="Arial"/>
                <a:cs typeface="Arial"/>
                <a:sym typeface="Arial"/>
              </a:rPr>
              <a:t>What might we change in the future?</a:t>
            </a:r>
            <a:endParaRPr sz="3000">
              <a:solidFill>
                <a:srgbClr val="FFFFFF"/>
              </a:solidFill>
              <a:latin typeface="Arial"/>
              <a:ea typeface="Arial"/>
              <a:cs typeface="Arial"/>
              <a:sym typeface="Arial"/>
            </a:endParaRPr>
          </a:p>
        </p:txBody>
      </p:sp>
      <p:sp>
        <p:nvSpPr>
          <p:cNvPr id="370" name="Google Shape;370;g337b737339c_0_7"/>
          <p:cNvSpPr txBox="1"/>
          <p:nvPr>
            <p:ph type="title"/>
          </p:nvPr>
        </p:nvSpPr>
        <p:spPr>
          <a:xfrm>
            <a:off x="1014975" y="908277"/>
            <a:ext cx="10158900" cy="607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Play"/>
              <a:buNone/>
            </a:pPr>
            <a:r>
              <a:rPr lang="en-US" sz="4800">
                <a:solidFill>
                  <a:schemeClr val="lt1"/>
                </a:solidFill>
              </a:rPr>
              <a:t>Debrief engagement session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 calcmode="lin" valueType="num">
                                      <p:cBhvr additive="base">
                                        <p:cTn dur="500"/>
                                        <p:tgtEl>
                                          <p:spTgt spid="3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 calcmode="lin" valueType="num">
                                      <p:cBhvr additive="base">
                                        <p:cTn dur="500"/>
                                        <p:tgtEl>
                                          <p:spTgt spid="3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 calcmode="lin" valueType="num">
                                      <p:cBhvr additive="base">
                                        <p:cTn dur="500"/>
                                        <p:tgtEl>
                                          <p:spTgt spid="36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 calcmode="lin" valueType="num">
                                      <p:cBhvr additive="base">
                                        <p:cTn dur="500"/>
                                        <p:tgtEl>
                                          <p:spTgt spid="36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 calcmode="lin" valueType="num">
                                      <p:cBhvr additive="base">
                                        <p:cTn dur="500"/>
                                        <p:tgtEl>
                                          <p:spTgt spid="36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 calcmode="lin" valueType="num">
                                      <p:cBhvr additive="base">
                                        <p:cTn dur="500"/>
                                        <p:tgtEl>
                                          <p:spTgt spid="36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g2d8c2b93848_1_86"/>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76" name="Google Shape;376;g2d8c2b93848_1_86"/>
          <p:cNvGrpSpPr/>
          <p:nvPr/>
        </p:nvGrpSpPr>
        <p:grpSpPr>
          <a:xfrm>
            <a:off x="-2848" y="0"/>
            <a:ext cx="12189000" cy="6858000"/>
            <a:chOff x="-2848" y="0"/>
            <a:chExt cx="12189000" cy="6858000"/>
          </a:xfrm>
        </p:grpSpPr>
        <p:sp>
          <p:nvSpPr>
            <p:cNvPr id="377" name="Google Shape;377;g2d8c2b93848_1_86"/>
            <p:cNvSpPr/>
            <p:nvPr/>
          </p:nvSpPr>
          <p:spPr>
            <a:xfrm>
              <a:off x="-2848" y="0"/>
              <a:ext cx="12189000" cy="6858000"/>
            </a:xfrm>
            <a:prstGeom prst="rect">
              <a:avLst/>
            </a:prstGeom>
            <a:solidFill>
              <a:schemeClr val="accent5">
                <a:alpha val="4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8" name="Google Shape;378;g2d8c2b93848_1_86"/>
            <p:cNvSpPr/>
            <p:nvPr/>
          </p:nvSpPr>
          <p:spPr>
            <a:xfrm>
              <a:off x="-2848" y="0"/>
              <a:ext cx="12189000" cy="6858000"/>
            </a:xfrm>
            <a:prstGeom prst="rect">
              <a:avLst/>
            </a:prstGeom>
            <a:solidFill>
              <a:schemeClr val="accent6">
                <a:alpha val="1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9" name="Google Shape;379;g2d8c2b93848_1_86"/>
          <p:cNvGrpSpPr/>
          <p:nvPr/>
        </p:nvGrpSpPr>
        <p:grpSpPr>
          <a:xfrm>
            <a:off x="651279" y="598259"/>
            <a:ext cx="10889400" cy="5680800"/>
            <a:chOff x="651279" y="598259"/>
            <a:chExt cx="10889400" cy="5680800"/>
          </a:xfrm>
        </p:grpSpPr>
        <p:sp>
          <p:nvSpPr>
            <p:cNvPr id="380" name="Google Shape;380;g2d8c2b93848_1_86"/>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1" name="Google Shape;381;g2d8c2b93848_1_86"/>
            <p:cNvSpPr/>
            <p:nvPr/>
          </p:nvSpPr>
          <p:spPr>
            <a:xfrm>
              <a:off x="651279" y="598259"/>
              <a:ext cx="10889400" cy="5680800"/>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82" name="Google Shape;382;g2d8c2b93848_1_86"/>
          <p:cNvGrpSpPr/>
          <p:nvPr/>
        </p:nvGrpSpPr>
        <p:grpSpPr>
          <a:xfrm>
            <a:off x="1524" y="0"/>
            <a:ext cx="12188952" cy="6859135"/>
            <a:chOff x="0" y="0"/>
            <a:chExt cx="12188952" cy="6859135"/>
          </a:xfrm>
        </p:grpSpPr>
        <p:sp>
          <p:nvSpPr>
            <p:cNvPr id="383" name="Google Shape;383;g2d8c2b93848_1_86"/>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4" name="Google Shape;384;g2d8c2b93848_1_86"/>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5" name="Google Shape;385;g2d8c2b93848_1_86"/>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6" name="Google Shape;386;g2d8c2b93848_1_86"/>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7" name="Google Shape;387;g2d8c2b93848_1_86"/>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8" name="Google Shape;388;g2d8c2b93848_1_86"/>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9" name="Google Shape;389;g2d8c2b93848_1_86"/>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90" name="Google Shape;390;g2d8c2b93848_1_86"/>
          <p:cNvSpPr txBox="1"/>
          <p:nvPr>
            <p:ph type="title"/>
          </p:nvPr>
        </p:nvSpPr>
        <p:spPr>
          <a:xfrm>
            <a:off x="1014984" y="908263"/>
            <a:ext cx="10158900" cy="870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320"/>
              <a:buFont typeface="Play"/>
              <a:buNone/>
            </a:pPr>
            <a:r>
              <a:rPr lang="en-US" sz="3920">
                <a:solidFill>
                  <a:schemeClr val="lt1"/>
                </a:solidFill>
              </a:rPr>
              <a:t>Planning Engagement Session #3 (Feb 26)</a:t>
            </a:r>
            <a:endParaRPr sz="3559"/>
          </a:p>
        </p:txBody>
      </p:sp>
      <p:sp>
        <p:nvSpPr>
          <p:cNvPr id="391" name="Google Shape;391;g2d8c2b93848_1_86"/>
          <p:cNvSpPr txBox="1"/>
          <p:nvPr>
            <p:ph idx="1" type="body"/>
          </p:nvPr>
        </p:nvSpPr>
        <p:spPr>
          <a:xfrm>
            <a:off x="1014975" y="1778875"/>
            <a:ext cx="10158900" cy="4271100"/>
          </a:xfrm>
          <a:prstGeom prst="rect">
            <a:avLst/>
          </a:prstGeom>
          <a:noFill/>
          <a:ln>
            <a:noFill/>
          </a:ln>
        </p:spPr>
        <p:txBody>
          <a:bodyPr anchorCtr="0" anchor="t" bIns="45700" lIns="91425" spcFirstLastPara="1" rIns="91425" wrap="square" tIns="45700">
            <a:normAutofit lnSpcReduction="10000"/>
          </a:bodyPr>
          <a:lstStyle/>
          <a:p>
            <a:pPr indent="0" lvl="0" marL="457200" marR="0" rtl="0" algn="l">
              <a:lnSpc>
                <a:spcPct val="90000"/>
              </a:lnSpc>
              <a:spcBef>
                <a:spcPts val="1000"/>
              </a:spcBef>
              <a:spcAft>
                <a:spcPts val="0"/>
              </a:spcAft>
              <a:buSzPts val="1800"/>
              <a:buNone/>
            </a:pPr>
            <a:r>
              <a:t/>
            </a:r>
            <a:endParaRPr sz="2400">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Preparing</a:t>
            </a:r>
            <a:r>
              <a:rPr lang="en-US">
                <a:solidFill>
                  <a:schemeClr val="lt1"/>
                </a:solidFill>
              </a:rPr>
              <a:t> for session 3 (facilitated by Penn students)</a:t>
            </a:r>
            <a:endParaRPr>
              <a:solidFill>
                <a:schemeClr val="lt1"/>
              </a:solidFill>
            </a:endParaRPr>
          </a:p>
          <a:p>
            <a:pPr indent="-342900" lvl="1" marL="914400" rtl="0" algn="l">
              <a:lnSpc>
                <a:spcPct val="90000"/>
              </a:lnSpc>
              <a:spcBef>
                <a:spcPts val="0"/>
              </a:spcBef>
              <a:spcAft>
                <a:spcPts val="0"/>
              </a:spcAft>
              <a:buClr>
                <a:schemeClr val="lt1"/>
              </a:buClr>
              <a:buSzPts val="1800"/>
              <a:buChar char="•"/>
            </a:pPr>
            <a:r>
              <a:rPr lang="en-US" sz="2200">
                <a:solidFill>
                  <a:schemeClr val="lt1"/>
                </a:solidFill>
              </a:rPr>
              <a:t>Originally focused on brainstorming problems and potential solutions</a:t>
            </a:r>
            <a:endParaRPr sz="2200">
              <a:solidFill>
                <a:schemeClr val="lt1"/>
              </a:solidFill>
            </a:endParaRPr>
          </a:p>
          <a:p>
            <a:pPr indent="-368300" lvl="1" marL="914400" rtl="0" algn="l">
              <a:lnSpc>
                <a:spcPct val="90000"/>
              </a:lnSpc>
              <a:spcBef>
                <a:spcPts val="0"/>
              </a:spcBef>
              <a:spcAft>
                <a:spcPts val="0"/>
              </a:spcAft>
              <a:buClr>
                <a:schemeClr val="lt1"/>
              </a:buClr>
              <a:buSzPts val="2200"/>
              <a:buChar char="•"/>
            </a:pPr>
            <a:r>
              <a:rPr lang="en-US" sz="2200">
                <a:solidFill>
                  <a:schemeClr val="lt1"/>
                </a:solidFill>
              </a:rPr>
              <a:t>Community agreements</a:t>
            </a:r>
            <a:endParaRPr sz="2200">
              <a:solidFill>
                <a:schemeClr val="lt1"/>
              </a:solidFill>
            </a:endParaRPr>
          </a:p>
          <a:p>
            <a:pPr indent="-368300" lvl="1" marL="914400" rtl="0" algn="l">
              <a:lnSpc>
                <a:spcPct val="90000"/>
              </a:lnSpc>
              <a:spcBef>
                <a:spcPts val="0"/>
              </a:spcBef>
              <a:spcAft>
                <a:spcPts val="0"/>
              </a:spcAft>
              <a:buClr>
                <a:schemeClr val="lt1"/>
              </a:buClr>
              <a:buSzPts val="2200"/>
              <a:buChar char="•"/>
            </a:pPr>
            <a:r>
              <a:rPr lang="en-US" sz="2200">
                <a:solidFill>
                  <a:schemeClr val="lt1"/>
                </a:solidFill>
              </a:rPr>
              <a:t>How many groups do we want (combine mental health and resources?)</a:t>
            </a:r>
            <a:endParaRPr sz="2200">
              <a:solidFill>
                <a:schemeClr val="lt1"/>
              </a:solidFill>
            </a:endParaRPr>
          </a:p>
          <a:p>
            <a:pPr indent="0" lvl="0" marL="914400" rtl="0" algn="l">
              <a:lnSpc>
                <a:spcPct val="90000"/>
              </a:lnSpc>
              <a:spcBef>
                <a:spcPts val="0"/>
              </a:spcBef>
              <a:spcAft>
                <a:spcPts val="0"/>
              </a:spcAft>
              <a:buSzPts val="1800"/>
              <a:buNone/>
            </a:pPr>
            <a:r>
              <a:t/>
            </a:r>
            <a:endParaRPr sz="2200">
              <a:solidFill>
                <a:schemeClr val="lt1"/>
              </a:solidFill>
            </a:endParaRPr>
          </a:p>
          <a:p>
            <a:pPr indent="-381000" lvl="0" marL="457200" rtl="0" algn="l">
              <a:lnSpc>
                <a:spcPct val="90000"/>
              </a:lnSpc>
              <a:spcBef>
                <a:spcPts val="1000"/>
              </a:spcBef>
              <a:spcAft>
                <a:spcPts val="0"/>
              </a:spcAft>
              <a:buClr>
                <a:schemeClr val="lt1"/>
              </a:buClr>
              <a:buSzPts val="2400"/>
              <a:buChar char="•"/>
            </a:pPr>
            <a:r>
              <a:rPr lang="en-US" sz="2400">
                <a:solidFill>
                  <a:schemeClr val="lt1"/>
                </a:solidFill>
                <a:extLst>
                  <a:ext uri="http://customooxmlschemas.google.com/">
                    <go:slidesCustomData xmlns:go="http://customooxmlschemas.google.com/" textRoundtripDataId="0"/>
                  </a:ext>
                </a:extLst>
              </a:rPr>
              <a:t>Outline</a:t>
            </a:r>
            <a:r>
              <a:rPr lang="en-US" sz="2400">
                <a:solidFill>
                  <a:schemeClr val="lt1"/>
                </a:solidFill>
              </a:rPr>
              <a:t> of planned engagement session #</a:t>
            </a:r>
            <a:r>
              <a:rPr lang="en-US">
                <a:solidFill>
                  <a:schemeClr val="lt1"/>
                </a:solidFill>
              </a:rPr>
              <a:t>3</a:t>
            </a:r>
            <a:endParaRPr>
              <a:solidFill>
                <a:schemeClr val="lt1"/>
              </a:solidFill>
            </a:endParaRPr>
          </a:p>
          <a:p>
            <a:pPr indent="-342900" lvl="1" marL="914400" rtl="0" algn="l">
              <a:lnSpc>
                <a:spcPct val="90000"/>
              </a:lnSpc>
              <a:spcBef>
                <a:spcPts val="1000"/>
              </a:spcBef>
              <a:spcAft>
                <a:spcPts val="0"/>
              </a:spcAft>
              <a:buClr>
                <a:schemeClr val="lt1"/>
              </a:buClr>
              <a:buSzPts val="1800"/>
              <a:buChar char="•"/>
            </a:pPr>
            <a:r>
              <a:rPr lang="en-US">
                <a:solidFill>
                  <a:schemeClr val="lt1"/>
                </a:solidFill>
              </a:rPr>
              <a:t>E.g., Activity to identify local initiatives and success stories with youth?</a:t>
            </a:r>
            <a:endParaRPr>
              <a:solidFill>
                <a:schemeClr val="lt1"/>
              </a:solidFill>
            </a:endParaRPr>
          </a:p>
          <a:p>
            <a:pPr indent="-342900" lvl="1" marL="914400" rtl="0" algn="l">
              <a:lnSpc>
                <a:spcPct val="90000"/>
              </a:lnSpc>
              <a:spcBef>
                <a:spcPts val="1000"/>
              </a:spcBef>
              <a:spcAft>
                <a:spcPts val="0"/>
              </a:spcAft>
              <a:buClr>
                <a:schemeClr val="lt1"/>
              </a:buClr>
              <a:buSzPts val="1800"/>
              <a:buChar char="•"/>
            </a:pPr>
            <a:r>
              <a:rPr lang="en-US">
                <a:solidFill>
                  <a:schemeClr val="lt1"/>
                </a:solidFill>
              </a:rPr>
              <a:t>Drawing from Stepping Stones and other examples</a:t>
            </a:r>
            <a:endParaRPr>
              <a:solidFill>
                <a:schemeClr val="lt1"/>
              </a:solidFill>
            </a:endParaRPr>
          </a:p>
          <a:p>
            <a:pPr indent="-342900" lvl="1" marL="914400" rtl="0" algn="l">
              <a:lnSpc>
                <a:spcPct val="90000"/>
              </a:lnSpc>
              <a:spcBef>
                <a:spcPts val="1000"/>
              </a:spcBef>
              <a:spcAft>
                <a:spcPts val="0"/>
              </a:spcAft>
              <a:buSzPts val="1800"/>
              <a:buChar char="•"/>
            </a:pPr>
            <a:r>
              <a:rPr lang="en-US" u="sng">
                <a:solidFill>
                  <a:schemeClr val="dk1"/>
                </a:solidFill>
                <a:hlinkClick r:id="rId4">
                  <a:extLst>
                    <a:ext uri="{A12FA001-AC4F-418D-AE19-62706E023703}">
                      <ahyp:hlinkClr val="tx"/>
                    </a:ext>
                  </a:extLst>
                </a:hlinkClick>
              </a:rPr>
              <a:t>Agenda</a:t>
            </a:r>
            <a:endParaRPr>
              <a:solidFill>
                <a:schemeClr val="dk1"/>
              </a:solidFill>
            </a:endParaRPr>
          </a:p>
          <a:p>
            <a:pPr indent="0" lvl="0" marL="0" rtl="0" algn="l">
              <a:lnSpc>
                <a:spcPct val="90000"/>
              </a:lnSpc>
              <a:spcBef>
                <a:spcPts val="1000"/>
              </a:spcBef>
              <a:spcAft>
                <a:spcPts val="0"/>
              </a:spcAft>
              <a:buSzPts val="1800"/>
              <a:buNone/>
            </a:pPr>
            <a:r>
              <a:t/>
            </a:r>
            <a:endParaRPr>
              <a:solidFill>
                <a:schemeClr val="lt1"/>
              </a:solidFill>
            </a:endParaRPr>
          </a:p>
          <a:p>
            <a:pPr indent="-381000" lvl="0" marL="457200" rtl="0" algn="l">
              <a:lnSpc>
                <a:spcPct val="90000"/>
              </a:lnSpc>
              <a:spcBef>
                <a:spcPts val="1000"/>
              </a:spcBef>
              <a:spcAft>
                <a:spcPts val="0"/>
              </a:spcAft>
              <a:buClr>
                <a:schemeClr val="lt1"/>
              </a:buClr>
              <a:buSzPts val="2400"/>
              <a:buChar char="•"/>
            </a:pPr>
            <a:r>
              <a:rPr lang="en-US" sz="2400">
                <a:solidFill>
                  <a:schemeClr val="lt1"/>
                </a:solidFill>
              </a:rPr>
              <a:t>What materials do we have to prepare?</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 calcmode="lin" valueType="num">
                                      <p:cBhvr additive="base">
                                        <p:cTn dur="500"/>
                                        <p:tgtEl>
                                          <p:spTgt spid="39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 calcmode="lin" valueType="num">
                                      <p:cBhvr additive="base">
                                        <p:cTn dur="500"/>
                                        <p:tgtEl>
                                          <p:spTgt spid="39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 calcmode="lin" valueType="num">
                                      <p:cBhvr additive="base">
                                        <p:cTn dur="500"/>
                                        <p:tgtEl>
                                          <p:spTgt spid="39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anim calcmode="lin" valueType="num">
                                      <p:cBhvr additive="base">
                                        <p:cTn dur="500"/>
                                        <p:tgtEl>
                                          <p:spTgt spid="39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anim calcmode="lin" valueType="num">
                                      <p:cBhvr additive="base">
                                        <p:cTn dur="500"/>
                                        <p:tgtEl>
                                          <p:spTgt spid="39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5" st="5"/>
                                            </p:txEl>
                                          </p:spTgt>
                                        </p:tgtEl>
                                        <p:attrNameLst>
                                          <p:attrName>style.visibility</p:attrName>
                                        </p:attrNameLst>
                                      </p:cBhvr>
                                      <p:to>
                                        <p:strVal val="visible"/>
                                      </p:to>
                                    </p:set>
                                    <p:anim calcmode="lin" valueType="num">
                                      <p:cBhvr additive="base">
                                        <p:cTn dur="500"/>
                                        <p:tgtEl>
                                          <p:spTgt spid="39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6" st="6"/>
                                            </p:txEl>
                                          </p:spTgt>
                                        </p:tgtEl>
                                        <p:attrNameLst>
                                          <p:attrName>style.visibility</p:attrName>
                                        </p:attrNameLst>
                                      </p:cBhvr>
                                      <p:to>
                                        <p:strVal val="visible"/>
                                      </p:to>
                                    </p:set>
                                    <p:anim calcmode="lin" valueType="num">
                                      <p:cBhvr additive="base">
                                        <p:cTn dur="500"/>
                                        <p:tgtEl>
                                          <p:spTgt spid="39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7" st="7"/>
                                            </p:txEl>
                                          </p:spTgt>
                                        </p:tgtEl>
                                        <p:attrNameLst>
                                          <p:attrName>style.visibility</p:attrName>
                                        </p:attrNameLst>
                                      </p:cBhvr>
                                      <p:to>
                                        <p:strVal val="visible"/>
                                      </p:to>
                                    </p:set>
                                    <p:anim calcmode="lin" valueType="num">
                                      <p:cBhvr additive="base">
                                        <p:cTn dur="500"/>
                                        <p:tgtEl>
                                          <p:spTgt spid="39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8" st="8"/>
                                            </p:txEl>
                                          </p:spTgt>
                                        </p:tgtEl>
                                        <p:attrNameLst>
                                          <p:attrName>style.visibility</p:attrName>
                                        </p:attrNameLst>
                                      </p:cBhvr>
                                      <p:to>
                                        <p:strVal val="visible"/>
                                      </p:to>
                                    </p:set>
                                    <p:anim calcmode="lin" valueType="num">
                                      <p:cBhvr additive="base">
                                        <p:cTn dur="500"/>
                                        <p:tgtEl>
                                          <p:spTgt spid="39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9" st="9"/>
                                            </p:txEl>
                                          </p:spTgt>
                                        </p:tgtEl>
                                        <p:attrNameLst>
                                          <p:attrName>style.visibility</p:attrName>
                                        </p:attrNameLst>
                                      </p:cBhvr>
                                      <p:to>
                                        <p:strVal val="visible"/>
                                      </p:to>
                                    </p:set>
                                    <p:anim calcmode="lin" valueType="num">
                                      <p:cBhvr additive="base">
                                        <p:cTn dur="500"/>
                                        <p:tgtEl>
                                          <p:spTgt spid="39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10" st="10"/>
                                            </p:txEl>
                                          </p:spTgt>
                                        </p:tgtEl>
                                        <p:attrNameLst>
                                          <p:attrName>style.visibility</p:attrName>
                                        </p:attrNameLst>
                                      </p:cBhvr>
                                      <p:to>
                                        <p:strVal val="visible"/>
                                      </p:to>
                                    </p:set>
                                    <p:anim calcmode="lin" valueType="num">
                                      <p:cBhvr additive="base">
                                        <p:cTn dur="500"/>
                                        <p:tgtEl>
                                          <p:spTgt spid="39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11" st="11"/>
                                            </p:txEl>
                                          </p:spTgt>
                                        </p:tgtEl>
                                        <p:attrNameLst>
                                          <p:attrName>style.visibility</p:attrName>
                                        </p:attrNameLst>
                                      </p:cBhvr>
                                      <p:to>
                                        <p:strVal val="visible"/>
                                      </p:to>
                                    </p:set>
                                    <p:anim calcmode="lin" valueType="num">
                                      <p:cBhvr additive="base">
                                        <p:cTn dur="500"/>
                                        <p:tgtEl>
                                          <p:spTgt spid="39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g2d962fb5526_0_98"/>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97" name="Google Shape;397;g2d962fb5526_0_98"/>
          <p:cNvGrpSpPr/>
          <p:nvPr/>
        </p:nvGrpSpPr>
        <p:grpSpPr>
          <a:xfrm>
            <a:off x="-2848" y="0"/>
            <a:ext cx="12189000" cy="6858000"/>
            <a:chOff x="-2848" y="0"/>
            <a:chExt cx="12189000" cy="6858000"/>
          </a:xfrm>
        </p:grpSpPr>
        <p:sp>
          <p:nvSpPr>
            <p:cNvPr id="398" name="Google Shape;398;g2d962fb5526_0_98"/>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9" name="Google Shape;399;g2d962fb5526_0_98"/>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00" name="Google Shape;400;g2d962fb5526_0_98"/>
          <p:cNvGrpSpPr/>
          <p:nvPr/>
        </p:nvGrpSpPr>
        <p:grpSpPr>
          <a:xfrm>
            <a:off x="651279" y="598259"/>
            <a:ext cx="10889400" cy="5680800"/>
            <a:chOff x="651279" y="598259"/>
            <a:chExt cx="10889400" cy="5680800"/>
          </a:xfrm>
        </p:grpSpPr>
        <p:sp>
          <p:nvSpPr>
            <p:cNvPr id="401" name="Google Shape;401;g2d962fb5526_0_98"/>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2" name="Google Shape;402;g2d962fb5526_0_98"/>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03" name="Google Shape;403;g2d962fb5526_0_98"/>
          <p:cNvGrpSpPr/>
          <p:nvPr/>
        </p:nvGrpSpPr>
        <p:grpSpPr>
          <a:xfrm>
            <a:off x="1524" y="0"/>
            <a:ext cx="12188952" cy="6859135"/>
            <a:chOff x="0" y="0"/>
            <a:chExt cx="12188952" cy="6859135"/>
          </a:xfrm>
        </p:grpSpPr>
        <p:sp>
          <p:nvSpPr>
            <p:cNvPr id="404" name="Google Shape;404;g2d962fb5526_0_98"/>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5" name="Google Shape;405;g2d962fb5526_0_98"/>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6" name="Google Shape;406;g2d962fb5526_0_98"/>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7" name="Google Shape;407;g2d962fb5526_0_98"/>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8" name="Google Shape;408;g2d962fb5526_0_98"/>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9" name="Google Shape;409;g2d962fb5526_0_98"/>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0" name="Google Shape;410;g2d962fb5526_0_98"/>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11" name="Google Shape;411;g2d962fb5526_0_98"/>
          <p:cNvSpPr txBox="1"/>
          <p:nvPr>
            <p:ph type="title"/>
          </p:nvPr>
        </p:nvSpPr>
        <p:spPr>
          <a:xfrm>
            <a:off x="1014984" y="908263"/>
            <a:ext cx="10158900" cy="870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320"/>
              <a:buFont typeface="Play"/>
              <a:buNone/>
            </a:pPr>
            <a:r>
              <a:rPr lang="en-US" sz="3920">
                <a:solidFill>
                  <a:schemeClr val="lt1"/>
                </a:solidFill>
              </a:rPr>
              <a:t>Planning Engagement Session #3 (Feb 26)</a:t>
            </a:r>
            <a:endParaRPr sz="3559"/>
          </a:p>
        </p:txBody>
      </p:sp>
      <p:sp>
        <p:nvSpPr>
          <p:cNvPr id="412" name="Google Shape;412;g2d962fb5526_0_98"/>
          <p:cNvSpPr txBox="1"/>
          <p:nvPr>
            <p:ph idx="1" type="body"/>
          </p:nvPr>
        </p:nvSpPr>
        <p:spPr>
          <a:xfrm>
            <a:off x="1014975" y="1778875"/>
            <a:ext cx="10158900" cy="4271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Clr>
                <a:schemeClr val="lt1"/>
              </a:buClr>
              <a:buSzPts val="1800"/>
              <a:buChar char="•"/>
            </a:pPr>
            <a:r>
              <a:rPr lang="en-US">
                <a:solidFill>
                  <a:schemeClr val="lt1"/>
                </a:solidFill>
              </a:rPr>
              <a:t>Within your small group teams:</a:t>
            </a:r>
            <a:endParaRPr>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What are your most important goals for the next session?</a:t>
            </a:r>
            <a:endParaRPr>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What is essential to accomplish with your group next week?</a:t>
            </a:r>
            <a:endParaRPr>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Discuss [10 minutes]/ share out [5 minutes]</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381000" lvl="0" marL="457200" rtl="0" algn="l">
              <a:lnSpc>
                <a:spcPct val="100000"/>
              </a:lnSpc>
              <a:spcBef>
                <a:spcPts val="0"/>
              </a:spcBef>
              <a:spcAft>
                <a:spcPts val="0"/>
              </a:spcAft>
              <a:buClr>
                <a:schemeClr val="lt1"/>
              </a:buClr>
              <a:buSzPts val="2400"/>
              <a:buChar char="•"/>
            </a:pPr>
            <a:r>
              <a:rPr lang="en-US" sz="2400">
                <a:solidFill>
                  <a:schemeClr val="lt1"/>
                </a:solidFill>
              </a:rPr>
              <a:t>Outline of planned engagement session #</a:t>
            </a:r>
            <a:r>
              <a:rPr lang="en-US">
                <a:solidFill>
                  <a:schemeClr val="lt1"/>
                </a:solidFill>
              </a:rPr>
              <a:t>3 [20 minutes]</a:t>
            </a:r>
            <a:endParaRPr>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E.g., Activity to identify local initiatives and success stories with youth?</a:t>
            </a:r>
            <a:endParaRPr>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Drawing from Stepping Stones and other examples</a:t>
            </a:r>
            <a:endParaRPr>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See PSL from Netter</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381000" lvl="0" marL="457200" rtl="0" algn="l">
              <a:lnSpc>
                <a:spcPct val="100000"/>
              </a:lnSpc>
              <a:spcBef>
                <a:spcPts val="0"/>
              </a:spcBef>
              <a:spcAft>
                <a:spcPts val="0"/>
              </a:spcAft>
              <a:buClr>
                <a:schemeClr val="lt1"/>
              </a:buClr>
              <a:buSzPts val="2400"/>
              <a:buChar char="•"/>
            </a:pPr>
            <a:r>
              <a:rPr lang="en-US" sz="2400">
                <a:solidFill>
                  <a:schemeClr val="lt1"/>
                </a:solidFill>
              </a:rPr>
              <a:t>What materials do we have to prepare?</a:t>
            </a:r>
            <a:endParaRPr sz="2400">
              <a:solidFill>
                <a:schemeClr val="lt1"/>
              </a:solidFill>
            </a:endParaRPr>
          </a:p>
          <a:p>
            <a:pPr indent="-342900" lvl="1" marL="914400" rtl="0" algn="l">
              <a:lnSpc>
                <a:spcPct val="100000"/>
              </a:lnSpc>
              <a:spcBef>
                <a:spcPts val="0"/>
              </a:spcBef>
              <a:spcAft>
                <a:spcPts val="0"/>
              </a:spcAft>
              <a:buClr>
                <a:schemeClr val="lt1"/>
              </a:buClr>
              <a:buSzPts val="1800"/>
              <a:buChar char="•"/>
            </a:pPr>
            <a:r>
              <a:rPr lang="en-US">
                <a:solidFill>
                  <a:schemeClr val="lt1"/>
                </a:solidFill>
              </a:rPr>
              <a:t>Rotate who drafts the agenda doc for the group/ comment on google docs?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 calcmode="lin" valueType="num">
                                      <p:cBhvr additive="base">
                                        <p:cTn dur="500"/>
                                        <p:tgtEl>
                                          <p:spTgt spid="4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 calcmode="lin" valueType="num">
                                      <p:cBhvr additive="base">
                                        <p:cTn dur="500"/>
                                        <p:tgtEl>
                                          <p:spTgt spid="4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 calcmode="lin" valueType="num">
                                      <p:cBhvr additive="base">
                                        <p:cTn dur="500"/>
                                        <p:tgtEl>
                                          <p:spTgt spid="4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anim calcmode="lin" valueType="num">
                                      <p:cBhvr additive="base">
                                        <p:cTn dur="500"/>
                                        <p:tgtEl>
                                          <p:spTgt spid="4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4" st="4"/>
                                            </p:txEl>
                                          </p:spTgt>
                                        </p:tgtEl>
                                        <p:attrNameLst>
                                          <p:attrName>style.visibility</p:attrName>
                                        </p:attrNameLst>
                                      </p:cBhvr>
                                      <p:to>
                                        <p:strVal val="visible"/>
                                      </p:to>
                                    </p:set>
                                    <p:anim calcmode="lin" valueType="num">
                                      <p:cBhvr additive="base">
                                        <p:cTn dur="500"/>
                                        <p:tgtEl>
                                          <p:spTgt spid="41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5" st="5"/>
                                            </p:txEl>
                                          </p:spTgt>
                                        </p:tgtEl>
                                        <p:attrNameLst>
                                          <p:attrName>style.visibility</p:attrName>
                                        </p:attrNameLst>
                                      </p:cBhvr>
                                      <p:to>
                                        <p:strVal val="visible"/>
                                      </p:to>
                                    </p:set>
                                    <p:anim calcmode="lin" valueType="num">
                                      <p:cBhvr additive="base">
                                        <p:cTn dur="500"/>
                                        <p:tgtEl>
                                          <p:spTgt spid="41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6" st="6"/>
                                            </p:txEl>
                                          </p:spTgt>
                                        </p:tgtEl>
                                        <p:attrNameLst>
                                          <p:attrName>style.visibility</p:attrName>
                                        </p:attrNameLst>
                                      </p:cBhvr>
                                      <p:to>
                                        <p:strVal val="visible"/>
                                      </p:to>
                                    </p:set>
                                    <p:anim calcmode="lin" valueType="num">
                                      <p:cBhvr additive="base">
                                        <p:cTn dur="500"/>
                                        <p:tgtEl>
                                          <p:spTgt spid="41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7" st="7"/>
                                            </p:txEl>
                                          </p:spTgt>
                                        </p:tgtEl>
                                        <p:attrNameLst>
                                          <p:attrName>style.visibility</p:attrName>
                                        </p:attrNameLst>
                                      </p:cBhvr>
                                      <p:to>
                                        <p:strVal val="visible"/>
                                      </p:to>
                                    </p:set>
                                    <p:anim calcmode="lin" valueType="num">
                                      <p:cBhvr additive="base">
                                        <p:cTn dur="500"/>
                                        <p:tgtEl>
                                          <p:spTgt spid="41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8" st="8"/>
                                            </p:txEl>
                                          </p:spTgt>
                                        </p:tgtEl>
                                        <p:attrNameLst>
                                          <p:attrName>style.visibility</p:attrName>
                                        </p:attrNameLst>
                                      </p:cBhvr>
                                      <p:to>
                                        <p:strVal val="visible"/>
                                      </p:to>
                                    </p:set>
                                    <p:anim calcmode="lin" valueType="num">
                                      <p:cBhvr additive="base">
                                        <p:cTn dur="500"/>
                                        <p:tgtEl>
                                          <p:spTgt spid="41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9" st="9"/>
                                            </p:txEl>
                                          </p:spTgt>
                                        </p:tgtEl>
                                        <p:attrNameLst>
                                          <p:attrName>style.visibility</p:attrName>
                                        </p:attrNameLst>
                                      </p:cBhvr>
                                      <p:to>
                                        <p:strVal val="visible"/>
                                      </p:to>
                                    </p:set>
                                    <p:anim calcmode="lin" valueType="num">
                                      <p:cBhvr additive="base">
                                        <p:cTn dur="500"/>
                                        <p:tgtEl>
                                          <p:spTgt spid="41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10" st="10"/>
                                            </p:txEl>
                                          </p:spTgt>
                                        </p:tgtEl>
                                        <p:attrNameLst>
                                          <p:attrName>style.visibility</p:attrName>
                                        </p:attrNameLst>
                                      </p:cBhvr>
                                      <p:to>
                                        <p:strVal val="visible"/>
                                      </p:to>
                                    </p:set>
                                    <p:anim calcmode="lin" valueType="num">
                                      <p:cBhvr additive="base">
                                        <p:cTn dur="500"/>
                                        <p:tgtEl>
                                          <p:spTgt spid="41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xEl>
                                              <p:pRg end="11" st="11"/>
                                            </p:txEl>
                                          </p:spTgt>
                                        </p:tgtEl>
                                        <p:attrNameLst>
                                          <p:attrName>style.visibility</p:attrName>
                                        </p:attrNameLst>
                                      </p:cBhvr>
                                      <p:to>
                                        <p:strVal val="visible"/>
                                      </p:to>
                                    </p:set>
                                    <p:anim calcmode="lin" valueType="num">
                                      <p:cBhvr additive="base">
                                        <p:cTn dur="500"/>
                                        <p:tgtEl>
                                          <p:spTgt spid="41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g334264bf0cb_0_97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18" name="Google Shape;418;g334264bf0cb_0_971"/>
          <p:cNvGrpSpPr/>
          <p:nvPr/>
        </p:nvGrpSpPr>
        <p:grpSpPr>
          <a:xfrm>
            <a:off x="-2848" y="0"/>
            <a:ext cx="12189000" cy="6858000"/>
            <a:chOff x="-2848" y="0"/>
            <a:chExt cx="12189000" cy="6858000"/>
          </a:xfrm>
        </p:grpSpPr>
        <p:sp>
          <p:nvSpPr>
            <p:cNvPr id="419" name="Google Shape;419;g334264bf0cb_0_971"/>
            <p:cNvSpPr/>
            <p:nvPr/>
          </p:nvSpPr>
          <p:spPr>
            <a:xfrm>
              <a:off x="-2848" y="0"/>
              <a:ext cx="12189000" cy="6858000"/>
            </a:xfrm>
            <a:prstGeom prst="rect">
              <a:avLst/>
            </a:prstGeom>
            <a:solidFill>
              <a:schemeClr val="accent5">
                <a:alpha val="4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0" name="Google Shape;420;g334264bf0cb_0_971"/>
            <p:cNvSpPr/>
            <p:nvPr/>
          </p:nvSpPr>
          <p:spPr>
            <a:xfrm>
              <a:off x="-2848" y="0"/>
              <a:ext cx="12189000" cy="6858000"/>
            </a:xfrm>
            <a:prstGeom prst="rect">
              <a:avLst/>
            </a:prstGeom>
            <a:solidFill>
              <a:schemeClr val="accent6">
                <a:alpha val="1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1" name="Google Shape;421;g334264bf0cb_0_971"/>
          <p:cNvGrpSpPr/>
          <p:nvPr/>
        </p:nvGrpSpPr>
        <p:grpSpPr>
          <a:xfrm>
            <a:off x="651279" y="598259"/>
            <a:ext cx="10889400" cy="5680800"/>
            <a:chOff x="651279" y="598259"/>
            <a:chExt cx="10889400" cy="5680800"/>
          </a:xfrm>
        </p:grpSpPr>
        <p:sp>
          <p:nvSpPr>
            <p:cNvPr id="422" name="Google Shape;422;g334264bf0cb_0_971"/>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3" name="Google Shape;423;g334264bf0cb_0_971"/>
            <p:cNvSpPr/>
            <p:nvPr/>
          </p:nvSpPr>
          <p:spPr>
            <a:xfrm>
              <a:off x="651279" y="598259"/>
              <a:ext cx="10889400" cy="5680800"/>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4" name="Google Shape;424;g334264bf0cb_0_971"/>
          <p:cNvGrpSpPr/>
          <p:nvPr/>
        </p:nvGrpSpPr>
        <p:grpSpPr>
          <a:xfrm>
            <a:off x="1524" y="0"/>
            <a:ext cx="12188952" cy="6859135"/>
            <a:chOff x="0" y="0"/>
            <a:chExt cx="12188952" cy="6859135"/>
          </a:xfrm>
        </p:grpSpPr>
        <p:sp>
          <p:nvSpPr>
            <p:cNvPr id="425" name="Google Shape;425;g334264bf0cb_0_971"/>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6" name="Google Shape;426;g334264bf0cb_0_971"/>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7" name="Google Shape;427;g334264bf0cb_0_971"/>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8" name="Google Shape;428;g334264bf0cb_0_971"/>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9" name="Google Shape;429;g334264bf0cb_0_971"/>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0" name="Google Shape;430;g334264bf0cb_0_971"/>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1" name="Google Shape;431;g334264bf0cb_0_971"/>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32" name="Google Shape;432;g334264bf0cb_0_971"/>
          <p:cNvSpPr txBox="1"/>
          <p:nvPr>
            <p:ph type="title"/>
          </p:nvPr>
        </p:nvSpPr>
        <p:spPr>
          <a:xfrm>
            <a:off x="1014984" y="908263"/>
            <a:ext cx="10158900" cy="870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320"/>
              <a:buFont typeface="Play"/>
              <a:buNone/>
            </a:pPr>
            <a:r>
              <a:rPr lang="en-US" sz="3920">
                <a:solidFill>
                  <a:schemeClr val="lt1"/>
                </a:solidFill>
              </a:rPr>
              <a:t>Next Week </a:t>
            </a:r>
            <a:endParaRPr sz="3559"/>
          </a:p>
        </p:txBody>
      </p:sp>
      <p:sp>
        <p:nvSpPr>
          <p:cNvPr id="433" name="Google Shape;433;g334264bf0cb_0_971"/>
          <p:cNvSpPr txBox="1"/>
          <p:nvPr>
            <p:ph idx="1" type="body"/>
          </p:nvPr>
        </p:nvSpPr>
        <p:spPr>
          <a:xfrm>
            <a:off x="1014975" y="1778875"/>
            <a:ext cx="10158900" cy="4271100"/>
          </a:xfrm>
          <a:prstGeom prst="rect">
            <a:avLst/>
          </a:prstGeom>
          <a:noFill/>
          <a:ln>
            <a:noFill/>
          </a:ln>
        </p:spPr>
        <p:txBody>
          <a:bodyPr anchorCtr="0" anchor="t" bIns="45700" lIns="91425" spcFirstLastPara="1" rIns="91425" wrap="square" tIns="45700">
            <a:normAutofit/>
          </a:bodyPr>
          <a:lstStyle/>
          <a:p>
            <a:pPr indent="0" lvl="0" marL="457200" marR="0" rtl="0" algn="l">
              <a:lnSpc>
                <a:spcPct val="90000"/>
              </a:lnSpc>
              <a:spcBef>
                <a:spcPts val="1000"/>
              </a:spcBef>
              <a:spcAft>
                <a:spcPts val="0"/>
              </a:spcAft>
              <a:buSzPts val="1800"/>
              <a:buNone/>
            </a:pPr>
            <a:r>
              <a:t/>
            </a:r>
            <a:endParaRPr sz="2400">
              <a:solidFill>
                <a:schemeClr val="lt1"/>
              </a:solidFill>
            </a:endParaRPr>
          </a:p>
          <a:p>
            <a:pPr indent="-381000" lvl="0" marL="457200" rtl="0" algn="l">
              <a:lnSpc>
                <a:spcPct val="90000"/>
              </a:lnSpc>
              <a:spcBef>
                <a:spcPts val="1000"/>
              </a:spcBef>
              <a:spcAft>
                <a:spcPts val="0"/>
              </a:spcAft>
              <a:buClr>
                <a:schemeClr val="lt1"/>
              </a:buClr>
              <a:buSzPts val="2400"/>
              <a:buChar char="•"/>
            </a:pPr>
            <a:r>
              <a:rPr lang="en-US">
                <a:solidFill>
                  <a:schemeClr val="lt1"/>
                </a:solidFill>
              </a:rPr>
              <a:t>Wednesday: </a:t>
            </a:r>
            <a:r>
              <a:rPr lang="en-US">
                <a:solidFill>
                  <a:schemeClr val="lt1"/>
                </a:solidFill>
              </a:rPr>
              <a:t>E</a:t>
            </a:r>
            <a:r>
              <a:rPr lang="en-US" sz="2400">
                <a:solidFill>
                  <a:schemeClr val="lt1"/>
                </a:solidFill>
              </a:rPr>
              <a:t>ngagement session #</a:t>
            </a:r>
            <a:r>
              <a:rPr lang="en-US">
                <a:solidFill>
                  <a:schemeClr val="lt1"/>
                </a:solidFill>
              </a:rPr>
              <a:t>3</a:t>
            </a:r>
            <a:r>
              <a:rPr lang="en-US">
                <a:solidFill>
                  <a:schemeClr val="lt1"/>
                </a:solidFill>
              </a:rPr>
              <a:t> - meet at ~9.15am</a:t>
            </a:r>
            <a:endParaRPr>
              <a:solidFill>
                <a:schemeClr val="lt1"/>
              </a:solidFill>
            </a:endParaRPr>
          </a:p>
          <a:p>
            <a:pPr indent="0" lvl="0" marL="0" rtl="0" algn="l">
              <a:lnSpc>
                <a:spcPct val="90000"/>
              </a:lnSpc>
              <a:spcBef>
                <a:spcPts val="1000"/>
              </a:spcBef>
              <a:spcAft>
                <a:spcPts val="0"/>
              </a:spcAft>
              <a:buSzPts val="1800"/>
              <a:buNone/>
            </a:pPr>
            <a:r>
              <a:t/>
            </a:r>
            <a:endParaRPr>
              <a:solidFill>
                <a:schemeClr val="lt1"/>
              </a:solidFill>
            </a:endParaRPr>
          </a:p>
          <a:p>
            <a:pPr indent="-381000" lvl="0" marL="457200" rtl="0" algn="l">
              <a:lnSpc>
                <a:spcPct val="90000"/>
              </a:lnSpc>
              <a:spcBef>
                <a:spcPts val="1000"/>
              </a:spcBef>
              <a:spcAft>
                <a:spcPts val="0"/>
              </a:spcAft>
              <a:buClr>
                <a:schemeClr val="lt1"/>
              </a:buClr>
              <a:buSzPts val="2400"/>
              <a:buChar char="•"/>
            </a:pPr>
            <a:r>
              <a:rPr lang="en-US">
                <a:solidFill>
                  <a:schemeClr val="lt1"/>
                </a:solidFill>
              </a:rPr>
              <a:t>Thursday: Role of theory in developing communication interventions</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anim calcmode="lin" valueType="num">
                                      <p:cBhvr additive="base">
                                        <p:cTn dur="500"/>
                                        <p:tgtEl>
                                          <p:spTgt spid="4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anim calcmode="lin" valueType="num">
                                      <p:cBhvr additive="base">
                                        <p:cTn dur="500"/>
                                        <p:tgtEl>
                                          <p:spTgt spid="43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anim calcmode="lin" valueType="num">
                                      <p:cBhvr additive="base">
                                        <p:cTn dur="500"/>
                                        <p:tgtEl>
                                          <p:spTgt spid="43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xEl>
                                              <p:pRg end="3" st="3"/>
                                            </p:txEl>
                                          </p:spTgt>
                                        </p:tgtEl>
                                        <p:attrNameLst>
                                          <p:attrName>style.visibility</p:attrName>
                                        </p:attrNameLst>
                                      </p:cBhvr>
                                      <p:to>
                                        <p:strVal val="visible"/>
                                      </p:to>
                                    </p:set>
                                    <p:anim calcmode="lin" valueType="num">
                                      <p:cBhvr additive="base">
                                        <p:cTn dur="500"/>
                                        <p:tgtEl>
                                          <p:spTgt spid="43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337b737339c_1_37"/>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Transcribed engagement session flipcharts (Feb 19)</a:t>
            </a:r>
            <a:endParaRPr/>
          </a:p>
        </p:txBody>
      </p:sp>
      <p:sp>
        <p:nvSpPr>
          <p:cNvPr id="439" name="Google Shape;439;g337b737339c_1_37"/>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g337b737339c_1_6"/>
          <p:cNvPicPr preferRelativeResize="0"/>
          <p:nvPr/>
        </p:nvPicPr>
        <p:blipFill>
          <a:blip r:embed="rId3">
            <a:alphaModFix/>
          </a:blip>
          <a:stretch>
            <a:fillRect/>
          </a:stretch>
        </p:blipFill>
        <p:spPr>
          <a:xfrm>
            <a:off x="152400" y="152400"/>
            <a:ext cx="4914900" cy="6553201"/>
          </a:xfrm>
          <a:prstGeom prst="rect">
            <a:avLst/>
          </a:prstGeom>
          <a:noFill/>
          <a:ln>
            <a:noFill/>
          </a:ln>
        </p:spPr>
      </p:pic>
      <p:sp>
        <p:nvSpPr>
          <p:cNvPr id="445" name="Google Shape;445;g337b737339c_1_6"/>
          <p:cNvSpPr txBox="1"/>
          <p:nvPr/>
        </p:nvSpPr>
        <p:spPr>
          <a:xfrm>
            <a:off x="5139725" y="152400"/>
            <a:ext cx="4140900" cy="6421800"/>
          </a:xfrm>
          <a:prstGeom prst="rect">
            <a:avLst/>
          </a:prstGeom>
          <a:solidFill>
            <a:srgbClr val="D5A6B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2"/>
                </a:solidFill>
                <a:latin typeface="Roboto"/>
                <a:ea typeface="Roboto"/>
                <a:cs typeface="Roboto"/>
                <a:sym typeface="Roboto"/>
              </a:rPr>
              <a:t>How does being hot outside impact you</a:t>
            </a:r>
            <a:endParaRPr b="1" sz="1300">
              <a:solidFill>
                <a:schemeClr val="dk2"/>
              </a:solidFill>
              <a:latin typeface="Roboto"/>
              <a:ea typeface="Roboto"/>
              <a:cs typeface="Roboto"/>
              <a:sym typeface="Roboto"/>
            </a:endParaRPr>
          </a:p>
          <a:p>
            <a:pPr indent="0" lvl="0" marL="0" rtl="0" algn="l">
              <a:spcBef>
                <a:spcPts val="0"/>
              </a:spcBef>
              <a:spcAft>
                <a:spcPts val="0"/>
              </a:spcAft>
              <a:buNone/>
            </a:pPr>
            <a:r>
              <a:rPr lang="en-US" sz="1300">
                <a:solidFill>
                  <a:schemeClr val="dk2"/>
                </a:solidFill>
                <a:latin typeface="Roboto"/>
                <a:ea typeface="Roboto"/>
                <a:cs typeface="Roboto"/>
                <a:sym typeface="Roboto"/>
              </a:rPr>
              <a:t>At home: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Tired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Cozy, comfy, relaxed, no worries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 stay cool and play the gam</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Feel fine because I’m in the air (con?)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 want to go home and be cool and stay away from people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If I have my air on then I’ll feel calm or sleepy</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A little upset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Really drowsy</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US" sz="1300">
                <a:solidFill>
                  <a:schemeClr val="dk2"/>
                </a:solidFill>
                <a:latin typeface="Roboto"/>
                <a:ea typeface="Roboto"/>
                <a:cs typeface="Roboto"/>
                <a:sym typeface="Roboto"/>
              </a:rPr>
              <a:t>At school:</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Irritated, overstimulated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Attitudes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I’ll feel slightly upset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Uncomfortable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Want to stay in the cool ac and lay down and read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If the room is very hot, I can’t focus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Sleep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US" sz="1300">
                <a:solidFill>
                  <a:schemeClr val="dk2"/>
                </a:solidFill>
                <a:latin typeface="Roboto"/>
                <a:ea typeface="Roboto"/>
                <a:cs typeface="Roboto"/>
                <a:sym typeface="Roboto"/>
              </a:rPr>
              <a:t>Other places in the community:</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OUtside of my house, housing community sitting in the grass or on the porch makes me feel really good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It’s nice boxing in the heat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 like to be in parks in the shade to hang out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Hanging out can be fun and exciting</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I really want to swim but i never know what pools are open</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Try and stay in cool places and stay cool and not geter over heated</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446" name="Google Shape;446;g337b737339c_1_6"/>
          <p:cNvSpPr txBox="1"/>
          <p:nvPr/>
        </p:nvSpPr>
        <p:spPr>
          <a:xfrm>
            <a:off x="9353050" y="152400"/>
            <a:ext cx="2752200" cy="5346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2"/>
                </a:solidFill>
                <a:latin typeface="Roboto"/>
                <a:ea typeface="Roboto"/>
                <a:cs typeface="Roboto"/>
                <a:sym typeface="Roboto"/>
              </a:rPr>
              <a:t>Are some people more impacted?</a:t>
            </a:r>
            <a:endParaRPr b="1"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Yes! People who </a:t>
            </a:r>
            <a:r>
              <a:rPr lang="en-US" sz="1300">
                <a:solidFill>
                  <a:schemeClr val="dk2"/>
                </a:solidFill>
                <a:latin typeface="Roboto"/>
                <a:ea typeface="Roboto"/>
                <a:cs typeface="Roboto"/>
                <a:sym typeface="Roboto"/>
              </a:rPr>
              <a:t>struggle</a:t>
            </a:r>
            <a:r>
              <a:rPr lang="en-US" sz="1300">
                <a:solidFill>
                  <a:schemeClr val="dk2"/>
                </a:solidFill>
                <a:latin typeface="Roboto"/>
                <a:ea typeface="Roboto"/>
                <a:cs typeface="Roboto"/>
                <a:sym typeface="Roboto"/>
              </a:rPr>
              <a:t> without homes can be in danger ass temperatures increase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Yes. Because everyone is </a:t>
            </a:r>
            <a:r>
              <a:rPr lang="en-US" sz="1300">
                <a:solidFill>
                  <a:schemeClr val="dk2"/>
                </a:solidFill>
                <a:latin typeface="Roboto"/>
                <a:ea typeface="Roboto"/>
                <a:cs typeface="Roboto"/>
                <a:sym typeface="Roboto"/>
              </a:rPr>
              <a:t>different</a:t>
            </a:r>
            <a:r>
              <a:rPr lang="en-US" sz="1300">
                <a:solidFill>
                  <a:schemeClr val="dk2"/>
                </a:solidFill>
                <a:latin typeface="Roboto"/>
                <a:ea typeface="Roboto"/>
                <a:cs typeface="Roboto"/>
                <a:sym typeface="Roboto"/>
              </a:rPr>
              <a:t>. Some might be </a:t>
            </a:r>
            <a:r>
              <a:rPr lang="en-US" sz="1300">
                <a:solidFill>
                  <a:schemeClr val="dk2"/>
                </a:solidFill>
                <a:latin typeface="Roboto"/>
                <a:ea typeface="Roboto"/>
                <a:cs typeface="Roboto"/>
                <a:sym typeface="Roboto"/>
              </a:rPr>
              <a:t>happy</a:t>
            </a:r>
            <a:r>
              <a:rPr lang="en-US" sz="1300">
                <a:solidFill>
                  <a:schemeClr val="dk2"/>
                </a:solidFill>
                <a:latin typeface="Roboto"/>
                <a:ea typeface="Roboto"/>
                <a:cs typeface="Roboto"/>
                <a:sym typeface="Roboto"/>
              </a:rPr>
              <a:t> but others not so happy</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Yes some may have health issues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People that are sick, old, or people with skin disease etc.</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Some people get nose bleeds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Some people just overheat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Yes, some people don’t have the things to stay cool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Food truck workers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Construction workers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Older people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Some people let the heat get to them</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US" sz="1300">
                <a:solidFill>
                  <a:schemeClr val="dk2"/>
                </a:solidFill>
                <a:latin typeface="Roboto"/>
                <a:ea typeface="Roboto"/>
                <a:cs typeface="Roboto"/>
                <a:sym typeface="Roboto"/>
              </a:rPr>
              <a:t>Some people don’t have spaces with shade or cool air (+)</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g3373b8ce051_0_1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16" name="Google Shape;116;g3373b8ce051_0_10"/>
          <p:cNvGrpSpPr/>
          <p:nvPr/>
        </p:nvGrpSpPr>
        <p:grpSpPr>
          <a:xfrm>
            <a:off x="-2848" y="0"/>
            <a:ext cx="12189000" cy="6858000"/>
            <a:chOff x="-2848" y="0"/>
            <a:chExt cx="12189000" cy="6858000"/>
          </a:xfrm>
        </p:grpSpPr>
        <p:sp>
          <p:nvSpPr>
            <p:cNvPr id="117" name="Google Shape;117;g3373b8ce051_0_10"/>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g3373b8ce051_0_10"/>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19" name="Google Shape;119;g3373b8ce051_0_10"/>
          <p:cNvGrpSpPr/>
          <p:nvPr/>
        </p:nvGrpSpPr>
        <p:grpSpPr>
          <a:xfrm>
            <a:off x="651279" y="598259"/>
            <a:ext cx="10889400" cy="5680800"/>
            <a:chOff x="651279" y="598259"/>
            <a:chExt cx="10889400" cy="5680800"/>
          </a:xfrm>
        </p:grpSpPr>
        <p:sp>
          <p:nvSpPr>
            <p:cNvPr id="120" name="Google Shape;120;g3373b8ce051_0_10"/>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g3373b8ce051_0_10"/>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2" name="Google Shape;122;g3373b8ce051_0_10"/>
          <p:cNvGrpSpPr/>
          <p:nvPr/>
        </p:nvGrpSpPr>
        <p:grpSpPr>
          <a:xfrm>
            <a:off x="1524" y="0"/>
            <a:ext cx="12188952" cy="6859135"/>
            <a:chOff x="0" y="0"/>
            <a:chExt cx="12188952" cy="6859135"/>
          </a:xfrm>
        </p:grpSpPr>
        <p:sp>
          <p:nvSpPr>
            <p:cNvPr id="123" name="Google Shape;123;g3373b8ce051_0_10"/>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g3373b8ce051_0_10"/>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g3373b8ce051_0_10"/>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g3373b8ce051_0_10"/>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g3373b8ce051_0_10"/>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g3373b8ce051_0_10"/>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g3373b8ce051_0_10"/>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0" name="Google Shape;130;g3373b8ce051_0_10"/>
          <p:cNvSpPr txBox="1"/>
          <p:nvPr>
            <p:ph type="title"/>
          </p:nvPr>
        </p:nvSpPr>
        <p:spPr>
          <a:xfrm>
            <a:off x="1014984" y="908263"/>
            <a:ext cx="10158900" cy="87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Check in</a:t>
            </a:r>
            <a:endParaRPr/>
          </a:p>
        </p:txBody>
      </p:sp>
      <p:sp>
        <p:nvSpPr>
          <p:cNvPr id="131" name="Google Shape;131;g3373b8ce051_0_10"/>
          <p:cNvSpPr txBox="1"/>
          <p:nvPr>
            <p:ph idx="1" type="body"/>
          </p:nvPr>
        </p:nvSpPr>
        <p:spPr>
          <a:xfrm>
            <a:off x="1014975" y="1942025"/>
            <a:ext cx="9836400" cy="41079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What is one ethical consideration from the readings that resonated/stuck out to you?</a:t>
            </a:r>
            <a:endParaRPr sz="2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 calcmode="lin" valueType="num">
                                      <p:cBhvr additive="base">
                                        <p:cTn dur="500"/>
                                        <p:tgtEl>
                                          <p:spTgt spid="13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g337b737339c_1_11"/>
          <p:cNvPicPr preferRelativeResize="0"/>
          <p:nvPr/>
        </p:nvPicPr>
        <p:blipFill>
          <a:blip r:embed="rId3">
            <a:alphaModFix/>
          </a:blip>
          <a:stretch>
            <a:fillRect/>
          </a:stretch>
        </p:blipFill>
        <p:spPr>
          <a:xfrm rot="-5400000">
            <a:off x="-545588" y="911436"/>
            <a:ext cx="6487777" cy="4865848"/>
          </a:xfrm>
          <a:prstGeom prst="rect">
            <a:avLst/>
          </a:prstGeom>
          <a:noFill/>
          <a:ln>
            <a:noFill/>
          </a:ln>
        </p:spPr>
      </p:pic>
      <p:sp>
        <p:nvSpPr>
          <p:cNvPr id="452" name="Google Shape;452;g337b737339c_1_11"/>
          <p:cNvSpPr txBox="1"/>
          <p:nvPr/>
        </p:nvSpPr>
        <p:spPr>
          <a:xfrm>
            <a:off x="6292350" y="315900"/>
            <a:ext cx="4140900" cy="5822700"/>
          </a:xfrm>
          <a:prstGeom prst="rect">
            <a:avLst/>
          </a:prstGeom>
          <a:solidFill>
            <a:srgbClr val="D5A6B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2"/>
                </a:solidFill>
                <a:latin typeface="Roboto"/>
                <a:ea typeface="Roboto"/>
                <a:cs typeface="Roboto"/>
                <a:sym typeface="Roboto"/>
              </a:rPr>
              <a:t>Places to cool down</a:t>
            </a:r>
            <a:endParaRPr b="1">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House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Library</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Basement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Mall and movie theater</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My room/ </a:t>
            </a:r>
            <a:r>
              <a:rPr lang="en-US">
                <a:solidFill>
                  <a:schemeClr val="dk2"/>
                </a:solidFill>
                <a:latin typeface="Roboto"/>
                <a:ea typeface="Roboto"/>
                <a:cs typeface="Roboto"/>
                <a:sym typeface="Roboto"/>
              </a:rPr>
              <a:t>In my room under the air conditioner, it’s way cooler</a:t>
            </a:r>
            <a:r>
              <a:rPr lang="en-US">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Indoor skating rink</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Stores and libraries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Forest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Under a tree</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Ice cream/water ice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Traveling</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Gym</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Amusement parks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Rivers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Atlantic City</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Woods and Sea Isle City Beach</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Wildwood</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Beach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L</a:t>
            </a:r>
            <a:r>
              <a:rPr lang="en-US">
                <a:solidFill>
                  <a:schemeClr val="dk2"/>
                </a:solidFill>
                <a:latin typeface="Roboto"/>
                <a:ea typeface="Roboto"/>
                <a:cs typeface="Roboto"/>
                <a:sym typeface="Roboto"/>
              </a:rPr>
              <a:t>akes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Water park</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Shower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Pool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g337b737339c_1_16"/>
          <p:cNvPicPr preferRelativeResize="0"/>
          <p:nvPr/>
        </p:nvPicPr>
        <p:blipFill>
          <a:blip r:embed="rId3">
            <a:alphaModFix/>
          </a:blip>
          <a:stretch>
            <a:fillRect/>
          </a:stretch>
        </p:blipFill>
        <p:spPr>
          <a:xfrm rot="-5400000">
            <a:off x="-360850" y="1075449"/>
            <a:ext cx="5740001" cy="4305001"/>
          </a:xfrm>
          <a:prstGeom prst="rect">
            <a:avLst/>
          </a:prstGeom>
          <a:noFill/>
          <a:ln>
            <a:noFill/>
          </a:ln>
        </p:spPr>
      </p:pic>
      <p:sp>
        <p:nvSpPr>
          <p:cNvPr id="458" name="Google Shape;458;g337b737339c_1_16"/>
          <p:cNvSpPr txBox="1"/>
          <p:nvPr/>
        </p:nvSpPr>
        <p:spPr>
          <a:xfrm>
            <a:off x="4934850" y="298825"/>
            <a:ext cx="4140900" cy="32871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2"/>
                </a:solidFill>
                <a:latin typeface="Roboto"/>
                <a:ea typeface="Roboto"/>
                <a:cs typeface="Roboto"/>
                <a:sym typeface="Roboto"/>
              </a:rPr>
              <a:t>How having green spaces make you feel?</a:t>
            </a:r>
            <a:endParaRPr b="1">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Healthy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Quieter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Chilling</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Nice to look at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It makes me feel </a:t>
            </a:r>
            <a:r>
              <a:rPr lang="en-US">
                <a:solidFill>
                  <a:schemeClr val="dk2"/>
                </a:solidFill>
                <a:latin typeface="Roboto"/>
                <a:ea typeface="Roboto"/>
                <a:cs typeface="Roboto"/>
                <a:sym typeface="Roboto"/>
              </a:rPr>
              <a:t>peaceful/ At peace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Relaxed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Options for free things to do</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Safe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Joyful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Cleaner air to breathe in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Trees are a form of life, they provide for us constantly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Calm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Whole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459" name="Google Shape;459;g337b737339c_1_16"/>
          <p:cNvSpPr txBox="1"/>
          <p:nvPr/>
        </p:nvSpPr>
        <p:spPr>
          <a:xfrm>
            <a:off x="5283625" y="3678500"/>
            <a:ext cx="4140900" cy="2366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2"/>
                </a:solidFill>
                <a:latin typeface="Roboto"/>
                <a:ea typeface="Roboto"/>
                <a:cs typeface="Roboto"/>
                <a:sym typeface="Roboto"/>
              </a:rPr>
              <a:t>Affect the temperature you feel</a:t>
            </a:r>
            <a:endParaRPr b="1">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Shade makes me feel cooler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Avoid the sun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Grass is nicer than hot pavement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It makes shade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When it’s hot the water feels nice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Sometimes the wind feels cool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US">
                <a:solidFill>
                  <a:schemeClr val="dk2"/>
                </a:solidFill>
                <a:latin typeface="Roboto"/>
                <a:ea typeface="Roboto"/>
                <a:cs typeface="Roboto"/>
                <a:sym typeface="Roboto"/>
              </a:rPr>
              <a:t>They make me feel beter about the temp because they clean the air and make it feel better</a:t>
            </a:r>
            <a:endParaRPr>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aphicFrame>
        <p:nvGraphicFramePr>
          <p:cNvPr id="464" name="Google Shape;464;g337b737339c_1_21"/>
          <p:cNvGraphicFramePr/>
          <p:nvPr/>
        </p:nvGraphicFramePr>
        <p:xfrm>
          <a:off x="5050650" y="839150"/>
          <a:ext cx="3000000" cy="3000000"/>
        </p:xfrm>
        <a:graphic>
          <a:graphicData uri="http://schemas.openxmlformats.org/drawingml/2006/table">
            <a:tbl>
              <a:tblPr>
                <a:noFill/>
                <a:tableStyleId>{83846F47-3AB8-4C56-9B72-0A21B4C2242A}</a:tableStyleId>
              </a:tblPr>
              <a:tblGrid>
                <a:gridCol w="2350400"/>
                <a:gridCol w="2350400"/>
                <a:gridCol w="2350400"/>
              </a:tblGrid>
              <a:tr h="1068500">
                <a:tc>
                  <a:txBody>
                    <a:bodyPr/>
                    <a:lstStyle/>
                    <a:p>
                      <a:pPr indent="0" lvl="0" marL="0" rtl="0" algn="l">
                        <a:spcBef>
                          <a:spcPts val="0"/>
                        </a:spcBef>
                        <a:spcAft>
                          <a:spcPts val="0"/>
                        </a:spcAft>
                        <a:buNone/>
                      </a:pPr>
                      <a:r>
                        <a:t/>
                      </a:r>
                      <a:endParaRPr sz="2000"/>
                    </a:p>
                  </a:txBody>
                  <a:tcPr marT="91425" marB="91425" marR="91425" marL="91425">
                    <a:solidFill>
                      <a:srgbClr val="FCE5CD"/>
                    </a:solidFill>
                  </a:tcPr>
                </a:tc>
                <a:tc>
                  <a:txBody>
                    <a:bodyPr/>
                    <a:lstStyle/>
                    <a:p>
                      <a:pPr indent="0" lvl="0" marL="0" rtl="0" algn="l">
                        <a:spcBef>
                          <a:spcPts val="0"/>
                        </a:spcBef>
                        <a:spcAft>
                          <a:spcPts val="0"/>
                        </a:spcAft>
                        <a:buNone/>
                      </a:pPr>
                      <a:r>
                        <a:rPr lang="en-US" sz="2000"/>
                        <a:t>Heat impacts on mental health </a:t>
                      </a:r>
                      <a:endParaRPr sz="2000"/>
                    </a:p>
                  </a:txBody>
                  <a:tcPr marT="91425" marB="91425" marR="91425" marL="91425">
                    <a:solidFill>
                      <a:srgbClr val="FCE5CD"/>
                    </a:solidFill>
                  </a:tcPr>
                </a:tc>
                <a:tc>
                  <a:txBody>
                    <a:bodyPr/>
                    <a:lstStyle/>
                    <a:p>
                      <a:pPr indent="0" lvl="0" marL="0" rtl="0" algn="l">
                        <a:spcBef>
                          <a:spcPts val="0"/>
                        </a:spcBef>
                        <a:spcAft>
                          <a:spcPts val="0"/>
                        </a:spcAft>
                        <a:buNone/>
                      </a:pPr>
                      <a:r>
                        <a:rPr lang="en-US" sz="2000"/>
                        <a:t>Green space impacts on mental health</a:t>
                      </a:r>
                      <a:endParaRPr sz="2000"/>
                    </a:p>
                  </a:txBody>
                  <a:tcPr marT="91425" marB="91425" marR="91425" marL="91425">
                    <a:solidFill>
                      <a:srgbClr val="FCE5CD"/>
                    </a:solidFill>
                  </a:tcPr>
                </a:tc>
              </a:tr>
              <a:tr h="895375">
                <a:tc>
                  <a:txBody>
                    <a:bodyPr/>
                    <a:lstStyle/>
                    <a:p>
                      <a:pPr indent="0" lvl="0" marL="0" rtl="0" algn="l">
                        <a:spcBef>
                          <a:spcPts val="0"/>
                        </a:spcBef>
                        <a:spcAft>
                          <a:spcPts val="0"/>
                        </a:spcAft>
                        <a:buNone/>
                      </a:pPr>
                      <a:r>
                        <a:rPr lang="en-US" sz="2000"/>
                        <a:t>Positive impacts </a:t>
                      </a:r>
                      <a:endParaRPr sz="2000"/>
                    </a:p>
                  </a:txBody>
                  <a:tcPr marT="91425" marB="91425" marR="91425" marL="91425">
                    <a:solidFill>
                      <a:srgbClr val="FCE5CD"/>
                    </a:solidFill>
                  </a:tcPr>
                </a:tc>
                <a:tc>
                  <a:txBody>
                    <a:bodyPr/>
                    <a:lstStyle/>
                    <a:p>
                      <a:pPr indent="0" lvl="0" marL="0" rtl="0" algn="l">
                        <a:spcBef>
                          <a:spcPts val="0"/>
                        </a:spcBef>
                        <a:spcAft>
                          <a:spcPts val="0"/>
                        </a:spcAft>
                        <a:buNone/>
                      </a:pPr>
                      <a:r>
                        <a:rPr lang="en-US" sz="1700"/>
                        <a:t>Summer</a:t>
                      </a:r>
                      <a:endParaRPr sz="1700"/>
                    </a:p>
                    <a:p>
                      <a:pPr indent="0" lvl="0" marL="0" rtl="0" algn="l">
                        <a:spcBef>
                          <a:spcPts val="0"/>
                        </a:spcBef>
                        <a:spcAft>
                          <a:spcPts val="0"/>
                        </a:spcAft>
                        <a:buNone/>
                      </a:pPr>
                      <a:r>
                        <a:rPr lang="en-US" sz="1700"/>
                        <a:t>Sunshine</a:t>
                      </a:r>
                      <a:endParaRPr sz="1700"/>
                    </a:p>
                    <a:p>
                      <a:pPr indent="0" lvl="0" marL="0" rtl="0" algn="l">
                        <a:spcBef>
                          <a:spcPts val="0"/>
                        </a:spcBef>
                        <a:spcAft>
                          <a:spcPts val="0"/>
                        </a:spcAft>
                        <a:buNone/>
                      </a:pPr>
                      <a:r>
                        <a:rPr lang="en-US" sz="1700"/>
                        <a:t>good feelings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Warmth, </a:t>
                      </a:r>
                      <a:endParaRPr sz="1700"/>
                    </a:p>
                    <a:p>
                      <a:pPr indent="0" lvl="0" marL="0" rtl="0" algn="l">
                        <a:spcBef>
                          <a:spcPts val="0"/>
                        </a:spcBef>
                        <a:spcAft>
                          <a:spcPts val="0"/>
                        </a:spcAft>
                        <a:buNone/>
                      </a:pPr>
                      <a:r>
                        <a:rPr lang="en-US" sz="1700"/>
                        <a:t>excuse to cool down</a:t>
                      </a:r>
                      <a:endParaRPr sz="1700"/>
                    </a:p>
                  </a:txBody>
                  <a:tcPr marT="91425" marB="91425" marR="91425" marL="91425">
                    <a:solidFill>
                      <a:srgbClr val="FCE5CD"/>
                    </a:solidFill>
                  </a:tcPr>
                </a:tc>
                <a:tc>
                  <a:txBody>
                    <a:bodyPr/>
                    <a:lstStyle/>
                    <a:p>
                      <a:pPr indent="0" lvl="0" marL="0" rtl="0" algn="l">
                        <a:spcBef>
                          <a:spcPts val="0"/>
                        </a:spcBef>
                        <a:spcAft>
                          <a:spcPts val="0"/>
                        </a:spcAft>
                        <a:buNone/>
                      </a:pPr>
                      <a:r>
                        <a:rPr lang="en-US" sz="1700"/>
                        <a:t>Grounding yourself with nature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Peaceful</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Wildlife</a:t>
                      </a:r>
                      <a:endParaRPr sz="1700"/>
                    </a:p>
                  </a:txBody>
                  <a:tcPr marT="91425" marB="91425" marR="91425" marL="91425">
                    <a:solidFill>
                      <a:srgbClr val="FCE5CD"/>
                    </a:solidFill>
                  </a:tcPr>
                </a:tc>
              </a:tr>
              <a:tr h="895375">
                <a:tc>
                  <a:txBody>
                    <a:bodyPr/>
                    <a:lstStyle/>
                    <a:p>
                      <a:pPr indent="0" lvl="0" marL="0" rtl="0" algn="l">
                        <a:spcBef>
                          <a:spcPts val="0"/>
                        </a:spcBef>
                        <a:spcAft>
                          <a:spcPts val="0"/>
                        </a:spcAft>
                        <a:buNone/>
                      </a:pPr>
                      <a:r>
                        <a:rPr lang="en-US" sz="2000"/>
                        <a:t>Negative impacts </a:t>
                      </a:r>
                      <a:endParaRPr sz="2000"/>
                    </a:p>
                  </a:txBody>
                  <a:tcPr marT="91425" marB="91425" marR="91425" marL="91425">
                    <a:solidFill>
                      <a:srgbClr val="FCE5CD"/>
                    </a:solidFill>
                  </a:tcPr>
                </a:tc>
                <a:tc>
                  <a:txBody>
                    <a:bodyPr/>
                    <a:lstStyle/>
                    <a:p>
                      <a:pPr indent="0" lvl="0" marL="0" rtl="0" algn="l">
                        <a:spcBef>
                          <a:spcPts val="0"/>
                        </a:spcBef>
                        <a:spcAft>
                          <a:spcPts val="0"/>
                        </a:spcAft>
                        <a:buNone/>
                      </a:pPr>
                      <a:r>
                        <a:rPr lang="en-US" sz="1700"/>
                        <a:t>Feeling overwhelmed and stressed</a:t>
                      </a:r>
                      <a:endParaRPr sz="1700"/>
                    </a:p>
                    <a:p>
                      <a:pPr indent="0" lvl="0" marL="0" rtl="0" algn="l">
                        <a:spcBef>
                          <a:spcPts val="0"/>
                        </a:spcBef>
                        <a:spcAft>
                          <a:spcPts val="0"/>
                        </a:spcAft>
                        <a:buNone/>
                      </a:pPr>
                      <a:r>
                        <a:rPr lang="en-US" sz="1700"/>
                        <a:t>More likely to be angry</a:t>
                      </a:r>
                      <a:endParaRPr sz="1700"/>
                    </a:p>
                    <a:p>
                      <a:pPr indent="0" lvl="0" marL="0" rtl="0" algn="l">
                        <a:spcBef>
                          <a:spcPts val="0"/>
                        </a:spcBef>
                        <a:spcAft>
                          <a:spcPts val="0"/>
                        </a:spcAft>
                        <a:buNone/>
                      </a:pPr>
                      <a:r>
                        <a:rPr lang="en-US" sz="1700"/>
                        <a:t>Feeling icky in humidity</a:t>
                      </a:r>
                      <a:endParaRPr sz="1700"/>
                    </a:p>
                    <a:p>
                      <a:pPr indent="0" lvl="0" marL="0" rtl="0" algn="l">
                        <a:spcBef>
                          <a:spcPts val="0"/>
                        </a:spcBef>
                        <a:spcAft>
                          <a:spcPts val="0"/>
                        </a:spcAft>
                        <a:buNone/>
                      </a:pPr>
                      <a:r>
                        <a:t/>
                      </a:r>
                      <a:endParaRPr sz="1700"/>
                    </a:p>
                  </a:txBody>
                  <a:tcPr marT="91425" marB="91425" marR="91425" marL="91425">
                    <a:solidFill>
                      <a:srgbClr val="FCE5CD"/>
                    </a:solidFill>
                  </a:tcPr>
                </a:tc>
                <a:tc>
                  <a:txBody>
                    <a:bodyPr/>
                    <a:lstStyle/>
                    <a:p>
                      <a:pPr indent="0" lvl="0" marL="0" rtl="0" algn="l">
                        <a:spcBef>
                          <a:spcPts val="0"/>
                        </a:spcBef>
                        <a:spcAft>
                          <a:spcPts val="0"/>
                        </a:spcAft>
                        <a:buNone/>
                      </a:pPr>
                      <a:r>
                        <a:rPr lang="en-US" sz="1700"/>
                        <a:t>Can feel very alone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Not always permanent - e.g., green space replaced by a building can feel like losing your home</a:t>
                      </a:r>
                      <a:endParaRPr sz="1700"/>
                    </a:p>
                  </a:txBody>
                  <a:tcPr marT="91425" marB="91425" marR="91425" marL="91425">
                    <a:solidFill>
                      <a:srgbClr val="FCE5CD"/>
                    </a:solidFill>
                  </a:tcPr>
                </a:tc>
              </a:tr>
            </a:tbl>
          </a:graphicData>
        </a:graphic>
      </p:graphicFrame>
      <p:pic>
        <p:nvPicPr>
          <p:cNvPr id="465" name="Google Shape;465;g337b737339c_1_21"/>
          <p:cNvPicPr preferRelativeResize="0"/>
          <p:nvPr/>
        </p:nvPicPr>
        <p:blipFill>
          <a:blip r:embed="rId3">
            <a:alphaModFix/>
          </a:blip>
          <a:stretch>
            <a:fillRect/>
          </a:stretch>
        </p:blipFill>
        <p:spPr>
          <a:xfrm rot="-5400000">
            <a:off x="-550239" y="1333138"/>
            <a:ext cx="6200376" cy="4650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g337b737339c_1_0"/>
          <p:cNvPicPr preferRelativeResize="0"/>
          <p:nvPr/>
        </p:nvPicPr>
        <p:blipFill>
          <a:blip r:embed="rId3">
            <a:alphaModFix/>
          </a:blip>
          <a:stretch>
            <a:fillRect/>
          </a:stretch>
        </p:blipFill>
        <p:spPr>
          <a:xfrm>
            <a:off x="0" y="180400"/>
            <a:ext cx="5035576" cy="6714076"/>
          </a:xfrm>
          <a:prstGeom prst="rect">
            <a:avLst/>
          </a:prstGeom>
          <a:noFill/>
          <a:ln>
            <a:noFill/>
          </a:ln>
        </p:spPr>
      </p:pic>
      <p:graphicFrame>
        <p:nvGraphicFramePr>
          <p:cNvPr id="471" name="Google Shape;471;g337b737339c_1_0"/>
          <p:cNvGraphicFramePr/>
          <p:nvPr/>
        </p:nvGraphicFramePr>
        <p:xfrm>
          <a:off x="5035575" y="180400"/>
          <a:ext cx="3000000" cy="3000000"/>
        </p:xfrm>
        <a:graphic>
          <a:graphicData uri="http://schemas.openxmlformats.org/drawingml/2006/table">
            <a:tbl>
              <a:tblPr>
                <a:noFill/>
                <a:tableStyleId>{83846F47-3AB8-4C56-9B72-0A21B4C2242A}</a:tableStyleId>
              </a:tblPr>
              <a:tblGrid>
                <a:gridCol w="2350400"/>
                <a:gridCol w="2350400"/>
                <a:gridCol w="2350400"/>
              </a:tblGrid>
              <a:tr h="1068500">
                <a:tc>
                  <a:txBody>
                    <a:bodyPr/>
                    <a:lstStyle/>
                    <a:p>
                      <a:pPr indent="0" lvl="0" marL="0" rtl="0" algn="l">
                        <a:spcBef>
                          <a:spcPts val="0"/>
                        </a:spcBef>
                        <a:spcAft>
                          <a:spcPts val="0"/>
                        </a:spcAft>
                        <a:buNone/>
                      </a:pPr>
                      <a:r>
                        <a:t/>
                      </a:r>
                      <a:endParaRPr sz="2000"/>
                    </a:p>
                  </a:txBody>
                  <a:tcPr marT="91425" marB="91425" marR="91425" marL="91425">
                    <a:solidFill>
                      <a:srgbClr val="CFE2F3"/>
                    </a:solidFill>
                  </a:tcPr>
                </a:tc>
                <a:tc>
                  <a:txBody>
                    <a:bodyPr/>
                    <a:lstStyle/>
                    <a:p>
                      <a:pPr indent="0" lvl="0" marL="0" rtl="0" algn="l">
                        <a:spcBef>
                          <a:spcPts val="0"/>
                        </a:spcBef>
                        <a:spcAft>
                          <a:spcPts val="0"/>
                        </a:spcAft>
                        <a:buNone/>
                      </a:pPr>
                      <a:r>
                        <a:rPr lang="en-US" sz="2000"/>
                        <a:t>Heat impacts on social &amp; resource needs</a:t>
                      </a:r>
                      <a:endParaRPr sz="2000"/>
                    </a:p>
                  </a:txBody>
                  <a:tcPr marT="91425" marB="91425" marR="91425" marL="91425">
                    <a:solidFill>
                      <a:srgbClr val="CFE2F3"/>
                    </a:solidFill>
                  </a:tcPr>
                </a:tc>
                <a:tc>
                  <a:txBody>
                    <a:bodyPr/>
                    <a:lstStyle/>
                    <a:p>
                      <a:pPr indent="0" lvl="0" marL="0" rtl="0" algn="l">
                        <a:spcBef>
                          <a:spcPts val="0"/>
                        </a:spcBef>
                        <a:spcAft>
                          <a:spcPts val="0"/>
                        </a:spcAft>
                        <a:buNone/>
                      </a:pPr>
                      <a:r>
                        <a:rPr lang="en-US" sz="2000"/>
                        <a:t>Green space impacts on </a:t>
                      </a:r>
                      <a:r>
                        <a:rPr lang="en-US" sz="2000"/>
                        <a:t>social &amp; resource needs</a:t>
                      </a:r>
                      <a:endParaRPr sz="2000"/>
                    </a:p>
                  </a:txBody>
                  <a:tcPr marT="91425" marB="91425" marR="91425" marL="91425">
                    <a:solidFill>
                      <a:srgbClr val="CFE2F3"/>
                    </a:solidFill>
                  </a:tcPr>
                </a:tc>
              </a:tr>
              <a:tr h="895375">
                <a:tc>
                  <a:txBody>
                    <a:bodyPr/>
                    <a:lstStyle/>
                    <a:p>
                      <a:pPr indent="0" lvl="0" marL="0" rtl="0" algn="l">
                        <a:spcBef>
                          <a:spcPts val="0"/>
                        </a:spcBef>
                        <a:spcAft>
                          <a:spcPts val="0"/>
                        </a:spcAft>
                        <a:buNone/>
                      </a:pPr>
                      <a:r>
                        <a:rPr lang="en-US" sz="2000"/>
                        <a:t>Positive impacts </a:t>
                      </a:r>
                      <a:endParaRPr sz="2000"/>
                    </a:p>
                  </a:txBody>
                  <a:tcPr marT="91425" marB="91425" marR="91425" marL="91425">
                    <a:solidFill>
                      <a:srgbClr val="CFE2F3"/>
                    </a:solidFill>
                  </a:tcPr>
                </a:tc>
                <a:tc>
                  <a:txBody>
                    <a:bodyPr/>
                    <a:lstStyle/>
                    <a:p>
                      <a:pPr indent="0" lvl="0" marL="0" rtl="0" algn="l">
                        <a:spcBef>
                          <a:spcPts val="0"/>
                        </a:spcBef>
                        <a:spcAft>
                          <a:spcPts val="0"/>
                        </a:spcAft>
                        <a:buNone/>
                      </a:pPr>
                      <a:r>
                        <a:rPr lang="en-US"/>
                        <a:t>Brighter</a:t>
                      </a:r>
                      <a:endParaRPr/>
                    </a:p>
                    <a:p>
                      <a:pPr indent="0" lvl="0" marL="0" rtl="0" algn="l">
                        <a:spcBef>
                          <a:spcPts val="0"/>
                        </a:spcBef>
                        <a:spcAft>
                          <a:spcPts val="0"/>
                        </a:spcAft>
                        <a:buNone/>
                      </a:pPr>
                      <a:r>
                        <a:rPr lang="en-US"/>
                        <a:t>You can go for a walk/ exercise</a:t>
                      </a:r>
                      <a:endParaRPr/>
                    </a:p>
                    <a:p>
                      <a:pPr indent="0" lvl="0" marL="0" rtl="0" algn="l">
                        <a:spcBef>
                          <a:spcPts val="0"/>
                        </a:spcBef>
                        <a:spcAft>
                          <a:spcPts val="0"/>
                        </a:spcAft>
                        <a:buNone/>
                      </a:pPr>
                      <a:r>
                        <a:rPr lang="en-US"/>
                        <a:t>Heat healps </a:t>
                      </a:r>
                      <a:r>
                        <a:rPr lang="en-US"/>
                        <a:t>improve</a:t>
                      </a:r>
                      <a:r>
                        <a:rPr lang="en-US"/>
                        <a:t> circulation (+)</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Community spaces</a:t>
                      </a:r>
                      <a:endParaRPr/>
                    </a:p>
                    <a:p>
                      <a:pPr indent="0" lvl="0" marL="0" rtl="0" algn="l">
                        <a:spcBef>
                          <a:spcPts val="0"/>
                        </a:spcBef>
                        <a:spcAft>
                          <a:spcPts val="0"/>
                        </a:spcAft>
                        <a:buNone/>
                      </a:pPr>
                      <a:r>
                        <a:rPr lang="en-US"/>
                        <a:t>Create more relationships (+)</a:t>
                      </a:r>
                      <a:endParaRPr/>
                    </a:p>
                    <a:p>
                      <a:pPr indent="0" lvl="0" marL="0" rtl="0" algn="l">
                        <a:spcBef>
                          <a:spcPts val="0"/>
                        </a:spcBef>
                        <a:spcAft>
                          <a:spcPts val="0"/>
                        </a:spcAft>
                        <a:buNone/>
                      </a:pPr>
                      <a:r>
                        <a:rPr lang="en-US"/>
                        <a:t>Parks increase social connection</a:t>
                      </a:r>
                      <a:endParaRPr/>
                    </a:p>
                    <a:p>
                      <a:pPr indent="0" lvl="0" marL="0" rtl="0" algn="l">
                        <a:spcBef>
                          <a:spcPts val="0"/>
                        </a:spcBef>
                        <a:spcAft>
                          <a:spcPts val="0"/>
                        </a:spcAft>
                        <a:buNone/>
                      </a:pPr>
                      <a:r>
                        <a:rPr lang="en-US"/>
                        <a:t>To raise hope</a:t>
                      </a:r>
                      <a:endParaRPr/>
                    </a:p>
                    <a:p>
                      <a:pPr indent="0" lvl="0" marL="0" rtl="0" algn="l">
                        <a:spcBef>
                          <a:spcPts val="0"/>
                        </a:spcBef>
                        <a:spcAft>
                          <a:spcPts val="0"/>
                        </a:spcAft>
                        <a:buNone/>
                      </a:pPr>
                      <a:r>
                        <a:t/>
                      </a:r>
                      <a:endParaRPr/>
                    </a:p>
                  </a:txBody>
                  <a:tcPr marT="91425" marB="91425" marR="91425" marL="91425">
                    <a:solidFill>
                      <a:srgbClr val="CFE2F3"/>
                    </a:solidFill>
                  </a:tcPr>
                </a:tc>
              </a:tr>
              <a:tr h="895375">
                <a:tc>
                  <a:txBody>
                    <a:bodyPr/>
                    <a:lstStyle/>
                    <a:p>
                      <a:pPr indent="0" lvl="0" marL="0" rtl="0" algn="l">
                        <a:spcBef>
                          <a:spcPts val="0"/>
                        </a:spcBef>
                        <a:spcAft>
                          <a:spcPts val="0"/>
                        </a:spcAft>
                        <a:buNone/>
                      </a:pPr>
                      <a:r>
                        <a:rPr lang="en-US" sz="2000"/>
                        <a:t>Negative impacts </a:t>
                      </a:r>
                      <a:endParaRPr sz="2000"/>
                    </a:p>
                  </a:txBody>
                  <a:tcPr marT="91425" marB="91425" marR="91425" marL="91425">
                    <a:solidFill>
                      <a:srgbClr val="CFE2F3"/>
                    </a:solidFill>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Options for clothing</a:t>
                      </a:r>
                      <a:endParaRPr/>
                    </a:p>
                    <a:p>
                      <a:pPr indent="0" lvl="0" marL="0" rtl="0" algn="l">
                        <a:spcBef>
                          <a:spcPts val="0"/>
                        </a:spcBef>
                        <a:spcAft>
                          <a:spcPts val="0"/>
                        </a:spcAft>
                        <a:buNone/>
                      </a:pPr>
                      <a:r>
                        <a:rPr lang="en-US"/>
                        <a:t>Heat, bags, people, pollen, heat stroke (+)</a:t>
                      </a:r>
                      <a:endParaRPr/>
                    </a:p>
                    <a:p>
                      <a:pPr indent="0" lvl="0" marL="0" rtl="0" algn="l">
                        <a:spcBef>
                          <a:spcPts val="0"/>
                        </a:spcBef>
                        <a:spcAft>
                          <a:spcPts val="0"/>
                        </a:spcAft>
                        <a:buNone/>
                      </a:pPr>
                      <a:r>
                        <a:rPr lang="en-US"/>
                        <a:t>Housing with no AC (+)</a:t>
                      </a:r>
                      <a:endParaRPr/>
                    </a:p>
                    <a:p>
                      <a:pPr indent="0" lvl="0" marL="0" rtl="0" algn="l">
                        <a:spcBef>
                          <a:spcPts val="0"/>
                        </a:spcBef>
                        <a:spcAft>
                          <a:spcPts val="0"/>
                        </a:spcAft>
                        <a:buNone/>
                      </a:pPr>
                      <a:r>
                        <a:rPr lang="en-US"/>
                        <a:t>Having a lot of peopl in one spt can make gun violence go up (++)</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The plants can die (+)</a:t>
                      </a:r>
                      <a:endParaRPr/>
                    </a:p>
                    <a:p>
                      <a:pPr indent="0" lvl="0" marL="0" rtl="0" algn="l">
                        <a:spcBef>
                          <a:spcPts val="0"/>
                        </a:spcBef>
                        <a:spcAft>
                          <a:spcPts val="0"/>
                        </a:spcAft>
                        <a:buNone/>
                      </a:pPr>
                      <a:r>
                        <a:rPr lang="en-US"/>
                        <a:t>Neighborhoods with higher income would more likely have a lot of trees</a:t>
                      </a:r>
                      <a:br>
                        <a:rPr lang="en-US"/>
                      </a:br>
                      <a:r>
                        <a:rPr lang="en-US"/>
                        <a:t>No shade without trees (+)</a:t>
                      </a:r>
                      <a:endParaRPr/>
                    </a:p>
                    <a:p>
                      <a:pPr indent="0" lvl="0" marL="0" rtl="0" algn="l">
                        <a:spcBef>
                          <a:spcPts val="0"/>
                        </a:spcBef>
                        <a:spcAft>
                          <a:spcPts val="0"/>
                        </a:spcAft>
                        <a:buNone/>
                      </a:pPr>
                      <a:r>
                        <a:rPr lang="en-US"/>
                        <a:t>Asthma</a:t>
                      </a:r>
                      <a:endParaRPr/>
                    </a:p>
                    <a:p>
                      <a:pPr indent="0" lvl="0" marL="0" rtl="0" algn="l">
                        <a:spcBef>
                          <a:spcPts val="0"/>
                        </a:spcBef>
                        <a:spcAft>
                          <a:spcPts val="0"/>
                        </a:spcAft>
                        <a:buNone/>
                      </a:pPr>
                      <a:r>
                        <a:rPr lang="en-US"/>
                        <a:t>No space for sports or activities</a:t>
                      </a:r>
                      <a:endParaRPr/>
                    </a:p>
                    <a:p>
                      <a:pPr indent="0" lvl="0" marL="0" rtl="0" algn="l">
                        <a:spcBef>
                          <a:spcPts val="0"/>
                        </a:spcBef>
                        <a:spcAft>
                          <a:spcPts val="0"/>
                        </a:spcAft>
                        <a:buNone/>
                      </a:pPr>
                      <a:r>
                        <a:rPr lang="en-US"/>
                        <a:t>No places to keep cool/ stay cool (+)</a:t>
                      </a:r>
                      <a:endParaRPr/>
                    </a:p>
                    <a:p>
                      <a:pPr indent="0" lvl="0" marL="0" rtl="0" algn="l">
                        <a:spcBef>
                          <a:spcPts val="0"/>
                        </a:spcBef>
                        <a:spcAft>
                          <a:spcPts val="0"/>
                        </a:spcAft>
                        <a:buNone/>
                      </a:pPr>
                      <a:r>
                        <a:rPr lang="en-US"/>
                        <a:t>Making a bad difference</a:t>
                      </a:r>
                      <a:endParaRPr/>
                    </a:p>
                    <a:p>
                      <a:pPr indent="0" lvl="0" marL="0" rtl="0" algn="l">
                        <a:spcBef>
                          <a:spcPts val="0"/>
                        </a:spcBef>
                        <a:spcAft>
                          <a:spcPts val="0"/>
                        </a:spcAft>
                        <a:buNone/>
                      </a:pPr>
                      <a:r>
                        <a:rPr lang="en-US"/>
                        <a:t>Merger of animal and social life, removing habitats </a:t>
                      </a:r>
                      <a:endParaRPr/>
                    </a:p>
                    <a:p>
                      <a:pPr indent="0" lvl="0" marL="0" rtl="0" algn="l">
                        <a:spcBef>
                          <a:spcPts val="0"/>
                        </a:spcBef>
                        <a:spcAft>
                          <a:spcPts val="0"/>
                        </a:spcAft>
                        <a:buNone/>
                      </a:pPr>
                      <a:r>
                        <a:rPr lang="en-US"/>
                        <a:t>Forest fire</a:t>
                      </a:r>
                      <a:endParaRPr/>
                    </a:p>
                    <a:p>
                      <a:pPr indent="0" lvl="0" marL="0" rtl="0" algn="l">
                        <a:spcBef>
                          <a:spcPts val="0"/>
                        </a:spcBef>
                        <a:spcAft>
                          <a:spcPts val="0"/>
                        </a:spcAft>
                        <a:buNone/>
                      </a:pPr>
                      <a:r>
                        <a:rPr lang="en-US"/>
                        <a:t>Black tops, bland buildings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solidFill>
                      <a:srgbClr val="CFE2F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g334264bf0cb_0_78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37" name="Google Shape;137;g334264bf0cb_0_783"/>
          <p:cNvGrpSpPr/>
          <p:nvPr/>
        </p:nvGrpSpPr>
        <p:grpSpPr>
          <a:xfrm>
            <a:off x="-2848" y="0"/>
            <a:ext cx="12189000" cy="6858000"/>
            <a:chOff x="-2848" y="0"/>
            <a:chExt cx="12189000" cy="6858000"/>
          </a:xfrm>
        </p:grpSpPr>
        <p:sp>
          <p:nvSpPr>
            <p:cNvPr id="138" name="Google Shape;138;g334264bf0cb_0_783"/>
            <p:cNvSpPr/>
            <p:nvPr/>
          </p:nvSpPr>
          <p:spPr>
            <a:xfrm>
              <a:off x="-2848" y="0"/>
              <a:ext cx="12189000" cy="6858000"/>
            </a:xfrm>
            <a:prstGeom prst="rect">
              <a:avLst/>
            </a:prstGeom>
            <a:solidFill>
              <a:schemeClr val="accent5">
                <a:alpha val="4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g334264bf0cb_0_783"/>
            <p:cNvSpPr/>
            <p:nvPr/>
          </p:nvSpPr>
          <p:spPr>
            <a:xfrm>
              <a:off x="-2848" y="0"/>
              <a:ext cx="12189000" cy="6858000"/>
            </a:xfrm>
            <a:prstGeom prst="rect">
              <a:avLst/>
            </a:prstGeom>
            <a:solidFill>
              <a:schemeClr val="accent6">
                <a:alpha val="1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g334264bf0cb_0_783"/>
          <p:cNvGrpSpPr/>
          <p:nvPr/>
        </p:nvGrpSpPr>
        <p:grpSpPr>
          <a:xfrm>
            <a:off x="651279" y="598259"/>
            <a:ext cx="10889400" cy="5680800"/>
            <a:chOff x="651279" y="598259"/>
            <a:chExt cx="10889400" cy="5680800"/>
          </a:xfrm>
        </p:grpSpPr>
        <p:sp>
          <p:nvSpPr>
            <p:cNvPr id="141" name="Google Shape;141;g334264bf0cb_0_783"/>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g334264bf0cb_0_783"/>
            <p:cNvSpPr/>
            <p:nvPr/>
          </p:nvSpPr>
          <p:spPr>
            <a:xfrm>
              <a:off x="651279" y="598259"/>
              <a:ext cx="10889400" cy="5680800"/>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3" name="Google Shape;143;g334264bf0cb_0_783"/>
          <p:cNvGrpSpPr/>
          <p:nvPr/>
        </p:nvGrpSpPr>
        <p:grpSpPr>
          <a:xfrm>
            <a:off x="1524" y="0"/>
            <a:ext cx="12188952" cy="6859135"/>
            <a:chOff x="0" y="0"/>
            <a:chExt cx="12188952" cy="6859135"/>
          </a:xfrm>
        </p:grpSpPr>
        <p:sp>
          <p:nvSpPr>
            <p:cNvPr id="144" name="Google Shape;144;g334264bf0cb_0_783"/>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g334264bf0cb_0_783"/>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g334264bf0cb_0_783"/>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g334264bf0cb_0_783"/>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g334264bf0cb_0_783"/>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g334264bf0cb_0_783"/>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g334264bf0cb_0_783"/>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1" name="Google Shape;151;g334264bf0cb_0_783"/>
          <p:cNvSpPr txBox="1"/>
          <p:nvPr>
            <p:ph type="title"/>
          </p:nvPr>
        </p:nvSpPr>
        <p:spPr>
          <a:xfrm>
            <a:off x="1014984" y="908263"/>
            <a:ext cx="10158900" cy="87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Journey mapping activity goals</a:t>
            </a:r>
            <a:endParaRPr/>
          </a:p>
        </p:txBody>
      </p:sp>
      <p:sp>
        <p:nvSpPr>
          <p:cNvPr id="152" name="Google Shape;152;g334264bf0cb_0_783"/>
          <p:cNvSpPr txBox="1"/>
          <p:nvPr>
            <p:ph idx="1" type="body"/>
          </p:nvPr>
        </p:nvSpPr>
        <p:spPr>
          <a:xfrm>
            <a:off x="1014975" y="1942025"/>
            <a:ext cx="9836400" cy="41079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Gain greater appreciation for how high school student partners might experience our YPAR project</a:t>
            </a:r>
            <a:endParaRPr sz="2800">
              <a:solidFill>
                <a:srgbClr val="FFFFFF"/>
              </a:solidFill>
              <a:latin typeface="Arial"/>
              <a:ea typeface="Arial"/>
              <a:cs typeface="Arial"/>
              <a:sym typeface="Arial"/>
            </a:endParaRPr>
          </a:p>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Drawing from the readings, identify potential ethical issues we might encounter and how we might navigate them</a:t>
            </a:r>
            <a:endParaRPr sz="2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 calcmode="lin" valueType="num">
                                      <p:cBhvr additive="base">
                                        <p:cTn dur="500"/>
                                        <p:tgtEl>
                                          <p:spTgt spid="1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 calcmode="lin" valueType="num">
                                      <p:cBhvr additive="base">
                                        <p:cTn dur="500"/>
                                        <p:tgtEl>
                                          <p:spTgt spid="15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3373b8ce051_0_3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8" name="Google Shape;158;g3373b8ce051_0_30"/>
          <p:cNvGrpSpPr/>
          <p:nvPr/>
        </p:nvGrpSpPr>
        <p:grpSpPr>
          <a:xfrm>
            <a:off x="-2848" y="0"/>
            <a:ext cx="12189000" cy="6858000"/>
            <a:chOff x="-2848" y="0"/>
            <a:chExt cx="12189000" cy="6858000"/>
          </a:xfrm>
        </p:grpSpPr>
        <p:sp>
          <p:nvSpPr>
            <p:cNvPr id="159" name="Google Shape;159;g3373b8ce051_0_30"/>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g3373b8ce051_0_30"/>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1" name="Google Shape;161;g3373b8ce051_0_30"/>
          <p:cNvGrpSpPr/>
          <p:nvPr/>
        </p:nvGrpSpPr>
        <p:grpSpPr>
          <a:xfrm>
            <a:off x="651279" y="598259"/>
            <a:ext cx="10889400" cy="5680800"/>
            <a:chOff x="651279" y="598259"/>
            <a:chExt cx="10889400" cy="5680800"/>
          </a:xfrm>
        </p:grpSpPr>
        <p:sp>
          <p:nvSpPr>
            <p:cNvPr id="162" name="Google Shape;162;g3373b8ce051_0_30"/>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g3373b8ce051_0_30"/>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4" name="Google Shape;164;g3373b8ce051_0_30"/>
          <p:cNvGrpSpPr/>
          <p:nvPr/>
        </p:nvGrpSpPr>
        <p:grpSpPr>
          <a:xfrm>
            <a:off x="1524" y="0"/>
            <a:ext cx="12188952" cy="6859135"/>
            <a:chOff x="0" y="0"/>
            <a:chExt cx="12188952" cy="6859135"/>
          </a:xfrm>
        </p:grpSpPr>
        <p:sp>
          <p:nvSpPr>
            <p:cNvPr id="165" name="Google Shape;165;g3373b8ce051_0_30"/>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g3373b8ce051_0_30"/>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g3373b8ce051_0_30"/>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g3373b8ce051_0_30"/>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g3373b8ce051_0_30"/>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g3373b8ce051_0_30"/>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g3373b8ce051_0_30"/>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2" name="Google Shape;172;g3373b8ce051_0_30"/>
          <p:cNvSpPr txBox="1"/>
          <p:nvPr>
            <p:ph type="title"/>
          </p:nvPr>
        </p:nvSpPr>
        <p:spPr>
          <a:xfrm>
            <a:off x="1014984" y="908263"/>
            <a:ext cx="10158900" cy="87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Journey mapping activity overview</a:t>
            </a:r>
            <a:endParaRPr/>
          </a:p>
        </p:txBody>
      </p:sp>
      <p:sp>
        <p:nvSpPr>
          <p:cNvPr id="173" name="Google Shape;173;g3373b8ce051_0_30"/>
          <p:cNvSpPr txBox="1"/>
          <p:nvPr>
            <p:ph idx="1" type="body"/>
          </p:nvPr>
        </p:nvSpPr>
        <p:spPr>
          <a:xfrm>
            <a:off x="1014975" y="1942025"/>
            <a:ext cx="9836400" cy="41079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Break into two groups</a:t>
            </a:r>
            <a:endParaRPr sz="2800">
              <a:solidFill>
                <a:srgbClr val="FFFFFF"/>
              </a:solidFill>
              <a:latin typeface="Arial"/>
              <a:ea typeface="Arial"/>
              <a:cs typeface="Arial"/>
              <a:sym typeface="Arial"/>
            </a:endParaRPr>
          </a:p>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Take the perspective of a hypothetical high school student partner and walk through their YPAR journey</a:t>
            </a:r>
            <a:endParaRPr sz="2800">
              <a:solidFill>
                <a:srgbClr val="FFFFFF"/>
              </a:solidFill>
              <a:latin typeface="Arial"/>
              <a:ea typeface="Arial"/>
              <a:cs typeface="Arial"/>
              <a:sym typeface="Arial"/>
            </a:endParaRPr>
          </a:p>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Empathize with their experience and 1) raise potential ethical issues that might arise and 2) identify how we might mitigate/address them (proactively or after the fact)</a:t>
            </a:r>
            <a:endParaRPr sz="2800">
              <a:solidFill>
                <a:srgbClr val="FFFFFF"/>
              </a:solidFill>
              <a:latin typeface="Arial"/>
              <a:ea typeface="Arial"/>
              <a:cs typeface="Arial"/>
              <a:sym typeface="Arial"/>
            </a:endParaRPr>
          </a:p>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Use sticky notes, grouping, and upvoting to synthesize</a:t>
            </a:r>
            <a:endParaRPr sz="2800">
              <a:solidFill>
                <a:srgbClr val="FFFFFF"/>
              </a:solidFill>
              <a:latin typeface="Arial"/>
              <a:ea typeface="Arial"/>
              <a:cs typeface="Arial"/>
              <a:sym typeface="Arial"/>
            </a:endParaRPr>
          </a:p>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Switch journeys</a:t>
            </a:r>
            <a:endParaRPr sz="2800">
              <a:solidFill>
                <a:srgbClr val="FFFFFF"/>
              </a:solidFill>
              <a:latin typeface="Arial"/>
              <a:ea typeface="Arial"/>
              <a:cs typeface="Arial"/>
              <a:sym typeface="Arial"/>
            </a:endParaRPr>
          </a:p>
          <a:p>
            <a:pPr indent="-406400" lvl="0" marL="457200" rtl="0" algn="l">
              <a:lnSpc>
                <a:spcPct val="100000"/>
              </a:lnSpc>
              <a:spcBef>
                <a:spcPts val="600"/>
              </a:spcBef>
              <a:spcAft>
                <a:spcPts val="0"/>
              </a:spcAft>
              <a:buClr>
                <a:srgbClr val="FFFFFF"/>
              </a:buClr>
              <a:buSzPts val="2800"/>
              <a:buFont typeface="Arial"/>
              <a:buChar char="•"/>
            </a:pPr>
            <a:r>
              <a:rPr lang="en-US" sz="2800">
                <a:solidFill>
                  <a:srgbClr val="FFFFFF"/>
                </a:solidFill>
                <a:latin typeface="Arial"/>
                <a:ea typeface="Arial"/>
                <a:cs typeface="Arial"/>
                <a:sym typeface="Arial"/>
              </a:rPr>
              <a:t>Debrief as a group</a:t>
            </a:r>
            <a:endParaRPr sz="2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 calcmode="lin" valueType="num">
                                      <p:cBhvr additive="base">
                                        <p:cTn dur="500"/>
                                        <p:tgtEl>
                                          <p:spTgt spid="1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 calcmode="lin" valueType="num">
                                      <p:cBhvr additive="base">
                                        <p:cTn dur="500"/>
                                        <p:tgtEl>
                                          <p:spTgt spid="17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 calcmode="lin" valueType="num">
                                      <p:cBhvr additive="base">
                                        <p:cTn dur="500"/>
                                        <p:tgtEl>
                                          <p:spTgt spid="17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 calcmode="lin" valueType="num">
                                      <p:cBhvr additive="base">
                                        <p:cTn dur="500"/>
                                        <p:tgtEl>
                                          <p:spTgt spid="17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 calcmode="lin" valueType="num">
                                      <p:cBhvr additive="base">
                                        <p:cTn dur="500"/>
                                        <p:tgtEl>
                                          <p:spTgt spid="17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 calcmode="lin" valueType="num">
                                      <p:cBhvr additive="base">
                                        <p:cTn dur="500"/>
                                        <p:tgtEl>
                                          <p:spTgt spid="17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334264bf0cb_0_916"/>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9" name="Google Shape;179;g334264bf0cb_0_916"/>
          <p:cNvGrpSpPr/>
          <p:nvPr/>
        </p:nvGrpSpPr>
        <p:grpSpPr>
          <a:xfrm>
            <a:off x="-2848" y="0"/>
            <a:ext cx="12189000" cy="6858000"/>
            <a:chOff x="-2848" y="0"/>
            <a:chExt cx="12189000" cy="6858000"/>
          </a:xfrm>
        </p:grpSpPr>
        <p:sp>
          <p:nvSpPr>
            <p:cNvPr id="180" name="Google Shape;180;g334264bf0cb_0_916"/>
            <p:cNvSpPr/>
            <p:nvPr/>
          </p:nvSpPr>
          <p:spPr>
            <a:xfrm>
              <a:off x="-2848" y="0"/>
              <a:ext cx="12189000" cy="6858000"/>
            </a:xfrm>
            <a:prstGeom prst="rect">
              <a:avLst/>
            </a:prstGeom>
            <a:solidFill>
              <a:schemeClr val="accent5">
                <a:alpha val="4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g334264bf0cb_0_916"/>
            <p:cNvSpPr/>
            <p:nvPr/>
          </p:nvSpPr>
          <p:spPr>
            <a:xfrm>
              <a:off x="-2848" y="0"/>
              <a:ext cx="12189000" cy="6858000"/>
            </a:xfrm>
            <a:prstGeom prst="rect">
              <a:avLst/>
            </a:prstGeom>
            <a:solidFill>
              <a:schemeClr val="accent6">
                <a:alpha val="1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82" name="Google Shape;182;g334264bf0cb_0_916"/>
          <p:cNvGrpSpPr/>
          <p:nvPr/>
        </p:nvGrpSpPr>
        <p:grpSpPr>
          <a:xfrm>
            <a:off x="651279" y="598259"/>
            <a:ext cx="10889400" cy="5680800"/>
            <a:chOff x="651279" y="598259"/>
            <a:chExt cx="10889400" cy="5680800"/>
          </a:xfrm>
        </p:grpSpPr>
        <p:sp>
          <p:nvSpPr>
            <p:cNvPr id="183" name="Google Shape;183;g334264bf0cb_0_916"/>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g334264bf0cb_0_916"/>
            <p:cNvSpPr/>
            <p:nvPr/>
          </p:nvSpPr>
          <p:spPr>
            <a:xfrm>
              <a:off x="651279" y="598259"/>
              <a:ext cx="10889400" cy="5680800"/>
            </a:xfrm>
            <a:prstGeom prst="rect">
              <a:avLst/>
            </a:prstGeom>
            <a:solidFill>
              <a:schemeClr val="accent6">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85" name="Google Shape;185;g334264bf0cb_0_916"/>
          <p:cNvGrpSpPr/>
          <p:nvPr/>
        </p:nvGrpSpPr>
        <p:grpSpPr>
          <a:xfrm>
            <a:off x="1524" y="0"/>
            <a:ext cx="12188952" cy="6859135"/>
            <a:chOff x="0" y="0"/>
            <a:chExt cx="12188952" cy="6859135"/>
          </a:xfrm>
        </p:grpSpPr>
        <p:sp>
          <p:nvSpPr>
            <p:cNvPr id="186" name="Google Shape;186;g334264bf0cb_0_916"/>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7" name="Google Shape;187;g334264bf0cb_0_916"/>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g334264bf0cb_0_916"/>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g334264bf0cb_0_916"/>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g334264bf0cb_0_916"/>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g334264bf0cb_0_916"/>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g334264bf0cb_0_916"/>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3" name="Google Shape;193;g334264bf0cb_0_916"/>
          <p:cNvSpPr txBox="1"/>
          <p:nvPr>
            <p:ph type="title"/>
          </p:nvPr>
        </p:nvSpPr>
        <p:spPr>
          <a:xfrm>
            <a:off x="1014975" y="908279"/>
            <a:ext cx="10158900" cy="116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Agenda</a:t>
            </a:r>
            <a:endParaRPr/>
          </a:p>
        </p:txBody>
      </p:sp>
      <p:sp>
        <p:nvSpPr>
          <p:cNvPr id="194" name="Google Shape;194;g334264bf0cb_0_916"/>
          <p:cNvSpPr txBox="1"/>
          <p:nvPr>
            <p:ph idx="1" type="body"/>
          </p:nvPr>
        </p:nvSpPr>
        <p:spPr>
          <a:xfrm>
            <a:off x="960034" y="2326751"/>
            <a:ext cx="10158900" cy="41079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600"/>
              </a:spcBef>
              <a:spcAft>
                <a:spcPts val="0"/>
              </a:spcAft>
              <a:buClr>
                <a:schemeClr val="lt1"/>
              </a:buClr>
              <a:buSzPts val="2800"/>
              <a:buFont typeface="Arial"/>
              <a:buChar char="•"/>
            </a:pPr>
            <a:r>
              <a:rPr lang="en-US" sz="2800">
                <a:solidFill>
                  <a:schemeClr val="lt1"/>
                </a:solidFill>
                <a:latin typeface="Arial"/>
                <a:ea typeface="Arial"/>
                <a:cs typeface="Arial"/>
                <a:sym typeface="Arial"/>
              </a:rPr>
              <a:t>[10 mins] Student 1 journey</a:t>
            </a:r>
            <a:endParaRPr sz="2800">
              <a:solidFill>
                <a:schemeClr val="lt1"/>
              </a:solidFill>
              <a:latin typeface="Arial"/>
              <a:ea typeface="Arial"/>
              <a:cs typeface="Arial"/>
              <a:sym typeface="Arial"/>
            </a:endParaRPr>
          </a:p>
          <a:p>
            <a:pPr indent="-406400" lvl="0" marL="457200" rtl="0" algn="l">
              <a:lnSpc>
                <a:spcPct val="100000"/>
              </a:lnSpc>
              <a:spcBef>
                <a:spcPts val="600"/>
              </a:spcBef>
              <a:spcAft>
                <a:spcPts val="0"/>
              </a:spcAft>
              <a:buClr>
                <a:schemeClr val="lt1"/>
              </a:buClr>
              <a:buSzPts val="2800"/>
              <a:buFont typeface="Arial"/>
              <a:buChar char="•"/>
            </a:pPr>
            <a:r>
              <a:rPr lang="en-US" sz="2800">
                <a:solidFill>
                  <a:schemeClr val="lt1"/>
                </a:solidFill>
                <a:latin typeface="Arial"/>
                <a:ea typeface="Arial"/>
                <a:cs typeface="Arial"/>
                <a:sym typeface="Arial"/>
              </a:rPr>
              <a:t>[10 mins] Student 2 journey</a:t>
            </a:r>
            <a:endParaRPr sz="2800">
              <a:solidFill>
                <a:schemeClr val="lt1"/>
              </a:solidFill>
              <a:latin typeface="Arial"/>
              <a:ea typeface="Arial"/>
              <a:cs typeface="Arial"/>
              <a:sym typeface="Arial"/>
            </a:endParaRPr>
          </a:p>
          <a:p>
            <a:pPr indent="-406400" lvl="0" marL="457200" rtl="0" algn="l">
              <a:lnSpc>
                <a:spcPct val="100000"/>
              </a:lnSpc>
              <a:spcBef>
                <a:spcPts val="600"/>
              </a:spcBef>
              <a:spcAft>
                <a:spcPts val="0"/>
              </a:spcAft>
              <a:buClr>
                <a:schemeClr val="lt1"/>
              </a:buClr>
              <a:buSzPts val="2800"/>
              <a:buFont typeface="Arial"/>
              <a:buChar char="•"/>
            </a:pPr>
            <a:r>
              <a:rPr lang="en-US" sz="2800">
                <a:solidFill>
                  <a:schemeClr val="lt1"/>
                </a:solidFill>
                <a:latin typeface="Arial"/>
                <a:ea typeface="Arial"/>
                <a:cs typeface="Arial"/>
                <a:sym typeface="Arial"/>
              </a:rPr>
              <a:t>[10 mins] Summarize the ethical issues/strategies (5 mins per student journey)</a:t>
            </a:r>
            <a:endParaRPr sz="2800">
              <a:solidFill>
                <a:schemeClr val="lt1"/>
              </a:solidFill>
              <a:latin typeface="Arial"/>
              <a:ea typeface="Arial"/>
              <a:cs typeface="Arial"/>
              <a:sym typeface="Arial"/>
            </a:endParaRPr>
          </a:p>
          <a:p>
            <a:pPr indent="-406400" lvl="0" marL="457200" rtl="0" algn="l">
              <a:lnSpc>
                <a:spcPct val="100000"/>
              </a:lnSpc>
              <a:spcBef>
                <a:spcPts val="600"/>
              </a:spcBef>
              <a:spcAft>
                <a:spcPts val="0"/>
              </a:spcAft>
              <a:buClr>
                <a:schemeClr val="lt1"/>
              </a:buClr>
              <a:buSzPts val="2800"/>
              <a:buFont typeface="Arial"/>
              <a:buChar char="•"/>
            </a:pPr>
            <a:r>
              <a:rPr lang="en-US" sz="2800">
                <a:solidFill>
                  <a:schemeClr val="lt1"/>
                </a:solidFill>
                <a:latin typeface="Arial"/>
                <a:ea typeface="Arial"/>
                <a:cs typeface="Arial"/>
                <a:sym typeface="Arial"/>
              </a:rPr>
              <a:t>[15 mins] Debrief </a:t>
            </a:r>
            <a:endParaRPr sz="2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 calcmode="lin" valueType="num">
                                      <p:cBhvr additive="base">
                                        <p:cTn dur="500"/>
                                        <p:tgtEl>
                                          <p:spTgt spid="1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 calcmode="lin" valueType="num">
                                      <p:cBhvr additive="base">
                                        <p:cTn dur="500"/>
                                        <p:tgtEl>
                                          <p:spTgt spid="1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 calcmode="lin" valueType="num">
                                      <p:cBhvr additive="base">
                                        <p:cTn dur="500"/>
                                        <p:tgtEl>
                                          <p:spTgt spid="19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 calcmode="lin" valueType="num">
                                      <p:cBhvr additive="base">
                                        <p:cTn dur="500"/>
                                        <p:tgtEl>
                                          <p:spTgt spid="19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3373b8ce051_0_5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00" name="Google Shape;200;g3373b8ce051_0_50"/>
          <p:cNvGrpSpPr/>
          <p:nvPr/>
        </p:nvGrpSpPr>
        <p:grpSpPr>
          <a:xfrm>
            <a:off x="-2848" y="0"/>
            <a:ext cx="12189000" cy="6858000"/>
            <a:chOff x="-2848" y="0"/>
            <a:chExt cx="12189000" cy="6858000"/>
          </a:xfrm>
        </p:grpSpPr>
        <p:sp>
          <p:nvSpPr>
            <p:cNvPr id="201" name="Google Shape;201;g3373b8ce051_0_50"/>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2" name="Google Shape;202;g3373b8ce051_0_50"/>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03" name="Google Shape;203;g3373b8ce051_0_50"/>
          <p:cNvGrpSpPr/>
          <p:nvPr/>
        </p:nvGrpSpPr>
        <p:grpSpPr>
          <a:xfrm>
            <a:off x="651279" y="598259"/>
            <a:ext cx="10889400" cy="5680800"/>
            <a:chOff x="651279" y="598259"/>
            <a:chExt cx="10889400" cy="5680800"/>
          </a:xfrm>
        </p:grpSpPr>
        <p:sp>
          <p:nvSpPr>
            <p:cNvPr id="204" name="Google Shape;204;g3373b8ce051_0_50"/>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g3373b8ce051_0_50"/>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06" name="Google Shape;206;g3373b8ce051_0_50"/>
          <p:cNvGrpSpPr/>
          <p:nvPr/>
        </p:nvGrpSpPr>
        <p:grpSpPr>
          <a:xfrm>
            <a:off x="1524" y="0"/>
            <a:ext cx="12188952" cy="6859135"/>
            <a:chOff x="0" y="0"/>
            <a:chExt cx="12188952" cy="6859135"/>
          </a:xfrm>
        </p:grpSpPr>
        <p:sp>
          <p:nvSpPr>
            <p:cNvPr id="207" name="Google Shape;207;g3373b8ce051_0_50"/>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g3373b8ce051_0_50"/>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g3373b8ce051_0_50"/>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0" name="Google Shape;210;g3373b8ce051_0_50"/>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g3373b8ce051_0_50"/>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g3373b8ce051_0_50"/>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g3373b8ce051_0_50"/>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4" name="Google Shape;214;g3373b8ce051_0_50"/>
          <p:cNvSpPr txBox="1"/>
          <p:nvPr>
            <p:ph idx="1" type="body"/>
          </p:nvPr>
        </p:nvSpPr>
        <p:spPr>
          <a:xfrm>
            <a:off x="1012200" y="1022650"/>
            <a:ext cx="4816500" cy="508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sz="2800">
                <a:solidFill>
                  <a:srgbClr val="FFFFFF"/>
                </a:solidFill>
                <a:latin typeface="Arial"/>
                <a:ea typeface="Arial"/>
                <a:cs typeface="Arial"/>
                <a:sym typeface="Arial"/>
              </a:rPr>
              <a:t>Student</a:t>
            </a:r>
            <a:r>
              <a:rPr lang="en-US" sz="2800">
                <a:solidFill>
                  <a:srgbClr val="FFFFFF"/>
                </a:solidFill>
                <a:latin typeface="Arial"/>
                <a:ea typeface="Arial"/>
                <a:cs typeface="Arial"/>
                <a:sym typeface="Arial"/>
              </a:rPr>
              <a:t> 1</a:t>
            </a:r>
            <a:endParaRPr sz="2800">
              <a:solidFill>
                <a:srgbClr val="FFFFFF"/>
              </a:solidFill>
              <a:latin typeface="Arial"/>
              <a:ea typeface="Arial"/>
              <a:cs typeface="Arial"/>
              <a:sym typeface="Arial"/>
            </a:endParaRPr>
          </a:p>
          <a:p>
            <a:pPr indent="-393700" lvl="0" marL="457200" rtl="0" algn="l">
              <a:lnSpc>
                <a:spcPct val="90000"/>
              </a:lnSpc>
              <a:spcBef>
                <a:spcPts val="1000"/>
              </a:spcBef>
              <a:spcAft>
                <a:spcPts val="0"/>
              </a:spcAft>
              <a:buClr>
                <a:srgbClr val="FFFFFF"/>
              </a:buClr>
              <a:buSzPts val="2600"/>
              <a:buFont typeface="Arial"/>
              <a:buChar char="●"/>
            </a:pPr>
            <a:r>
              <a:rPr lang="en-US" sz="2600">
                <a:solidFill>
                  <a:srgbClr val="FFFFFF"/>
                </a:solidFill>
                <a:latin typeface="Arial"/>
                <a:ea typeface="Arial"/>
                <a:cs typeface="Arial"/>
                <a:sym typeface="Arial"/>
              </a:rPr>
              <a:t>17 years old</a:t>
            </a:r>
            <a:endParaRPr sz="2600">
              <a:solidFill>
                <a:srgbClr val="FFFFFF"/>
              </a:solidFill>
              <a:latin typeface="Arial"/>
              <a:ea typeface="Arial"/>
              <a:cs typeface="Arial"/>
              <a:sym typeface="Arial"/>
            </a:endParaRPr>
          </a:p>
          <a:p>
            <a:pPr indent="-393700" lvl="0" marL="457200" rtl="0" algn="l">
              <a:lnSpc>
                <a:spcPct val="90000"/>
              </a:lnSpc>
              <a:spcBef>
                <a:spcPts val="0"/>
              </a:spcBef>
              <a:spcAft>
                <a:spcPts val="0"/>
              </a:spcAft>
              <a:buClr>
                <a:srgbClr val="FFFFFF"/>
              </a:buClr>
              <a:buSzPts val="2600"/>
              <a:buFont typeface="Arial"/>
              <a:buChar char="●"/>
            </a:pPr>
            <a:r>
              <a:rPr lang="en-US" sz="2600">
                <a:solidFill>
                  <a:srgbClr val="FFFFFF"/>
                </a:solidFill>
                <a:latin typeface="Arial"/>
                <a:ea typeface="Arial"/>
                <a:cs typeface="Arial"/>
                <a:sym typeface="Arial"/>
              </a:rPr>
              <a:t>Volunteered to participate</a:t>
            </a:r>
            <a:endParaRPr sz="2600">
              <a:solidFill>
                <a:srgbClr val="FFFFFF"/>
              </a:solidFill>
              <a:latin typeface="Arial"/>
              <a:ea typeface="Arial"/>
              <a:cs typeface="Arial"/>
              <a:sym typeface="Arial"/>
            </a:endParaRPr>
          </a:p>
          <a:p>
            <a:pPr indent="-393700" lvl="0" marL="457200" rtl="0" algn="l">
              <a:lnSpc>
                <a:spcPct val="90000"/>
              </a:lnSpc>
              <a:spcBef>
                <a:spcPts val="0"/>
              </a:spcBef>
              <a:spcAft>
                <a:spcPts val="0"/>
              </a:spcAft>
              <a:buClr>
                <a:srgbClr val="FFFFFF"/>
              </a:buClr>
              <a:buSzPts val="2600"/>
              <a:buFont typeface="Arial"/>
              <a:buChar char="●"/>
            </a:pPr>
            <a:r>
              <a:rPr lang="en-US" sz="2600">
                <a:solidFill>
                  <a:srgbClr val="FFFFFF"/>
                </a:solidFill>
                <a:latin typeface="Arial"/>
                <a:ea typeface="Arial"/>
                <a:cs typeface="Arial"/>
                <a:sym typeface="Arial"/>
              </a:rPr>
              <a:t>Topic = how heat affects mental health</a:t>
            </a:r>
            <a:endParaRPr sz="2600">
              <a:solidFill>
                <a:srgbClr val="FFFFFF"/>
              </a:solidFill>
              <a:latin typeface="Arial"/>
              <a:ea typeface="Arial"/>
              <a:cs typeface="Arial"/>
              <a:sym typeface="Arial"/>
            </a:endParaRPr>
          </a:p>
          <a:p>
            <a:pPr indent="-393700" lvl="0" marL="457200" rtl="0" algn="l">
              <a:lnSpc>
                <a:spcPct val="90000"/>
              </a:lnSpc>
              <a:spcBef>
                <a:spcPts val="0"/>
              </a:spcBef>
              <a:spcAft>
                <a:spcPts val="0"/>
              </a:spcAft>
              <a:buClr>
                <a:srgbClr val="FFFFFF"/>
              </a:buClr>
              <a:buSzPts val="2600"/>
              <a:buFont typeface="Arial"/>
              <a:buChar char="●"/>
            </a:pPr>
            <a:r>
              <a:rPr lang="en-US" sz="2600">
                <a:solidFill>
                  <a:srgbClr val="FFFFFF"/>
                </a:solidFill>
                <a:latin typeface="Arial"/>
                <a:ea typeface="Arial"/>
                <a:cs typeface="Arial"/>
                <a:sym typeface="Arial"/>
              </a:rPr>
              <a:t>Project = interviews with fellow students about how extreme heat—and its increasing frequency due to climate change—</a:t>
            </a:r>
            <a:r>
              <a:rPr lang="en-US" sz="2600">
                <a:solidFill>
                  <a:srgbClr val="FFFFFF"/>
                </a:solidFill>
                <a:latin typeface="Arial"/>
                <a:ea typeface="Arial"/>
                <a:cs typeface="Arial"/>
                <a:sym typeface="Arial"/>
              </a:rPr>
              <a:t>affects them emotionally</a:t>
            </a:r>
            <a:endParaRPr sz="2600">
              <a:solidFill>
                <a:srgbClr val="FFFFFF"/>
              </a:solidFill>
              <a:latin typeface="Arial"/>
              <a:ea typeface="Arial"/>
              <a:cs typeface="Arial"/>
              <a:sym typeface="Arial"/>
            </a:endParaRPr>
          </a:p>
        </p:txBody>
      </p:sp>
      <p:sp>
        <p:nvSpPr>
          <p:cNvPr id="215" name="Google Shape;215;g3373b8ce051_0_50"/>
          <p:cNvSpPr txBox="1"/>
          <p:nvPr>
            <p:ph idx="1" type="body"/>
          </p:nvPr>
        </p:nvSpPr>
        <p:spPr>
          <a:xfrm>
            <a:off x="6445150" y="1022650"/>
            <a:ext cx="4816500" cy="508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sz="2800">
                <a:solidFill>
                  <a:srgbClr val="FFFFFF"/>
                </a:solidFill>
                <a:latin typeface="Arial"/>
                <a:ea typeface="Arial"/>
                <a:cs typeface="Arial"/>
                <a:sym typeface="Arial"/>
              </a:rPr>
              <a:t>Student 2</a:t>
            </a:r>
            <a:endParaRPr sz="2800">
              <a:solidFill>
                <a:srgbClr val="FFFFFF"/>
              </a:solidFill>
              <a:latin typeface="Arial"/>
              <a:ea typeface="Arial"/>
              <a:cs typeface="Arial"/>
              <a:sym typeface="Arial"/>
            </a:endParaRPr>
          </a:p>
          <a:p>
            <a:pPr indent="-406400" lvl="0" marL="457200" rtl="0" algn="l">
              <a:lnSpc>
                <a:spcPct val="90000"/>
              </a:lnSpc>
              <a:spcBef>
                <a:spcPts val="1000"/>
              </a:spcBef>
              <a:spcAft>
                <a:spcPts val="0"/>
              </a:spcAft>
              <a:buClr>
                <a:srgbClr val="FFFFFF"/>
              </a:buClr>
              <a:buSzPts val="2800"/>
              <a:buFont typeface="Arial"/>
              <a:buChar char="●"/>
            </a:pPr>
            <a:r>
              <a:rPr lang="en-US" sz="2800">
                <a:solidFill>
                  <a:srgbClr val="FFFFFF"/>
                </a:solidFill>
                <a:latin typeface="Arial"/>
                <a:ea typeface="Arial"/>
                <a:cs typeface="Arial"/>
                <a:sym typeface="Arial"/>
              </a:rPr>
              <a:t>18 years old</a:t>
            </a:r>
            <a:endParaRPr sz="2800">
              <a:solidFill>
                <a:srgbClr val="FFFFFF"/>
              </a:solidFill>
              <a:latin typeface="Arial"/>
              <a:ea typeface="Arial"/>
              <a:cs typeface="Arial"/>
              <a:sym typeface="Arial"/>
            </a:endParaRPr>
          </a:p>
          <a:p>
            <a:pPr indent="-406400" lvl="0" marL="4572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Participating as part of class</a:t>
            </a:r>
            <a:endParaRPr sz="2800">
              <a:solidFill>
                <a:srgbClr val="FFFFFF"/>
              </a:solidFill>
              <a:latin typeface="Arial"/>
              <a:ea typeface="Arial"/>
              <a:cs typeface="Arial"/>
              <a:sym typeface="Arial"/>
            </a:endParaRPr>
          </a:p>
          <a:p>
            <a:pPr indent="-406400" lvl="0" marL="4572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Topic = </a:t>
            </a:r>
            <a:r>
              <a:rPr lang="en-US" sz="2800">
                <a:solidFill>
                  <a:srgbClr val="FFFFFF"/>
                </a:solidFill>
                <a:latin typeface="Arial"/>
                <a:ea typeface="Arial"/>
                <a:cs typeface="Arial"/>
                <a:sym typeface="Arial"/>
              </a:rPr>
              <a:t>effects of heat on homelessness</a:t>
            </a:r>
            <a:endParaRPr sz="2800">
              <a:solidFill>
                <a:srgbClr val="FFFFFF"/>
              </a:solidFill>
              <a:latin typeface="Arial"/>
              <a:ea typeface="Arial"/>
              <a:cs typeface="Arial"/>
              <a:sym typeface="Arial"/>
            </a:endParaRPr>
          </a:p>
          <a:p>
            <a:pPr indent="-406400" lvl="0" marL="4572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Project = testing persuasive messages about how to stay cool in the heat</a:t>
            </a:r>
            <a:endParaRPr sz="28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 calcmode="lin" valueType="num">
                                      <p:cBhvr additive="base">
                                        <p:cTn dur="500"/>
                                        <p:tgtEl>
                                          <p:spTgt spid="2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 calcmode="lin" valueType="num">
                                      <p:cBhvr additive="base">
                                        <p:cTn dur="500"/>
                                        <p:tgtEl>
                                          <p:spTgt spid="2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 calcmode="lin" valueType="num">
                                      <p:cBhvr additive="base">
                                        <p:cTn dur="500"/>
                                        <p:tgtEl>
                                          <p:spTgt spid="2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 calcmode="lin" valueType="num">
                                      <p:cBhvr additive="base">
                                        <p:cTn dur="500"/>
                                        <p:tgtEl>
                                          <p:spTgt spid="2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 calcmode="lin" valueType="num">
                                      <p:cBhvr additive="base">
                                        <p:cTn dur="500"/>
                                        <p:tgtEl>
                                          <p:spTgt spid="2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37b737339c_2_0"/>
          <p:cNvSpPr txBox="1"/>
          <p:nvPr>
            <p:ph type="title"/>
          </p:nvPr>
        </p:nvSpPr>
        <p:spPr>
          <a:xfrm>
            <a:off x="171150" y="397000"/>
            <a:ext cx="11796600" cy="15474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US"/>
              <a:t>Parts of the research process: ethical issues and potential solutions</a:t>
            </a:r>
            <a:endParaRPr/>
          </a:p>
        </p:txBody>
      </p:sp>
      <p:sp>
        <p:nvSpPr>
          <p:cNvPr id="221" name="Google Shape;221;g337b737339c_2_0"/>
          <p:cNvSpPr txBox="1"/>
          <p:nvPr>
            <p:ph idx="4294967295" type="body"/>
          </p:nvPr>
        </p:nvSpPr>
        <p:spPr>
          <a:xfrm>
            <a:off x="483700" y="2314600"/>
            <a:ext cx="10515600" cy="4176600"/>
          </a:xfrm>
          <a:prstGeom prst="rect">
            <a:avLst/>
          </a:prstGeom>
        </p:spPr>
        <p:txBody>
          <a:bodyPr anchorCtr="0" anchor="t" bIns="121900" lIns="121900" spcFirstLastPara="1" rIns="121900" wrap="square" tIns="121900">
            <a:noAutofit/>
          </a:bodyPr>
          <a:lstStyle/>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Select a research topic</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Identify a problem to solve</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Brainstorm potential solutions</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Select an outcome/behavior to change and pose a research question</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Develop a logic model / theory of change</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Design survey, message experiment, or interview script to answer research question</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Collect data from fellow students and potentially students in other class sections</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Analyze and visualize the data</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Interpret the results and draw conclusions </a:t>
            </a:r>
            <a:endParaRPr sz="2050">
              <a:solidFill>
                <a:schemeClr val="lt1"/>
              </a:solidFill>
              <a:latin typeface="Arial"/>
              <a:ea typeface="Arial"/>
              <a:cs typeface="Arial"/>
              <a:sym typeface="Arial"/>
            </a:endParaRPr>
          </a:p>
          <a:p>
            <a:pPr indent="-228600" lvl="0" marL="723900" rtl="0" algn="l">
              <a:lnSpc>
                <a:spcPct val="115000"/>
              </a:lnSpc>
              <a:spcBef>
                <a:spcPts val="0"/>
              </a:spcBef>
              <a:spcAft>
                <a:spcPts val="0"/>
              </a:spcAft>
              <a:buClr>
                <a:schemeClr val="lt1"/>
              </a:buClr>
              <a:buSzPts val="2050"/>
              <a:buFont typeface="Arial"/>
              <a:buNone/>
            </a:pPr>
            <a:r>
              <a:rPr lang="en-US" sz="2050">
                <a:solidFill>
                  <a:schemeClr val="lt1"/>
                </a:solidFill>
                <a:latin typeface="Arial"/>
                <a:ea typeface="Arial"/>
                <a:cs typeface="Arial"/>
                <a:sym typeface="Arial"/>
              </a:rPr>
              <a:t>Summarize and present findings with/to one another and other stakeholders</a:t>
            </a:r>
            <a:endParaRPr sz="2050">
              <a:solidFill>
                <a:schemeClr val="lt1"/>
              </a:solidFill>
              <a:latin typeface="Arial"/>
              <a:ea typeface="Arial"/>
              <a:cs typeface="Arial"/>
              <a:sym typeface="Arial"/>
            </a:endParaRPr>
          </a:p>
          <a:p>
            <a:pPr indent="0" lvl="0" marL="0" rtl="0" algn="l">
              <a:spcBef>
                <a:spcPts val="0"/>
              </a:spcBef>
              <a:spcAft>
                <a:spcPts val="0"/>
              </a:spcAft>
              <a:buNone/>
            </a:pPr>
            <a:r>
              <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g2d962fb5526_0_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7" name="Google Shape;227;g2d962fb5526_0_5"/>
          <p:cNvGrpSpPr/>
          <p:nvPr/>
        </p:nvGrpSpPr>
        <p:grpSpPr>
          <a:xfrm>
            <a:off x="-2848" y="0"/>
            <a:ext cx="12189000" cy="6858000"/>
            <a:chOff x="-2848" y="0"/>
            <a:chExt cx="12189000" cy="6858000"/>
          </a:xfrm>
        </p:grpSpPr>
        <p:sp>
          <p:nvSpPr>
            <p:cNvPr id="228" name="Google Shape;228;g2d962fb5526_0_5"/>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9" name="Google Shape;229;g2d962fb5526_0_5"/>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0" name="Google Shape;230;g2d962fb5526_0_5"/>
          <p:cNvGrpSpPr/>
          <p:nvPr/>
        </p:nvGrpSpPr>
        <p:grpSpPr>
          <a:xfrm>
            <a:off x="651279" y="598259"/>
            <a:ext cx="10889400" cy="5680800"/>
            <a:chOff x="651279" y="598259"/>
            <a:chExt cx="10889400" cy="5680800"/>
          </a:xfrm>
        </p:grpSpPr>
        <p:sp>
          <p:nvSpPr>
            <p:cNvPr id="231" name="Google Shape;231;g2d962fb5526_0_5"/>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g2d962fb5526_0_5"/>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g2d962fb5526_0_5"/>
          <p:cNvGrpSpPr/>
          <p:nvPr/>
        </p:nvGrpSpPr>
        <p:grpSpPr>
          <a:xfrm>
            <a:off x="1524" y="0"/>
            <a:ext cx="12188952" cy="6859135"/>
            <a:chOff x="0" y="0"/>
            <a:chExt cx="12188952" cy="6859135"/>
          </a:xfrm>
        </p:grpSpPr>
        <p:sp>
          <p:nvSpPr>
            <p:cNvPr id="234" name="Google Shape;234;g2d962fb5526_0_5"/>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g2d962fb5526_0_5"/>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2d962fb5526_0_5"/>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g2d962fb5526_0_5"/>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g2d962fb5526_0_5"/>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g2d962fb5526_0_5"/>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g2d962fb5526_0_5"/>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41" name="Google Shape;241;g2d962fb5526_0_5"/>
          <p:cNvSpPr txBox="1"/>
          <p:nvPr>
            <p:ph type="title"/>
          </p:nvPr>
        </p:nvSpPr>
        <p:spPr>
          <a:xfrm>
            <a:off x="796600" y="775267"/>
            <a:ext cx="11360700" cy="810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US" sz="4800">
                <a:solidFill>
                  <a:schemeClr val="lt1"/>
                </a:solidFill>
              </a:rPr>
              <a:t>Some considerations</a:t>
            </a:r>
            <a:endParaRPr/>
          </a:p>
        </p:txBody>
      </p:sp>
      <p:sp>
        <p:nvSpPr>
          <p:cNvPr id="242" name="Google Shape;242;g2d962fb5526_0_5"/>
          <p:cNvSpPr txBox="1"/>
          <p:nvPr>
            <p:ph idx="1" type="body"/>
          </p:nvPr>
        </p:nvSpPr>
        <p:spPr>
          <a:xfrm>
            <a:off x="872800" y="1719150"/>
            <a:ext cx="2997600" cy="44520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600"/>
              </a:spcBef>
              <a:spcAft>
                <a:spcPts val="0"/>
              </a:spcAft>
              <a:buClr>
                <a:schemeClr val="lt1"/>
              </a:buClr>
              <a:buSzPts val="1800"/>
              <a:buFont typeface="Arial"/>
              <a:buChar char="●"/>
            </a:pPr>
            <a:r>
              <a:rPr lang="en-US" sz="1800">
                <a:solidFill>
                  <a:schemeClr val="lt1"/>
                </a:solidFill>
                <a:latin typeface="Arial"/>
                <a:ea typeface="Arial"/>
                <a:cs typeface="Arial"/>
                <a:sym typeface="Arial"/>
              </a:rPr>
              <a:t>Respect for agency &amp; autonomy</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Truth telling</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Communication about sensitive topics</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Boundaries?</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Equity concerns</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1000"/>
              </a:spcAft>
              <a:buClr>
                <a:schemeClr val="lt1"/>
              </a:buClr>
              <a:buSzPts val="1800"/>
              <a:buFont typeface="Arial"/>
              <a:buChar char="●"/>
            </a:pPr>
            <a:r>
              <a:rPr lang="en-US" sz="1800">
                <a:solidFill>
                  <a:schemeClr val="lt1"/>
                </a:solidFill>
                <a:latin typeface="Arial"/>
                <a:ea typeface="Arial"/>
                <a:cs typeface="Arial"/>
                <a:sym typeface="Arial"/>
              </a:rPr>
              <a:t>Privacy concerns</a:t>
            </a:r>
            <a:endParaRPr sz="1800">
              <a:solidFill>
                <a:schemeClr val="lt1"/>
              </a:solidFill>
              <a:latin typeface="Arial"/>
              <a:ea typeface="Arial"/>
              <a:cs typeface="Arial"/>
              <a:sym typeface="Arial"/>
            </a:endParaRPr>
          </a:p>
        </p:txBody>
      </p:sp>
      <p:sp>
        <p:nvSpPr>
          <p:cNvPr id="243" name="Google Shape;243;g2d962fb5526_0_5"/>
          <p:cNvSpPr txBox="1"/>
          <p:nvPr>
            <p:ph idx="2" type="body"/>
          </p:nvPr>
        </p:nvSpPr>
        <p:spPr>
          <a:xfrm>
            <a:off x="4161400" y="1719150"/>
            <a:ext cx="3918900" cy="4452000"/>
          </a:xfrm>
          <a:prstGeom prst="rect">
            <a:avLst/>
          </a:prstGeom>
        </p:spPr>
        <p:txBody>
          <a:bodyPr anchorCtr="0" anchor="t" bIns="121900" lIns="121900" spcFirstLastPara="1" rIns="121900" wrap="square" tIns="121900">
            <a:normAutofit lnSpcReduction="10000"/>
          </a:bodyPr>
          <a:lstStyle/>
          <a:p>
            <a:pPr indent="0" lvl="0" marL="0" rtl="0" algn="l">
              <a:lnSpc>
                <a:spcPct val="100000"/>
              </a:lnSpc>
              <a:spcBef>
                <a:spcPts val="600"/>
              </a:spcBef>
              <a:spcAft>
                <a:spcPts val="0"/>
              </a:spcAft>
              <a:buNone/>
            </a:pPr>
            <a:r>
              <a:rPr lang="en-US">
                <a:solidFill>
                  <a:schemeClr val="lt1"/>
                </a:solidFill>
                <a:latin typeface="Arial"/>
                <a:ea typeface="Arial"/>
                <a:cs typeface="Arial"/>
                <a:sym typeface="Arial"/>
              </a:rPr>
              <a:t>Ethics in information campaigns</a:t>
            </a:r>
            <a:endParaRPr>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choice of topics and segmentation</a:t>
            </a:r>
            <a:endParaRPr sz="1900">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labeling and stigmatizing</a:t>
            </a:r>
            <a:endParaRPr sz="1900">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risk messages, fear appeals, provocation</a:t>
            </a:r>
            <a:endParaRPr sz="1900">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narratives and manipulation</a:t>
            </a:r>
            <a:endParaRPr sz="1900">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appeals to responsibility and self-blame</a:t>
            </a:r>
            <a:endParaRPr sz="1900">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appeals to social values</a:t>
            </a:r>
            <a:endParaRPr sz="1900">
              <a:solidFill>
                <a:schemeClr val="lt1"/>
              </a:solidFill>
              <a:latin typeface="Arial"/>
              <a:ea typeface="Arial"/>
              <a:cs typeface="Arial"/>
              <a:sym typeface="Arial"/>
            </a:endParaRPr>
          </a:p>
          <a:p>
            <a:pPr indent="-349250" lvl="0" marL="457200" rtl="0" algn="l">
              <a:lnSpc>
                <a:spcPct val="100000"/>
              </a:lnSpc>
              <a:spcBef>
                <a:spcPts val="1000"/>
              </a:spcBef>
              <a:spcAft>
                <a:spcPts val="0"/>
              </a:spcAft>
              <a:buClr>
                <a:schemeClr val="lt1"/>
              </a:buClr>
              <a:buSzPts val="1900"/>
              <a:buFont typeface="Arial"/>
              <a:buChar char="●"/>
            </a:pPr>
            <a:r>
              <a:rPr lang="en-US" sz="1900">
                <a:solidFill>
                  <a:schemeClr val="lt1"/>
                </a:solidFill>
                <a:latin typeface="Arial"/>
                <a:ea typeface="Arial"/>
                <a:cs typeface="Arial"/>
                <a:sym typeface="Arial"/>
              </a:rPr>
              <a:t>depriving</a:t>
            </a:r>
            <a:endParaRPr sz="1900">
              <a:solidFill>
                <a:schemeClr val="lt1"/>
              </a:solidFill>
              <a:latin typeface="Arial"/>
              <a:ea typeface="Arial"/>
              <a:cs typeface="Arial"/>
              <a:sym typeface="Arial"/>
            </a:endParaRPr>
          </a:p>
          <a:p>
            <a:pPr indent="0" lvl="0" marL="0" rtl="0" algn="l">
              <a:lnSpc>
                <a:spcPct val="100000"/>
              </a:lnSpc>
              <a:spcBef>
                <a:spcPts val="1000"/>
              </a:spcBef>
              <a:spcAft>
                <a:spcPts val="1000"/>
              </a:spcAft>
              <a:buSzPts val="770"/>
              <a:buNone/>
            </a:pPr>
            <a:r>
              <a:t/>
            </a:r>
            <a:endParaRPr/>
          </a:p>
        </p:txBody>
      </p:sp>
      <p:sp>
        <p:nvSpPr>
          <p:cNvPr id="244" name="Google Shape;244;g2d962fb5526_0_5"/>
          <p:cNvSpPr txBox="1"/>
          <p:nvPr>
            <p:ph idx="2" type="body"/>
          </p:nvPr>
        </p:nvSpPr>
        <p:spPr>
          <a:xfrm>
            <a:off x="8047600" y="1719150"/>
            <a:ext cx="3318300" cy="4452000"/>
          </a:xfrm>
          <a:prstGeom prst="rect">
            <a:avLst/>
          </a:prstGeom>
        </p:spPr>
        <p:txBody>
          <a:bodyPr anchorCtr="0" anchor="t" bIns="121900" lIns="121900" spcFirstLastPara="1" rIns="121900" wrap="square" tIns="121900">
            <a:normAutofit/>
          </a:bodyPr>
          <a:lstStyle/>
          <a:p>
            <a:pPr indent="0" lvl="0" marL="0" rtl="0" algn="l">
              <a:lnSpc>
                <a:spcPct val="100000"/>
              </a:lnSpc>
              <a:spcBef>
                <a:spcPts val="600"/>
              </a:spcBef>
              <a:spcAft>
                <a:spcPts val="0"/>
              </a:spcAft>
              <a:buNone/>
            </a:pPr>
            <a:r>
              <a:rPr lang="en-US" sz="1800">
                <a:solidFill>
                  <a:schemeClr val="lt1"/>
                </a:solidFill>
                <a:latin typeface="Arial"/>
                <a:ea typeface="Arial"/>
                <a:cs typeface="Arial"/>
                <a:sym typeface="Arial"/>
              </a:rPr>
              <a:t>Ethics in YPAR</a:t>
            </a:r>
            <a:endParaRPr sz="1800">
              <a:solidFill>
                <a:srgbClr val="000000"/>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level of participation</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power</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consent</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risk/benefit ratio</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0"/>
              </a:spcAft>
              <a:buClr>
                <a:schemeClr val="lt1"/>
              </a:buClr>
              <a:buSzPts val="1800"/>
              <a:buFont typeface="Arial"/>
              <a:buChar char="●"/>
            </a:pPr>
            <a:r>
              <a:rPr lang="en-US" sz="1800">
                <a:solidFill>
                  <a:schemeClr val="lt1"/>
                </a:solidFill>
                <a:latin typeface="Arial"/>
                <a:ea typeface="Arial"/>
                <a:cs typeface="Arial"/>
                <a:sym typeface="Arial"/>
              </a:rPr>
              <a:t>confidentiality and anonymity</a:t>
            </a:r>
            <a:endParaRPr sz="1800">
              <a:solidFill>
                <a:schemeClr val="lt1"/>
              </a:solidFill>
              <a:latin typeface="Arial"/>
              <a:ea typeface="Arial"/>
              <a:cs typeface="Arial"/>
              <a:sym typeface="Arial"/>
            </a:endParaRPr>
          </a:p>
          <a:p>
            <a:pPr indent="-342900" lvl="0" marL="457200" rtl="0" algn="l">
              <a:lnSpc>
                <a:spcPct val="100000"/>
              </a:lnSpc>
              <a:spcBef>
                <a:spcPts val="1000"/>
              </a:spcBef>
              <a:spcAft>
                <a:spcPts val="1000"/>
              </a:spcAft>
              <a:buClr>
                <a:schemeClr val="lt1"/>
              </a:buClr>
              <a:buSzPts val="1800"/>
              <a:buFont typeface="Arial"/>
              <a:buChar char="●"/>
            </a:pPr>
            <a:r>
              <a:rPr lang="en-US" sz="1800">
                <a:solidFill>
                  <a:schemeClr val="lt1"/>
                </a:solidFill>
                <a:latin typeface="Arial"/>
                <a:ea typeface="Arial"/>
                <a:cs typeface="Arial"/>
                <a:sym typeface="Arial"/>
              </a:rPr>
              <a:t>remuneration and empowerment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 calcmode="lin" valueType="num">
                                      <p:cBhvr additive="base">
                                        <p:cTn dur="500"/>
                                        <p:tgtEl>
                                          <p:spTgt spid="2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 calcmode="lin" valueType="num">
                                      <p:cBhvr additive="base">
                                        <p:cTn dur="500"/>
                                        <p:tgtEl>
                                          <p:spTgt spid="24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 calcmode="lin" valueType="num">
                                      <p:cBhvr additive="base">
                                        <p:cTn dur="500"/>
                                        <p:tgtEl>
                                          <p:spTgt spid="24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 calcmode="lin" valueType="num">
                                      <p:cBhvr additive="base">
                                        <p:cTn dur="500"/>
                                        <p:tgtEl>
                                          <p:spTgt spid="24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 calcmode="lin" valueType="num">
                                      <p:cBhvr additive="base">
                                        <p:cTn dur="500"/>
                                        <p:tgtEl>
                                          <p:spTgt spid="24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 calcmode="lin" valueType="num">
                                      <p:cBhvr additive="base">
                                        <p:cTn dur="500"/>
                                        <p:tgtEl>
                                          <p:spTgt spid="24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g3373b8ce051_0_7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50" name="Google Shape;250;g3373b8ce051_0_70"/>
          <p:cNvGrpSpPr/>
          <p:nvPr/>
        </p:nvGrpSpPr>
        <p:grpSpPr>
          <a:xfrm>
            <a:off x="-2848" y="0"/>
            <a:ext cx="12189000" cy="6858000"/>
            <a:chOff x="-2848" y="0"/>
            <a:chExt cx="12189000" cy="6858000"/>
          </a:xfrm>
        </p:grpSpPr>
        <p:sp>
          <p:nvSpPr>
            <p:cNvPr id="251" name="Google Shape;251;g3373b8ce051_0_70"/>
            <p:cNvSpPr/>
            <p:nvPr/>
          </p:nvSpPr>
          <p:spPr>
            <a:xfrm>
              <a:off x="-2848" y="0"/>
              <a:ext cx="12189000" cy="6858000"/>
            </a:xfrm>
            <a:prstGeom prst="rect">
              <a:avLst/>
            </a:prstGeom>
            <a:solidFill>
              <a:schemeClr val="accent5">
                <a:alpha val="470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g3373b8ce051_0_70"/>
            <p:cNvSpPr/>
            <p:nvPr/>
          </p:nvSpPr>
          <p:spPr>
            <a:xfrm>
              <a:off x="-2848" y="0"/>
              <a:ext cx="12189000" cy="6858000"/>
            </a:xfrm>
            <a:prstGeom prst="rect">
              <a:avLst/>
            </a:prstGeom>
            <a:solidFill>
              <a:schemeClr val="accent6">
                <a:alpha val="121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53" name="Google Shape;253;g3373b8ce051_0_70"/>
          <p:cNvGrpSpPr/>
          <p:nvPr/>
        </p:nvGrpSpPr>
        <p:grpSpPr>
          <a:xfrm>
            <a:off x="651279" y="598259"/>
            <a:ext cx="10889400" cy="5680800"/>
            <a:chOff x="651279" y="598259"/>
            <a:chExt cx="10889400" cy="5680800"/>
          </a:xfrm>
        </p:grpSpPr>
        <p:sp>
          <p:nvSpPr>
            <p:cNvPr id="254" name="Google Shape;254;g3373b8ce051_0_70"/>
            <p:cNvSpPr/>
            <p:nvPr/>
          </p:nvSpPr>
          <p:spPr>
            <a:xfrm>
              <a:off x="651279" y="598259"/>
              <a:ext cx="10889400" cy="5680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g3373b8ce051_0_70"/>
            <p:cNvSpPr/>
            <p:nvPr/>
          </p:nvSpPr>
          <p:spPr>
            <a:xfrm>
              <a:off x="651279" y="598259"/>
              <a:ext cx="10889400" cy="5680800"/>
            </a:xfrm>
            <a:prstGeom prst="rect">
              <a:avLst/>
            </a:prstGeom>
            <a:solidFill>
              <a:schemeClr val="accent6">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56" name="Google Shape;256;g3373b8ce051_0_70"/>
          <p:cNvGrpSpPr/>
          <p:nvPr/>
        </p:nvGrpSpPr>
        <p:grpSpPr>
          <a:xfrm>
            <a:off x="1524" y="0"/>
            <a:ext cx="12188952" cy="6859135"/>
            <a:chOff x="0" y="0"/>
            <a:chExt cx="12188952" cy="6859135"/>
          </a:xfrm>
        </p:grpSpPr>
        <p:sp>
          <p:nvSpPr>
            <p:cNvPr id="257" name="Google Shape;257;g3373b8ce051_0_70"/>
            <p:cNvSpPr/>
            <p:nvPr/>
          </p:nvSpPr>
          <p:spPr>
            <a:xfrm>
              <a:off x="26122" y="6015669"/>
              <a:ext cx="2608073" cy="842670"/>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g3373b8ce051_0_70"/>
            <p:cNvSpPr/>
            <p:nvPr/>
          </p:nvSpPr>
          <p:spPr>
            <a:xfrm>
              <a:off x="655184" y="5798001"/>
              <a:ext cx="2486515" cy="1061134"/>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g3373b8ce051_0_70"/>
            <p:cNvSpPr/>
            <p:nvPr/>
          </p:nvSpPr>
          <p:spPr>
            <a:xfrm>
              <a:off x="3474720" y="0"/>
              <a:ext cx="6179082" cy="1780073"/>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g3373b8ce051_0_70"/>
            <p:cNvSpPr/>
            <p:nvPr/>
          </p:nvSpPr>
          <p:spPr>
            <a:xfrm>
              <a:off x="0" y="2390523"/>
              <a:ext cx="611491" cy="1422364"/>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g3373b8ce051_0_70"/>
            <p:cNvSpPr/>
            <p:nvPr/>
          </p:nvSpPr>
          <p:spPr>
            <a:xfrm>
              <a:off x="3792772" y="0"/>
              <a:ext cx="2420311" cy="1345174"/>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2" name="Google Shape;262;g3373b8ce051_0_70"/>
            <p:cNvSpPr/>
            <p:nvPr/>
          </p:nvSpPr>
          <p:spPr>
            <a:xfrm>
              <a:off x="10946850" y="0"/>
              <a:ext cx="1242102" cy="2622511"/>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2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3" name="Google Shape;263;g3373b8ce051_0_70"/>
            <p:cNvSpPr/>
            <p:nvPr/>
          </p:nvSpPr>
          <p:spPr>
            <a:xfrm>
              <a:off x="0" y="0"/>
              <a:ext cx="1577667" cy="98067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64" name="Google Shape;264;g3373b8ce051_0_70"/>
          <p:cNvSpPr txBox="1"/>
          <p:nvPr>
            <p:ph idx="1" type="body"/>
          </p:nvPr>
        </p:nvSpPr>
        <p:spPr>
          <a:xfrm>
            <a:off x="960025" y="1877425"/>
            <a:ext cx="10158900" cy="42414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FFFFFF"/>
              </a:buClr>
              <a:buSzPts val="2800"/>
              <a:buFont typeface="Arial"/>
              <a:buChar char="●"/>
            </a:pPr>
            <a:r>
              <a:rPr lang="en-US" sz="2800">
                <a:solidFill>
                  <a:srgbClr val="FFFFFF"/>
                </a:solidFill>
                <a:latin typeface="Arial"/>
                <a:ea typeface="Arial"/>
                <a:cs typeface="Arial"/>
                <a:sym typeface="Arial"/>
              </a:rPr>
              <a:t>Which ethical issues seem most likely to arise?</a:t>
            </a:r>
            <a:endParaRPr sz="2800">
              <a:solidFill>
                <a:srgbClr val="FFFFFF"/>
              </a:solidFill>
              <a:latin typeface="Arial"/>
              <a:ea typeface="Arial"/>
              <a:cs typeface="Arial"/>
              <a:sym typeface="Arial"/>
            </a:endParaRPr>
          </a:p>
          <a:p>
            <a:pPr indent="-406400" lvl="1" marL="9144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Scenario 1</a:t>
            </a:r>
            <a:endParaRPr sz="2800">
              <a:solidFill>
                <a:srgbClr val="FFFFFF"/>
              </a:solidFill>
              <a:latin typeface="Arial"/>
              <a:ea typeface="Arial"/>
              <a:cs typeface="Arial"/>
              <a:sym typeface="Arial"/>
            </a:endParaRPr>
          </a:p>
          <a:p>
            <a:pPr indent="-406400" lvl="1" marL="9144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Scenario 2</a:t>
            </a:r>
            <a:endParaRPr sz="2800">
              <a:solidFill>
                <a:srgbClr val="FFFFFF"/>
              </a:solidFill>
              <a:latin typeface="Arial"/>
              <a:ea typeface="Arial"/>
              <a:cs typeface="Arial"/>
              <a:sym typeface="Arial"/>
            </a:endParaRPr>
          </a:p>
          <a:p>
            <a:pPr indent="-406400" lvl="1" marL="9144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Other scenarios we can imagine for this semester?</a:t>
            </a:r>
            <a:endParaRPr sz="2800">
              <a:solidFill>
                <a:srgbClr val="FFFFFF"/>
              </a:solidFill>
              <a:latin typeface="Arial"/>
              <a:ea typeface="Arial"/>
              <a:cs typeface="Arial"/>
              <a:sym typeface="Arial"/>
            </a:endParaRPr>
          </a:p>
          <a:p>
            <a:pPr indent="-406400" lvl="0" marL="457200" rtl="0" algn="l">
              <a:lnSpc>
                <a:spcPct val="90000"/>
              </a:lnSpc>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How will we know when an issue has arisen?</a:t>
            </a:r>
            <a:endParaRPr sz="2800">
              <a:solidFill>
                <a:srgbClr val="FFFFFF"/>
              </a:solidFill>
              <a:latin typeface="Arial"/>
              <a:ea typeface="Arial"/>
              <a:cs typeface="Arial"/>
              <a:sym typeface="Arial"/>
            </a:endParaRPr>
          </a:p>
          <a:p>
            <a:pPr indent="-406400" lvl="1" marL="914400" rtl="0" algn="l">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Scenario 1</a:t>
            </a:r>
            <a:endParaRPr sz="2800">
              <a:solidFill>
                <a:schemeClr val="lt1"/>
              </a:solidFill>
              <a:latin typeface="Arial"/>
              <a:ea typeface="Arial"/>
              <a:cs typeface="Arial"/>
              <a:sym typeface="Arial"/>
            </a:endParaRPr>
          </a:p>
          <a:p>
            <a:pPr indent="-406400" lvl="1" marL="914400" rtl="0" algn="l">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Scenario 2</a:t>
            </a:r>
            <a:endParaRPr sz="2800">
              <a:solidFill>
                <a:schemeClr val="lt1"/>
              </a:solidFill>
              <a:latin typeface="Arial"/>
              <a:ea typeface="Arial"/>
              <a:cs typeface="Arial"/>
              <a:sym typeface="Arial"/>
            </a:endParaRPr>
          </a:p>
          <a:p>
            <a:pPr indent="-406400" lvl="1" marL="914400" rtl="0" algn="l">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Other scenarios we can imagine for this semester?</a:t>
            </a:r>
            <a:endParaRPr sz="2800">
              <a:solidFill>
                <a:srgbClr val="FFFFFF"/>
              </a:solidFill>
              <a:latin typeface="Arial"/>
              <a:ea typeface="Arial"/>
              <a:cs typeface="Arial"/>
              <a:sym typeface="Arial"/>
            </a:endParaRPr>
          </a:p>
          <a:p>
            <a:pPr indent="0" lvl="0" marL="0" rtl="0" algn="l">
              <a:lnSpc>
                <a:spcPct val="90000"/>
              </a:lnSpc>
              <a:spcBef>
                <a:spcPts val="1000"/>
              </a:spcBef>
              <a:spcAft>
                <a:spcPts val="0"/>
              </a:spcAft>
              <a:buNone/>
            </a:pPr>
            <a:r>
              <a:t/>
            </a:r>
            <a:endParaRPr sz="2800">
              <a:solidFill>
                <a:schemeClr val="lt1"/>
              </a:solidFill>
              <a:latin typeface="Arial"/>
              <a:ea typeface="Arial"/>
              <a:cs typeface="Arial"/>
              <a:sym typeface="Arial"/>
            </a:endParaRPr>
          </a:p>
        </p:txBody>
      </p:sp>
      <p:sp>
        <p:nvSpPr>
          <p:cNvPr id="265" name="Google Shape;265;g3373b8ce051_0_70"/>
          <p:cNvSpPr txBox="1"/>
          <p:nvPr>
            <p:ph type="title"/>
          </p:nvPr>
        </p:nvSpPr>
        <p:spPr>
          <a:xfrm>
            <a:off x="1014975" y="908277"/>
            <a:ext cx="10158900" cy="607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Play"/>
              <a:buNone/>
            </a:pPr>
            <a:r>
              <a:rPr lang="en-US" sz="4800">
                <a:solidFill>
                  <a:schemeClr val="lt1"/>
                </a:solidFill>
              </a:rPr>
              <a:t>Debrief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 calcmode="lin" valueType="num">
                                      <p:cBhvr additive="base">
                                        <p:cTn dur="500"/>
                                        <p:tgtEl>
                                          <p:spTgt spid="26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 calcmode="lin" valueType="num">
                                      <p:cBhvr additive="base">
                                        <p:cTn dur="500"/>
                                        <p:tgtEl>
                                          <p:spTgt spid="26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 calcmode="lin" valueType="num">
                                      <p:cBhvr additive="base">
                                        <p:cTn dur="500"/>
                                        <p:tgtEl>
                                          <p:spTgt spid="26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 calcmode="lin" valueType="num">
                                      <p:cBhvr additive="base">
                                        <p:cTn dur="500"/>
                                        <p:tgtEl>
                                          <p:spTgt spid="26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 calcmode="lin" valueType="num">
                                      <p:cBhvr additive="base">
                                        <p:cTn dur="500"/>
                                        <p:tgtEl>
                                          <p:spTgt spid="26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 calcmode="lin" valueType="num">
                                      <p:cBhvr additive="base">
                                        <p:cTn dur="500"/>
                                        <p:tgtEl>
                                          <p:spTgt spid="26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 calcmode="lin" valueType="num">
                                      <p:cBhvr additive="base">
                                        <p:cTn dur="500"/>
                                        <p:tgtEl>
                                          <p:spTgt spid="26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 calcmode="lin" valueType="num">
                                      <p:cBhvr additive="base">
                                        <p:cTn dur="500"/>
                                        <p:tgtEl>
                                          <p:spTgt spid="26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 calcmode="lin" valueType="num">
                                      <p:cBhvr additive="base">
                                        <p:cTn dur="500"/>
                                        <p:tgtEl>
                                          <p:spTgt spid="26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2025-01-30T01:15:51Z</dcterms:created>
  <dc:creator>Tan, Andy SL</dc:creator>
</cp:coreProperties>
</file>