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 Light"/>
      <p:regular r:id="rId19"/>
      <p:bold r:id="rId20"/>
    </p:embeddedFont>
    <p:embeddedFont>
      <p:font typeface="Lexend Medium"/>
      <p:regular r:id="rId21"/>
      <p:bold r:id="rId22"/>
    </p:embeddedFont>
    <p:embeddedFont>
      <p:font typeface="DM Sans SemiBold"/>
      <p:regular r:id="rId23"/>
      <p:bold r:id="rId24"/>
      <p:italic r:id="rId25"/>
      <p:boldItalic r:id="rId26"/>
    </p:embeddedFont>
    <p:embeddedFont>
      <p:font typeface="Lexend"/>
      <p:regular r:id="rId27"/>
      <p:bold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bold.fntdata"/><Relationship Id="rId22" Type="http://schemas.openxmlformats.org/officeDocument/2006/relationships/font" Target="fonts/LexendMedium-bold.fntdata"/><Relationship Id="rId21" Type="http://schemas.openxmlformats.org/officeDocument/2006/relationships/font" Target="fonts/LexendMedium-regular.fntdata"/><Relationship Id="rId24" Type="http://schemas.openxmlformats.org/officeDocument/2006/relationships/font" Target="fonts/DMSansSemiBold-bold.fntdata"/><Relationship Id="rId23" Type="http://schemas.openxmlformats.org/officeDocument/2006/relationships/font" Target="fonts/DMSa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SemiBold-boldItalic.fntdata"/><Relationship Id="rId25" Type="http://schemas.openxmlformats.org/officeDocument/2006/relationships/font" Target="fonts/DMSansSemiBold-italic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xend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c58f5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c58f5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a264f09c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a264f09c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a264f09c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4a264f09c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a264f09c5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4a264f09c5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a264f09c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a264f09c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a264f0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a264f0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a264f0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a264f0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c58f5fef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c58f5fef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discussion with parents (in Sweden) the less </a:t>
            </a:r>
            <a:r>
              <a:rPr lang="en"/>
              <a:t>likely</a:t>
            </a:r>
            <a:r>
              <a:rPr lang="en"/>
              <a:t> they deemphasize the seriousness of 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a264f09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a264f09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discussion with parents (in Sweden) the less likely they deemphasize the seriousness of 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a264f09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a264f09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a264f09c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a264f09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discussion with parents (in Sweden) the less likely they deemphasize the seriousness of the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c58f5fef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c58f5fef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a264f09c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a264f09c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5866315" y="66973"/>
            <a:ext cx="2954947" cy="4587953"/>
            <a:chOff x="5866315" y="130139"/>
            <a:chExt cx="2954947" cy="4587953"/>
          </a:xfrm>
        </p:grpSpPr>
        <p:grpSp>
          <p:nvGrpSpPr>
            <p:cNvPr id="14" name="Google Shape;14;p2"/>
            <p:cNvGrpSpPr/>
            <p:nvPr/>
          </p:nvGrpSpPr>
          <p:grpSpPr>
            <a:xfrm rot="1800044">
              <a:off x="7145788" y="375652"/>
              <a:ext cx="1341270" cy="1340671"/>
              <a:chOff x="2441905" y="1248288"/>
              <a:chExt cx="1341300" cy="13407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fmla="val 145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133918" y="3105078"/>
                <a:ext cx="631200" cy="580035"/>
                <a:chOff x="5133582" y="3105408"/>
                <a:chExt cx="631200" cy="58003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 rot="-600240">
              <a:off x="5979971" y="2008184"/>
              <a:ext cx="2727635" cy="1547250"/>
              <a:chOff x="6121180" y="1963945"/>
              <a:chExt cx="2727900" cy="1547400"/>
            </a:xfrm>
          </p:grpSpPr>
          <p:sp>
            <p:nvSpPr>
              <p:cNvPr id="24" name="Google Shape;24;p2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fmla="val 804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-839923">
              <a:off x="6099076" y="520245"/>
              <a:ext cx="889199" cy="1584298"/>
              <a:chOff x="3614175" y="406175"/>
              <a:chExt cx="889200" cy="1584300"/>
            </a:xfrm>
          </p:grpSpPr>
          <p:sp>
            <p:nvSpPr>
              <p:cNvPr id="27" name="Google Shape;27;p2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fmla="val 1135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fmla="val 8619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0" name="Google Shape;30;p2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2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6" name="Google Shape;36;p2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5" name="Google Shape;125;p2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4" name="Google Shape;134;p2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2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with Image">
  <p:cSld name="TITLE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3" type="body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>
            <p:ph idx="4" type="pic"/>
          </p:nvPr>
        </p:nvSpPr>
        <p:spPr>
          <a:xfrm>
            <a:off x="5256200" y="1554480"/>
            <a:ext cx="3200400" cy="45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1">
  <p:cSld name="TITLE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2">
  <p:cSld name="TITLE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83" name="Google Shape;183;p2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4" type="body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6" type="body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8" type="body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3" type="body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Left ">
  <p:cSld name="TITLE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Right">
  <p:cSld name="TITLE_1_1_1_1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TITLE_1_1_1_1_1_2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Top">
  <p:cSld name="TITLE_1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7" name="Google Shape;217;p3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">
  <p:cSld name="TITLE_1_1_1_1_1_2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22" name="Google Shape;222;p3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5" name="Google Shape;225;p31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TITLE_1_1_1_1_1_2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6" name="Google Shape;236;p3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TITLE_1_1_1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1" name="Google Shape;251;p33"/>
          <p:cNvSpPr txBox="1"/>
          <p:nvPr>
            <p:ph idx="3" type="body"/>
          </p:nvPr>
        </p:nvSpPr>
        <p:spPr>
          <a:xfrm>
            <a:off x="53813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3" name="Google Shape;253;p33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4" name="Google Shape;254;p33"/>
          <p:cNvSpPr txBox="1"/>
          <p:nvPr>
            <p:ph idx="6" type="subTitle"/>
          </p:nvPr>
        </p:nvSpPr>
        <p:spPr>
          <a:xfrm>
            <a:off x="535113" y="21621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5" name="Google Shape;255;p33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6" name="Google Shape;256;p33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Blank">
  <p:cSld name="TITLE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fmla="val 165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1" name="Google Shape;261;p3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34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64" name="Google Shape;264;p34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5" name="Google Shape;265;p3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with Image">
  <p:cSld name="TITLE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9" name="Google Shape;269;p3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0" name="Google Shape;270;p35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72" name="Google Shape;272;p3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5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">
  <p:cSld name="TITLE_1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729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6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800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6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6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81" name="Google Shape;281;p3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4" name="Google Shape;284;p36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 - No Images">
  <p:cSld name="TITLE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89" name="Google Shape;289;p3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92" name="Google Shape;292;p3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sz="7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Youth Climate Communication &amp; Action</a:t>
            </a:r>
            <a:endParaRPr sz="4700"/>
          </a:p>
        </p:txBody>
      </p:sp>
      <p:sp>
        <p:nvSpPr>
          <p:cNvPr id="298" name="Google Shape;298;p38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7"/>
          <p:cNvGrpSpPr/>
          <p:nvPr/>
        </p:nvGrpSpPr>
        <p:grpSpPr>
          <a:xfrm>
            <a:off x="4189156" y="3771734"/>
            <a:ext cx="765679" cy="1142155"/>
            <a:chOff x="7350525" y="918771"/>
            <a:chExt cx="622200" cy="928129"/>
          </a:xfrm>
        </p:grpSpPr>
        <p:sp>
          <p:nvSpPr>
            <p:cNvPr id="422" name="Google Shape;422;p47"/>
            <p:cNvSpPr/>
            <p:nvPr/>
          </p:nvSpPr>
          <p:spPr>
            <a:xfrm rot="5400000">
              <a:off x="7350525" y="1224700"/>
              <a:ext cx="622200" cy="622200"/>
            </a:xfrm>
            <a:prstGeom prst="pie">
              <a:avLst>
                <a:gd fmla="val 5399541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7527375" y="918771"/>
              <a:ext cx="268500" cy="26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47"/>
          <p:cNvGrpSpPr/>
          <p:nvPr/>
        </p:nvGrpSpPr>
        <p:grpSpPr>
          <a:xfrm>
            <a:off x="1247656" y="2497984"/>
            <a:ext cx="765679" cy="1142155"/>
            <a:chOff x="7350525" y="918771"/>
            <a:chExt cx="622200" cy="928129"/>
          </a:xfrm>
        </p:grpSpPr>
        <p:sp>
          <p:nvSpPr>
            <p:cNvPr id="425" name="Google Shape;425;p47"/>
            <p:cNvSpPr/>
            <p:nvPr/>
          </p:nvSpPr>
          <p:spPr>
            <a:xfrm rot="5400000">
              <a:off x="7350525" y="1224700"/>
              <a:ext cx="622200" cy="622200"/>
            </a:xfrm>
            <a:prstGeom prst="pie">
              <a:avLst>
                <a:gd fmla="val 5399541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7527375" y="918771"/>
              <a:ext cx="268500" cy="26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7" name="Google Shape;427;p47"/>
          <p:cNvSpPr txBox="1"/>
          <p:nvPr>
            <p:ph idx="4294967295" type="title"/>
          </p:nvPr>
        </p:nvSpPr>
        <p:spPr>
          <a:xfrm>
            <a:off x="959850" y="186950"/>
            <a:ext cx="72243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Participation &amp; Power</a:t>
            </a:r>
            <a:endParaRPr sz="4000"/>
          </a:p>
        </p:txBody>
      </p:sp>
      <p:grpSp>
        <p:nvGrpSpPr>
          <p:cNvPr id="428" name="Google Shape;428;p47"/>
          <p:cNvGrpSpPr/>
          <p:nvPr/>
        </p:nvGrpSpPr>
        <p:grpSpPr>
          <a:xfrm>
            <a:off x="2600206" y="1574909"/>
            <a:ext cx="765679" cy="1142155"/>
            <a:chOff x="7350525" y="918771"/>
            <a:chExt cx="622200" cy="928129"/>
          </a:xfrm>
        </p:grpSpPr>
        <p:sp>
          <p:nvSpPr>
            <p:cNvPr id="429" name="Google Shape;429;p47"/>
            <p:cNvSpPr/>
            <p:nvPr/>
          </p:nvSpPr>
          <p:spPr>
            <a:xfrm rot="5400000">
              <a:off x="7350525" y="1224700"/>
              <a:ext cx="622200" cy="622200"/>
            </a:xfrm>
            <a:prstGeom prst="pie">
              <a:avLst>
                <a:gd fmla="val 5399541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7527375" y="918771"/>
              <a:ext cx="268500" cy="26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1" name="Google Shape;431;p47"/>
          <p:cNvGrpSpPr/>
          <p:nvPr/>
        </p:nvGrpSpPr>
        <p:grpSpPr>
          <a:xfrm>
            <a:off x="4189143" y="1429584"/>
            <a:ext cx="765679" cy="1142155"/>
            <a:chOff x="7350525" y="918771"/>
            <a:chExt cx="622200" cy="928129"/>
          </a:xfrm>
        </p:grpSpPr>
        <p:sp>
          <p:nvSpPr>
            <p:cNvPr id="432" name="Google Shape;432;p47"/>
            <p:cNvSpPr/>
            <p:nvPr/>
          </p:nvSpPr>
          <p:spPr>
            <a:xfrm rot="5400000">
              <a:off x="7350525" y="1224700"/>
              <a:ext cx="622200" cy="622200"/>
            </a:xfrm>
            <a:prstGeom prst="pie">
              <a:avLst>
                <a:gd fmla="val 5399541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47"/>
            <p:cNvSpPr/>
            <p:nvPr/>
          </p:nvSpPr>
          <p:spPr>
            <a:xfrm>
              <a:off x="7527375" y="918771"/>
              <a:ext cx="268500" cy="26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4" name="Google Shape;434;p47"/>
          <p:cNvGrpSpPr/>
          <p:nvPr/>
        </p:nvGrpSpPr>
        <p:grpSpPr>
          <a:xfrm>
            <a:off x="5632631" y="1574909"/>
            <a:ext cx="765679" cy="1142155"/>
            <a:chOff x="7350525" y="918771"/>
            <a:chExt cx="622200" cy="928129"/>
          </a:xfrm>
        </p:grpSpPr>
        <p:sp>
          <p:nvSpPr>
            <p:cNvPr id="435" name="Google Shape;435;p47"/>
            <p:cNvSpPr/>
            <p:nvPr/>
          </p:nvSpPr>
          <p:spPr>
            <a:xfrm rot="5400000">
              <a:off x="7350525" y="1224700"/>
              <a:ext cx="622200" cy="622200"/>
            </a:xfrm>
            <a:prstGeom prst="pie">
              <a:avLst>
                <a:gd fmla="val 5399541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47"/>
            <p:cNvSpPr/>
            <p:nvPr/>
          </p:nvSpPr>
          <p:spPr>
            <a:xfrm>
              <a:off x="7527375" y="918771"/>
              <a:ext cx="268500" cy="26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7" name="Google Shape;437;p47"/>
          <p:cNvGrpSpPr/>
          <p:nvPr/>
        </p:nvGrpSpPr>
        <p:grpSpPr>
          <a:xfrm>
            <a:off x="7130656" y="2437359"/>
            <a:ext cx="765679" cy="1142155"/>
            <a:chOff x="7350525" y="918771"/>
            <a:chExt cx="622200" cy="928129"/>
          </a:xfrm>
        </p:grpSpPr>
        <p:sp>
          <p:nvSpPr>
            <p:cNvPr id="438" name="Google Shape;438;p47"/>
            <p:cNvSpPr/>
            <p:nvPr/>
          </p:nvSpPr>
          <p:spPr>
            <a:xfrm rot="5400000">
              <a:off x="7350525" y="1224700"/>
              <a:ext cx="622200" cy="622200"/>
            </a:xfrm>
            <a:prstGeom prst="pie">
              <a:avLst>
                <a:gd fmla="val 5399541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7527375" y="918771"/>
              <a:ext cx="268500" cy="268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40" name="Google Shape;440;p47"/>
          <p:cNvCxnSpPr/>
          <p:nvPr/>
        </p:nvCxnSpPr>
        <p:spPr>
          <a:xfrm>
            <a:off x="2189875" y="3374450"/>
            <a:ext cx="1831500" cy="76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1" name="Google Shape;441;p47"/>
          <p:cNvCxnSpPr/>
          <p:nvPr/>
        </p:nvCxnSpPr>
        <p:spPr>
          <a:xfrm>
            <a:off x="3203000" y="2525000"/>
            <a:ext cx="1013100" cy="123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2" name="Google Shape;442;p47"/>
          <p:cNvCxnSpPr/>
          <p:nvPr/>
        </p:nvCxnSpPr>
        <p:spPr>
          <a:xfrm>
            <a:off x="4561488" y="2397638"/>
            <a:ext cx="21000" cy="122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3" name="Google Shape;443;p47"/>
          <p:cNvCxnSpPr/>
          <p:nvPr/>
        </p:nvCxnSpPr>
        <p:spPr>
          <a:xfrm flipH="1" rot="10800000">
            <a:off x="4813600" y="2509350"/>
            <a:ext cx="1155900" cy="124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4" name="Google Shape;444;p47"/>
          <p:cNvCxnSpPr/>
          <p:nvPr/>
        </p:nvCxnSpPr>
        <p:spPr>
          <a:xfrm flipH="1" rot="10800000">
            <a:off x="4998063" y="3319925"/>
            <a:ext cx="1930200" cy="84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idx="1" type="subTitle"/>
          </p:nvPr>
        </p:nvSpPr>
        <p:spPr>
          <a:xfrm>
            <a:off x="2197675" y="769050"/>
            <a:ext cx="6595500" cy="4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r>
              <a:rPr lang="en" sz="1800"/>
              <a:t>. What does youth empowerment mean in the context of our actual practice—not as an idea, but as something we helped (or didn’t) foster?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What has felt like authentic </a:t>
            </a:r>
            <a:r>
              <a:rPr b="1" lang="en" sz="1800"/>
              <a:t>youth participatory </a:t>
            </a:r>
            <a:r>
              <a:rPr lang="en" sz="1800"/>
              <a:t>work?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3. What role did you (grad students or instructors) play in it?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How about the opposite – what has felt inauthentic?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 Did power-dynamics shift across the different sessions? How so? What enabled it?</a:t>
            </a:r>
            <a:endParaRPr sz="1800"/>
          </a:p>
        </p:txBody>
      </p:sp>
      <p:grpSp>
        <p:nvGrpSpPr>
          <p:cNvPr id="450" name="Google Shape;450;p48"/>
          <p:cNvGrpSpPr/>
          <p:nvPr/>
        </p:nvGrpSpPr>
        <p:grpSpPr>
          <a:xfrm rot="1800160">
            <a:off x="807698" y="1985700"/>
            <a:ext cx="770572" cy="1324499"/>
            <a:chOff x="4255371" y="3397062"/>
            <a:chExt cx="508200" cy="883625"/>
          </a:xfrm>
        </p:grpSpPr>
        <p:sp>
          <p:nvSpPr>
            <p:cNvPr id="451" name="Google Shape;451;p48"/>
            <p:cNvSpPr/>
            <p:nvPr/>
          </p:nvSpPr>
          <p:spPr>
            <a:xfrm rot="-7589">
              <a:off x="4441513" y="3966137"/>
              <a:ext cx="135900" cy="31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4255371" y="3397062"/>
              <a:ext cx="508200" cy="508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4306062" y="3447763"/>
              <a:ext cx="406800" cy="406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54" name="Google Shape;454;p48"/>
            <p:cNvCxnSpPr/>
            <p:nvPr/>
          </p:nvCxnSpPr>
          <p:spPr>
            <a:xfrm flipH="1" rot="9760697">
              <a:off x="4557984" y="3547114"/>
              <a:ext cx="63479" cy="1781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48"/>
            <p:cNvCxnSpPr/>
            <p:nvPr/>
          </p:nvCxnSpPr>
          <p:spPr>
            <a:xfrm flipH="1" rot="10685451">
              <a:off x="4540829" y="3619938"/>
              <a:ext cx="9005" cy="1122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6" name="Google Shape;456;p48"/>
          <p:cNvSpPr txBox="1"/>
          <p:nvPr/>
        </p:nvSpPr>
        <p:spPr>
          <a:xfrm>
            <a:off x="740000" y="119850"/>
            <a:ext cx="5409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bit.ly/ypar_power25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/>
        </p:nvSpPr>
        <p:spPr>
          <a:xfrm>
            <a:off x="2150925" y="2069100"/>
            <a:ext cx="47538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Debrief</a:t>
            </a:r>
            <a:endParaRPr b="1" sz="4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/>
        </p:nvSpPr>
        <p:spPr>
          <a:xfrm>
            <a:off x="1509300" y="2069100"/>
            <a:ext cx="612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Talk paper?</a:t>
            </a:r>
            <a:endParaRPr b="1" sz="4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Check-In Activity</a:t>
            </a:r>
            <a:endParaRPr/>
          </a:p>
        </p:txBody>
      </p:sp>
      <p:sp>
        <p:nvSpPr>
          <p:cNvPr id="304" name="Google Shape;304;p3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Reading Debrief</a:t>
            </a:r>
            <a:endParaRPr/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6" name="Google Shape;306;p3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Debrief &amp; Share Out</a:t>
            </a:r>
            <a:endParaRPr/>
          </a:p>
        </p:txBody>
      </p:sp>
      <p:sp>
        <p:nvSpPr>
          <p:cNvPr id="307" name="Google Shape;307;p3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Mapping Power Activity</a:t>
            </a:r>
            <a:endParaRPr/>
          </a:p>
        </p:txBody>
      </p:sp>
      <p:sp>
        <p:nvSpPr>
          <p:cNvPr id="308" name="Google Shape;308;p3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Options (Paper/Planning/Etc.)</a:t>
            </a:r>
            <a:endParaRPr/>
          </a:p>
        </p:txBody>
      </p:sp>
      <p:sp>
        <p:nvSpPr>
          <p:cNvPr id="309" name="Google Shape;309;p3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Break!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yesterday?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50" y="1812000"/>
            <a:ext cx="4797896" cy="346225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41"/>
          <p:cNvSpPr txBox="1"/>
          <p:nvPr>
            <p:ph idx="4294967295" type="title"/>
          </p:nvPr>
        </p:nvSpPr>
        <p:spPr>
          <a:xfrm>
            <a:off x="1742250" y="186950"/>
            <a:ext cx="5659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Ojala &amp; Lakew (2017)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/>
          <p:nvPr/>
        </p:nvSpPr>
        <p:spPr>
          <a:xfrm>
            <a:off x="244425" y="1214425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Teens’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perceived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lack of power (e.g., can’t vote)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4732950" y="342900"/>
            <a:ext cx="4183800" cy="559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Factors for Higher “Climate Engagement”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4732950" y="1214425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Problem-focused coping strategies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244425" y="342900"/>
            <a:ext cx="41838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Factors for Lower “Climate Engagement”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4732950" y="1810456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Social networks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5883850" y="2407794"/>
            <a:ext cx="3032700" cy="27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Online Discussions (Peers)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1" name="Google Shape;331;p42"/>
          <p:cNvCxnSpPr/>
          <p:nvPr/>
        </p:nvCxnSpPr>
        <p:spPr>
          <a:xfrm>
            <a:off x="5244850" y="2310162"/>
            <a:ext cx="639000" cy="261600"/>
          </a:xfrm>
          <a:prstGeom prst="bentConnector3">
            <a:avLst>
              <a:gd fmla="val 1213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32" name="Google Shape;332;p42"/>
          <p:cNvCxnSpPr>
            <a:endCxn id="333" idx="1"/>
          </p:cNvCxnSpPr>
          <p:nvPr/>
        </p:nvCxnSpPr>
        <p:spPr>
          <a:xfrm>
            <a:off x="5252650" y="2543226"/>
            <a:ext cx="631200" cy="347100"/>
          </a:xfrm>
          <a:prstGeom prst="bentConnector3">
            <a:avLst>
              <a:gd fmla="val -8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33" name="Google Shape;333;p42"/>
          <p:cNvSpPr/>
          <p:nvPr/>
        </p:nvSpPr>
        <p:spPr>
          <a:xfrm>
            <a:off x="5883850" y="2754726"/>
            <a:ext cx="3032700" cy="27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Teachers + Parents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4732950" y="3155004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Art-Based approaches**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154243" y="4699325"/>
            <a:ext cx="7397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*not a lot of quantified evidence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**objective information might be less influenced by personal bias than information based on opinions or politics.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4732950" y="3758979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Connecting to economic costs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244425" y="1810450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Youth’s perception of climate change as distant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244425" y="2406475"/>
            <a:ext cx="4183800" cy="474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Prior skepticism*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1043600" y="3185907"/>
            <a:ext cx="33846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Are any of these factors coming up in your work and discussion with the youth at Sayre? How has it affected your action/research projects?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40" name="Google Shape;340;p42"/>
          <p:cNvGrpSpPr/>
          <p:nvPr/>
        </p:nvGrpSpPr>
        <p:grpSpPr>
          <a:xfrm rot="1800263">
            <a:off x="351001" y="3454642"/>
            <a:ext cx="456506" cy="784636"/>
            <a:chOff x="4255371" y="3397062"/>
            <a:chExt cx="508200" cy="883625"/>
          </a:xfrm>
        </p:grpSpPr>
        <p:sp>
          <p:nvSpPr>
            <p:cNvPr id="341" name="Google Shape;341;p42"/>
            <p:cNvSpPr/>
            <p:nvPr/>
          </p:nvSpPr>
          <p:spPr>
            <a:xfrm rot="-7589">
              <a:off x="4441513" y="3966137"/>
              <a:ext cx="135900" cy="31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4255371" y="3397062"/>
              <a:ext cx="508200" cy="508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4306062" y="3447763"/>
              <a:ext cx="406800" cy="406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344" name="Google Shape;344;p42"/>
            <p:cNvCxnSpPr/>
            <p:nvPr/>
          </p:nvCxnSpPr>
          <p:spPr>
            <a:xfrm flipH="1" rot="9760697">
              <a:off x="4557984" y="3547114"/>
              <a:ext cx="63479" cy="1781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42"/>
            <p:cNvCxnSpPr/>
            <p:nvPr/>
          </p:nvCxnSpPr>
          <p:spPr>
            <a:xfrm flipH="1" rot="10685451">
              <a:off x="4540829" y="3619938"/>
              <a:ext cx="9005" cy="1122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>
            <a:off x="1185088" y="485325"/>
            <a:ext cx="2678100" cy="122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need more rigorous research in arts-based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approaches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!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280813" y="485325"/>
            <a:ext cx="2678100" cy="122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Informing is easier than engaging… participatory methods might help.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2" name="Google Shape;352;p43"/>
          <p:cNvSpPr/>
          <p:nvPr/>
        </p:nvSpPr>
        <p:spPr>
          <a:xfrm>
            <a:off x="3232938" y="2001525"/>
            <a:ext cx="2678100" cy="122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Media is complex and uneven… different youth process media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differently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1185088" y="3517725"/>
            <a:ext cx="2678100" cy="122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Youth care! But need support from peers, parents, an teachers to surface conversation.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5382163" y="3517725"/>
            <a:ext cx="2678100" cy="1229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need to discuss speculative futures to foster both critical mindsets and hope in youth.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4294967295" type="title"/>
          </p:nvPr>
        </p:nvSpPr>
        <p:spPr>
          <a:xfrm>
            <a:off x="1742250" y="186950"/>
            <a:ext cx="5659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Trott (2024)</a:t>
            </a:r>
            <a:endParaRPr sz="4000"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50" y="1835975"/>
            <a:ext cx="4797899" cy="336208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idx="4294967295" type="subTitle"/>
          </p:nvPr>
        </p:nvSpPr>
        <p:spPr>
          <a:xfrm>
            <a:off x="154113" y="2712375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Youth’s Intergenerational Frustration</a:t>
            </a:r>
            <a:endParaRPr sz="1800"/>
          </a:p>
        </p:txBody>
      </p:sp>
      <p:sp>
        <p:nvSpPr>
          <p:cNvPr id="366" name="Google Shape;366;p45"/>
          <p:cNvSpPr txBox="1"/>
          <p:nvPr>
            <p:ph idx="4294967295" type="subTitle"/>
          </p:nvPr>
        </p:nvSpPr>
        <p:spPr>
          <a:xfrm>
            <a:off x="3280200" y="2748885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Need for Adult Solidarity and Action</a:t>
            </a:r>
            <a:endParaRPr sz="1800"/>
          </a:p>
        </p:txBody>
      </p:sp>
      <p:sp>
        <p:nvSpPr>
          <p:cNvPr id="367" name="Google Shape;367;p45"/>
          <p:cNvSpPr txBox="1"/>
          <p:nvPr>
            <p:ph idx="4294967295" type="subTitle"/>
          </p:nvPr>
        </p:nvSpPr>
        <p:spPr>
          <a:xfrm>
            <a:off x="6406288" y="2748885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Emotional Labor and Burnout</a:t>
            </a:r>
            <a:endParaRPr sz="1800"/>
          </a:p>
        </p:txBody>
      </p:sp>
      <p:grpSp>
        <p:nvGrpSpPr>
          <p:cNvPr id="368" name="Google Shape;368;p45"/>
          <p:cNvGrpSpPr/>
          <p:nvPr/>
        </p:nvGrpSpPr>
        <p:grpSpPr>
          <a:xfrm>
            <a:off x="584273" y="1425364"/>
            <a:ext cx="1729368" cy="1450387"/>
            <a:chOff x="7350525" y="918771"/>
            <a:chExt cx="1106654" cy="928129"/>
          </a:xfrm>
        </p:grpSpPr>
        <p:grpSp>
          <p:nvGrpSpPr>
            <p:cNvPr id="369" name="Google Shape;369;p45"/>
            <p:cNvGrpSpPr/>
            <p:nvPr/>
          </p:nvGrpSpPr>
          <p:grpSpPr>
            <a:xfrm>
              <a:off x="7350525" y="918771"/>
              <a:ext cx="622200" cy="928129"/>
              <a:chOff x="7350525" y="918771"/>
              <a:chExt cx="622200" cy="928129"/>
            </a:xfrm>
          </p:grpSpPr>
          <p:sp>
            <p:nvSpPr>
              <p:cNvPr id="370" name="Google Shape;370;p45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2" name="Google Shape;372;p45"/>
            <p:cNvGrpSpPr/>
            <p:nvPr/>
          </p:nvGrpSpPr>
          <p:grpSpPr>
            <a:xfrm>
              <a:off x="8037779" y="1104259"/>
              <a:ext cx="419400" cy="639168"/>
              <a:chOff x="8037779" y="1104259"/>
              <a:chExt cx="419400" cy="639168"/>
            </a:xfrm>
          </p:grpSpPr>
          <p:sp>
            <p:nvSpPr>
              <p:cNvPr id="373" name="Google Shape;373;p45"/>
              <p:cNvSpPr/>
              <p:nvPr/>
            </p:nvSpPr>
            <p:spPr>
              <a:xfrm rot="5400000">
                <a:off x="8037779" y="1324026"/>
                <a:ext cx="419400" cy="4194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4" name="Google Shape;374;p45"/>
              <p:cNvSpPr/>
              <p:nvPr/>
            </p:nvSpPr>
            <p:spPr>
              <a:xfrm>
                <a:off x="8157029" y="1104259"/>
                <a:ext cx="180900" cy="1809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375" name="Google Shape;375;p45"/>
          <p:cNvGrpSpPr/>
          <p:nvPr/>
        </p:nvGrpSpPr>
        <p:grpSpPr>
          <a:xfrm>
            <a:off x="3375091" y="1485237"/>
            <a:ext cx="2204816" cy="1330658"/>
            <a:chOff x="405875" y="2363109"/>
            <a:chExt cx="1537850" cy="928129"/>
          </a:xfrm>
        </p:grpSpPr>
        <p:grpSp>
          <p:nvGrpSpPr>
            <p:cNvPr id="376" name="Google Shape;376;p45"/>
            <p:cNvGrpSpPr/>
            <p:nvPr/>
          </p:nvGrpSpPr>
          <p:grpSpPr>
            <a:xfrm>
              <a:off x="955650" y="2458163"/>
              <a:ext cx="438300" cy="305325"/>
              <a:chOff x="964525" y="2458163"/>
              <a:chExt cx="438300" cy="305325"/>
            </a:xfrm>
          </p:grpSpPr>
          <p:grpSp>
            <p:nvGrpSpPr>
              <p:cNvPr id="377" name="Google Shape;377;p45"/>
              <p:cNvGrpSpPr/>
              <p:nvPr/>
            </p:nvGrpSpPr>
            <p:grpSpPr>
              <a:xfrm>
                <a:off x="964525" y="2458163"/>
                <a:ext cx="438300" cy="154200"/>
                <a:chOff x="964525" y="2458163"/>
                <a:chExt cx="438300" cy="154200"/>
              </a:xfrm>
            </p:grpSpPr>
            <p:cxnSp>
              <p:nvCxnSpPr>
                <p:cNvPr id="378" name="Google Shape;378;p45"/>
                <p:cNvCxnSpPr/>
                <p:nvPr/>
              </p:nvCxnSpPr>
              <p:spPr>
                <a:xfrm>
                  <a:off x="964525" y="2535263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45"/>
                <p:cNvSpPr/>
                <p:nvPr/>
              </p:nvSpPr>
              <p:spPr>
                <a:xfrm rot="5400000">
                  <a:off x="1258975" y="2468513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0" name="Google Shape;380;p45"/>
              <p:cNvGrpSpPr/>
              <p:nvPr/>
            </p:nvGrpSpPr>
            <p:grpSpPr>
              <a:xfrm>
                <a:off x="964525" y="2609288"/>
                <a:ext cx="438300" cy="154200"/>
                <a:chOff x="964525" y="2609288"/>
                <a:chExt cx="438300" cy="154200"/>
              </a:xfrm>
            </p:grpSpPr>
            <p:cxnSp>
              <p:nvCxnSpPr>
                <p:cNvPr id="381" name="Google Shape;381;p45"/>
                <p:cNvCxnSpPr/>
                <p:nvPr/>
              </p:nvCxnSpPr>
              <p:spPr>
                <a:xfrm rot="10800000">
                  <a:off x="1098025" y="2686388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2" name="Google Shape;382;p45"/>
                <p:cNvSpPr/>
                <p:nvPr/>
              </p:nvSpPr>
              <p:spPr>
                <a:xfrm rot="-5400000">
                  <a:off x="954175" y="2619638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383" name="Google Shape;383;p45"/>
            <p:cNvGrpSpPr/>
            <p:nvPr/>
          </p:nvGrpSpPr>
          <p:grpSpPr>
            <a:xfrm>
              <a:off x="405875" y="2363109"/>
              <a:ext cx="622200" cy="928129"/>
              <a:chOff x="7350525" y="918771"/>
              <a:chExt cx="622200" cy="928129"/>
            </a:xfrm>
          </p:grpSpPr>
          <p:sp>
            <p:nvSpPr>
              <p:cNvPr id="384" name="Google Shape;384;p45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6" name="Google Shape;386;p45"/>
            <p:cNvGrpSpPr/>
            <p:nvPr/>
          </p:nvGrpSpPr>
          <p:grpSpPr>
            <a:xfrm>
              <a:off x="1321525" y="2363109"/>
              <a:ext cx="622200" cy="928129"/>
              <a:chOff x="7350525" y="918771"/>
              <a:chExt cx="622200" cy="928129"/>
            </a:xfrm>
          </p:grpSpPr>
          <p:sp>
            <p:nvSpPr>
              <p:cNvPr id="387" name="Google Shape;387;p45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8" name="Google Shape;388;p45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389" name="Google Shape;389;p45"/>
          <p:cNvGrpSpPr/>
          <p:nvPr/>
        </p:nvGrpSpPr>
        <p:grpSpPr>
          <a:xfrm flipH="1">
            <a:off x="7044272" y="1281435"/>
            <a:ext cx="1307662" cy="1213073"/>
            <a:chOff x="2545513" y="2082614"/>
            <a:chExt cx="939750" cy="871774"/>
          </a:xfrm>
        </p:grpSpPr>
        <p:grpSp>
          <p:nvGrpSpPr>
            <p:cNvPr id="390" name="Google Shape;390;p45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391" name="Google Shape;391;p45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2" name="Google Shape;392;p45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3" name="Google Shape;393;p45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4" name="Google Shape;394;p45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95" name="Google Shape;395;p45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396" name="Google Shape;396;p45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7" name="Google Shape;397;p45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8" name="Google Shape;398;p45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9" name="Google Shape;399;p45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00" name="Google Shape;400;p45"/>
              <p:cNvCxnSpPr/>
              <p:nvPr/>
            </p:nvCxnSpPr>
            <p:spPr>
              <a:xfrm flipH="1" rot="10800000">
                <a:off x="2642416" y="2414884"/>
                <a:ext cx="250800" cy="22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45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45"/>
              <p:cNvCxnSpPr/>
              <p:nvPr/>
            </p:nvCxnSpPr>
            <p:spPr>
              <a:xfrm flipH="1" rot="10800000">
                <a:off x="3140375" y="2233825"/>
                <a:ext cx="255000" cy="18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46"/>
          <p:cNvGrpSpPr/>
          <p:nvPr/>
        </p:nvGrpSpPr>
        <p:grpSpPr>
          <a:xfrm>
            <a:off x="499850" y="288349"/>
            <a:ext cx="3583736" cy="2072965"/>
            <a:chOff x="4002327" y="1746286"/>
            <a:chExt cx="1019700" cy="572058"/>
          </a:xfrm>
        </p:grpSpPr>
        <p:sp>
          <p:nvSpPr>
            <p:cNvPr id="409" name="Google Shape;409;p46"/>
            <p:cNvSpPr/>
            <p:nvPr/>
          </p:nvSpPr>
          <p:spPr>
            <a:xfrm rot="10800000">
              <a:off x="4800817" y="2230443"/>
              <a:ext cx="114900" cy="87900"/>
            </a:xfrm>
            <a:prstGeom prst="rtTriangle">
              <a:avLst/>
            </a:prstGeom>
            <a:solidFill>
              <a:schemeClr val="lt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 u="sng"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4002327" y="1746286"/>
              <a:ext cx="1019700" cy="484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This is our world and this is our future, and the sad thing is that I'm 15 and I need to start worrying about whether I'm gonna have a planet for my kids to live on and my grandkids, which is really terrifying. But it's also really motivating for me, because I know that I wanna change this world</a:t>
              </a:r>
              <a:endPara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411" name="Google Shape;411;p46"/>
          <p:cNvGrpSpPr/>
          <p:nvPr/>
        </p:nvGrpSpPr>
        <p:grpSpPr>
          <a:xfrm>
            <a:off x="5125500" y="1200150"/>
            <a:ext cx="3583736" cy="2435938"/>
            <a:chOff x="4002327" y="1646119"/>
            <a:chExt cx="1019700" cy="672224"/>
          </a:xfrm>
        </p:grpSpPr>
        <p:sp>
          <p:nvSpPr>
            <p:cNvPr id="412" name="Google Shape;412;p46"/>
            <p:cNvSpPr/>
            <p:nvPr/>
          </p:nvSpPr>
          <p:spPr>
            <a:xfrm rot="10800000">
              <a:off x="4800817" y="2230443"/>
              <a:ext cx="114900" cy="87900"/>
            </a:xfrm>
            <a:prstGeom prst="rtTriangle">
              <a:avLst/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 u="sng"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4002327" y="1646119"/>
              <a:ext cx="1019700" cy="584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I find activism to be very empowering and inspiring and something that I really enjoy doing. But I think there are times when I feel like I shouldn't need to be doing this. I shouldn't have to be 16 years old and ... fighting for the future of the planet. </a:t>
              </a:r>
              <a:r>
                <a:rPr b="1" lang="en" sz="12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I feel like other people, adults should be doing that and we should be able to live the childhoods and youth that we want to.</a:t>
              </a:r>
              <a:endParaRPr b="1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414" name="Google Shape;414;p46"/>
          <p:cNvGrpSpPr/>
          <p:nvPr/>
        </p:nvGrpSpPr>
        <p:grpSpPr>
          <a:xfrm>
            <a:off x="1147500" y="2828925"/>
            <a:ext cx="3583736" cy="2015088"/>
            <a:chOff x="4002327" y="1762257"/>
            <a:chExt cx="1019700" cy="556086"/>
          </a:xfrm>
        </p:grpSpPr>
        <p:sp>
          <p:nvSpPr>
            <p:cNvPr id="415" name="Google Shape;415;p46"/>
            <p:cNvSpPr/>
            <p:nvPr/>
          </p:nvSpPr>
          <p:spPr>
            <a:xfrm rot="10800000">
              <a:off x="4800817" y="2230443"/>
              <a:ext cx="114900" cy="87900"/>
            </a:xfrm>
            <a:prstGeom prst="rtTriangl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 u="sng"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4002327" y="1762257"/>
              <a:ext cx="1019700" cy="46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The dynamic should change. I think that youth should be invited onto more ... councils and advisory boards in the government. And their voice should be included in the decision-making process as much as possible—or, even more than adults.</a:t>
              </a:r>
              <a:endParaRPr b="1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