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Tight Medium"/>
      <p:regular r:id="rId22"/>
      <p:bold r:id="rId23"/>
      <p:italic r:id="rId24"/>
      <p:boldItalic r:id="rId25"/>
    </p:embeddedFont>
    <p:embeddedFont>
      <p:font typeface="Inter Tight"/>
      <p:regular r:id="rId26"/>
      <p:bold r:id="rId27"/>
      <p:italic r:id="rId28"/>
      <p:boldItalic r:id="rId29"/>
    </p:embeddedFont>
    <p:embeddedFont>
      <p:font typeface="Inter Tight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InterTightMedium-italic.fntdata"/><Relationship Id="rId23" Type="http://schemas.openxmlformats.org/officeDocument/2006/relationships/font" Target="fonts/InterTigh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-regular.fntdata"/><Relationship Id="rId25" Type="http://schemas.openxmlformats.org/officeDocument/2006/relationships/font" Target="fonts/InterTightMedium-boldItalic.fntdata"/><Relationship Id="rId28" Type="http://schemas.openxmlformats.org/officeDocument/2006/relationships/font" Target="fonts/InterTight-italic.fntdata"/><Relationship Id="rId27" Type="http://schemas.openxmlformats.org/officeDocument/2006/relationships/font" Target="fonts/InterT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SemiBold-bold.fntdata"/><Relationship Id="rId30" Type="http://schemas.openxmlformats.org/officeDocument/2006/relationships/font" Target="fonts/InterTigh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InterTigh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Tight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22a4b8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22a4b8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d03d59ce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d03d59ce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d03d59c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d03d59c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d03d59ce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d03d59ce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4cdb4e024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4cdb4e024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d03d59ce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d03d59ce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d03d59c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d03d59c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22a4b8ce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22a4b8ce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22a4b8c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22a4b8c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22a4b8c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22a4b8c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cebde17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cebde17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cf5130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cf5130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cdb4e024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cdb4e024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d03d59c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d03d59c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d03d59c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d03d59c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4d03d59c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4d03d59c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rOne1P0TKL8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journals-sagepub-com.proxy.library.upenn.edu/doi/full/10.1177/00027162221086883#bibr28-00027162221086883" TargetMode="External"/><Relationship Id="rId5" Type="http://schemas.openxmlformats.org/officeDocument/2006/relationships/hyperlink" Target="https://journals-sagepub-com.proxy.library.upenn.edu/doi/full/10.1177/00027162221086883#bibr28-00027162221086883" TargetMode="External"/><Relationship Id="rId6" Type="http://schemas.openxmlformats.org/officeDocument/2006/relationships/hyperlink" Target="https://journals-sagepub-com.proxy.library.upenn.edu/doi/full/10.1177/00027162221086883#bibr28-0002716222108688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3000"/>
              <a:t>Climate communication, policy, and equity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252475"/>
            <a:ext cx="54948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Week 14?!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86" name="Google Shape;386;p49"/>
          <p:cNvSpPr txBox="1"/>
          <p:nvPr>
            <p:ph idx="1" type="body"/>
          </p:nvPr>
        </p:nvSpPr>
        <p:spPr>
          <a:xfrm>
            <a:off x="311700" y="1152475"/>
            <a:ext cx="8520600" cy="21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kinds of “everyday interventions” might actually shift perceptions and build trust?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role can climate communication play in coalition-building across groups?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The authors tend to use misperceptions and trust interchangeably. Should we think of them as interchangeable?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92" name="Google Shape;392;p50"/>
          <p:cNvSpPr txBox="1"/>
          <p:nvPr>
            <p:ph idx="1" type="body"/>
          </p:nvPr>
        </p:nvSpPr>
        <p:spPr>
          <a:xfrm>
            <a:off x="311700" y="1152475"/>
            <a:ext cx="85206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kinds of “everyday interventions” might actually shift perceptions and build trust?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role can climate communication play in coalition-building across groups?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The authors tend to use misperceptions and trust interchangeably. Should we think of them as interchangeable?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Does the eco vs. human-oriented framing help clarify or oversimplify? What are the pros and cons of labeling groups based on these?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311700" y="1152475"/>
            <a:ext cx="85206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kinds of “everyday interventions” might actually shift perceptions and build trust?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role can climate communication play in coalition-building across groups?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The authors tend to use misperceptions and trust interchangeably. Should we think of them as interchangeable?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Does the eco vs. human-oriented framing help clarify or oversimplify? What are the pros and cons of labeling groups based on these?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Is this conversation about what counts as </a:t>
            </a:r>
            <a:r>
              <a:rPr i="1" lang="en"/>
              <a:t>environmental </a:t>
            </a:r>
            <a:r>
              <a:rPr lang="en"/>
              <a:t>in a climate change context, or are we actually grappling with entirely different definitions of what </a:t>
            </a:r>
            <a:r>
              <a:rPr i="1" lang="en"/>
              <a:t>environmental </a:t>
            </a:r>
            <a:r>
              <a:rPr lang="en"/>
              <a:t>means?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75" y="722950"/>
            <a:ext cx="7210200" cy="378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311700" y="445025"/>
            <a:ext cx="85206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the themes from Song et al. and Lewis et al. intersect with YPAR?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696775"/>
            <a:ext cx="8520600" cy="20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do you think results from the Song et al. paper would look like in a youth sample?</a:t>
            </a:r>
            <a:r>
              <a:rPr lang="en"/>
              <a:t> In students at Sayre?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The papers were focused on adults, but what youth about youth? What can youth bring to </a:t>
            </a:r>
            <a:r>
              <a:rPr lang="en"/>
              <a:t>environmental</a:t>
            </a:r>
            <a:r>
              <a:rPr lang="en"/>
              <a:t> coalitions?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our research approaches and tools be </a:t>
            </a:r>
            <a:r>
              <a:rPr lang="en"/>
              <a:t>adapted</a:t>
            </a:r>
            <a:r>
              <a:rPr lang="en"/>
              <a:t> to reflect community/youth definitions of </a:t>
            </a:r>
            <a:r>
              <a:rPr i="1" lang="en"/>
              <a:t>environmental </a:t>
            </a:r>
            <a:r>
              <a:rPr lang="en"/>
              <a:t>issues?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might YPAR </a:t>
            </a:r>
            <a:r>
              <a:rPr lang="en"/>
              <a:t>principles or YPAR itself lead to diverse </a:t>
            </a:r>
            <a:r>
              <a:rPr lang="en"/>
              <a:t>coalition</a:t>
            </a:r>
            <a:r>
              <a:rPr lang="en"/>
              <a:t> formation?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p54"/>
          <p:cNvSpPr txBox="1"/>
          <p:nvPr>
            <p:ph type="title"/>
          </p:nvPr>
        </p:nvSpPr>
        <p:spPr>
          <a:xfrm>
            <a:off x="2479675" y="2285400"/>
            <a:ext cx="4184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Chibes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2479675" y="2285400"/>
            <a:ext cx="4184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Session(s)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March 21 &amp; March 23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326" name="Google Shape;326;p41"/>
          <p:cNvSpPr txBox="1"/>
          <p:nvPr>
            <p:ph idx="1" type="subTitle"/>
          </p:nvPr>
        </p:nvSpPr>
        <p:spPr>
          <a:xfrm>
            <a:off x="1956151" y="2355138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Meditation</a:t>
            </a:r>
            <a:endParaRPr/>
          </a:p>
        </p:txBody>
      </p:sp>
      <p:sp>
        <p:nvSpPr>
          <p:cNvPr id="327" name="Google Shape;327;p41"/>
          <p:cNvSpPr txBox="1"/>
          <p:nvPr>
            <p:ph idx="2" type="subTitle"/>
          </p:nvPr>
        </p:nvSpPr>
        <p:spPr>
          <a:xfrm>
            <a:off x="1956149" y="2809450"/>
            <a:ext cx="6243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Reflection on yesterday’s Q&amp;A with Ira Harkavy</a:t>
            </a:r>
            <a:endParaRPr/>
          </a:p>
        </p:txBody>
      </p:sp>
      <p:sp>
        <p:nvSpPr>
          <p:cNvPr id="328" name="Google Shape;328;p41"/>
          <p:cNvSpPr txBox="1"/>
          <p:nvPr>
            <p:ph idx="3" type="subTitle"/>
          </p:nvPr>
        </p:nvSpPr>
        <p:spPr>
          <a:xfrm>
            <a:off x="1956151" y="3263775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Reading Discussion</a:t>
            </a:r>
            <a:endParaRPr/>
          </a:p>
        </p:txBody>
      </p:sp>
      <p:sp>
        <p:nvSpPr>
          <p:cNvPr id="329" name="Google Shape;329;p41"/>
          <p:cNvSpPr txBox="1"/>
          <p:nvPr>
            <p:ph idx="4" type="subTitle"/>
          </p:nvPr>
        </p:nvSpPr>
        <p:spPr>
          <a:xfrm>
            <a:off x="1956151" y="3718093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Break (chibes)</a:t>
            </a:r>
            <a:endParaRPr/>
          </a:p>
        </p:txBody>
      </p:sp>
      <p:sp>
        <p:nvSpPr>
          <p:cNvPr id="330" name="Google Shape;330;p41"/>
          <p:cNvSpPr txBox="1"/>
          <p:nvPr>
            <p:ph idx="5" type="subTitle"/>
          </p:nvPr>
        </p:nvSpPr>
        <p:spPr>
          <a:xfrm>
            <a:off x="1956151" y="4172412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Session(s) planning</a:t>
            </a:r>
            <a:endParaRPr/>
          </a:p>
        </p:txBody>
      </p:sp>
      <p:sp>
        <p:nvSpPr>
          <p:cNvPr id="331" name="Google Shape;331;p41"/>
          <p:cNvSpPr txBox="1"/>
          <p:nvPr/>
        </p:nvSpPr>
        <p:spPr>
          <a:xfrm>
            <a:off x="1573775" y="2355150"/>
            <a:ext cx="148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1573775" y="2809475"/>
            <a:ext cx="141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1573775" y="3263775"/>
            <a:ext cx="164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1573775" y="3718100"/>
            <a:ext cx="148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1573775" y="4172425"/>
            <a:ext cx="159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2"/>
          <p:cNvSpPr txBox="1"/>
          <p:nvPr>
            <p:ph type="title"/>
          </p:nvPr>
        </p:nvSpPr>
        <p:spPr>
          <a:xfrm>
            <a:off x="3685525" y="2117275"/>
            <a:ext cx="41847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Meditation</a:t>
            </a:r>
            <a:r>
              <a:rPr lang="en" sz="2300">
                <a:solidFill>
                  <a:schemeClr val="dk1"/>
                </a:solidFill>
              </a:rPr>
              <a:t>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300" y="1931474"/>
            <a:ext cx="1024301" cy="8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3"/>
          <p:cNvSpPr txBox="1"/>
          <p:nvPr>
            <p:ph type="title"/>
          </p:nvPr>
        </p:nvSpPr>
        <p:spPr>
          <a:xfrm>
            <a:off x="2479675" y="2285400"/>
            <a:ext cx="4184700" cy="17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Reflection on yesterday’s Q&amp;A with Ira Harkavy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44" title="Screenshot 2025-04-16 at 9.00.40 AM.png"/>
          <p:cNvPicPr preferRelativeResize="0"/>
          <p:nvPr/>
        </p:nvPicPr>
        <p:blipFill rotWithShape="1">
          <a:blip r:embed="rId3">
            <a:alphaModFix/>
          </a:blip>
          <a:srcRect b="0" l="0" r="14719" t="43152"/>
          <a:stretch/>
        </p:blipFill>
        <p:spPr>
          <a:xfrm rot="-2">
            <a:off x="2957925" y="1565325"/>
            <a:ext cx="4473910" cy="8247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44" title="Screenshot 2025-04-16 at 9.12.21 AM.png"/>
          <p:cNvPicPr preferRelativeResize="0"/>
          <p:nvPr/>
        </p:nvPicPr>
        <p:blipFill rotWithShape="1">
          <a:blip r:embed="rId4">
            <a:alphaModFix/>
          </a:blip>
          <a:srcRect b="0" l="0" r="14000" t="0"/>
          <a:stretch/>
        </p:blipFill>
        <p:spPr>
          <a:xfrm rot="11">
            <a:off x="1752198" y="2733302"/>
            <a:ext cx="4226531" cy="90249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429000" y="2102225"/>
            <a:ext cx="2761800" cy="708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an environmental belief paradox</a:t>
            </a:r>
            <a:endParaRPr/>
          </a:p>
        </p:txBody>
      </p:sp>
      <p:pic>
        <p:nvPicPr>
          <p:cNvPr id="361" name="Google Shape;361;p45" title="Screenshot_2025-04-16_at_1.06.23_PM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650" y="955775"/>
            <a:ext cx="4692319" cy="34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 txBox="1"/>
          <p:nvPr/>
        </p:nvSpPr>
        <p:spPr>
          <a:xfrm>
            <a:off x="5255000" y="4448850"/>
            <a:ext cx="18354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Pearson et </a:t>
            </a:r>
            <a:r>
              <a:rPr lang="en" sz="1050">
                <a:solidFill>
                  <a:schemeClr val="accent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</a:t>
            </a:r>
            <a:r>
              <a:rPr lang="en" sz="1050">
                <a:solidFill>
                  <a:schemeClr val="accent1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(2018)</a:t>
            </a:r>
            <a:endParaRPr sz="17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311700" y="1152475"/>
            <a:ext cx="8520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152475"/>
            <a:ext cx="85206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kinds of “everyday interventions” might actually shift perceptions and build trust?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11700" y="4450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311700" y="1152475"/>
            <a:ext cx="85206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How can we make diverse coalitions a reality?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kinds of “everyday interventions” might actually shift perceptions and build trust?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What role can climate communication play in coalition-building across groups?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