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10" r:id="rId3"/>
    <p:sldId id="311" r:id="rId4"/>
    <p:sldId id="309" r:id="rId5"/>
    <p:sldId id="312" r:id="rId6"/>
    <p:sldId id="277" r:id="rId7"/>
    <p:sldId id="278" r:id="rId8"/>
    <p:sldId id="279" r:id="rId9"/>
    <p:sldId id="280" r:id="rId10"/>
    <p:sldId id="281" r:id="rId11"/>
    <p:sldId id="282" r:id="rId12"/>
    <p:sldId id="286" r:id="rId13"/>
    <p:sldId id="284" r:id="rId14"/>
    <p:sldId id="285" r:id="rId15"/>
    <p:sldId id="287" r:id="rId16"/>
    <p:sldId id="288" r:id="rId17"/>
    <p:sldId id="290" r:id="rId18"/>
    <p:sldId id="291" r:id="rId19"/>
    <p:sldId id="298" r:id="rId20"/>
    <p:sldId id="299" r:id="rId21"/>
    <p:sldId id="292" r:id="rId22"/>
    <p:sldId id="300" r:id="rId23"/>
    <p:sldId id="301" r:id="rId24"/>
    <p:sldId id="293" r:id="rId25"/>
    <p:sldId id="303" r:id="rId26"/>
    <p:sldId id="294" r:id="rId27"/>
    <p:sldId id="304" r:id="rId28"/>
    <p:sldId id="295" r:id="rId29"/>
    <p:sldId id="305" r:id="rId30"/>
    <p:sldId id="313" r:id="rId31"/>
    <p:sldId id="296" r:id="rId32"/>
    <p:sldId id="306" r:id="rId33"/>
    <p:sldId id="307" r:id="rId34"/>
    <p:sldId id="308" r:id="rId35"/>
    <p:sldId id="297" r:id="rId36"/>
    <p:sldId id="27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800080"/>
    <a:srgbClr val="9900CC"/>
    <a:srgbClr val="660066"/>
    <a:srgbClr val="CC0099"/>
    <a:srgbClr val="FF0066"/>
    <a:srgbClr val="808080"/>
    <a:srgbClr val="D42A97"/>
    <a:srgbClr val="A619E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5274" autoAdjust="0"/>
  </p:normalViewPr>
  <p:slideViewPr>
    <p:cSldViewPr>
      <p:cViewPr varScale="1">
        <p:scale>
          <a:sx n="58" d="100"/>
          <a:sy n="58" d="100"/>
        </p:scale>
        <p:origin x="230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269AE-1262-4007-9A8B-E66C8AE80D86}" type="datetimeFigureOut">
              <a:rPr lang="zh-CN" altLang="en-US" smtClean="0"/>
              <a:t>2012/8/31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77955-89F1-4C1F-81B2-7E7DD696C0AB}" type="slidenum">
              <a:rPr lang="zh-CN" altLang="en-US" smtClean="0"/>
              <a:t>‹#›</a:t>
            </a:fld>
            <a:endParaRPr lang="zh-CN" altLang="en-US"/>
          </a:p>
        </p:txBody>
      </p:sp>
    </p:spTree>
    <p:extLst>
      <p:ext uri="{BB962C8B-B14F-4D97-AF65-F5344CB8AC3E}">
        <p14:creationId xmlns:p14="http://schemas.microsoft.com/office/powerpoint/2010/main" val="318927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vascript.crockford.com/zh/javascrip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JavaScript/Reference/Operators/Operator_Precedenc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寒暄</a:t>
            </a:r>
            <a:r>
              <a:rPr lang="zh-CN" altLang="en-US" baseline="0" dirty="0" smtClean="0"/>
              <a:t>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有句话叫“万事开头难”，可也有些事情上手容易，深入却很难。</a:t>
            </a:r>
            <a:r>
              <a:rPr lang="en-US" altLang="zh-CN" dirty="0" smtClean="0"/>
              <a:t>JavaScript</a:t>
            </a:r>
            <a:r>
              <a:rPr lang="zh-CN" altLang="en-US" dirty="0" smtClean="0"/>
              <a:t>就是这样。</a:t>
            </a:r>
            <a:r>
              <a:rPr lang="en-US" altLang="zh-CN" dirty="0" smtClean="0"/>
              <a:t>		</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1077955-89F1-4C1F-81B2-7E7DD696C0AB}" type="slidenum">
              <a:rPr lang="zh-CN" altLang="en-US" smtClean="0"/>
              <a:t>1</a:t>
            </a:fld>
            <a:endParaRPr lang="zh-CN" altLang="en-US"/>
          </a:p>
        </p:txBody>
      </p:sp>
    </p:spTree>
    <p:extLst>
      <p:ext uri="{BB962C8B-B14F-4D97-AF65-F5344CB8AC3E}">
        <p14:creationId xmlns:p14="http://schemas.microsoft.com/office/powerpoint/2010/main" val="427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Interaction</a:t>
            </a:r>
            <a:r>
              <a:rPr lang="en-US" altLang="zh-CN" baseline="0" dirty="0" smtClean="0"/>
              <a:t> -&gt; solving problems -&gt; type coercion in equality operators</a:t>
            </a:r>
            <a:endParaRPr lang="en-US" altLang="zh-CN" dirty="0" smtClean="0"/>
          </a:p>
          <a:p>
            <a:endParaRPr lang="en-US" altLang="zh-CN" dirty="0" smtClean="0"/>
          </a:p>
          <a:p>
            <a:r>
              <a:rPr lang="en-US" altLang="zh-CN" dirty="0" smtClean="0"/>
              <a:t>Chrome21.0.1180.60m</a:t>
            </a:r>
            <a:r>
              <a:rPr lang="zh-CN" altLang="en-US" dirty="0" smtClean="0"/>
              <a:t>自带</a:t>
            </a:r>
            <a:r>
              <a:rPr lang="en-US" altLang="zh-CN" dirty="0" smtClean="0"/>
              <a:t>V8</a:t>
            </a:r>
            <a:r>
              <a:rPr lang="zh-CN" altLang="en-US" dirty="0" smtClean="0"/>
              <a:t>引擎下的结果：</a:t>
            </a:r>
            <a:r>
              <a:rPr lang="en-US" altLang="zh-CN" dirty="0" smtClean="0"/>
              <a:t>54, 5,</a:t>
            </a:r>
            <a:r>
              <a:rPr lang="en-US" altLang="zh-CN" baseline="0" dirty="0" smtClean="0"/>
              <a:t> true, false, true, true, false, false</a:t>
            </a:r>
          </a:p>
          <a:p>
            <a:endParaRPr lang="en-US" altLang="zh-CN" baseline="0" dirty="0" smtClean="0"/>
          </a:p>
          <a:p>
            <a:r>
              <a:rPr lang="en-US" altLang="zh-CN" sz="1200" b="1" i="0" u="none" strike="noStrike" kern="1200" baseline="0" dirty="0" smtClean="0">
                <a:solidFill>
                  <a:schemeClr val="tx1"/>
                </a:solidFill>
                <a:latin typeface="+mn-lt"/>
                <a:ea typeface="+mn-ea"/>
                <a:cs typeface="+mn-cs"/>
              </a:rPr>
              <a:t>11.9.3 The Abstract Equality Comparison Algorithm</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the same as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then</a:t>
            </a:r>
          </a:p>
          <a:p>
            <a:r>
              <a:rPr lang="en-US" altLang="zh-CN" sz="1200" b="0" i="0" u="none" strike="noStrike" kern="1200" baseline="0" dirty="0" smtClean="0">
                <a:solidFill>
                  <a:schemeClr val="tx1"/>
                </a:solidFill>
                <a:latin typeface="+mn-lt"/>
                <a:ea typeface="+mn-ea"/>
                <a:cs typeface="+mn-cs"/>
              </a:rPr>
              <a:t>a.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Undefined,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b.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Null,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c.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Number, then</a:t>
            </a:r>
          </a:p>
          <a:p>
            <a:r>
              <a:rPr lang="en-US" altLang="zh-CN" sz="1200" b="0" i="0" u="none" strike="noStrike" kern="1200" baseline="0" dirty="0" smtClean="0">
                <a:solidFill>
                  <a:schemeClr val="tx1"/>
                </a:solidFill>
                <a:latin typeface="+mn-lt"/>
                <a:ea typeface="+mn-ea"/>
                <a:cs typeface="+mn-cs"/>
              </a:rPr>
              <a:t>i.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NaN</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Ecma</a:t>
            </a:r>
            <a:r>
              <a:rPr lang="en-US" altLang="zh-CN" sz="1200" b="0" i="0" u="none" strike="noStrike" kern="1200" baseline="0" dirty="0" smtClean="0">
                <a:solidFill>
                  <a:schemeClr val="tx1"/>
                </a:solidFill>
                <a:latin typeface="+mn-lt"/>
                <a:ea typeface="+mn-ea"/>
                <a:cs typeface="+mn-cs"/>
              </a:rPr>
              <a:t> International 2011 </a:t>
            </a:r>
            <a:r>
              <a:rPr lang="en-US" altLang="zh-CN" sz="1200" b="1" i="0" u="none" strike="noStrike" kern="1200" baseline="0" dirty="0" smtClean="0">
                <a:solidFill>
                  <a:schemeClr val="tx1"/>
                </a:solidFill>
                <a:latin typeface="+mn-lt"/>
                <a:ea typeface="+mn-ea"/>
                <a:cs typeface="+mn-cs"/>
              </a:rPr>
              <a:t>81</a:t>
            </a:r>
          </a:p>
          <a:p>
            <a:r>
              <a:rPr lang="en-US" altLang="zh-CN" sz="1200" b="0" i="0" u="none" strike="noStrike" kern="1200" baseline="0" dirty="0" smtClean="0">
                <a:solidFill>
                  <a:schemeClr val="tx1"/>
                </a:solidFill>
                <a:latin typeface="+mn-lt"/>
                <a:ea typeface="+mn-ea"/>
                <a:cs typeface="+mn-cs"/>
              </a:rPr>
              <a:t>ii. If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NaN</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iii.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the same Number value as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iv.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v.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vi.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d.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String, then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exactly the same sequence of characters (same</a:t>
            </a:r>
          </a:p>
          <a:p>
            <a:r>
              <a:rPr lang="en-US" altLang="zh-CN" sz="1200" b="0" i="0" u="none" strike="noStrike" kern="1200" baseline="0" dirty="0" smtClean="0">
                <a:solidFill>
                  <a:schemeClr val="tx1"/>
                </a:solidFill>
                <a:latin typeface="+mn-lt"/>
                <a:ea typeface="+mn-ea"/>
                <a:cs typeface="+mn-cs"/>
              </a:rPr>
              <a:t>length and same characters in corresponding positions).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e.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Boolean,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both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or both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f.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refer to the same object.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2.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null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undefined</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3.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undefined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null</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4.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Number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String,</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5.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String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Number,</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6.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Boolean, return the result of the comparison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7. If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Boolean, 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8.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either String or Number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Object,</a:t>
            </a:r>
            <a:br>
              <a:rPr lang="en-US" altLang="zh-CN" sz="1200" b="0" i="0" u="none" strike="noStrike" kern="1200" baseline="0" dirty="0" smtClean="0">
                <a:solidFill>
                  <a:schemeClr val="tx1"/>
                </a:solidFill>
                <a:latin typeface="+mn-lt"/>
                <a:ea typeface="+mn-ea"/>
                <a:cs typeface="+mn-cs"/>
              </a:rPr>
            </a:br>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9.3 </a:t>
            </a:r>
            <a:r>
              <a:rPr lang="en-US" altLang="zh-CN" sz="1200" b="1" i="0" u="none" strike="noStrike" kern="1200" baseline="0" dirty="0" err="1" smtClean="0">
                <a:solidFill>
                  <a:schemeClr val="tx1"/>
                </a:solidFill>
                <a:latin typeface="+mn-lt"/>
                <a:ea typeface="+mn-ea"/>
                <a:cs typeface="+mn-cs"/>
              </a:rPr>
              <a:t>ToNumber</a:t>
            </a:r>
            <a:r>
              <a:rPr lang="en-US" altLang="zh-CN" sz="1200" b="1" i="0" u="none" strike="noStrike" kern="1200" baseline="0" dirty="0" smtClean="0">
                <a:solidFill>
                  <a:schemeClr val="tx1"/>
                </a:solidFill>
                <a:latin typeface="+mn-lt"/>
                <a:ea typeface="+mn-ea"/>
                <a:cs typeface="+mn-cs"/>
              </a:rPr>
              <a:t> Conversions</a:t>
            </a:r>
          </a:p>
          <a:p>
            <a:r>
              <a:rPr lang="en-US" altLang="zh-CN" sz="1200" b="0" i="0" u="none" strike="noStrike" kern="1200" baseline="0" dirty="0" smtClean="0">
                <a:solidFill>
                  <a:schemeClr val="tx1"/>
                </a:solidFill>
                <a:latin typeface="+mn-lt"/>
                <a:ea typeface="+mn-ea"/>
                <a:cs typeface="+mn-cs"/>
              </a:rPr>
              <a:t>Undefined =&gt; NaN</a:t>
            </a:r>
          </a:p>
          <a:p>
            <a:r>
              <a:rPr lang="en-US" altLang="zh-CN" sz="1200" b="0" i="0" u="none" strike="noStrike" kern="1200" baseline="0" dirty="0" smtClean="0">
                <a:solidFill>
                  <a:schemeClr val="tx1"/>
                </a:solidFill>
                <a:latin typeface="+mn-lt"/>
                <a:ea typeface="+mn-ea"/>
                <a:cs typeface="+mn-cs"/>
              </a:rPr>
              <a:t>Null =&gt; +0</a:t>
            </a:r>
          </a:p>
          <a:p>
            <a:r>
              <a:rPr lang="en-US" altLang="zh-CN" sz="1200" b="0" i="0" u="none" strike="noStrike" kern="1200" baseline="0" dirty="0" smtClean="0">
                <a:solidFill>
                  <a:schemeClr val="tx1"/>
                </a:solidFill>
                <a:latin typeface="+mn-lt"/>
                <a:ea typeface="+mn-ea"/>
                <a:cs typeface="+mn-cs"/>
              </a:rPr>
              <a:t>Boolean =&gt; 1 | 0</a:t>
            </a:r>
          </a:p>
        </p:txBody>
      </p:sp>
      <p:sp>
        <p:nvSpPr>
          <p:cNvPr id="4" name="灯片编号占位符 3"/>
          <p:cNvSpPr>
            <a:spLocks noGrp="1"/>
          </p:cNvSpPr>
          <p:nvPr>
            <p:ph type="sldNum" sz="quarter" idx="10"/>
          </p:nvPr>
        </p:nvSpPr>
        <p:spPr/>
        <p:txBody>
          <a:bodyPr/>
          <a:lstStyle/>
          <a:p>
            <a:fld id="{71077955-89F1-4C1F-81B2-7E7DD696C0AB}" type="slidenum">
              <a:rPr lang="zh-CN" altLang="en-US" smtClean="0"/>
              <a:t>22</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smtClean="0">
                <a:solidFill>
                  <a:schemeClr val="tx1"/>
                </a:solidFill>
                <a:latin typeface="+mn-lt"/>
                <a:ea typeface="+mn-ea"/>
                <a:cs typeface="+mn-cs"/>
              </a:rPr>
              <a:t>Typeof intro -&gt; distinguish Array</a:t>
            </a:r>
          </a:p>
          <a:p>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11.4.3 The typeof Operator</a:t>
            </a:r>
            <a:endParaRPr lang="en-US" altLang="zh-CN" dirty="0" smtClean="0"/>
          </a:p>
          <a:p>
            <a:r>
              <a:rPr lang="en-US" altLang="zh-CN" dirty="0" smtClean="0"/>
              <a:t>Undefined</a:t>
            </a:r>
            <a:r>
              <a:rPr lang="en-US" altLang="zh-CN" baseline="0" dirty="0" smtClean="0"/>
              <a:t> =&gt; “undefined”</a:t>
            </a:r>
          </a:p>
          <a:p>
            <a:r>
              <a:rPr lang="en-US" altLang="zh-CN" baseline="0" dirty="0" smtClean="0"/>
              <a:t>Null =&gt; “object”</a:t>
            </a:r>
          </a:p>
          <a:p>
            <a:r>
              <a:rPr lang="en-US" altLang="zh-CN" baseline="0" dirty="0" smtClean="0"/>
              <a:t>Boolean =&gt; “boolean”</a:t>
            </a:r>
          </a:p>
          <a:p>
            <a:r>
              <a:rPr lang="en-US" altLang="zh-CN" baseline="0" dirty="0" smtClean="0"/>
              <a:t>Number =&gt; “number”</a:t>
            </a:r>
          </a:p>
          <a:p>
            <a:r>
              <a:rPr lang="en-US" altLang="zh-CN" baseline="0" dirty="0" smtClean="0"/>
              <a:t>String =&gt; “string”</a:t>
            </a:r>
          </a:p>
          <a:p>
            <a:r>
              <a:rPr lang="en-US" altLang="zh-CN" baseline="0" dirty="0" smtClean="0"/>
              <a:t>Object(native and does not implement [[Call]]) =&gt; “object”</a:t>
            </a:r>
          </a:p>
          <a:p>
            <a:r>
              <a:rPr lang="en-US" altLang="zh-CN" baseline="0" dirty="0" smtClean="0"/>
              <a:t>Object(native or host and does implement [[Call]] =&gt; “function”</a:t>
            </a:r>
          </a:p>
          <a:p>
            <a:r>
              <a:rPr lang="en-US" altLang="zh-CN" baseline="0" dirty="0" smtClean="0"/>
              <a:t>Object (host and does not implement [[Call]]) =&gt; Implementation-defined except may not be “undefined”, “boolean”, “number”, or “string”.</a:t>
            </a:r>
            <a:endParaRPr lang="en-US" altLang="zh-CN" dirty="0" smtClean="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23</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Explain</a:t>
            </a:r>
            <a:r>
              <a:rPr lang="en-US" altLang="zh-CN" baseline="0" dirty="0" smtClean="0"/>
              <a:t> primitive datatype wrapper object -&gt; explain the example on the screen</a:t>
            </a:r>
            <a:endParaRPr lang="en-US" altLang="zh-CN" dirty="0" smtClean="0"/>
          </a:p>
          <a:p>
            <a:endParaRPr lang="en-US" altLang="zh-CN" dirty="0" smtClean="0"/>
          </a:p>
          <a:p>
            <a:r>
              <a:rPr lang="en-US" altLang="zh-CN" dirty="0" smtClean="0"/>
              <a:t>Reference: &lt;&lt;JavaScript:</a:t>
            </a:r>
            <a:r>
              <a:rPr lang="en-US" altLang="zh-CN" baseline="0" dirty="0" smtClean="0"/>
              <a:t> the definitive guide, 5</a:t>
            </a:r>
            <a:r>
              <a:rPr lang="en-US" altLang="zh-CN" baseline="30000" dirty="0" smtClean="0"/>
              <a:t>th</a:t>
            </a:r>
            <a:r>
              <a:rPr lang="en-US" altLang="zh-CN" baseline="0" dirty="0" smtClean="0"/>
              <a:t> edition&gt;&gt;</a:t>
            </a:r>
          </a:p>
          <a:p>
            <a:r>
              <a:rPr lang="en-US" altLang="zh-CN" sz="1200" b="1" i="0" u="none" strike="noStrike" kern="1200" baseline="0" dirty="0" smtClean="0">
                <a:solidFill>
                  <a:schemeClr val="tx1"/>
                </a:solidFill>
                <a:latin typeface="+mn-lt"/>
                <a:ea typeface="+mn-ea"/>
                <a:cs typeface="+mn-cs"/>
              </a:rPr>
              <a:t>Section 3.13. Primitive Datatype Wrapper Objects</a:t>
            </a:r>
          </a:p>
          <a:p>
            <a:r>
              <a:rPr lang="en-US" altLang="zh-CN" sz="1200" b="0" i="0" u="none" strike="noStrike" kern="1200" baseline="0" dirty="0" smtClean="0">
                <a:solidFill>
                  <a:schemeClr val="tx1"/>
                </a:solidFill>
                <a:latin typeface="+mn-lt"/>
                <a:ea typeface="+mn-ea"/>
                <a:cs typeface="+mn-cs"/>
              </a:rPr>
              <a:t>When we discussed strings earlier in this chapter, I pointed out a strange feature of that datatype: to operate on strings, you use object notation.[*] For example, a typical operation involving strings might look like the following: [*] This section covers advanced material, which you may want to skip on your first reading. var s = "These are the times that try people's souls."; var </a:t>
            </a:r>
            <a:r>
              <a:rPr lang="en-US" altLang="zh-CN" sz="1200" b="0" i="0" u="none" strike="noStrike" kern="1200" baseline="0" dirty="0" err="1" smtClean="0">
                <a:solidFill>
                  <a:schemeClr val="tx1"/>
                </a:solidFill>
                <a:latin typeface="+mn-lt"/>
                <a:ea typeface="+mn-ea"/>
                <a:cs typeface="+mn-cs"/>
              </a:rPr>
              <a:t>last_word</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s.substring</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s.lastIndexOf</a:t>
            </a:r>
            <a:r>
              <a:rPr lang="en-US" altLang="zh-CN" sz="1200" b="0" i="0" u="none" strike="noStrike" kern="1200" baseline="0" dirty="0" smtClean="0">
                <a:solidFill>
                  <a:schemeClr val="tx1"/>
                </a:solidFill>
                <a:latin typeface="+mn-lt"/>
                <a:ea typeface="+mn-ea"/>
                <a:cs typeface="+mn-cs"/>
              </a:rPr>
              <a:t>(" ")+1, </a:t>
            </a:r>
            <a:r>
              <a:rPr lang="en-US" altLang="zh-CN" sz="1200" b="0" i="0" u="none" strike="noStrike" kern="1200" baseline="0" dirty="0" err="1" smtClean="0">
                <a:solidFill>
                  <a:schemeClr val="tx1"/>
                </a:solidFill>
                <a:latin typeface="+mn-lt"/>
                <a:ea typeface="+mn-ea"/>
                <a:cs typeface="+mn-cs"/>
              </a:rPr>
              <a:t>s.length</a:t>
            </a:r>
            <a:r>
              <a:rPr lang="en-US" altLang="zh-CN" sz="1200" b="0" i="0" u="none" strike="noStrike" kern="1200" baseline="0" dirty="0" smtClean="0">
                <a:solidFill>
                  <a:schemeClr val="tx1"/>
                </a:solidFill>
                <a:latin typeface="+mn-lt"/>
                <a:ea typeface="+mn-ea"/>
                <a:cs typeface="+mn-cs"/>
              </a:rPr>
              <a:t>); If you didn't know better, it would appear that s was an object and that you were invoking methods and reading property values of that object. What's going on? Are strings objects, or are they primitive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The typeof operator (see Chapter 5) assures us that strings have the datatype "string", which is distinct from the datatype "object". Why, then, are  strings manipulated using object notation? The truth is that a corresponding object class is defined for each of the three key primitive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That is, besides supporting the number, string, and boolean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JavaScript also supports Number, String, and Boolean classes. These classes are wrappers around the primitive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A </a:t>
            </a:r>
            <a:r>
              <a:rPr lang="en-US" altLang="zh-CN" sz="1200" b="0" i="1" u="none" strike="noStrike" kern="1200" baseline="0" dirty="0" smtClean="0">
                <a:solidFill>
                  <a:schemeClr val="tx1"/>
                </a:solidFill>
                <a:latin typeface="+mn-lt"/>
                <a:ea typeface="+mn-ea"/>
                <a:cs typeface="+mn-cs"/>
              </a:rPr>
              <a:t>wrapper </a:t>
            </a:r>
            <a:r>
              <a:rPr lang="en-US" altLang="zh-CN" sz="1200" b="0" i="0" u="none" strike="noStrike" kern="1200" baseline="0" dirty="0" smtClean="0">
                <a:solidFill>
                  <a:schemeClr val="tx1"/>
                </a:solidFill>
                <a:latin typeface="+mn-lt"/>
                <a:ea typeface="+mn-ea"/>
                <a:cs typeface="+mn-cs"/>
              </a:rPr>
              <a:t>contains the same primitive data value, but it also defines properties and methods that can be used to manipulate that data. JavaScript can flexibly convert values from one type to another. When you use a string in an object </a:t>
            </a:r>
            <a:r>
              <a:rPr lang="en-US" altLang="zh-CN" sz="1200" b="0" i="0" u="none" strike="noStrike" kern="1200" baseline="0" dirty="0" err="1" smtClean="0">
                <a:solidFill>
                  <a:schemeClr val="tx1"/>
                </a:solidFill>
                <a:latin typeface="+mn-lt"/>
                <a:ea typeface="+mn-ea"/>
                <a:cs typeface="+mn-cs"/>
              </a:rPr>
              <a:t>contexti.e</a:t>
            </a:r>
            <a:r>
              <a:rPr lang="en-US" altLang="zh-CN" sz="1200" b="0" i="0" u="none" strike="noStrike" kern="1200" baseline="0" dirty="0" smtClean="0">
                <a:solidFill>
                  <a:schemeClr val="tx1"/>
                </a:solidFill>
                <a:latin typeface="+mn-lt"/>
                <a:ea typeface="+mn-ea"/>
                <a:cs typeface="+mn-cs"/>
              </a:rPr>
              <a:t>., when you try to access a property or method of the </a:t>
            </a:r>
            <a:r>
              <a:rPr lang="en-US" altLang="zh-CN" sz="1200" b="0" i="0" u="none" strike="noStrike" kern="1200" baseline="0" dirty="0" err="1" smtClean="0">
                <a:solidFill>
                  <a:schemeClr val="tx1"/>
                </a:solidFill>
                <a:latin typeface="+mn-lt"/>
                <a:ea typeface="+mn-ea"/>
                <a:cs typeface="+mn-cs"/>
              </a:rPr>
              <a:t>stringJavaScript</a:t>
            </a:r>
            <a:r>
              <a:rPr lang="en-US" altLang="zh-CN" sz="1200" b="0" i="0" u="none" strike="noStrike" kern="1200" baseline="0" dirty="0" smtClean="0">
                <a:solidFill>
                  <a:schemeClr val="tx1"/>
                </a:solidFill>
                <a:latin typeface="+mn-lt"/>
                <a:ea typeface="+mn-ea"/>
                <a:cs typeface="+mn-cs"/>
              </a:rPr>
              <a:t> internally creates a String wrapper object for the string value. This String object is used in place of the primitive string value. The object has</a:t>
            </a:r>
          </a:p>
          <a:p>
            <a:r>
              <a:rPr lang="en-US" altLang="zh-CN" sz="1200" b="0" i="0" u="none" strike="noStrike" kern="1200" baseline="0" dirty="0" smtClean="0">
                <a:solidFill>
                  <a:schemeClr val="tx1"/>
                </a:solidFill>
                <a:latin typeface="+mn-lt"/>
                <a:ea typeface="+mn-ea"/>
                <a:cs typeface="+mn-cs"/>
              </a:rPr>
              <a:t>properties and methods defined, so the use of the primitive value in an object context succeeds. The same is true, of course, for the other primitive types and their corresponding wrapper objects; you just don't use the other types in an object context nearly as often as you use strings in that context. Note that the String object created when you use a string in an object context is a</a:t>
            </a:r>
          </a:p>
          <a:p>
            <a:r>
              <a:rPr lang="en-US" altLang="zh-CN" sz="1200" b="0" i="0" u="none" strike="noStrike" kern="1200" baseline="0" dirty="0" smtClean="0">
                <a:solidFill>
                  <a:schemeClr val="tx1"/>
                </a:solidFill>
                <a:latin typeface="+mn-lt"/>
                <a:ea typeface="+mn-ea"/>
                <a:cs typeface="+mn-cs"/>
              </a:rPr>
              <a:t>transient one; it allows you to access a property or method, and then it is no longer needed, so it is reclaimed by the system. Suppose s is a string and the length of the string is determined with a line like this: var </a:t>
            </a:r>
            <a:r>
              <a:rPr lang="en-US" altLang="zh-CN" sz="1200" b="0" i="0" u="none" strike="noStrike" kern="1200" baseline="0" dirty="0" err="1" smtClean="0">
                <a:solidFill>
                  <a:schemeClr val="tx1"/>
                </a:solidFill>
                <a:latin typeface="+mn-lt"/>
                <a:ea typeface="+mn-ea"/>
                <a:cs typeface="+mn-cs"/>
              </a:rPr>
              <a:t>len</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s.length</a:t>
            </a:r>
            <a:r>
              <a:rPr lang="en-US" altLang="zh-CN" sz="1200" b="0" i="0" u="none" strike="noStrike" kern="1200" baseline="0" dirty="0" smtClean="0">
                <a:solidFill>
                  <a:schemeClr val="tx1"/>
                </a:solidFill>
                <a:latin typeface="+mn-lt"/>
                <a:ea typeface="+mn-ea"/>
                <a:cs typeface="+mn-cs"/>
              </a:rPr>
              <a:t>; In this case, s remains a string; the original string value itself is not changed. A new transient String object is created, which allows you to access the length property, and then the transient object is discarded, with no change to the original value s. If you think this scheme sounds elegant and bizarrely complex at the same time, you are right. Typically, however, JavaScript implementations perform this internal conversion very efficiently, and it is not something you should worry about. If you want to use a String object explicitly in your program, you have to create a</a:t>
            </a:r>
          </a:p>
          <a:p>
            <a:r>
              <a:rPr lang="en-US" altLang="zh-CN" sz="1200" b="0" i="0" u="none" strike="noStrike" kern="1200" baseline="0" dirty="0" err="1" smtClean="0">
                <a:solidFill>
                  <a:schemeClr val="tx1"/>
                </a:solidFill>
                <a:latin typeface="+mn-lt"/>
                <a:ea typeface="+mn-ea"/>
                <a:cs typeface="+mn-cs"/>
              </a:rPr>
              <a:t>nontransient</a:t>
            </a:r>
            <a:r>
              <a:rPr lang="en-US" altLang="zh-CN" sz="1200" b="0" i="0" u="none" strike="noStrike" kern="1200" baseline="0" dirty="0" smtClean="0">
                <a:solidFill>
                  <a:schemeClr val="tx1"/>
                </a:solidFill>
                <a:latin typeface="+mn-lt"/>
                <a:ea typeface="+mn-ea"/>
                <a:cs typeface="+mn-cs"/>
              </a:rPr>
              <a:t> one that is not automatically discarded by the system. String objects are created just like other objects, with the new operator. For example: var s = "hello world"; // A primitive string value</a:t>
            </a:r>
          </a:p>
          <a:p>
            <a:r>
              <a:rPr lang="en-US" altLang="zh-CN" sz="1200" b="0" i="0" u="none" strike="noStrike" kern="1200" baseline="0" dirty="0" smtClean="0">
                <a:solidFill>
                  <a:schemeClr val="tx1"/>
                </a:solidFill>
                <a:latin typeface="+mn-lt"/>
                <a:ea typeface="+mn-ea"/>
                <a:cs typeface="+mn-cs"/>
              </a:rPr>
              <a:t>var S = new String("Hello World"); // A String object Once you've created a String object S, what can you do with it? Nothing that can't be done with the corresponding primitive string value. If you use the typeof operator, it says that S is indeed an object and not a string value, but except for that case, you'll find that you can't normally distinguish between a primitive string and the String object.[*] As I've already shown, strings are automatically converted to String objects whenever necessary. It turns out that the reverse is also true. Whenever you use a String object where a primitive string value is expected, JavaScript automatically converts the String to a string. So if you use a String object with the + operator, a transient primitive string value is created so that the string concatenation operation can be performed: [*] Note, however, that the eval( ) method treats string values and String objects differently, and it will not behave as you expect it to if you inadvertently pass it a String object instead of a primitive string value. msg = S + '!'; Bear in mind that everything discussed in this section about string values and String objects applies also to number and boolean values, and their corresponding Number and Boolean objects. You can learn more about the Number and Boolean classes from their respective entries in Part III. Finally, note that any number, string, or boolean value can be converted to its corresponding wrapper object with the Object( ) function: var </a:t>
            </a:r>
            <a:r>
              <a:rPr lang="en-US" altLang="zh-CN" sz="1200" b="0" i="0" u="none" strike="noStrike" kern="1200" baseline="0" dirty="0" err="1" smtClean="0">
                <a:solidFill>
                  <a:schemeClr val="tx1"/>
                </a:solidFill>
                <a:latin typeface="+mn-lt"/>
                <a:ea typeface="+mn-ea"/>
                <a:cs typeface="+mn-cs"/>
              </a:rPr>
              <a:t>number_wrapper</a:t>
            </a:r>
            <a:r>
              <a:rPr lang="en-US" altLang="zh-CN" sz="1200" b="0" i="0" u="none" strike="noStrike" kern="1200" baseline="0" dirty="0" smtClean="0">
                <a:solidFill>
                  <a:schemeClr val="tx1"/>
                </a:solidFill>
                <a:latin typeface="+mn-lt"/>
                <a:ea typeface="+mn-ea"/>
                <a:cs typeface="+mn-cs"/>
              </a:rPr>
              <a:t> = Object(3);</a:t>
            </a:r>
            <a:endParaRPr lang="zh-CN" altLang="en-US" dirty="0"/>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25</a:t>
            </a:fld>
            <a:endParaRPr lang="zh-CN" altLang="en-US"/>
          </a:p>
        </p:txBody>
      </p:sp>
    </p:spTree>
    <p:extLst>
      <p:ext uri="{BB962C8B-B14F-4D97-AF65-F5344CB8AC3E}">
        <p14:creationId xmlns:p14="http://schemas.microsoft.com/office/powerpoint/2010/main" val="4140124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35</a:t>
            </a:fld>
            <a:endParaRPr lang="zh-CN" altLang="en-US"/>
          </a:p>
        </p:txBody>
      </p:sp>
    </p:spTree>
    <p:extLst>
      <p:ext uri="{BB962C8B-B14F-4D97-AF65-F5344CB8AC3E}">
        <p14:creationId xmlns:p14="http://schemas.microsoft.com/office/powerpoint/2010/main" val="750231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36</a:t>
            </a:fld>
            <a:endParaRPr lang="zh-CN" altLang="en-US"/>
          </a:p>
        </p:txBody>
      </p:sp>
    </p:spTree>
    <p:extLst>
      <p:ext uri="{BB962C8B-B14F-4D97-AF65-F5344CB8AC3E}">
        <p14:creationId xmlns:p14="http://schemas.microsoft.com/office/powerpoint/2010/main" val="282685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自我介绍</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a:t>
            </a:fld>
            <a:endParaRPr lang="zh-CN" altLang="en-US"/>
          </a:p>
        </p:txBody>
      </p:sp>
    </p:spTree>
    <p:extLst>
      <p:ext uri="{BB962C8B-B14F-4D97-AF65-F5344CB8AC3E}">
        <p14:creationId xmlns:p14="http://schemas.microsoft.com/office/powerpoint/2010/main" val="1100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课程介绍</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3</a:t>
            </a:fld>
            <a:endParaRPr lang="zh-CN" altLang="en-US"/>
          </a:p>
        </p:txBody>
      </p:sp>
    </p:spTree>
    <p:extLst>
      <p:ext uri="{BB962C8B-B14F-4D97-AF65-F5344CB8AC3E}">
        <p14:creationId xmlns:p14="http://schemas.microsoft.com/office/powerpoint/2010/main" val="427335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简短声明</a:t>
            </a:r>
            <a:endParaRPr lang="en-US" altLang="zh-CN" dirty="0" smtClean="0"/>
          </a:p>
          <a:p>
            <a:pPr marL="228600" indent="-228600">
              <a:buAutoNum type="arabicPeriod"/>
            </a:pPr>
            <a:r>
              <a:rPr lang="zh-CN" altLang="en-US" dirty="0" smtClean="0"/>
              <a:t>本节主要是概要，后面的课程我们会深入学习，难免会涉及兼容性、</a:t>
            </a:r>
            <a:r>
              <a:rPr lang="en-US" altLang="zh-CN" dirty="0" smtClean="0"/>
              <a:t>ECMA-262</a:t>
            </a:r>
            <a:r>
              <a:rPr lang="zh-CN" altLang="en-US" dirty="0" smtClean="0"/>
              <a:t>标准的差异。我们在不特殊说明时，默认以</a:t>
            </a:r>
            <a:r>
              <a:rPr lang="en-US" altLang="zh-CN" dirty="0" smtClean="0"/>
              <a:t>ES5</a:t>
            </a:r>
            <a:r>
              <a:rPr lang="zh-CN" altLang="en-US" dirty="0" smtClean="0"/>
              <a:t>（也就是</a:t>
            </a:r>
            <a:r>
              <a:rPr lang="en-US" altLang="zh-CN" dirty="0" smtClean="0"/>
              <a:t>ECMA-262-5</a:t>
            </a:r>
            <a:r>
              <a:rPr lang="zh-CN" altLang="en-US" dirty="0" smtClean="0"/>
              <a:t>）为准，并且默认我们将以最新的</a:t>
            </a:r>
            <a:r>
              <a:rPr lang="en-US" altLang="zh-CN" dirty="0" smtClean="0"/>
              <a:t>Chrome</a:t>
            </a:r>
            <a:r>
              <a:rPr lang="zh-CN" altLang="en-US" dirty="0" smtClean="0"/>
              <a:t>自带的</a:t>
            </a:r>
            <a:r>
              <a:rPr lang="en-US" altLang="zh-CN" dirty="0" smtClean="0"/>
              <a:t>V8</a:t>
            </a:r>
            <a:r>
              <a:rPr lang="zh-CN" altLang="en-US" dirty="0" smtClean="0"/>
              <a:t>引擎来做</a:t>
            </a:r>
            <a:r>
              <a:rPr lang="en-US" altLang="zh-CN" dirty="0" smtClean="0"/>
              <a:t>JavaScript</a:t>
            </a:r>
            <a:r>
              <a:rPr lang="zh-CN" altLang="en-US" dirty="0" smtClean="0"/>
              <a:t>用例的测试。</a:t>
            </a:r>
            <a:endParaRPr lang="en-US" altLang="zh-CN" dirty="0" smtClean="0"/>
          </a:p>
          <a:p>
            <a:pPr marL="228600" indent="-228600">
              <a:buAutoNum type="arabicPeriod"/>
            </a:pPr>
            <a:r>
              <a:rPr lang="en-US" altLang="zh-CN" dirty="0" smtClean="0"/>
              <a:t>JavaScript</a:t>
            </a:r>
            <a:r>
              <a:rPr lang="zh-CN" altLang="en-US" dirty="0" smtClean="0"/>
              <a:t>之父是：</a:t>
            </a:r>
            <a:r>
              <a:rPr lang="en-US" altLang="zh-CN" dirty="0" smtClean="0"/>
              <a:t>Brendan</a:t>
            </a:r>
            <a:r>
              <a:rPr lang="en-US" altLang="zh-CN" baseline="0" dirty="0" smtClean="0"/>
              <a:t> Erich</a:t>
            </a:r>
            <a:r>
              <a:rPr lang="zh-CN" altLang="en-US" baseline="0" dirty="0" smtClean="0"/>
              <a:t>。我不是</a:t>
            </a:r>
            <a:r>
              <a:rPr lang="en-US" altLang="zh-CN" baseline="0" dirty="0" smtClean="0"/>
              <a:t>JavaScript</a:t>
            </a:r>
            <a:r>
              <a:rPr lang="zh-CN" altLang="en-US" baseline="0" dirty="0" smtClean="0"/>
              <a:t>之父。本着严谨态度，我会尽量让每一个观点有出处，有考证。时间精力有限，错误之处欢迎批评指正！</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4</a:t>
            </a:fld>
            <a:endParaRPr lang="zh-CN" altLang="en-US"/>
          </a:p>
        </p:txBody>
      </p:sp>
    </p:spTree>
    <p:extLst>
      <p:ext uri="{BB962C8B-B14F-4D97-AF65-F5344CB8AC3E}">
        <p14:creationId xmlns:p14="http://schemas.microsoft.com/office/powerpoint/2010/main" val="195694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定义 </a:t>
            </a:r>
            <a:r>
              <a:rPr lang="en-US" altLang="zh-CN" dirty="0" smtClean="0"/>
              <a:t>– OOP – Host - Scripting</a:t>
            </a:r>
          </a:p>
          <a:p>
            <a:pPr marL="0" indent="0">
              <a:buNone/>
            </a:pPr>
            <a:r>
              <a:rPr lang="zh-CN" altLang="en-US" dirty="0" smtClean="0"/>
              <a:t>维基百科中的定义：</a:t>
            </a:r>
            <a:endParaRPr lang="en-US" altLang="zh-CN" dirty="0" smtClean="0"/>
          </a:p>
          <a:p>
            <a:pPr marL="0" indent="0">
              <a:buNone/>
            </a:pPr>
            <a:r>
              <a:rPr lang="en-US" altLang="zh-CN" dirty="0" smtClean="0"/>
              <a:t>JavaScript</a:t>
            </a:r>
            <a:r>
              <a:rPr lang="zh-CN" altLang="en-US" dirty="0" smtClean="0"/>
              <a:t>（有时简称</a:t>
            </a:r>
            <a:r>
              <a:rPr lang="en-US" altLang="zh-CN" dirty="0" smtClean="0"/>
              <a:t>JS</a:t>
            </a:r>
            <a:r>
              <a:rPr lang="zh-CN" altLang="en-US" dirty="0" smtClean="0"/>
              <a:t>）是一种基于原型的脚本语言，它是动态的，弱类型的，并拥有第一级函数（</a:t>
            </a:r>
            <a:r>
              <a:rPr lang="en-US" altLang="zh-CN" dirty="0" smtClean="0"/>
              <a:t>first-class</a:t>
            </a:r>
            <a:r>
              <a:rPr lang="en-US" altLang="zh-CN" baseline="0" dirty="0" smtClean="0"/>
              <a:t> function</a:t>
            </a:r>
            <a:r>
              <a:rPr lang="zh-CN" altLang="en-US" baseline="0" dirty="0" smtClean="0"/>
              <a:t>）特性。它是一种多泛型语言，支持面向对象，</a:t>
            </a:r>
            <a:endParaRPr lang="en-US" altLang="zh-CN" dirty="0" smtClean="0"/>
          </a:p>
          <a:p>
            <a:pPr marL="0" indent="0">
              <a:buNone/>
            </a:pPr>
            <a:endParaRPr lang="en-US" altLang="zh-CN" dirty="0" smtClean="0"/>
          </a:p>
          <a:p>
            <a:pPr marL="0" indent="0">
              <a:buNone/>
            </a:pPr>
            <a:r>
              <a:rPr lang="en-US" altLang="zh-CN" dirty="0" smtClean="0"/>
              <a:t>KEY</a:t>
            </a:r>
            <a:r>
              <a:rPr lang="en-US" altLang="zh-CN" baseline="0" dirty="0" smtClean="0"/>
              <a:t> WORDs</a:t>
            </a:r>
            <a:endParaRPr lang="en-US" altLang="zh-CN" dirty="0" smtClean="0"/>
          </a:p>
          <a:p>
            <a:pPr marL="228600" indent="-228600">
              <a:buAutoNum type="arabicPeriod"/>
            </a:pPr>
            <a:r>
              <a:rPr lang="en-US" altLang="zh-CN" dirty="0" smtClean="0"/>
              <a:t>OOP:</a:t>
            </a:r>
            <a:r>
              <a:rPr lang="en-US" altLang="zh-CN" baseline="0" dirty="0" smtClean="0"/>
              <a:t> </a:t>
            </a:r>
            <a:r>
              <a:rPr lang="en-US" altLang="zh-CN" dirty="0" smtClean="0"/>
              <a:t>ECMA-262-5</a:t>
            </a:r>
            <a:r>
              <a:rPr lang="zh-CN" altLang="en-US" dirty="0" smtClean="0"/>
              <a:t>第一页，</a:t>
            </a:r>
            <a:r>
              <a:rPr lang="en-US" altLang="zh-CN" dirty="0" smtClean="0"/>
              <a:t>4</a:t>
            </a:r>
            <a:r>
              <a:rPr lang="en-US" altLang="zh-CN" baseline="0" dirty="0" smtClean="0"/>
              <a:t> Overview</a:t>
            </a:r>
            <a:r>
              <a:rPr lang="zh-CN" altLang="en-US" baseline="0" dirty="0" smtClean="0"/>
              <a:t>：</a:t>
            </a:r>
            <a:r>
              <a:rPr lang="en-US" altLang="zh-CN" baseline="0" dirty="0" smtClean="0"/>
              <a:t>ECMAScript</a:t>
            </a:r>
            <a:r>
              <a:rPr lang="zh-CN" altLang="en-US" baseline="0" dirty="0" smtClean="0"/>
              <a:t>是在托管环境下进行计算、操控对象的面向对象编程（</a:t>
            </a:r>
            <a:r>
              <a:rPr lang="en-US" altLang="zh-CN" baseline="0" dirty="0" smtClean="0"/>
              <a:t>OOP</a:t>
            </a:r>
            <a:r>
              <a:rPr lang="zh-CN" altLang="en-US" baseline="0" dirty="0" smtClean="0"/>
              <a:t>）语言。</a:t>
            </a:r>
            <a:endParaRPr lang="en-US" altLang="zh-CN" baseline="0" dirty="0" smtClean="0"/>
          </a:p>
          <a:p>
            <a:pPr marL="228600" indent="-228600">
              <a:buAutoNum type="arabicPeriod"/>
            </a:pPr>
            <a:r>
              <a:rPr lang="en-US" altLang="zh-CN" baseline="0" dirty="0" smtClean="0"/>
              <a:t>Host: </a:t>
            </a:r>
            <a:r>
              <a:rPr lang="zh-CN" altLang="en-US" baseline="0" dirty="0" smtClean="0"/>
              <a:t>在托管中执行，如客户端（如各种浏览器）提供了各种对象如：</a:t>
            </a:r>
            <a:r>
              <a:rPr lang="en-US" altLang="zh-CN" baseline="0" dirty="0" smtClean="0"/>
              <a:t>window, cookies, frames, forms, DOM</a:t>
            </a:r>
            <a:r>
              <a:rPr lang="zh-CN" altLang="en-US" baseline="0" dirty="0" smtClean="0"/>
              <a:t>操作等等。更多的，还有各种事件机制，鼠标点击的响应。而服务器端（如</a:t>
            </a:r>
            <a:r>
              <a:rPr lang="en-US" altLang="zh-CN" baseline="0" dirty="0" err="1" smtClean="0"/>
              <a:t>NoteJS</a:t>
            </a:r>
            <a:r>
              <a:rPr lang="zh-CN" altLang="en-US" baseline="0" dirty="0" smtClean="0"/>
              <a:t>）的托管环境可能要提供：请求和响应的处理、文件处理、锁定和共享数据等等。</a:t>
            </a:r>
            <a:endParaRPr lang="en-US" altLang="zh-CN" baseline="0" dirty="0" smtClean="0"/>
          </a:p>
          <a:p>
            <a:pPr marL="228600" indent="-228600">
              <a:buAutoNum type="arabicPeriod"/>
            </a:pPr>
            <a:r>
              <a:rPr lang="en-US" altLang="zh-CN" dirty="0" smtClean="0"/>
              <a:t>Scripting</a:t>
            </a:r>
            <a:r>
              <a:rPr lang="en-US" altLang="zh-CN" baseline="0" dirty="0" smtClean="0"/>
              <a:t> Language: </a:t>
            </a:r>
            <a:r>
              <a:rPr lang="zh-CN" altLang="en-US" baseline="0" dirty="0" smtClean="0"/>
              <a:t>边解释边执行。例如浏览器中的解释器。</a:t>
            </a:r>
            <a:endParaRPr lang="en-US" altLang="zh-CN" baseline="0" dirty="0" smtClean="0"/>
          </a:p>
          <a:p>
            <a:pPr marL="228600" indent="-228600">
              <a:buAutoNum type="arabicPeriod"/>
            </a:pPr>
            <a:r>
              <a:rPr lang="zh-CN" altLang="en-US" baseline="0" dirty="0" smtClean="0"/>
              <a:t>弱类型：意味着变量不需要指定类型。</a:t>
            </a:r>
            <a:endParaRPr lang="en-US" altLang="zh-CN" baseline="0" dirty="0" smtClean="0"/>
          </a:p>
          <a:p>
            <a:pPr marL="228600" indent="-228600">
              <a:buAutoNum type="arabicPeriod"/>
            </a:pPr>
            <a:r>
              <a:rPr lang="zh-CN" altLang="en-US" baseline="0" dirty="0" smtClean="0"/>
              <a:t>第一级函数特性：函数也可以作为参数传递</a:t>
            </a:r>
            <a:endParaRPr lang="en-US" altLang="zh-CN" baseline="0" dirty="0" smtClean="0"/>
          </a:p>
        </p:txBody>
      </p:sp>
      <p:sp>
        <p:nvSpPr>
          <p:cNvPr id="4" name="灯片编号占位符 3"/>
          <p:cNvSpPr>
            <a:spLocks noGrp="1"/>
          </p:cNvSpPr>
          <p:nvPr>
            <p:ph type="sldNum" sz="quarter" idx="10"/>
          </p:nvPr>
        </p:nvSpPr>
        <p:spPr/>
        <p:txBody>
          <a:bodyPr/>
          <a:lstStyle/>
          <a:p>
            <a:fld id="{71077955-89F1-4C1F-81B2-7E7DD696C0AB}" type="slidenum">
              <a:rPr lang="zh-CN" altLang="en-US" smtClean="0"/>
              <a:t>5</a:t>
            </a:fld>
            <a:endParaRPr lang="zh-CN" altLang="en-US"/>
          </a:p>
        </p:txBody>
      </p:sp>
    </p:spTree>
    <p:extLst>
      <p:ext uri="{BB962C8B-B14F-4D97-AF65-F5344CB8AC3E}">
        <p14:creationId xmlns:p14="http://schemas.microsoft.com/office/powerpoint/2010/main" val="116626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t>Douglas</a:t>
            </a:r>
            <a:r>
              <a:rPr lang="en-US" altLang="zh-CN" b="0" baseline="0" dirty="0" smtClean="0"/>
              <a:t> Intro –&gt; name –&gt; variety –&gt; design –&gt; </a:t>
            </a:r>
            <a:r>
              <a:rPr lang="en-US" altLang="zh-CN" b="0" baseline="0" dirty="0" err="1" smtClean="0"/>
              <a:t>impl</a:t>
            </a:r>
            <a:r>
              <a:rPr lang="en-US" altLang="zh-CN" b="0" baseline="0" dirty="0" smtClean="0"/>
              <a:t> –&gt; book –&gt; what we recommend</a:t>
            </a:r>
            <a:endParaRPr lang="en-US" altLang="zh-CN" b="0" dirty="0" smtClean="0"/>
          </a:p>
          <a:p>
            <a:r>
              <a:rPr lang="zh-CN" altLang="en-US" b="1" dirty="0" smtClean="0"/>
              <a:t>命名误解：</a:t>
            </a:r>
            <a:r>
              <a:rPr lang="en-US" altLang="zh-CN" dirty="0" smtClean="0"/>
              <a:t>JavaScript</a:t>
            </a:r>
            <a:r>
              <a:rPr lang="zh-CN" altLang="en-US" dirty="0" smtClean="0"/>
              <a:t>不是</a:t>
            </a:r>
            <a:r>
              <a:rPr lang="en-US" altLang="zh-CN" dirty="0" smtClean="0"/>
              <a:t>Java</a:t>
            </a:r>
            <a:r>
              <a:rPr lang="zh-CN" altLang="en-US" dirty="0" smtClean="0"/>
              <a:t>。</a:t>
            </a:r>
            <a:endParaRPr lang="en-US" altLang="zh-CN" dirty="0" smtClean="0"/>
          </a:p>
          <a:p>
            <a:r>
              <a:rPr lang="zh-CN" altLang="en-US" b="1" dirty="0" smtClean="0"/>
              <a:t>变化多端</a:t>
            </a:r>
            <a:r>
              <a:rPr lang="zh-CN" altLang="en-US" dirty="0" smtClean="0"/>
              <a:t>：最初的</a:t>
            </a:r>
            <a:r>
              <a:rPr lang="en-US" altLang="zh-CN" dirty="0" smtClean="0"/>
              <a:t>JavaScript</a:t>
            </a:r>
            <a:r>
              <a:rPr lang="zh-CN" altLang="en-US" dirty="0" smtClean="0"/>
              <a:t>弱爆了，没有异常处理、内部函数、继承等等。而今天的</a:t>
            </a:r>
            <a:r>
              <a:rPr lang="en-US" altLang="zh-CN" dirty="0" smtClean="0"/>
              <a:t>JavaScript</a:t>
            </a:r>
            <a:r>
              <a:rPr lang="zh-CN" altLang="en-US" dirty="0" smtClean="0"/>
              <a:t>已经是一个完整的</a:t>
            </a:r>
            <a:r>
              <a:rPr lang="en-US" altLang="zh-CN" dirty="0" smtClean="0"/>
              <a:t>OOP</a:t>
            </a:r>
            <a:r>
              <a:rPr lang="zh-CN" altLang="en-US" dirty="0" smtClean="0"/>
              <a:t>语言，但很多人对它的见解依然停留在它最不成熟的原始形态。同时</a:t>
            </a:r>
            <a:r>
              <a:rPr lang="en-US" altLang="zh-CN" dirty="0" smtClean="0"/>
              <a:t>ECMA</a:t>
            </a:r>
            <a:r>
              <a:rPr lang="zh-CN" altLang="en-US" dirty="0" smtClean="0"/>
              <a:t>委员会也在不停的开发新的标准、特性，这加重了一个语言最大的问题：有太多的版本。这也常常给人带来误解。（</a:t>
            </a:r>
            <a:r>
              <a:rPr lang="en-US" altLang="zh-CN" dirty="0" smtClean="0"/>
              <a:t>ES3</a:t>
            </a:r>
            <a:r>
              <a:rPr lang="zh-CN" altLang="en-US" dirty="0" smtClean="0"/>
              <a:t>？</a:t>
            </a:r>
            <a:r>
              <a:rPr lang="en-US" altLang="zh-CN" dirty="0" smtClean="0"/>
              <a:t>ES5</a:t>
            </a:r>
            <a:r>
              <a:rPr lang="zh-CN" altLang="en-US" dirty="0" smtClean="0"/>
              <a:t>？区别？）</a:t>
            </a:r>
            <a:endParaRPr lang="en-US" altLang="zh-CN" dirty="0" smtClean="0"/>
          </a:p>
          <a:p>
            <a:r>
              <a:rPr lang="zh-CN" altLang="en-US" b="1" baseline="0" dirty="0" smtClean="0"/>
              <a:t>糟糕实现：</a:t>
            </a:r>
            <a:r>
              <a:rPr lang="en-US" altLang="zh-CN" b="0" baseline="0" dirty="0" smtClean="0"/>
              <a:t>IE6</a:t>
            </a:r>
            <a:r>
              <a:rPr lang="zh-CN" altLang="en-US" b="0" baseline="0" dirty="0" smtClean="0"/>
              <a:t>，一个词，别的什么都不想说。你懂的。</a:t>
            </a:r>
            <a:endParaRPr lang="en-US" altLang="zh-CN" b="0" dirty="0" smtClean="0"/>
          </a:p>
          <a:p>
            <a:r>
              <a:rPr lang="zh-CN" altLang="en-US" b="1" dirty="0" smtClean="0"/>
              <a:t>设计缺陷</a:t>
            </a:r>
            <a:r>
              <a:rPr lang="zh-CN" altLang="en-US" dirty="0" smtClean="0"/>
              <a:t>：没有语言是完美的，</a:t>
            </a:r>
            <a:r>
              <a:rPr lang="en-US" altLang="zh-CN" dirty="0" smtClean="0"/>
              <a:t>JavaScript</a:t>
            </a:r>
            <a:r>
              <a:rPr lang="zh-CN" altLang="en-US" dirty="0" smtClean="0"/>
              <a:t>也不例外。它的缺陷如：</a:t>
            </a:r>
            <a:r>
              <a:rPr lang="en-US" altLang="zh-CN" dirty="0" smtClean="0"/>
              <a:t>1). </a:t>
            </a:r>
            <a:r>
              <a:rPr lang="zh-CN" altLang="en-US" dirty="0" smtClean="0"/>
              <a:t>操作符“</a:t>
            </a:r>
            <a:r>
              <a:rPr lang="en-US" altLang="zh-CN" dirty="0" smtClean="0"/>
              <a:t>+</a:t>
            </a:r>
            <a:r>
              <a:rPr lang="zh-CN" altLang="en-US" dirty="0" smtClean="0"/>
              <a:t>”不仅意味着加法计算，也有强制转换类型后的拼接；</a:t>
            </a:r>
            <a:r>
              <a:rPr lang="en-US" altLang="zh-CN" dirty="0" smtClean="0"/>
              <a:t>2).</a:t>
            </a:r>
            <a:r>
              <a:rPr lang="en-US" altLang="zh-CN" baseline="0" dirty="0" smtClean="0"/>
              <a:t> </a:t>
            </a:r>
            <a:r>
              <a:rPr lang="zh-CN" altLang="en-US" baseline="0" dirty="0" smtClean="0"/>
              <a:t>容易引起错误的</a:t>
            </a:r>
            <a:r>
              <a:rPr lang="en-US" altLang="zh-CN" baseline="0" dirty="0" smtClean="0"/>
              <a:t>with</a:t>
            </a:r>
            <a:r>
              <a:rPr lang="zh-CN" altLang="en-US" baseline="0" dirty="0" smtClean="0"/>
              <a:t>语句、保留字策略过于严格、</a:t>
            </a:r>
            <a:r>
              <a:rPr lang="en-US" altLang="zh-CN" baseline="0" dirty="0" smtClean="0"/>
              <a:t>…</a:t>
            </a:r>
            <a:r>
              <a:rPr lang="zh-CN" altLang="en-US" baseline="0" dirty="0" smtClean="0"/>
              <a:t>。幸运的是用</a:t>
            </a:r>
            <a:r>
              <a:rPr lang="en-US" altLang="zh-CN" baseline="0" dirty="0" err="1" smtClean="0"/>
              <a:t>JsLint</a:t>
            </a:r>
            <a:r>
              <a:rPr lang="zh-CN" altLang="en-US" baseline="0" dirty="0" smtClean="0"/>
              <a:t>检查工具可以缓解这些问题。惊奇的是</a:t>
            </a:r>
            <a:r>
              <a:rPr lang="en-US" altLang="zh-CN" baseline="0" dirty="0" smtClean="0"/>
              <a:t>ECMAScript</a:t>
            </a:r>
            <a:r>
              <a:rPr lang="zh-CN" altLang="en-US" baseline="0" dirty="0" smtClean="0"/>
              <a:t>委员会没兴趣修正这些问题，或许他们有兴趣创造新的问题。（</a:t>
            </a:r>
            <a:r>
              <a:rPr lang="en-US" altLang="zh-CN" baseline="0" dirty="0" smtClean="0"/>
              <a:t>JavaScript</a:t>
            </a:r>
            <a:r>
              <a:rPr lang="zh-CN" altLang="en-US" baseline="0" dirty="0" smtClean="0"/>
              <a:t>大师级人物：</a:t>
            </a:r>
            <a:r>
              <a:rPr lang="en-US" altLang="zh-CN" baseline="0" dirty="0" smtClean="0"/>
              <a:t>Douglas </a:t>
            </a:r>
            <a:r>
              <a:rPr lang="en-US" altLang="zh-CN" baseline="0" dirty="0" err="1" smtClean="0"/>
              <a:t>Crockford</a:t>
            </a:r>
            <a:r>
              <a:rPr lang="zh-CN" altLang="en-US" baseline="0" dirty="0" smtClean="0"/>
              <a:t>的话。个人觉得委员会还好拉，比如</a:t>
            </a:r>
            <a:r>
              <a:rPr lang="en-US" altLang="zh-CN" baseline="0" dirty="0" smtClean="0"/>
              <a:t>with</a:t>
            </a:r>
            <a:r>
              <a:rPr lang="zh-CN" altLang="en-US" baseline="0" dirty="0" smtClean="0"/>
              <a:t>在</a:t>
            </a:r>
            <a:r>
              <a:rPr lang="en-US" altLang="zh-CN" baseline="0" dirty="0" smtClean="0"/>
              <a:t>ES5-strict-mode</a:t>
            </a:r>
            <a:r>
              <a:rPr lang="zh-CN" altLang="en-US" baseline="0" dirty="0" smtClean="0"/>
              <a:t>下已经被弊了。或许是因为委员会的人们看到了这篇文章</a:t>
            </a:r>
            <a:r>
              <a:rPr lang="en-US" altLang="zh-CN" baseline="0" dirty="0" smtClean="0"/>
              <a:t>…</a:t>
            </a:r>
            <a:r>
              <a:rPr lang="zh-CN" altLang="en-US" baseline="0" dirty="0" smtClean="0"/>
              <a:t>）</a:t>
            </a:r>
            <a:endParaRPr lang="en-US" altLang="zh-CN" baseline="0" dirty="0" smtClean="0"/>
          </a:p>
          <a:p>
            <a:r>
              <a:rPr lang="zh-CN" altLang="en-US" b="1" baseline="0" dirty="0" smtClean="0"/>
              <a:t>其它吐槽</a:t>
            </a:r>
            <a:r>
              <a:rPr lang="zh-CN" altLang="en-US" baseline="0" dirty="0" smtClean="0"/>
              <a:t>：</a:t>
            </a:r>
            <a:r>
              <a:rPr lang="en-US" altLang="zh-CN" baseline="0" dirty="0" smtClean="0"/>
              <a:t>ECMA</a:t>
            </a:r>
            <a:r>
              <a:rPr lang="zh-CN" altLang="en-US" baseline="0" dirty="0" smtClean="0"/>
              <a:t>标准手册晦涩难懂</a:t>
            </a:r>
            <a:r>
              <a:rPr lang="en-US" altLang="zh-CN" baseline="0" dirty="0" smtClean="0"/>
              <a:t>…</a:t>
            </a:r>
            <a:r>
              <a:rPr lang="zh-CN" altLang="en-US" baseline="0" dirty="0" smtClean="0"/>
              <a:t>文中也提到的关于</a:t>
            </a:r>
            <a:r>
              <a:rPr lang="en-US" altLang="zh-CN" baseline="0" dirty="0" smtClean="0"/>
              <a:t>OO</a:t>
            </a:r>
            <a:r>
              <a:rPr lang="zh-CN" altLang="en-US" baseline="0" dirty="0" smtClean="0"/>
              <a:t>编程的问题。</a:t>
            </a:r>
            <a:r>
              <a:rPr lang="en-US" altLang="zh-CN" baseline="0" dirty="0" smtClean="0"/>
              <a:t>JavaScript</a:t>
            </a:r>
            <a:r>
              <a:rPr lang="zh-CN" altLang="en-US" baseline="0" dirty="0" smtClean="0"/>
              <a:t>没有类，但它有</a:t>
            </a:r>
            <a:r>
              <a:rPr lang="en-US" altLang="zh-CN" baseline="0" dirty="0" smtClean="0"/>
              <a:t>constructor</a:t>
            </a:r>
            <a:r>
              <a:rPr lang="zh-CN" altLang="en-US" baseline="0" dirty="0" smtClean="0"/>
              <a:t>去做类可以做的事情。没有类继承，但支持基于原型的继承。</a:t>
            </a:r>
            <a:r>
              <a:rPr lang="en-US" altLang="zh-CN" baseline="0" dirty="0" smtClean="0"/>
              <a:t>JavaScript</a:t>
            </a:r>
            <a:r>
              <a:rPr lang="zh-CN" altLang="en-US" baseline="0" dirty="0" smtClean="0"/>
              <a:t>可以实现信息隐蔽，也支持继承。当然还有一些争议，很正常，因为</a:t>
            </a:r>
            <a:r>
              <a:rPr lang="en-US" altLang="zh-CN" baseline="0" dirty="0" smtClean="0"/>
              <a:t>JavaScript</a:t>
            </a:r>
            <a:r>
              <a:rPr lang="zh-CN" altLang="en-US" baseline="0" dirty="0" smtClean="0"/>
              <a:t>是世界上误解最多的语言嘛！详情拜读下面的原文中附带了更具体解释的链接。</a:t>
            </a:r>
            <a:endParaRPr lang="en-US" altLang="zh-CN" baseline="0" dirty="0" smtClean="0"/>
          </a:p>
          <a:p>
            <a:endParaRPr lang="en-US" altLang="zh-CN" dirty="0" smtClean="0"/>
          </a:p>
          <a:p>
            <a:r>
              <a:rPr lang="zh-CN" altLang="en-US" dirty="0" smtClean="0"/>
              <a:t>参考文献：</a:t>
            </a:r>
            <a:r>
              <a:rPr lang="en-US" altLang="zh-CN" dirty="0" smtClean="0"/>
              <a:t>http://www.crockford.com/javascript/javascript.html</a:t>
            </a:r>
          </a:p>
          <a:p>
            <a:r>
              <a:rPr lang="zh-CN" altLang="en-US" dirty="0" smtClean="0"/>
              <a:t>中文版：</a:t>
            </a:r>
            <a:r>
              <a:rPr lang="en-US" altLang="zh-CN" dirty="0" smtClean="0">
                <a:hlinkClick r:id="rId3"/>
              </a:rPr>
              <a:t>http://javascript.crockford.com/zh/javascript.html</a:t>
            </a:r>
            <a:endParaRPr lang="en-US" altLang="zh-CN" dirty="0" smtClean="0"/>
          </a:p>
          <a:p>
            <a:r>
              <a:rPr lang="zh-CN" altLang="en-US" dirty="0" smtClean="0"/>
              <a:t>作者简介：</a:t>
            </a:r>
            <a:endParaRPr lang="en-US" altLang="zh-CN" dirty="0" smtClean="0"/>
          </a:p>
          <a:p>
            <a:r>
              <a:rPr lang="en-US" altLang="zh-CN" dirty="0" smtClean="0"/>
              <a:t>Douglas </a:t>
            </a:r>
            <a:r>
              <a:rPr lang="en-US" altLang="zh-CN" dirty="0" err="1" smtClean="0"/>
              <a:t>Crockford</a:t>
            </a:r>
            <a:r>
              <a:rPr lang="zh-CN" altLang="en-US" dirty="0" smtClean="0"/>
              <a:t>是</a:t>
            </a:r>
            <a:r>
              <a:rPr lang="en-US" altLang="zh-CN" dirty="0" smtClean="0"/>
              <a:t>Web</a:t>
            </a:r>
            <a:r>
              <a:rPr lang="zh-CN" altLang="en-US" dirty="0" smtClean="0"/>
              <a:t>开发领域最知名的技术权威之一，</a:t>
            </a:r>
            <a:r>
              <a:rPr lang="en-US" altLang="zh-CN" dirty="0" smtClean="0"/>
              <a:t>ECMA JavaScript2.0</a:t>
            </a:r>
            <a:r>
              <a:rPr lang="zh-CN" altLang="en-US" dirty="0" smtClean="0"/>
              <a:t>标准化委员会委员。被</a:t>
            </a:r>
            <a:r>
              <a:rPr lang="en-US" altLang="zh-CN" dirty="0" smtClean="0"/>
              <a:t>JavaScript</a:t>
            </a:r>
            <a:r>
              <a:rPr lang="zh-CN" altLang="en-US" dirty="0" smtClean="0"/>
              <a:t>之父</a:t>
            </a:r>
            <a:r>
              <a:rPr lang="en-US" altLang="zh-CN" dirty="0" smtClean="0"/>
              <a:t>Brendan </a:t>
            </a:r>
            <a:r>
              <a:rPr lang="en-US" altLang="zh-CN" dirty="0" err="1" smtClean="0"/>
              <a:t>Eich</a:t>
            </a:r>
            <a:r>
              <a:rPr lang="zh-CN" altLang="en-US" dirty="0" smtClean="0"/>
              <a:t>称为</a:t>
            </a:r>
            <a:r>
              <a:rPr lang="en-US" altLang="zh-CN" dirty="0" smtClean="0"/>
              <a:t>JavaScript</a:t>
            </a:r>
            <a:r>
              <a:rPr lang="zh-CN" altLang="en-US" dirty="0" smtClean="0"/>
              <a:t>的大宗师（</a:t>
            </a:r>
            <a:r>
              <a:rPr lang="en-US" altLang="zh-CN" dirty="0" smtClean="0"/>
              <a:t>Yoda</a:t>
            </a:r>
            <a:r>
              <a:rPr lang="zh-CN" altLang="en-US" dirty="0" smtClean="0"/>
              <a:t>）。曾任</a:t>
            </a:r>
            <a:r>
              <a:rPr lang="en-US" altLang="zh-CN" dirty="0" smtClean="0"/>
              <a:t>Yahoo!</a:t>
            </a:r>
            <a:r>
              <a:rPr lang="zh-CN" altLang="en-US" dirty="0" smtClean="0"/>
              <a:t>资深</a:t>
            </a:r>
            <a:r>
              <a:rPr lang="en-US" altLang="zh-CN" dirty="0" smtClean="0"/>
              <a:t>JavaScript</a:t>
            </a:r>
            <a:r>
              <a:rPr lang="zh-CN" altLang="en-US" dirty="0" smtClean="0"/>
              <a:t>架构师，现任</a:t>
            </a:r>
            <a:r>
              <a:rPr lang="en-US" altLang="zh-CN" dirty="0" smtClean="0"/>
              <a:t>PayPal</a:t>
            </a:r>
            <a:r>
              <a:rPr lang="zh-CN" altLang="en-US" dirty="0" smtClean="0"/>
              <a:t>高级</a:t>
            </a:r>
            <a:r>
              <a:rPr lang="en-US" altLang="zh-CN" dirty="0" smtClean="0"/>
              <a:t>JavaScript</a:t>
            </a:r>
            <a:r>
              <a:rPr lang="zh-CN" altLang="en-US" dirty="0" smtClean="0"/>
              <a:t>架构师。</a:t>
            </a:r>
          </a:p>
          <a:p>
            <a:r>
              <a:rPr lang="zh-CN" altLang="en-US" dirty="0" smtClean="0"/>
              <a:t>　　他是</a:t>
            </a:r>
            <a:r>
              <a:rPr lang="en-US" altLang="zh-CN" dirty="0" smtClean="0"/>
              <a:t>JSON</a:t>
            </a:r>
            <a:r>
              <a:rPr lang="zh-CN" altLang="en-US" dirty="0" smtClean="0"/>
              <a:t>、</a:t>
            </a:r>
            <a:r>
              <a:rPr lang="en-US" altLang="zh-CN" dirty="0" err="1" smtClean="0"/>
              <a:t>JSLint</a:t>
            </a:r>
            <a:r>
              <a:rPr lang="zh-CN" altLang="en-US" dirty="0" smtClean="0"/>
              <a:t>、</a:t>
            </a:r>
            <a:r>
              <a:rPr lang="en-US" altLang="zh-CN" dirty="0" err="1" smtClean="0"/>
              <a:t>JSMin</a:t>
            </a:r>
            <a:r>
              <a:rPr lang="zh-CN" altLang="en-US" dirty="0" smtClean="0"/>
              <a:t>和</a:t>
            </a:r>
            <a:r>
              <a:rPr lang="en-US" altLang="zh-CN" dirty="0" err="1" smtClean="0"/>
              <a:t>ADSafe</a:t>
            </a:r>
            <a:r>
              <a:rPr lang="zh-CN" altLang="en-US" dirty="0" smtClean="0"/>
              <a:t>的创造者，也是名著</a:t>
            </a:r>
            <a:r>
              <a:rPr lang="en-US" altLang="zh-CN" dirty="0" smtClean="0"/>
              <a:t>《JavaScript: The Good Parts》</a:t>
            </a:r>
            <a:r>
              <a:rPr lang="zh-CN" altLang="en-US" dirty="0" smtClean="0"/>
              <a:t>（中文版</a:t>
            </a:r>
            <a:r>
              <a:rPr lang="en-US" altLang="zh-CN" dirty="0" smtClean="0"/>
              <a:t>《JavaScript</a:t>
            </a:r>
            <a:r>
              <a:rPr lang="zh-CN" altLang="en-US" dirty="0" smtClean="0"/>
              <a:t>语言精粹</a:t>
            </a:r>
            <a:r>
              <a:rPr lang="en-US" altLang="zh-CN" dirty="0" smtClean="0"/>
              <a:t>》</a:t>
            </a:r>
            <a:r>
              <a:rPr lang="zh-CN" altLang="en-US" dirty="0" smtClean="0"/>
              <a:t>）的作者。撰写了许多广为流传、影响深远的技术文章，包括“</a:t>
            </a:r>
            <a:r>
              <a:rPr lang="en-US" altLang="zh-CN" dirty="0" smtClean="0"/>
              <a:t>JavaScript:</a:t>
            </a:r>
            <a:r>
              <a:rPr lang="zh-CN" altLang="en-US" dirty="0" smtClean="0"/>
              <a:t>世界上最被误解的语言</a:t>
            </a:r>
            <a:r>
              <a:rPr lang="en-US" altLang="zh-CN" dirty="0" smtClean="0"/>
              <a:t>(</a:t>
            </a:r>
            <a:r>
              <a:rPr lang="zh-CN" altLang="en-US" dirty="0" smtClean="0"/>
              <a:t>就是这篇</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6</a:t>
            </a:fld>
            <a:endParaRPr lang="zh-CN" altLang="en-US"/>
          </a:p>
        </p:txBody>
      </p:sp>
    </p:spTree>
    <p:extLst>
      <p:ext uri="{BB962C8B-B14F-4D97-AF65-F5344CB8AC3E}">
        <p14:creationId xmlns:p14="http://schemas.microsoft.com/office/powerpoint/2010/main" val="282685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7</a:t>
            </a:fld>
            <a:endParaRPr lang="zh-CN" altLang="en-US"/>
          </a:p>
        </p:txBody>
      </p:sp>
    </p:spTree>
    <p:extLst>
      <p:ext uri="{BB962C8B-B14F-4D97-AF65-F5344CB8AC3E}">
        <p14:creationId xmlns:p14="http://schemas.microsoft.com/office/powerpoint/2010/main" val="403960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Weakly</a:t>
            </a:r>
            <a:r>
              <a:rPr lang="en-US" altLang="zh-CN" baseline="0" dirty="0" smtClean="0"/>
              <a:t> typed</a:t>
            </a:r>
            <a:r>
              <a:rPr lang="zh-CN" altLang="en-US" dirty="0" smtClean="0"/>
              <a:t> </a:t>
            </a:r>
            <a:r>
              <a:rPr lang="en-US" altLang="zh-CN" dirty="0" smtClean="0"/>
              <a:t>-&gt; primitive type -&gt; object</a:t>
            </a:r>
            <a:r>
              <a:rPr lang="en-US" altLang="zh-CN" baseline="0" dirty="0" smtClean="0"/>
              <a:t> -&gt; type coercion</a:t>
            </a:r>
            <a:endParaRPr lang="en-US" altLang="zh-CN" dirty="0" smtClean="0"/>
          </a:p>
          <a:p>
            <a:endParaRPr lang="en-US" altLang="zh-CN" dirty="0" smtClean="0"/>
          </a:p>
          <a:p>
            <a:r>
              <a:rPr lang="en-US" altLang="zh-CN" dirty="0" smtClean="0"/>
              <a:t>ECMA-262-5</a:t>
            </a:r>
            <a:r>
              <a:rPr lang="en-US" altLang="zh-CN" baseline="0" dirty="0" smtClean="0"/>
              <a:t> Document reference:</a:t>
            </a:r>
          </a:p>
          <a:p>
            <a:r>
              <a:rPr lang="en-US" altLang="zh-CN" baseline="0" dirty="0" smtClean="0"/>
              <a:t>4.3.2 </a:t>
            </a:r>
            <a:r>
              <a:rPr lang="en-US" altLang="zh-CN" sz="1200" b="0" i="0" u="none" strike="noStrike" kern="1200" baseline="0" dirty="0" smtClean="0">
                <a:solidFill>
                  <a:schemeClr val="tx1"/>
                </a:solidFill>
                <a:latin typeface="+mn-lt"/>
                <a:ea typeface="+mn-ea"/>
                <a:cs typeface="+mn-cs"/>
              </a:rPr>
              <a:t>NOTE A </a:t>
            </a:r>
            <a:r>
              <a:rPr lang="en-US" altLang="zh-CN" sz="1200" b="1" i="0" u="none" strike="noStrike" kern="1200" baseline="0" dirty="0" smtClean="0">
                <a:solidFill>
                  <a:schemeClr val="tx1"/>
                </a:solidFill>
                <a:latin typeface="+mn-lt"/>
                <a:ea typeface="+mn-ea"/>
                <a:cs typeface="+mn-cs"/>
              </a:rPr>
              <a:t>primitive</a:t>
            </a:r>
            <a:r>
              <a:rPr lang="en-US" altLang="zh-CN" sz="1200" b="0" i="0" u="none" strike="noStrike" kern="1200" baseline="0" dirty="0" smtClean="0">
                <a:solidFill>
                  <a:schemeClr val="tx1"/>
                </a:solidFill>
                <a:latin typeface="+mn-lt"/>
                <a:ea typeface="+mn-ea"/>
                <a:cs typeface="+mn-cs"/>
              </a:rPr>
              <a:t> value is a datum that is represented directly at the lowest level of the language implementation.</a:t>
            </a:r>
          </a:p>
          <a:p>
            <a:r>
              <a:rPr lang="en-US" altLang="zh-CN" sz="1200" b="0" i="0" u="none" strike="noStrike" kern="1200" baseline="0" dirty="0" smtClean="0">
                <a:solidFill>
                  <a:schemeClr val="tx1"/>
                </a:solidFill>
                <a:latin typeface="+mn-lt"/>
                <a:ea typeface="+mn-ea"/>
                <a:cs typeface="+mn-cs"/>
              </a:rPr>
              <a:t>4.3.3 NOTE An </a:t>
            </a:r>
            <a:r>
              <a:rPr lang="en-US" altLang="zh-CN" sz="1200" b="1" i="0" u="none" strike="noStrike" kern="1200" baseline="0" dirty="0" smtClean="0">
                <a:solidFill>
                  <a:schemeClr val="tx1"/>
                </a:solidFill>
                <a:latin typeface="+mn-lt"/>
                <a:ea typeface="+mn-ea"/>
                <a:cs typeface="+mn-cs"/>
              </a:rPr>
              <a:t>object</a:t>
            </a:r>
            <a:r>
              <a:rPr lang="en-US" altLang="zh-CN" sz="1200" b="0" i="0" u="none" strike="noStrike" kern="1200" baseline="0" dirty="0" smtClean="0">
                <a:solidFill>
                  <a:schemeClr val="tx1"/>
                </a:solidFill>
                <a:latin typeface="+mn-lt"/>
                <a:ea typeface="+mn-ea"/>
                <a:cs typeface="+mn-cs"/>
              </a:rPr>
              <a:t> is a collection of properties and has a single prototype object. The prototype may be the null value.</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19</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Interaction</a:t>
            </a:r>
            <a:r>
              <a:rPr lang="en-US" altLang="zh-CN" baseline="0" dirty="0" smtClean="0"/>
              <a:t> -&gt; solving problems</a:t>
            </a:r>
            <a:endParaRPr lang="en-US" altLang="zh-CN" dirty="0" smtClean="0"/>
          </a:p>
          <a:p>
            <a:endParaRPr lang="en-US" altLang="zh-CN" dirty="0" smtClean="0"/>
          </a:p>
          <a:p>
            <a:r>
              <a:rPr lang="en-US" altLang="zh-CN" dirty="0" smtClean="0"/>
              <a:t>Chrome21.0.1180.60m</a:t>
            </a:r>
            <a:r>
              <a:rPr lang="zh-CN" altLang="en-US" dirty="0" smtClean="0"/>
              <a:t>自带</a:t>
            </a:r>
            <a:r>
              <a:rPr lang="en-US" altLang="zh-CN" dirty="0" smtClean="0"/>
              <a:t>V8</a:t>
            </a:r>
            <a:r>
              <a:rPr lang="zh-CN" altLang="en-US" dirty="0" smtClean="0"/>
              <a:t>引擎下的结果：</a:t>
            </a:r>
            <a:r>
              <a:rPr lang="en-US" altLang="zh-CN" dirty="0" smtClean="0"/>
              <a:t>1,</a:t>
            </a:r>
            <a:r>
              <a:rPr lang="en-US" altLang="zh-CN" baseline="0" dirty="0" smtClean="0"/>
              <a:t> 54, 1, 1, NaN, NaN, Infinity</a:t>
            </a:r>
            <a:endParaRPr lang="en-US" altLang="zh-CN" dirty="0" smtClean="0"/>
          </a:p>
          <a:p>
            <a:r>
              <a:rPr lang="en-US" altLang="zh-CN" dirty="0" smtClean="0"/>
              <a:t>ECMA-262-5</a:t>
            </a:r>
            <a:r>
              <a:rPr lang="en-US" altLang="zh-CN" baseline="0" dirty="0" smtClean="0"/>
              <a:t> Document reference:</a:t>
            </a:r>
          </a:p>
          <a:p>
            <a:r>
              <a:rPr lang="en-US" altLang="zh-CN" baseline="0" dirty="0" smtClean="0"/>
              <a:t>4.3.2 </a:t>
            </a:r>
            <a:r>
              <a:rPr lang="en-US" altLang="zh-CN" sz="1200" b="0" i="0" u="none" strike="noStrike" kern="1200" baseline="0" dirty="0" smtClean="0">
                <a:solidFill>
                  <a:schemeClr val="tx1"/>
                </a:solidFill>
                <a:latin typeface="+mn-lt"/>
                <a:ea typeface="+mn-ea"/>
                <a:cs typeface="+mn-cs"/>
              </a:rPr>
              <a:t>NOTE A </a:t>
            </a:r>
            <a:r>
              <a:rPr lang="en-US" altLang="zh-CN" sz="1200" b="1" i="0" u="none" strike="noStrike" kern="1200" baseline="0" dirty="0" smtClean="0">
                <a:solidFill>
                  <a:schemeClr val="tx1"/>
                </a:solidFill>
                <a:latin typeface="+mn-lt"/>
                <a:ea typeface="+mn-ea"/>
                <a:cs typeface="+mn-cs"/>
              </a:rPr>
              <a:t>primitive</a:t>
            </a:r>
            <a:r>
              <a:rPr lang="en-US" altLang="zh-CN" sz="1200" b="0" i="0" u="none" strike="noStrike" kern="1200" baseline="0" dirty="0" smtClean="0">
                <a:solidFill>
                  <a:schemeClr val="tx1"/>
                </a:solidFill>
                <a:latin typeface="+mn-lt"/>
                <a:ea typeface="+mn-ea"/>
                <a:cs typeface="+mn-cs"/>
              </a:rPr>
              <a:t> value is a datum that is represented directly at the lowest level of the language implementation.</a:t>
            </a:r>
          </a:p>
          <a:p>
            <a:r>
              <a:rPr lang="en-US" altLang="zh-CN" sz="1200" b="0" i="0" u="none" strike="noStrike" kern="1200" baseline="0" dirty="0" smtClean="0">
                <a:solidFill>
                  <a:schemeClr val="tx1"/>
                </a:solidFill>
                <a:latin typeface="+mn-lt"/>
                <a:ea typeface="+mn-ea"/>
                <a:cs typeface="+mn-cs"/>
              </a:rPr>
              <a:t>4.3.3 NOTE An </a:t>
            </a:r>
            <a:r>
              <a:rPr lang="en-US" altLang="zh-CN" sz="1200" b="1" i="0" u="none" strike="noStrike" kern="1200" baseline="0" dirty="0" smtClean="0">
                <a:solidFill>
                  <a:schemeClr val="tx1"/>
                </a:solidFill>
                <a:latin typeface="+mn-lt"/>
                <a:ea typeface="+mn-ea"/>
                <a:cs typeface="+mn-cs"/>
              </a:rPr>
              <a:t>object</a:t>
            </a:r>
            <a:r>
              <a:rPr lang="en-US" altLang="zh-CN" sz="1200" b="0" i="0" u="none" strike="noStrike" kern="1200" baseline="0" dirty="0" smtClean="0">
                <a:solidFill>
                  <a:schemeClr val="tx1"/>
                </a:solidFill>
                <a:latin typeface="+mn-lt"/>
                <a:ea typeface="+mn-ea"/>
                <a:cs typeface="+mn-cs"/>
              </a:rPr>
              <a:t> is a collection of properties and has a single prototype object. The prototype may be the null value.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11.6.1 The Addition Operator (+)</a:t>
            </a:r>
          </a:p>
          <a:p>
            <a:r>
              <a:rPr lang="en-US" altLang="zh-CN" sz="1200" b="0" i="0" u="none" strike="noStrike" kern="1200" baseline="0" dirty="0" smtClean="0">
                <a:solidFill>
                  <a:schemeClr val="tx1"/>
                </a:solidFill>
                <a:latin typeface="+mn-lt"/>
                <a:ea typeface="+mn-ea"/>
                <a:cs typeface="+mn-cs"/>
              </a:rPr>
              <a:t>7. If Type(</a:t>
            </a:r>
            <a:r>
              <a:rPr lang="en-US" altLang="zh-CN" sz="1200" b="0" i="1" u="none" strike="noStrike" kern="1200" baseline="0" dirty="0" err="1" smtClean="0">
                <a:solidFill>
                  <a:schemeClr val="tx1"/>
                </a:solidFill>
                <a:latin typeface="+mn-lt"/>
                <a:ea typeface="+mn-ea"/>
                <a:cs typeface="+mn-cs"/>
              </a:rPr>
              <a:t>lprim</a:t>
            </a:r>
            <a:r>
              <a:rPr lang="en-US" altLang="zh-CN" sz="1200" b="0" i="0" u="none" strike="noStrike" kern="1200" baseline="0" dirty="0" smtClean="0">
                <a:solidFill>
                  <a:schemeClr val="tx1"/>
                </a:solidFill>
                <a:latin typeface="+mn-lt"/>
                <a:ea typeface="+mn-ea"/>
                <a:cs typeface="+mn-cs"/>
              </a:rPr>
              <a:t>) is String or Type(</a:t>
            </a:r>
            <a:r>
              <a:rPr lang="en-US" altLang="zh-CN" sz="1200" b="0" i="1" u="none" strike="noStrike" kern="1200" baseline="0" dirty="0" err="1" smtClean="0">
                <a:solidFill>
                  <a:schemeClr val="tx1"/>
                </a:solidFill>
                <a:latin typeface="+mn-lt"/>
                <a:ea typeface="+mn-ea"/>
                <a:cs typeface="+mn-cs"/>
              </a:rPr>
              <a:t>rprim</a:t>
            </a:r>
            <a:r>
              <a:rPr lang="en-US" altLang="zh-CN" sz="1200" b="0" i="0" u="none" strike="noStrike" kern="1200" baseline="0" dirty="0" smtClean="0">
                <a:solidFill>
                  <a:schemeClr val="tx1"/>
                </a:solidFill>
                <a:latin typeface="+mn-lt"/>
                <a:ea typeface="+mn-ea"/>
                <a:cs typeface="+mn-cs"/>
              </a:rPr>
              <a:t>) is String, then</a:t>
            </a:r>
          </a:p>
          <a:p>
            <a:r>
              <a:rPr lang="en-US" altLang="zh-CN" sz="1200" b="0" i="0" u="none" strike="noStrike" kern="1200" baseline="0" dirty="0" smtClean="0">
                <a:solidFill>
                  <a:schemeClr val="tx1"/>
                </a:solidFill>
                <a:latin typeface="+mn-lt"/>
                <a:ea typeface="+mn-ea"/>
                <a:cs typeface="+mn-cs"/>
              </a:rPr>
              <a:t>a. Return the String that is the result of concatenating </a:t>
            </a:r>
            <a:r>
              <a:rPr lang="en-US" altLang="zh-CN" sz="1200" b="0" i="0" u="none" strike="noStrike" kern="1200" baseline="0" dirty="0" err="1" smtClean="0">
                <a:solidFill>
                  <a:schemeClr val="tx1"/>
                </a:solidFill>
                <a:latin typeface="+mn-lt"/>
                <a:ea typeface="+mn-ea"/>
                <a:cs typeface="+mn-cs"/>
              </a:rPr>
              <a:t>ToString</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lprim</a:t>
            </a:r>
            <a:r>
              <a:rPr lang="en-US" altLang="zh-CN" sz="1200" b="0" i="0" u="none" strike="noStrike" kern="1200" baseline="0" dirty="0" smtClean="0">
                <a:solidFill>
                  <a:schemeClr val="tx1"/>
                </a:solidFill>
                <a:latin typeface="+mn-lt"/>
                <a:ea typeface="+mn-ea"/>
                <a:cs typeface="+mn-cs"/>
              </a:rPr>
              <a:t>) followed by </a:t>
            </a:r>
            <a:r>
              <a:rPr lang="en-US" altLang="zh-CN" sz="1200" b="0" i="0" u="none" strike="noStrike" kern="1200" baseline="0" dirty="0" err="1" smtClean="0">
                <a:solidFill>
                  <a:schemeClr val="tx1"/>
                </a:solidFill>
                <a:latin typeface="+mn-lt"/>
                <a:ea typeface="+mn-ea"/>
                <a:cs typeface="+mn-cs"/>
              </a:rPr>
              <a:t>ToString</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rprim</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8. Return the result of applying the addition operation to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err="1" smtClean="0">
                <a:solidFill>
                  <a:schemeClr val="tx1"/>
                </a:solidFill>
                <a:latin typeface="+mn-lt"/>
                <a:ea typeface="+mn-ea"/>
                <a:cs typeface="+mn-cs"/>
              </a:rPr>
              <a:t>lprim</a:t>
            </a:r>
            <a:r>
              <a:rPr lang="en-US" altLang="zh-CN" sz="1200" b="0" i="0" u="none" strike="noStrike" kern="1200" baseline="0" dirty="0" smtClean="0">
                <a:solidFill>
                  <a:schemeClr val="tx1"/>
                </a:solidFill>
                <a:latin typeface="+mn-lt"/>
                <a:ea typeface="+mn-ea"/>
                <a:cs typeface="+mn-cs"/>
              </a:rPr>
              <a:t>) and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rprim</a:t>
            </a:r>
            <a:r>
              <a:rPr lang="en-US" altLang="zh-CN" sz="1200" b="0" i="0" u="none" strike="noStrike" kern="1200" baseline="0" dirty="0" smtClean="0">
                <a:solidFill>
                  <a:schemeClr val="tx1"/>
                </a:solidFill>
                <a:latin typeface="+mn-lt"/>
                <a:ea typeface="+mn-ea"/>
                <a:cs typeface="+mn-cs"/>
              </a:rPr>
              <a:t>). See the</a:t>
            </a:r>
          </a:p>
          <a:p>
            <a:r>
              <a:rPr lang="en-US" altLang="zh-CN" sz="1200" b="0" i="0" u="none" strike="noStrike" kern="1200" baseline="0" dirty="0" smtClean="0">
                <a:solidFill>
                  <a:schemeClr val="tx1"/>
                </a:solidFill>
                <a:latin typeface="+mn-lt"/>
                <a:ea typeface="+mn-ea"/>
                <a:cs typeface="+mn-cs"/>
              </a:rPr>
              <a:t>Note below 11.6.3.</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11.6.2 The </a:t>
            </a:r>
            <a:r>
              <a:rPr lang="en-US" altLang="zh-CN" sz="1200" b="0" i="0" u="none" strike="noStrike" kern="1200" baseline="0" dirty="0" err="1" smtClean="0">
                <a:solidFill>
                  <a:schemeClr val="tx1"/>
                </a:solidFill>
                <a:latin typeface="+mn-lt"/>
                <a:ea typeface="+mn-ea"/>
                <a:cs typeface="+mn-cs"/>
              </a:rPr>
              <a:t>Subtracktion</a:t>
            </a:r>
            <a:r>
              <a:rPr lang="en-US" altLang="zh-CN" sz="1200" b="0" i="0" u="none" strike="noStrike" kern="1200" baseline="0" dirty="0" smtClean="0">
                <a:solidFill>
                  <a:schemeClr val="tx1"/>
                </a:solidFill>
                <a:latin typeface="+mn-lt"/>
                <a:ea typeface="+mn-ea"/>
                <a:cs typeface="+mn-cs"/>
              </a:rPr>
              <a:t> Operator (-)</a:t>
            </a:r>
          </a:p>
          <a:p>
            <a:r>
              <a:rPr lang="en-US" altLang="zh-CN" sz="1200" b="0" i="0" u="none" strike="noStrike" kern="1200" baseline="0" dirty="0" smtClean="0">
                <a:solidFill>
                  <a:schemeClr val="tx1"/>
                </a:solidFill>
                <a:latin typeface="+mn-lt"/>
                <a:ea typeface="+mn-ea"/>
                <a:cs typeface="+mn-cs"/>
              </a:rPr>
              <a:t>5. Let </a:t>
            </a:r>
            <a:r>
              <a:rPr lang="en-US" altLang="zh-CN" sz="1200" b="0" i="1" u="none" strike="noStrike" kern="1200" baseline="0" dirty="0" err="1" smtClean="0">
                <a:solidFill>
                  <a:schemeClr val="tx1"/>
                </a:solidFill>
                <a:latin typeface="+mn-lt"/>
                <a:ea typeface="+mn-ea"/>
                <a:cs typeface="+mn-cs"/>
              </a:rPr>
              <a:t>lnum</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be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lval</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6. Let </a:t>
            </a:r>
            <a:r>
              <a:rPr lang="en-US" altLang="zh-CN" sz="1200" b="0" i="1" u="none" strike="noStrike" kern="1200" baseline="0" dirty="0" err="1" smtClean="0">
                <a:solidFill>
                  <a:schemeClr val="tx1"/>
                </a:solidFill>
                <a:latin typeface="+mn-lt"/>
                <a:ea typeface="+mn-ea"/>
                <a:cs typeface="+mn-cs"/>
              </a:rPr>
              <a:t>rnum</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be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rval</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关于操作符优先级的参考：</a:t>
            </a:r>
            <a:endParaRPr lang="en-US" altLang="zh-CN" sz="1200" b="0" i="0" u="none" strike="noStrike" kern="1200" baseline="0" dirty="0" smtClean="0">
              <a:solidFill>
                <a:schemeClr val="tx1"/>
              </a:solidFill>
              <a:latin typeface="+mn-lt"/>
              <a:ea typeface="+mn-ea"/>
              <a:cs typeface="+mn-cs"/>
            </a:endParaRPr>
          </a:p>
          <a:p>
            <a:r>
              <a:rPr lang="en-US" altLang="zh-CN" dirty="0" smtClean="0">
                <a:hlinkClick r:id="rId3"/>
              </a:rPr>
              <a:t>https://developer.mozilla.org/en-US/docs/JavaScript/Reference/Operators/Operator_Precedence</a:t>
            </a:r>
            <a:endParaRPr lang="en-US" altLang="zh-CN" dirty="0" smtClean="0"/>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20</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08499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192970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54077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0340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87499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45211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83444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00572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188909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60373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60E48B-A7AE-46AB-BD70-F7B8569C6514}" type="datetimeFigureOut">
              <a:rPr lang="zh-CN" altLang="en-US" smtClean="0"/>
              <a:t>2012/8/31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21794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r="-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0E48B-A7AE-46AB-BD70-F7B8569C6514}" type="datetimeFigureOut">
              <a:rPr lang="zh-CN" altLang="en-US" smtClean="0"/>
              <a:t>2012/8/31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121831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6500936"/>
            <a:ext cx="6400800" cy="384448"/>
          </a:xfrm>
        </p:spPr>
        <p:txBody>
          <a:bodyPr>
            <a:normAutofit/>
          </a:bodyPr>
          <a:lstStyle/>
          <a:p>
            <a:r>
              <a:rPr lang="en-US" altLang="zh-CN" sz="1200" dirty="0" smtClean="0">
                <a:solidFill>
                  <a:schemeClr val="bg1"/>
                </a:solidFill>
                <a:latin typeface="Comic Sans MS" pitchFamily="66" charset="0"/>
              </a:rPr>
              <a:t>by </a:t>
            </a:r>
            <a:r>
              <a:rPr lang="en-US" altLang="zh-CN" sz="1200" dirty="0" smtClean="0">
                <a:solidFill>
                  <a:srgbClr val="FFC000"/>
                </a:solidFill>
                <a:latin typeface="Comic Sans MS" pitchFamily="66" charset="0"/>
              </a:rPr>
              <a:t>Bosn </a:t>
            </a:r>
            <a:endParaRPr lang="zh-CN" altLang="en-US" sz="1200" dirty="0">
              <a:solidFill>
                <a:schemeClr val="bg1"/>
              </a:solidFill>
              <a:latin typeface="Comic Sans MS" pitchFamily="66" charset="0"/>
            </a:endParaRPr>
          </a:p>
        </p:txBody>
      </p:sp>
      <p:sp>
        <p:nvSpPr>
          <p:cNvPr id="8" name="矩形 7"/>
          <p:cNvSpPr/>
          <p:nvPr/>
        </p:nvSpPr>
        <p:spPr>
          <a:xfrm>
            <a:off x="2771800" y="3140967"/>
            <a:ext cx="3057247" cy="584775"/>
          </a:xfrm>
          <a:prstGeom prst="rect">
            <a:avLst/>
          </a:prstGeom>
        </p:spPr>
        <p:txBody>
          <a:bodyPr wrap="none">
            <a:spAutoFit/>
          </a:bodyPr>
          <a:lstStyle/>
          <a:p>
            <a:r>
              <a:rPr lang="zh-CN" altLang="en-US" sz="3200" dirty="0" smtClean="0">
                <a:solidFill>
                  <a:schemeClr val="bg1"/>
                </a:solidFill>
                <a:latin typeface="Comic Sans MS" pitchFamily="66" charset="0"/>
              </a:rPr>
              <a:t>一、百事开头</a:t>
            </a:r>
            <a:r>
              <a:rPr lang="zh-CN" altLang="en-US" sz="3200" dirty="0" smtClean="0">
                <a:solidFill>
                  <a:srgbClr val="FFC000"/>
                </a:solidFill>
                <a:latin typeface="Comic Sans MS" pitchFamily="66" charset="0"/>
              </a:rPr>
              <a:t>易</a:t>
            </a:r>
            <a:endParaRPr lang="en-US" altLang="zh-CN" sz="3200" dirty="0">
              <a:solidFill>
                <a:srgbClr val="FFC000"/>
              </a:solidFill>
              <a:latin typeface="Comic Sans MS" pitchFamily="66" charset="0"/>
            </a:endParaRPr>
          </a:p>
        </p:txBody>
      </p:sp>
      <p:pic>
        <p:nvPicPr>
          <p:cNvPr id="4" name="Picture 2" descr="C:\Users\Bosn\Desktop\etao_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6093296"/>
            <a:ext cx="1626385" cy="57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512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8227" y="3054208"/>
            <a:ext cx="8392041" cy="584775"/>
          </a:xfrm>
          <a:prstGeom prst="rect">
            <a:avLst/>
          </a:prstGeom>
        </p:spPr>
        <p:txBody>
          <a:bodyPr wrap="none">
            <a:spAutoFit/>
          </a:bodyPr>
          <a:lstStyle/>
          <a:p>
            <a:r>
              <a:rPr lang="zh-CN" altLang="en-US" sz="3200" dirty="0" smtClean="0">
                <a:solidFill>
                  <a:schemeClr val="bg1"/>
                </a:solidFill>
                <a:latin typeface="Comic Sans MS" pitchFamily="66" charset="0"/>
              </a:rPr>
              <a:t>“如果你有一个</a:t>
            </a:r>
            <a:r>
              <a:rPr lang="zh-CN" altLang="en-US" sz="3200" dirty="0" smtClean="0">
                <a:solidFill>
                  <a:srgbClr val="FFC000"/>
                </a:solidFill>
                <a:latin typeface="Comic Sans MS" pitchFamily="66" charset="0"/>
              </a:rPr>
              <a:t>身体</a:t>
            </a:r>
            <a:r>
              <a:rPr lang="zh-CN" altLang="en-US" sz="3200" dirty="0" smtClean="0">
                <a:solidFill>
                  <a:schemeClr val="bg1"/>
                </a:solidFill>
                <a:latin typeface="Comic Sans MS" pitchFamily="66" charset="0"/>
              </a:rPr>
              <a:t>，你就是一个</a:t>
            </a:r>
            <a:r>
              <a:rPr lang="zh-CN" altLang="en-US" sz="3200" dirty="0" smtClean="0">
                <a:solidFill>
                  <a:srgbClr val="FFC000"/>
                </a:solidFill>
                <a:latin typeface="Comic Sans MS" pitchFamily="66" charset="0"/>
              </a:rPr>
              <a:t>运动员</a:t>
            </a:r>
            <a:r>
              <a:rPr lang="zh-CN" altLang="en-US" sz="3200" dirty="0" smtClean="0">
                <a:solidFill>
                  <a:schemeClr val="bg1"/>
                </a:solidFill>
                <a:latin typeface="Comic Sans MS" pitchFamily="66" charset="0"/>
              </a:rPr>
              <a:t>。”</a:t>
            </a:r>
            <a:endParaRPr lang="en-US" altLang="zh-CN" sz="3200" dirty="0">
              <a:solidFill>
                <a:schemeClr val="bg1"/>
              </a:solidFill>
              <a:latin typeface="Comic Sans MS" pitchFamily="66" charset="0"/>
            </a:endParaRPr>
          </a:p>
        </p:txBody>
      </p:sp>
      <p:sp>
        <p:nvSpPr>
          <p:cNvPr id="5" name="矩形 4"/>
          <p:cNvSpPr/>
          <p:nvPr/>
        </p:nvSpPr>
        <p:spPr>
          <a:xfrm>
            <a:off x="2830409" y="4722701"/>
            <a:ext cx="3515706" cy="369332"/>
          </a:xfrm>
          <a:prstGeom prst="rect">
            <a:avLst/>
          </a:prstGeom>
        </p:spPr>
        <p:txBody>
          <a:bodyPr wrap="none">
            <a:spAutoFit/>
          </a:bodyPr>
          <a:lstStyle/>
          <a:p>
            <a:r>
              <a:rPr lang="en-US" altLang="zh-CN" i="1" dirty="0" smtClean="0">
                <a:solidFill>
                  <a:schemeClr val="bg1"/>
                </a:solidFill>
                <a:latin typeface="Comic Sans MS" pitchFamily="66" charset="0"/>
              </a:rPr>
              <a:t>Bill Bowerman</a:t>
            </a:r>
            <a:r>
              <a:rPr lang="en-US" altLang="zh-CN" dirty="0" smtClean="0">
                <a:solidFill>
                  <a:schemeClr val="bg1"/>
                </a:solidFill>
                <a:latin typeface="Comic Sans MS" pitchFamily="66" charset="0"/>
              </a:rPr>
              <a:t>, Nike</a:t>
            </a:r>
            <a:r>
              <a:rPr lang="zh-CN" altLang="en-US" dirty="0" smtClean="0">
                <a:solidFill>
                  <a:schemeClr val="bg1"/>
                </a:solidFill>
                <a:latin typeface="Comic Sans MS" pitchFamily="66" charset="0"/>
              </a:rPr>
              <a:t>联合创始人</a:t>
            </a:r>
            <a:endParaRPr lang="en-US" altLang="zh-CN" dirty="0">
              <a:solidFill>
                <a:schemeClr val="bg1"/>
              </a:solidFill>
              <a:latin typeface="Comic Sans MS" pitchFamily="66" charset="0"/>
            </a:endParaRPr>
          </a:p>
        </p:txBody>
      </p:sp>
    </p:spTree>
    <p:extLst>
      <p:ext uri="{BB962C8B-B14F-4D97-AF65-F5344CB8AC3E}">
        <p14:creationId xmlns:p14="http://schemas.microsoft.com/office/powerpoint/2010/main" val="629139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2463" y="3068960"/>
            <a:ext cx="5583580" cy="1077218"/>
          </a:xfrm>
          <a:prstGeom prst="rect">
            <a:avLst/>
          </a:prstGeom>
        </p:spPr>
        <p:txBody>
          <a:bodyPr wrap="none">
            <a:spAutoFit/>
          </a:bodyPr>
          <a:lstStyle/>
          <a:p>
            <a:pPr algn="ctr"/>
            <a:r>
              <a:rPr lang="zh-CN" altLang="en-US" sz="3200" dirty="0" smtClean="0">
                <a:solidFill>
                  <a:schemeClr val="bg1"/>
                </a:solidFill>
                <a:latin typeface="Comic Sans MS" pitchFamily="66" charset="0"/>
              </a:rPr>
              <a:t>如果你写</a:t>
            </a:r>
            <a:r>
              <a:rPr lang="en-US" altLang="zh-CN" sz="3200" dirty="0" smtClean="0">
                <a:solidFill>
                  <a:srgbClr val="FFC000"/>
                </a:solidFill>
                <a:latin typeface="Comic Sans MS" pitchFamily="66" charset="0"/>
              </a:rPr>
              <a:t>Web</a:t>
            </a:r>
            <a:r>
              <a:rPr lang="zh-CN" altLang="en-US" sz="3200" dirty="0" smtClean="0">
                <a:solidFill>
                  <a:schemeClr val="bg1"/>
                </a:solidFill>
                <a:latin typeface="Comic Sans MS" pitchFamily="66" charset="0"/>
              </a:rPr>
              <a:t>应用，那么</a:t>
            </a:r>
            <a:endParaRPr lang="en-US" altLang="zh-CN" sz="3200" dirty="0" smtClean="0">
              <a:solidFill>
                <a:schemeClr val="bg1"/>
              </a:solidFill>
              <a:latin typeface="Comic Sans MS" pitchFamily="66" charset="0"/>
            </a:endParaRPr>
          </a:p>
          <a:p>
            <a:pPr algn="ctr"/>
            <a:r>
              <a:rPr lang="zh-CN" altLang="en-US" sz="3200" dirty="0" smtClean="0">
                <a:solidFill>
                  <a:schemeClr val="bg1"/>
                </a:solidFill>
                <a:latin typeface="Comic Sans MS" pitchFamily="66" charset="0"/>
              </a:rPr>
              <a:t>你就是一个</a:t>
            </a:r>
            <a:r>
              <a:rPr lang="en-US" altLang="zh-CN" sz="3200" dirty="0" smtClean="0">
                <a:solidFill>
                  <a:srgbClr val="FFC000"/>
                </a:solidFill>
                <a:latin typeface="Comic Sans MS" pitchFamily="66" charset="0"/>
              </a:rPr>
              <a:t>JavaScript</a:t>
            </a:r>
            <a:r>
              <a:rPr lang="zh-CN" altLang="en-US" sz="3200" dirty="0" smtClean="0">
                <a:solidFill>
                  <a:schemeClr val="bg1"/>
                </a:solidFill>
                <a:latin typeface="Comic Sans MS" pitchFamily="66" charset="0"/>
              </a:rPr>
              <a:t>开发者</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4015643799"/>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7944" y="3132911"/>
            <a:ext cx="1005403" cy="584775"/>
          </a:xfrm>
          <a:prstGeom prst="rect">
            <a:avLst/>
          </a:prstGeom>
        </p:spPr>
        <p:txBody>
          <a:bodyPr wrap="none">
            <a:spAutoFit/>
          </a:bodyPr>
          <a:lstStyle/>
          <a:p>
            <a:r>
              <a:rPr lang="zh-CN" altLang="en-US" sz="3200" dirty="0">
                <a:solidFill>
                  <a:schemeClr val="bg1"/>
                </a:solidFill>
                <a:latin typeface="Comic Sans MS" pitchFamily="66" charset="0"/>
              </a:rPr>
              <a:t>控制</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3996499721"/>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116.11.253.210:9999/epaper/nnwb/html/2011/10/16/18/images/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096" y="1556792"/>
            <a:ext cx="4752528" cy="3166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96135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4744"/>
            <a:ext cx="7555273" cy="4524315"/>
          </a:xfrm>
          <a:prstGeom prst="rect">
            <a:avLst/>
          </a:prstGeom>
        </p:spPr>
        <p:txBody>
          <a:bodyPr wrap="none">
            <a:spAutoFit/>
          </a:bodyPr>
          <a:lstStyle/>
          <a:p>
            <a:r>
              <a:rPr lang="zh-CN" altLang="en-US" sz="3200" dirty="0" smtClean="0">
                <a:solidFill>
                  <a:schemeClr val="bg1"/>
                </a:solidFill>
                <a:latin typeface="Comic Sans MS" pitchFamily="66" charset="0"/>
              </a:rPr>
              <a:t>“矮油</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这个不重要了啦</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a:t>
            </a:r>
            <a:endParaRPr lang="en-US" altLang="zh-CN" sz="3200" dirty="0" smtClean="0">
              <a:solidFill>
                <a:schemeClr val="bg1"/>
              </a:solidFill>
              <a:latin typeface="Comic Sans MS" pitchFamily="66" charset="0"/>
            </a:endParaRPr>
          </a:p>
          <a:p>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“矮油</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都</a:t>
            </a:r>
            <a:r>
              <a:rPr lang="en-US" altLang="zh-CN" sz="3200" dirty="0" smtClean="0">
                <a:solidFill>
                  <a:schemeClr val="bg1"/>
                </a:solidFill>
                <a:latin typeface="Comic Sans MS" pitchFamily="66" charset="0"/>
              </a:rPr>
              <a:t>XXX</a:t>
            </a:r>
            <a:r>
              <a:rPr lang="zh-CN" altLang="en-US" sz="3200" dirty="0" smtClean="0">
                <a:solidFill>
                  <a:schemeClr val="bg1"/>
                </a:solidFill>
                <a:latin typeface="Comic Sans MS" pitchFamily="66" charset="0"/>
              </a:rPr>
              <a:t>世纪了，不需要了啦</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a:t>
            </a:r>
            <a:endParaRPr lang="en-US" altLang="zh-CN" sz="3200" dirty="0" smtClean="0">
              <a:solidFill>
                <a:schemeClr val="bg1"/>
              </a:solidFill>
              <a:latin typeface="Comic Sans MS" pitchFamily="66" charset="0"/>
            </a:endParaRPr>
          </a:p>
          <a:p>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“矮油</a:t>
            </a:r>
            <a:r>
              <a:rPr lang="en-US" altLang="zh-CN" sz="3200" dirty="0" smtClean="0">
                <a:solidFill>
                  <a:schemeClr val="bg1"/>
                </a:solidFill>
                <a:latin typeface="Comic Sans MS" pitchFamily="66" charset="0"/>
              </a:rPr>
              <a:t>~~</a:t>
            </a:r>
            <a:r>
              <a:rPr lang="zh-CN" altLang="en-US" sz="3200" dirty="0">
                <a:solidFill>
                  <a:schemeClr val="bg1"/>
                </a:solidFill>
                <a:latin typeface="Comic Sans MS" pitchFamily="66" charset="0"/>
              </a:rPr>
              <a:t>伦</a:t>
            </a:r>
            <a:r>
              <a:rPr lang="zh-CN" altLang="en-US" sz="3200" dirty="0" smtClean="0">
                <a:solidFill>
                  <a:schemeClr val="bg1"/>
                </a:solidFill>
                <a:latin typeface="Comic Sans MS" pitchFamily="66" charset="0"/>
              </a:rPr>
              <a:t>家编程能力太差了啦</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a:t>
            </a:r>
            <a:endParaRPr lang="en-US" altLang="zh-CN" sz="3200" dirty="0" smtClean="0">
              <a:solidFill>
                <a:schemeClr val="bg1"/>
              </a:solidFill>
              <a:latin typeface="Comic Sans MS" pitchFamily="66" charset="0"/>
            </a:endParaRPr>
          </a:p>
          <a:p>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“矮油</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酱紫太复杂了啦</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a:t>
            </a:r>
            <a:endParaRPr lang="en-US" altLang="zh-CN" sz="3200" dirty="0" smtClean="0">
              <a:solidFill>
                <a:schemeClr val="bg1"/>
              </a:solidFill>
              <a:latin typeface="Comic Sans MS" pitchFamily="66" charset="0"/>
            </a:endParaRPr>
          </a:p>
          <a:p>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“矮油</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伦家粉忙木时间了啦</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a:t>
            </a:r>
            <a:endParaRPr lang="en-US" altLang="zh-CN" sz="3200" dirty="0" smtClean="0">
              <a:solidFill>
                <a:schemeClr val="bg1"/>
              </a:solidFill>
              <a:latin typeface="Comic Sans MS" pitchFamily="66" charset="0"/>
            </a:endParaRPr>
          </a:p>
        </p:txBody>
      </p:sp>
    </p:spTree>
    <p:extLst>
      <p:ext uri="{BB962C8B-B14F-4D97-AF65-F5344CB8AC3E}">
        <p14:creationId xmlns:p14="http://schemas.microsoft.com/office/powerpoint/2010/main" val="165157449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66357" y="1129099"/>
            <a:ext cx="5439310" cy="1077218"/>
          </a:xfrm>
          <a:prstGeom prst="rect">
            <a:avLst/>
          </a:prstGeom>
        </p:spPr>
        <p:txBody>
          <a:bodyPr wrap="none">
            <a:spAutoFit/>
          </a:bodyPr>
          <a:lstStyle/>
          <a:p>
            <a:r>
              <a:rPr lang="en-US" altLang="zh-CN" sz="3200" dirty="0" smtClean="0">
                <a:solidFill>
                  <a:schemeClr val="bg1"/>
                </a:solidFill>
                <a:latin typeface="Comic Sans MS" pitchFamily="66" charset="0"/>
              </a:rPr>
              <a:t>Kyle Maynard – MMA</a:t>
            </a:r>
            <a:r>
              <a:rPr lang="zh-CN" altLang="en-US" sz="3200" dirty="0" smtClean="0">
                <a:solidFill>
                  <a:schemeClr val="bg1"/>
                </a:solidFill>
                <a:latin typeface="Comic Sans MS" pitchFamily="66" charset="0"/>
              </a:rPr>
              <a:t>摔跤手</a:t>
            </a:r>
            <a:endParaRPr lang="en-US" altLang="zh-CN" sz="3200" dirty="0" smtClean="0">
              <a:solidFill>
                <a:schemeClr val="bg1"/>
              </a:solidFill>
              <a:latin typeface="Comic Sans MS" pitchFamily="66" charset="0"/>
            </a:endParaRPr>
          </a:p>
          <a:p>
            <a:r>
              <a:rPr lang="en-US" altLang="zh-CN" sz="3200" dirty="0" smtClean="0">
                <a:solidFill>
                  <a:schemeClr val="bg1"/>
                </a:solidFill>
                <a:latin typeface="Comic Sans MS" pitchFamily="66" charset="0"/>
              </a:rPr>
              <a:t>CNN</a:t>
            </a:r>
            <a:r>
              <a:rPr lang="zh-CN" altLang="en-US" sz="3200" dirty="0" smtClean="0">
                <a:solidFill>
                  <a:schemeClr val="bg1"/>
                </a:solidFill>
                <a:latin typeface="Comic Sans MS" pitchFamily="66" charset="0"/>
              </a:rPr>
              <a:t>著名主持人，美国名人</a:t>
            </a:r>
            <a:endParaRPr lang="en-US" altLang="zh-CN" sz="3200" dirty="0">
              <a:solidFill>
                <a:schemeClr val="bg1"/>
              </a:solidFill>
              <a:latin typeface="Comic Sans MS" pitchFamily="66"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92500"/>
            <a:ext cx="5314950" cy="2943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03561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481138"/>
            <a:ext cx="6076950" cy="38957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915816" y="548680"/>
            <a:ext cx="3057247" cy="584775"/>
          </a:xfrm>
          <a:prstGeom prst="rect">
            <a:avLst/>
          </a:prstGeom>
        </p:spPr>
        <p:txBody>
          <a:bodyPr wrap="none">
            <a:spAutoFit/>
          </a:bodyPr>
          <a:lstStyle/>
          <a:p>
            <a:r>
              <a:rPr lang="zh-CN" altLang="en-US" sz="3200" dirty="0" smtClean="0">
                <a:solidFill>
                  <a:schemeClr val="bg1"/>
                </a:solidFill>
                <a:latin typeface="Comic Sans MS" pitchFamily="66" charset="0"/>
              </a:rPr>
              <a:t>先天性四肢缺损</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3932939652"/>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35897" y="3132257"/>
            <a:ext cx="1872207" cy="584775"/>
          </a:xfrm>
          <a:prstGeom prst="rect">
            <a:avLst/>
          </a:prstGeom>
        </p:spPr>
        <p:txBody>
          <a:bodyPr wrap="square">
            <a:spAutoFit/>
          </a:bodyPr>
          <a:lstStyle/>
          <a:p>
            <a:r>
              <a:rPr lang="zh-CN" altLang="en-US" sz="3200" dirty="0">
                <a:solidFill>
                  <a:schemeClr val="bg1"/>
                </a:solidFill>
                <a:latin typeface="Comic Sans MS" pitchFamily="66" charset="0"/>
              </a:rPr>
              <a:t>六</a:t>
            </a:r>
            <a:r>
              <a:rPr lang="zh-CN" altLang="en-US" sz="3200" dirty="0" smtClean="0">
                <a:solidFill>
                  <a:schemeClr val="bg1"/>
                </a:solidFill>
                <a:latin typeface="Comic Sans MS" pitchFamily="66" charset="0"/>
              </a:rPr>
              <a:t>个</a:t>
            </a:r>
            <a:r>
              <a:rPr lang="zh-CN" altLang="en-US" sz="3200" dirty="0" smtClean="0">
                <a:solidFill>
                  <a:srgbClr val="FFC000"/>
                </a:solidFill>
                <a:latin typeface="Comic Sans MS" pitchFamily="66" charset="0"/>
              </a:rPr>
              <a:t>重点</a:t>
            </a:r>
            <a:endParaRPr lang="en-US" altLang="zh-CN" sz="3200" dirty="0">
              <a:solidFill>
                <a:srgbClr val="FFC000"/>
              </a:solidFill>
              <a:latin typeface="Comic Sans MS" pitchFamily="66" charset="0"/>
            </a:endParaRPr>
          </a:p>
        </p:txBody>
      </p:sp>
    </p:spTree>
    <p:extLst>
      <p:ext uri="{BB962C8B-B14F-4D97-AF65-F5344CB8AC3E}">
        <p14:creationId xmlns:p14="http://schemas.microsoft.com/office/powerpoint/2010/main" val="3677853152"/>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340768"/>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1</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411760" y="3132257"/>
            <a:ext cx="4248471" cy="584775"/>
          </a:xfrm>
          <a:prstGeom prst="rect">
            <a:avLst/>
          </a:prstGeom>
        </p:spPr>
        <p:txBody>
          <a:bodyPr wrap="square">
            <a:spAutoFit/>
          </a:bodyPr>
          <a:lstStyle/>
          <a:p>
            <a:r>
              <a:rPr lang="zh-CN" altLang="en-US" sz="3200" dirty="0" smtClean="0">
                <a:solidFill>
                  <a:schemeClr val="bg1"/>
                </a:solidFill>
                <a:latin typeface="Comic Sans MS" pitchFamily="66" charset="0"/>
              </a:rPr>
              <a:t>类型 </a:t>
            </a:r>
            <a:r>
              <a:rPr lang="en-US" altLang="zh-CN" sz="3200" dirty="0" smtClean="0">
                <a:solidFill>
                  <a:schemeClr val="bg1"/>
                </a:solidFill>
                <a:latin typeface="Comic Sans MS" pitchFamily="66" charset="0"/>
              </a:rPr>
              <a:t>&amp; </a:t>
            </a:r>
            <a:r>
              <a:rPr lang="zh-CN" altLang="en-US" sz="3200" dirty="0" smtClean="0">
                <a:solidFill>
                  <a:schemeClr val="bg1"/>
                </a:solidFill>
                <a:latin typeface="Comic Sans MS" pitchFamily="66" charset="0"/>
              </a:rPr>
              <a:t>类型强制转换</a:t>
            </a:r>
            <a:endParaRPr lang="en-US" altLang="zh-CN" sz="3200" dirty="0">
              <a:solidFill>
                <a:srgbClr val="FFC000"/>
              </a:solidFill>
              <a:latin typeface="Comic Sans MS" pitchFamily="66" charset="0"/>
            </a:endParaRPr>
          </a:p>
        </p:txBody>
      </p:sp>
    </p:spTree>
    <p:extLst>
      <p:ext uri="{BB962C8B-B14F-4D97-AF65-F5344CB8AC3E}">
        <p14:creationId xmlns:p14="http://schemas.microsoft.com/office/powerpoint/2010/main" val="2599759418"/>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7864" y="2060848"/>
            <a:ext cx="2124235" cy="3046988"/>
          </a:xfrm>
          <a:prstGeom prst="rect">
            <a:avLst/>
          </a:prstGeom>
        </p:spPr>
        <p:txBody>
          <a:bodyPr wrap="square">
            <a:spAutoFit/>
          </a:bodyPr>
          <a:lstStyle/>
          <a:p>
            <a:pPr algn="ctr"/>
            <a:endParaRPr lang="en-US" altLang="zh-CN" sz="3200" dirty="0" smtClean="0">
              <a:solidFill>
                <a:schemeClr val="bg1"/>
              </a:solidFill>
              <a:latin typeface="Comic Sans MS" pitchFamily="66" charset="0"/>
            </a:endParaRPr>
          </a:p>
          <a:p>
            <a:pPr algn="ctr"/>
            <a:r>
              <a:rPr lang="en-US" altLang="zh-CN" sz="3200" dirty="0" smtClean="0">
                <a:solidFill>
                  <a:schemeClr val="bg1"/>
                </a:solidFill>
                <a:latin typeface="Comic Sans MS" pitchFamily="66" charset="0"/>
              </a:rPr>
              <a:t>number</a:t>
            </a:r>
          </a:p>
          <a:p>
            <a:pPr algn="ctr"/>
            <a:r>
              <a:rPr lang="en-US" altLang="zh-CN" sz="3200" dirty="0" smtClean="0">
                <a:solidFill>
                  <a:schemeClr val="bg1"/>
                </a:solidFill>
                <a:latin typeface="Comic Sans MS" pitchFamily="66" charset="0"/>
              </a:rPr>
              <a:t>string</a:t>
            </a:r>
          </a:p>
          <a:p>
            <a:pPr algn="ctr"/>
            <a:r>
              <a:rPr lang="en-US" altLang="zh-CN" sz="3200" dirty="0" smtClean="0">
                <a:solidFill>
                  <a:schemeClr val="bg1"/>
                </a:solidFill>
                <a:latin typeface="Comic Sans MS" pitchFamily="66" charset="0"/>
              </a:rPr>
              <a:t>boolean</a:t>
            </a:r>
          </a:p>
          <a:p>
            <a:pPr algn="ctr"/>
            <a:r>
              <a:rPr lang="en-US" altLang="zh-CN" sz="3200" dirty="0" smtClean="0">
                <a:solidFill>
                  <a:schemeClr val="bg1"/>
                </a:solidFill>
                <a:latin typeface="Comic Sans MS" pitchFamily="66" charset="0"/>
              </a:rPr>
              <a:t>null</a:t>
            </a:r>
          </a:p>
          <a:p>
            <a:pPr algn="ctr"/>
            <a:r>
              <a:rPr lang="en-US" altLang="zh-CN" sz="3200" dirty="0" smtClean="0">
                <a:solidFill>
                  <a:schemeClr val="bg1"/>
                </a:solidFill>
                <a:latin typeface="Comic Sans MS" pitchFamily="66" charset="0"/>
              </a:rPr>
              <a:t>undefined</a:t>
            </a:r>
            <a:endParaRPr lang="en-US" altLang="zh-CN" sz="3200" dirty="0">
              <a:solidFill>
                <a:schemeClr val="bg1"/>
              </a:solidFill>
              <a:latin typeface="Comic Sans MS" pitchFamily="66" charset="0"/>
            </a:endParaRPr>
          </a:p>
        </p:txBody>
      </p:sp>
      <p:sp>
        <p:nvSpPr>
          <p:cNvPr id="5" name="左大括号 4"/>
          <p:cNvSpPr/>
          <p:nvPr/>
        </p:nvSpPr>
        <p:spPr>
          <a:xfrm>
            <a:off x="3059832" y="2780928"/>
            <a:ext cx="288032" cy="2088232"/>
          </a:xfrm>
          <a:prstGeom prst="lef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6" name="矩形 5"/>
          <p:cNvSpPr/>
          <p:nvPr/>
        </p:nvSpPr>
        <p:spPr>
          <a:xfrm>
            <a:off x="2051720" y="3671155"/>
            <a:ext cx="936104" cy="307777"/>
          </a:xfrm>
          <a:prstGeom prst="rect">
            <a:avLst/>
          </a:prstGeom>
        </p:spPr>
        <p:txBody>
          <a:bodyPr wrap="square">
            <a:spAutoFit/>
          </a:bodyPr>
          <a:lstStyle/>
          <a:p>
            <a:pPr algn="ctr"/>
            <a:r>
              <a:rPr lang="zh-CN" altLang="en-US" sz="1400" dirty="0" smtClean="0">
                <a:solidFill>
                  <a:schemeClr val="bg1"/>
                </a:solidFill>
                <a:latin typeface="Comic Sans MS" pitchFamily="66" charset="0"/>
              </a:rPr>
              <a:t>基元类型</a:t>
            </a:r>
            <a:endParaRPr lang="en-US" altLang="zh-CN" sz="1400" dirty="0">
              <a:solidFill>
                <a:schemeClr val="bg1"/>
              </a:solidFill>
              <a:latin typeface="Comic Sans MS" pitchFamily="66" charset="0"/>
            </a:endParaRPr>
          </a:p>
        </p:txBody>
      </p:sp>
      <p:sp>
        <p:nvSpPr>
          <p:cNvPr id="10" name="矩形 9"/>
          <p:cNvSpPr/>
          <p:nvPr/>
        </p:nvSpPr>
        <p:spPr>
          <a:xfrm>
            <a:off x="3690072" y="2052137"/>
            <a:ext cx="1439818" cy="584775"/>
          </a:xfrm>
          <a:prstGeom prst="rect">
            <a:avLst/>
          </a:prstGeom>
        </p:spPr>
        <p:txBody>
          <a:bodyPr wrap="none">
            <a:spAutoFit/>
          </a:bodyPr>
          <a:lstStyle/>
          <a:p>
            <a:r>
              <a:rPr lang="en-US" altLang="zh-CN" sz="3200" dirty="0">
                <a:solidFill>
                  <a:schemeClr val="bg1"/>
                </a:solidFill>
                <a:latin typeface="Comic Sans MS" pitchFamily="66" charset="0"/>
              </a:rPr>
              <a:t>object</a:t>
            </a:r>
            <a:endParaRPr lang="zh-CN" altLang="en-US" sz="3200" dirty="0"/>
          </a:p>
        </p:txBody>
      </p:sp>
    </p:spTree>
    <p:extLst>
      <p:ext uri="{BB962C8B-B14F-4D97-AF65-F5344CB8AC3E}">
        <p14:creationId xmlns:p14="http://schemas.microsoft.com/office/powerpoint/2010/main" val="3761094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32" presetClass="emph" presetSubtype="0" fill="hold" grpId="0" nodeType="afterEffect">
                                  <p:stCondLst>
                                    <p:cond delay="0"/>
                                  </p:stCondLst>
                                  <p:childTnLst>
                                    <p:animRot by="120000">
                                      <p:cBhvr>
                                        <p:cTn id="13" dur="100" fill="hold">
                                          <p:stCondLst>
                                            <p:cond delay="0"/>
                                          </p:stCondLst>
                                        </p:cTn>
                                        <p:tgtEl>
                                          <p:spTgt spid="10"/>
                                        </p:tgtEl>
                                        <p:attrNameLst>
                                          <p:attrName>r</p:attrName>
                                        </p:attrNameLst>
                                      </p:cBhvr>
                                    </p:animRot>
                                    <p:animRot by="-240000">
                                      <p:cBhvr>
                                        <p:cTn id="14" dur="200" fill="hold">
                                          <p:stCondLst>
                                            <p:cond delay="200"/>
                                          </p:stCondLst>
                                        </p:cTn>
                                        <p:tgtEl>
                                          <p:spTgt spid="10"/>
                                        </p:tgtEl>
                                        <p:attrNameLst>
                                          <p:attrName>r</p:attrName>
                                        </p:attrNameLst>
                                      </p:cBhvr>
                                    </p:animRot>
                                    <p:animRot by="240000">
                                      <p:cBhvr>
                                        <p:cTn id="15" dur="200" fill="hold">
                                          <p:stCondLst>
                                            <p:cond delay="400"/>
                                          </p:stCondLst>
                                        </p:cTn>
                                        <p:tgtEl>
                                          <p:spTgt spid="10"/>
                                        </p:tgtEl>
                                        <p:attrNameLst>
                                          <p:attrName>r</p:attrName>
                                        </p:attrNameLst>
                                      </p:cBhvr>
                                    </p:animRot>
                                    <p:animRot by="-240000">
                                      <p:cBhvr>
                                        <p:cTn id="16" dur="200" fill="hold">
                                          <p:stCondLst>
                                            <p:cond delay="600"/>
                                          </p:stCondLst>
                                        </p:cTn>
                                        <p:tgtEl>
                                          <p:spTgt spid="10"/>
                                        </p:tgtEl>
                                        <p:attrNameLst>
                                          <p:attrName>r</p:attrName>
                                        </p:attrNameLst>
                                      </p:cBhvr>
                                    </p:animRot>
                                    <p:animRot by="120000">
                                      <p:cBhvr>
                                        <p:cTn id="17" dur="200" fill="hold">
                                          <p:stCondLst>
                                            <p:cond delay="800"/>
                                          </p:stCondLst>
                                        </p:cTn>
                                        <p:tgtEl>
                                          <p:spTgt spid="10"/>
                                        </p:tgtEl>
                                        <p:attrNameLst>
                                          <p:attrName>r</p:attrName>
                                        </p:attrNameLst>
                                      </p:cBhvr>
                                    </p:animRot>
                                  </p:childTnLst>
                                </p:cTn>
                              </p:par>
                            </p:childTnLst>
                          </p:cTn>
                        </p:par>
                        <p:par>
                          <p:cTn id="18" fill="hold">
                            <p:stCondLst>
                              <p:cond delay="1500"/>
                            </p:stCondLst>
                            <p:childTnLst>
                              <p:par>
                                <p:cTn id="19" presetID="24" presetClass="emph" presetSubtype="0" fill="hold" grpId="1" nodeType="afterEffect">
                                  <p:stCondLst>
                                    <p:cond delay="0"/>
                                  </p:stCondLst>
                                  <p:childTnLst>
                                    <p:animClr clrSpc="hsl" dir="cw">
                                      <p:cBhvr override="childStyle">
                                        <p:cTn id="20" dur="500" fill="hold"/>
                                        <p:tgtEl>
                                          <p:spTgt spid="10"/>
                                        </p:tgtEl>
                                        <p:attrNameLst>
                                          <p:attrName>style.color</p:attrName>
                                        </p:attrNameLst>
                                      </p:cBhvr>
                                      <p:by>
                                        <p:hsl h="0" s="-12549" l="-25098"/>
                                      </p:by>
                                    </p:animClr>
                                    <p:animClr clrSpc="hsl" dir="cw">
                                      <p:cBhvr>
                                        <p:cTn id="21" dur="500" fill="hold"/>
                                        <p:tgtEl>
                                          <p:spTgt spid="10"/>
                                        </p:tgtEl>
                                        <p:attrNameLst>
                                          <p:attrName>fillcolor</p:attrName>
                                        </p:attrNameLst>
                                      </p:cBhvr>
                                      <p:by>
                                        <p:hsl h="0" s="-12549" l="-25098"/>
                                      </p:by>
                                    </p:animClr>
                                    <p:animClr clrSpc="hsl" dir="cw">
                                      <p:cBhvr>
                                        <p:cTn id="22" dur="500" fill="hold"/>
                                        <p:tgtEl>
                                          <p:spTgt spid="10"/>
                                        </p:tgtEl>
                                        <p:attrNameLst>
                                          <p:attrName>stroke.color</p:attrName>
                                        </p:attrNameLst>
                                      </p:cBhvr>
                                      <p:by>
                                        <p:hsl h="0" s="-12549" l="-25098"/>
                                      </p:by>
                                    </p:animClr>
                                    <p:set>
                                      <p:cBhvr>
                                        <p:cTn id="23"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729839"/>
            <a:ext cx="4572000" cy="3139321"/>
          </a:xfrm>
          <a:prstGeom prst="rect">
            <a:avLst/>
          </a:prstGeom>
        </p:spPr>
        <p:txBody>
          <a:bodyPr>
            <a:spAutoFit/>
          </a:bodyPr>
          <a:lstStyle/>
          <a:p>
            <a:r>
              <a:rPr lang="en-US" altLang="zh-CN" dirty="0">
                <a:solidFill>
                  <a:schemeClr val="bg1"/>
                </a:solidFill>
              </a:rPr>
              <a:t>2012.03 =&gt; </a:t>
            </a:r>
            <a:r>
              <a:rPr lang="en-US" altLang="zh-CN" dirty="0" smtClean="0">
                <a:solidFill>
                  <a:srgbClr val="FFC000"/>
                </a:solidFill>
              </a:rPr>
              <a:t>NOW     </a:t>
            </a:r>
            <a:r>
              <a:rPr lang="zh-CN" altLang="en-US" dirty="0" smtClean="0">
                <a:solidFill>
                  <a:schemeClr val="bg1"/>
                </a:solidFill>
              </a:rPr>
              <a:t>一</a:t>
            </a:r>
            <a:r>
              <a:rPr lang="zh-CN" altLang="en-US" dirty="0">
                <a:solidFill>
                  <a:schemeClr val="bg1"/>
                </a:solidFill>
              </a:rPr>
              <a:t>淘</a:t>
            </a:r>
            <a:r>
              <a:rPr lang="zh-CN" altLang="en-US" dirty="0" smtClean="0">
                <a:solidFill>
                  <a:schemeClr val="bg1"/>
                </a:solidFill>
              </a:rPr>
              <a:t>数据平台</a:t>
            </a:r>
            <a:r>
              <a:rPr lang="en-US" altLang="zh-CN" dirty="0" smtClean="0">
                <a:solidFill>
                  <a:schemeClr val="bg1"/>
                </a:solidFill>
              </a:rPr>
              <a:t>FE</a:t>
            </a:r>
            <a:endParaRPr lang="en-US" altLang="zh-CN" dirty="0">
              <a:solidFill>
                <a:schemeClr val="bg1"/>
              </a:solidFill>
            </a:endParaRPr>
          </a:p>
          <a:p>
            <a:endParaRPr lang="en-US" altLang="zh-CN" dirty="0" smtClean="0">
              <a:solidFill>
                <a:schemeClr val="bg1"/>
              </a:solidFill>
            </a:endParaRPr>
          </a:p>
          <a:p>
            <a:r>
              <a:rPr lang="zh-CN" altLang="en-US" dirty="0" smtClean="0">
                <a:solidFill>
                  <a:schemeClr val="bg1"/>
                </a:solidFill>
              </a:rPr>
              <a:t>花名</a:t>
            </a:r>
            <a:r>
              <a:rPr lang="en-US" altLang="zh-CN" dirty="0" smtClean="0">
                <a:solidFill>
                  <a:schemeClr val="bg1"/>
                </a:solidFill>
              </a:rPr>
              <a:t>: </a:t>
            </a:r>
            <a:r>
              <a:rPr lang="zh-CN" altLang="en-US" dirty="0" smtClean="0">
                <a:solidFill>
                  <a:schemeClr val="bg1"/>
                </a:solidFill>
              </a:rPr>
              <a:t>霍    雍</a:t>
            </a:r>
            <a:endParaRPr lang="en-US" altLang="zh-CN" dirty="0" smtClean="0">
              <a:solidFill>
                <a:schemeClr val="bg1"/>
              </a:solidFill>
            </a:endParaRPr>
          </a:p>
          <a:p>
            <a:r>
              <a:rPr lang="zh-CN" altLang="en-US" dirty="0" smtClean="0">
                <a:solidFill>
                  <a:schemeClr val="bg1"/>
                </a:solidFill>
              </a:rPr>
              <a:t>真名</a:t>
            </a:r>
            <a:r>
              <a:rPr lang="en-US" altLang="zh-CN" dirty="0" smtClean="0">
                <a:solidFill>
                  <a:schemeClr val="bg1"/>
                </a:solidFill>
              </a:rPr>
              <a:t>: </a:t>
            </a:r>
            <a:r>
              <a:rPr lang="zh-CN" altLang="en-US" dirty="0" smtClean="0">
                <a:solidFill>
                  <a:schemeClr val="bg1"/>
                </a:solidFill>
              </a:rPr>
              <a:t>马圣博</a:t>
            </a:r>
            <a:endParaRPr lang="en-US" altLang="zh-CN" dirty="0" smtClean="0">
              <a:solidFill>
                <a:schemeClr val="bg1"/>
              </a:solidFill>
            </a:endParaRPr>
          </a:p>
          <a:p>
            <a:r>
              <a:rPr lang="zh-CN" altLang="en-US" dirty="0" smtClean="0">
                <a:solidFill>
                  <a:schemeClr val="bg1"/>
                </a:solidFill>
              </a:rPr>
              <a:t>微</a:t>
            </a:r>
            <a:r>
              <a:rPr lang="zh-CN" altLang="en-US" dirty="0">
                <a:solidFill>
                  <a:schemeClr val="bg1"/>
                </a:solidFill>
              </a:rPr>
              <a:t>博</a:t>
            </a:r>
            <a:r>
              <a:rPr lang="en-US" altLang="zh-CN" dirty="0">
                <a:solidFill>
                  <a:schemeClr val="bg1"/>
                </a:solidFill>
              </a:rPr>
              <a:t>: @</a:t>
            </a:r>
            <a:r>
              <a:rPr lang="en-US" altLang="zh-CN" dirty="0" smtClean="0">
                <a:solidFill>
                  <a:schemeClr val="bg1"/>
                </a:solidFill>
              </a:rPr>
              <a:t>Bosn</a:t>
            </a:r>
          </a:p>
          <a:p>
            <a:r>
              <a:rPr lang="zh-CN" altLang="en-US" dirty="0" smtClean="0">
                <a:solidFill>
                  <a:schemeClr val="bg1"/>
                </a:solidFill>
              </a:rPr>
              <a:t>爱好</a:t>
            </a:r>
            <a:r>
              <a:rPr lang="en-US" altLang="zh-CN" dirty="0" smtClean="0">
                <a:solidFill>
                  <a:schemeClr val="bg1"/>
                </a:solidFill>
              </a:rPr>
              <a:t>: </a:t>
            </a:r>
            <a:r>
              <a:rPr lang="zh-CN" altLang="en-US" dirty="0">
                <a:solidFill>
                  <a:schemeClr val="bg1"/>
                </a:solidFill>
              </a:rPr>
              <a:t>写</a:t>
            </a:r>
            <a:r>
              <a:rPr lang="zh-CN" altLang="en-US" dirty="0" smtClean="0">
                <a:solidFill>
                  <a:schemeClr val="bg1"/>
                </a:solidFill>
              </a:rPr>
              <a:t>歌、健身、游泳</a:t>
            </a:r>
            <a:endParaRPr lang="en-US" altLang="zh-CN" dirty="0" smtClean="0">
              <a:solidFill>
                <a:schemeClr val="bg1"/>
              </a:solidFill>
            </a:endParaRPr>
          </a:p>
          <a:p>
            <a:r>
              <a:rPr lang="zh-CN" altLang="en-US" dirty="0" smtClean="0">
                <a:solidFill>
                  <a:schemeClr val="bg1"/>
                </a:solidFill>
              </a:rPr>
              <a:t>邮件</a:t>
            </a:r>
            <a:r>
              <a:rPr lang="en-US" altLang="zh-CN" dirty="0" smtClean="0">
                <a:solidFill>
                  <a:schemeClr val="bg1"/>
                </a:solidFill>
              </a:rPr>
              <a:t>: bosnma@live.com</a:t>
            </a:r>
          </a:p>
          <a:p>
            <a:endParaRPr lang="en-US" altLang="zh-CN" dirty="0">
              <a:solidFill>
                <a:schemeClr val="bg1"/>
              </a:solidFill>
            </a:endParaRPr>
          </a:p>
          <a:p>
            <a:endParaRPr lang="en-US" altLang="zh-CN" dirty="0">
              <a:solidFill>
                <a:schemeClr val="bg1"/>
              </a:solidFill>
            </a:endParaRPr>
          </a:p>
          <a:p>
            <a:r>
              <a:rPr lang="en-US" altLang="zh-CN" dirty="0">
                <a:solidFill>
                  <a:schemeClr val="bg1">
                    <a:lumMod val="50000"/>
                  </a:schemeClr>
                </a:solidFill>
              </a:rPr>
              <a:t>2011.07 =&gt; 2012.02   </a:t>
            </a:r>
            <a:r>
              <a:rPr lang="zh-CN" altLang="en-US" dirty="0" smtClean="0">
                <a:solidFill>
                  <a:schemeClr val="bg1">
                    <a:lumMod val="50000"/>
                  </a:schemeClr>
                </a:solidFill>
              </a:rPr>
              <a:t>独到</a:t>
            </a:r>
            <a:r>
              <a:rPr lang="zh-CN" altLang="en-US" dirty="0">
                <a:solidFill>
                  <a:schemeClr val="bg1">
                    <a:lumMod val="50000"/>
                  </a:schemeClr>
                </a:solidFill>
              </a:rPr>
              <a:t>科技</a:t>
            </a:r>
            <a:r>
              <a:rPr lang="en-US" altLang="zh-CN" dirty="0" smtClean="0">
                <a:solidFill>
                  <a:schemeClr val="bg1">
                    <a:lumMod val="50000"/>
                  </a:schemeClr>
                </a:solidFill>
              </a:rPr>
              <a:t>Co-Founder</a:t>
            </a:r>
          </a:p>
          <a:p>
            <a:r>
              <a:rPr lang="en-US" altLang="zh-CN" dirty="0" smtClean="0">
                <a:solidFill>
                  <a:schemeClr val="bg1">
                    <a:lumMod val="50000"/>
                  </a:schemeClr>
                </a:solidFill>
              </a:rPr>
              <a:t>2009.12 </a:t>
            </a:r>
            <a:r>
              <a:rPr lang="en-US" altLang="zh-CN" dirty="0">
                <a:solidFill>
                  <a:schemeClr val="bg1">
                    <a:lumMod val="50000"/>
                  </a:schemeClr>
                </a:solidFill>
              </a:rPr>
              <a:t>=&gt; 2011.06   </a:t>
            </a:r>
            <a:r>
              <a:rPr lang="zh-CN" altLang="en-US" dirty="0">
                <a:solidFill>
                  <a:schemeClr val="bg1">
                    <a:lumMod val="50000"/>
                  </a:schemeClr>
                </a:solidFill>
              </a:rPr>
              <a:t>百度</a:t>
            </a:r>
            <a:r>
              <a:rPr lang="en-US" altLang="zh-CN" dirty="0" smtClean="0">
                <a:solidFill>
                  <a:schemeClr val="bg1">
                    <a:lumMod val="50000"/>
                  </a:schemeClr>
                </a:solidFill>
              </a:rPr>
              <a:t>ECOM-FE</a:t>
            </a:r>
            <a:endParaRPr lang="zh-CN" altLang="en-US" dirty="0">
              <a:solidFill>
                <a:schemeClr val="bg1">
                  <a:lumMod val="50000"/>
                </a:schemeClr>
              </a:solidFill>
            </a:endParaRPr>
          </a:p>
        </p:txBody>
      </p:sp>
      <p:sp>
        <p:nvSpPr>
          <p:cNvPr id="6" name="标题 1"/>
          <p:cNvSpPr txBox="1">
            <a:spLocks/>
          </p:cNvSpPr>
          <p:nvPr/>
        </p:nvSpPr>
        <p:spPr>
          <a:xfrm rot="20590802">
            <a:off x="-2811550" y="366009"/>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solidFill>
                  <a:schemeClr val="bg1"/>
                </a:solidFill>
                <a:latin typeface="Comic Sans MS" pitchFamily="66" charset="0"/>
              </a:rPr>
              <a:t>About</a:t>
            </a:r>
            <a:endParaRPr lang="zh-CN" altLang="en-US" sz="3000" dirty="0">
              <a:solidFill>
                <a:schemeClr val="bg1"/>
              </a:solidFill>
              <a:latin typeface="Comic Sans MS" pitchFamily="66" charset="0"/>
            </a:endParaRPr>
          </a:p>
        </p:txBody>
      </p:sp>
      <p:pic>
        <p:nvPicPr>
          <p:cNvPr id="1027" name="Picture 3" descr="C:\Users\Bosn\Desktop\01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9278" y="1811082"/>
            <a:ext cx="2245627" cy="2992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6" name="Picture 2" descr="C:\Users\Bosn\Desktop\etao_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6093296"/>
            <a:ext cx="1626385" cy="57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7708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75755" y="404664"/>
            <a:ext cx="2124235" cy="5920019"/>
          </a:xfrm>
          <a:prstGeom prst="rect">
            <a:avLst/>
          </a:prstGeom>
        </p:spPr>
        <p:txBody>
          <a:bodyPr wrap="square">
            <a:spAutoFit/>
          </a:bodyPr>
          <a:lstStyle/>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“4”</a:t>
            </a:r>
          </a:p>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“4”</a:t>
            </a:r>
          </a:p>
          <a:p>
            <a:pPr>
              <a:lnSpc>
                <a:spcPct val="150000"/>
              </a:lnSpc>
            </a:pPr>
            <a:r>
              <a:rPr lang="en-US" altLang="zh-CN" sz="3200" dirty="0" smtClean="0">
                <a:solidFill>
                  <a:schemeClr val="bg1"/>
                </a:solidFill>
                <a:latin typeface="Comic Sans MS" pitchFamily="66" charset="0"/>
              </a:rPr>
              <a:t>+!{}[</a:t>
            </a:r>
            <a:r>
              <a:rPr lang="en-US" altLang="zh-CN" sz="3200" dirty="0" smtClean="0">
                <a:solidFill>
                  <a:srgbClr val="7030A0"/>
                </a:solidFill>
                <a:latin typeface="Comic Sans MS" pitchFamily="66" charset="0"/>
              </a:rPr>
              <a:t>true</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t>
            </a:r>
            <a:r>
              <a:rPr lang="en-US" altLang="zh-CN" sz="3200" dirty="0" smtClean="0">
                <a:solidFill>
                  <a:schemeClr val="accent6">
                    <a:lumMod val="75000"/>
                  </a:schemeClr>
                </a:solidFill>
                <a:latin typeface="Comic Sans MS" pitchFamily="66" charset="0"/>
              </a:rPr>
              <a:t>1</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t>
            </a:r>
            <a:r>
              <a:rPr lang="en-US" altLang="zh-CN" sz="3200" dirty="0" smtClean="0">
                <a:solidFill>
                  <a:schemeClr val="accent6">
                    <a:lumMod val="75000"/>
                  </a:schemeClr>
                </a:solidFill>
                <a:latin typeface="Comic Sans MS" pitchFamily="66" charset="0"/>
              </a:rPr>
              <a:t>1</a:t>
            </a:r>
            <a:r>
              <a:rPr lang="en-US" altLang="zh-CN" sz="3200" dirty="0" smtClean="0">
                <a:solidFill>
                  <a:schemeClr val="bg1"/>
                </a:solidFill>
                <a:latin typeface="Comic Sans MS" pitchFamily="66" charset="0"/>
              </a:rPr>
              <a:t>, </a:t>
            </a:r>
            <a:r>
              <a:rPr lang="en-US" altLang="zh-CN" sz="3200" dirty="0" smtClean="0">
                <a:solidFill>
                  <a:schemeClr val="accent6">
                    <a:lumMod val="75000"/>
                  </a:schemeClr>
                </a:solidFill>
                <a:latin typeface="Comic Sans MS" pitchFamily="66" charset="0"/>
              </a:rPr>
              <a:t>2</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accent6">
                    <a:lumMod val="75000"/>
                  </a:schemeClr>
                </a:solidFill>
                <a:latin typeface="Comic Sans MS" pitchFamily="66" charset="0"/>
              </a:rPr>
              <a:t>7</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“a”</a:t>
            </a:r>
          </a:p>
          <a:p>
            <a:pPr>
              <a:lnSpc>
                <a:spcPct val="150000"/>
              </a:lnSpc>
            </a:pPr>
            <a:r>
              <a:rPr lang="en-US" altLang="zh-CN" sz="3200" dirty="0" smtClean="0">
                <a:solidFill>
                  <a:schemeClr val="accent6">
                    <a:lumMod val="75000"/>
                  </a:schemeClr>
                </a:solidFill>
                <a:latin typeface="Comic Sans MS" pitchFamily="66" charset="0"/>
              </a:rPr>
              <a:t>7</a:t>
            </a:r>
            <a:r>
              <a:rPr lang="en-US" altLang="zh-CN" sz="3200" dirty="0" smtClean="0">
                <a:solidFill>
                  <a:schemeClr val="bg1"/>
                </a:solidFill>
                <a:latin typeface="Comic Sans MS" pitchFamily="66" charset="0"/>
              </a:rPr>
              <a:t> / </a:t>
            </a:r>
            <a:r>
              <a:rPr lang="en-US" altLang="zh-CN" sz="3200" dirty="0" smtClean="0">
                <a:solidFill>
                  <a:schemeClr val="accent6">
                    <a:lumMod val="75000"/>
                  </a:schemeClr>
                </a:solidFill>
                <a:latin typeface="Comic Sans MS" pitchFamily="66" charset="0"/>
              </a:rPr>
              <a:t>0</a:t>
            </a:r>
          </a:p>
          <a:p>
            <a:pPr>
              <a:lnSpc>
                <a:spcPct val="150000"/>
              </a:lnSpc>
            </a:pPr>
            <a:r>
              <a:rPr lang="en-US" altLang="zh-CN" sz="3200" dirty="0" smtClean="0">
                <a:solidFill>
                  <a:schemeClr val="bg1"/>
                </a:solidFill>
                <a:latin typeface="Comic Sans MS" pitchFamily="66" charset="0"/>
              </a:rPr>
              <a:t>…</a:t>
            </a:r>
            <a:endParaRPr lang="en-US" altLang="zh-CN" sz="3200" dirty="0">
              <a:solidFill>
                <a:schemeClr val="bg1"/>
              </a:solidFill>
              <a:latin typeface="Comic Sans MS" pitchFamily="66" charset="0"/>
            </a:endParaRPr>
          </a:p>
        </p:txBody>
      </p:sp>
      <p:sp>
        <p:nvSpPr>
          <p:cNvPr id="3" name="矩形 3"/>
          <p:cNvSpPr/>
          <p:nvPr/>
        </p:nvSpPr>
        <p:spPr>
          <a:xfrm>
            <a:off x="4824029" y="404664"/>
            <a:ext cx="2700299" cy="5262979"/>
          </a:xfrm>
          <a:prstGeom prst="rect">
            <a:avLst/>
          </a:prstGeom>
        </p:spPr>
        <p:txBody>
          <a:bodyPr wrap="square">
            <a:spAutoFit/>
          </a:bodyPr>
          <a:lstStyle/>
          <a:p>
            <a:pPr>
              <a:lnSpc>
                <a:spcPct val="150000"/>
              </a:lnSpc>
            </a:pPr>
            <a:r>
              <a:rPr lang="en-US" altLang="zh-CN" sz="3200" dirty="0" smtClean="0">
                <a:solidFill>
                  <a:schemeClr val="bg1">
                    <a:lumMod val="50000"/>
                  </a:schemeClr>
                </a:solidFill>
                <a:latin typeface="Comic Sans MS" pitchFamily="66" charset="0"/>
              </a:rPr>
              <a:t>// 1</a:t>
            </a:r>
          </a:p>
          <a:p>
            <a:pPr>
              <a:lnSpc>
                <a:spcPct val="150000"/>
              </a:lnSpc>
            </a:pPr>
            <a:r>
              <a:rPr lang="en-US" altLang="zh-CN" sz="3200" dirty="0" smtClean="0">
                <a:solidFill>
                  <a:schemeClr val="bg1">
                    <a:lumMod val="50000"/>
                  </a:schemeClr>
                </a:solidFill>
                <a:latin typeface="Comic Sans MS" pitchFamily="66" charset="0"/>
              </a:rPr>
              <a:t>// 54</a:t>
            </a:r>
          </a:p>
          <a:p>
            <a:pPr>
              <a:lnSpc>
                <a:spcPct val="150000"/>
              </a:lnSpc>
            </a:pPr>
            <a:r>
              <a:rPr lang="en-US" altLang="zh-CN" sz="3200" dirty="0" smtClean="0">
                <a:solidFill>
                  <a:schemeClr val="bg1">
                    <a:lumMod val="50000"/>
                  </a:schemeClr>
                </a:solidFill>
                <a:latin typeface="Comic Sans MS" pitchFamily="66" charset="0"/>
              </a:rPr>
              <a:t>// 1</a:t>
            </a:r>
          </a:p>
          <a:p>
            <a:pPr>
              <a:lnSpc>
                <a:spcPct val="150000"/>
              </a:lnSpc>
            </a:pPr>
            <a:r>
              <a:rPr lang="en-US" altLang="zh-CN" sz="3200" dirty="0" smtClean="0">
                <a:solidFill>
                  <a:schemeClr val="bg1">
                    <a:lumMod val="50000"/>
                  </a:schemeClr>
                </a:solidFill>
                <a:latin typeface="Comic Sans MS" pitchFamily="66" charset="0"/>
              </a:rPr>
              <a:t>// 1</a:t>
            </a:r>
          </a:p>
          <a:p>
            <a:pPr>
              <a:lnSpc>
                <a:spcPct val="150000"/>
              </a:lnSpc>
            </a:pPr>
            <a:r>
              <a:rPr lang="en-US" altLang="zh-CN" sz="3200" dirty="0" smtClean="0">
                <a:solidFill>
                  <a:schemeClr val="bg1">
                    <a:lumMod val="50000"/>
                  </a:schemeClr>
                </a:solidFill>
                <a:latin typeface="Comic Sans MS" pitchFamily="66" charset="0"/>
              </a:rPr>
              <a:t>// NaN</a:t>
            </a:r>
          </a:p>
          <a:p>
            <a:pPr>
              <a:lnSpc>
                <a:spcPct val="150000"/>
              </a:lnSpc>
            </a:pPr>
            <a:r>
              <a:rPr lang="en-US" altLang="zh-CN" sz="3200" dirty="0" smtClean="0">
                <a:solidFill>
                  <a:schemeClr val="bg1">
                    <a:lumMod val="50000"/>
                  </a:schemeClr>
                </a:solidFill>
                <a:latin typeface="Comic Sans MS" pitchFamily="66" charset="0"/>
              </a:rPr>
              <a:t>// NaN</a:t>
            </a:r>
          </a:p>
          <a:p>
            <a:pPr>
              <a:lnSpc>
                <a:spcPct val="150000"/>
              </a:lnSpc>
            </a:pPr>
            <a:r>
              <a:rPr lang="en-US" altLang="zh-CN" sz="3200" dirty="0" smtClean="0">
                <a:solidFill>
                  <a:schemeClr val="bg1">
                    <a:lumMod val="50000"/>
                  </a:schemeClr>
                </a:solidFill>
                <a:latin typeface="Comic Sans MS" pitchFamily="66" charset="0"/>
              </a:rPr>
              <a:t>// Infinity</a:t>
            </a:r>
            <a:endParaRPr lang="en-US" altLang="zh-CN" sz="3200" dirty="0">
              <a:solidFill>
                <a:schemeClr val="bg1">
                  <a:lumMod val="50000"/>
                </a:schemeClr>
              </a:solidFill>
              <a:latin typeface="Comic Sans MS" pitchFamily="66" charset="0"/>
            </a:endParaRPr>
          </a:p>
        </p:txBody>
      </p:sp>
    </p:spTree>
    <p:extLst>
      <p:ext uri="{BB962C8B-B14F-4D97-AF65-F5344CB8AC3E}">
        <p14:creationId xmlns:p14="http://schemas.microsoft.com/office/powerpoint/2010/main" val="26706445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196752"/>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2</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411760" y="2852936"/>
            <a:ext cx="4248471" cy="1077218"/>
          </a:xfrm>
          <a:prstGeom prst="rect">
            <a:avLst/>
          </a:prstGeom>
        </p:spPr>
        <p:txBody>
          <a:bodyPr wrap="square">
            <a:spAutoFit/>
          </a:bodyPr>
          <a:lstStyle/>
          <a:p>
            <a:pPr algn="ctr"/>
            <a:r>
              <a:rPr lang="zh-CN" altLang="en-US" sz="3200" dirty="0" smtClean="0">
                <a:solidFill>
                  <a:schemeClr val="bg1"/>
                </a:solidFill>
                <a:latin typeface="Comic Sans MS" pitchFamily="66" charset="0"/>
              </a:rPr>
              <a:t>操作符</a:t>
            </a:r>
            <a:endParaRPr lang="en-US" altLang="zh-CN" sz="3200" dirty="0" smtClean="0">
              <a:solidFill>
                <a:schemeClr val="bg1"/>
              </a:solidFill>
              <a:latin typeface="Comic Sans MS" pitchFamily="66" charset="0"/>
            </a:endParaRPr>
          </a:p>
          <a:p>
            <a:pPr algn="ctr"/>
            <a:r>
              <a:rPr lang="zh-CN" altLang="en-US" sz="3200" dirty="0" smtClean="0">
                <a:solidFill>
                  <a:schemeClr val="bg1"/>
                </a:solidFill>
                <a:latin typeface="Comic Sans MS" pitchFamily="66" charset="0"/>
              </a:rPr>
              <a:t>尤其是“</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 和 “</a:t>
            </a:r>
            <a:r>
              <a:rPr lang="en-US" altLang="zh-CN" sz="3200" dirty="0" smtClean="0">
                <a:solidFill>
                  <a:schemeClr val="bg1"/>
                </a:solidFill>
                <a:latin typeface="Comic Sans MS" pitchFamily="66" charset="0"/>
              </a:rPr>
              <a:t>==</a:t>
            </a:r>
            <a:r>
              <a:rPr lang="zh-CN" altLang="en-US" sz="3200" dirty="0" smtClean="0">
                <a:solidFill>
                  <a:schemeClr val="bg1"/>
                </a:solidFill>
                <a:latin typeface="Comic Sans MS" pitchFamily="66" charset="0"/>
              </a:rPr>
              <a:t>”</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133176557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404664"/>
            <a:ext cx="3744418" cy="6001643"/>
          </a:xfrm>
          <a:prstGeom prst="rect">
            <a:avLst/>
          </a:prstGeom>
        </p:spPr>
        <p:txBody>
          <a:bodyPr wrap="square">
            <a:spAutoFit/>
          </a:bodyPr>
          <a:lstStyle/>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“4”</a:t>
            </a:r>
          </a:p>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null</a:t>
            </a:r>
          </a:p>
          <a:p>
            <a:pPr>
              <a:lnSpc>
                <a:spcPct val="150000"/>
              </a:lnSpc>
            </a:pPr>
            <a:r>
              <a:rPr lang="en-US" altLang="zh-CN" sz="3200" dirty="0" smtClean="0">
                <a:solidFill>
                  <a:schemeClr val="accent6">
                    <a:lumMod val="75000"/>
                  </a:schemeClr>
                </a:solidFill>
                <a:latin typeface="Comic Sans MS" pitchFamily="66" charset="0"/>
              </a:rPr>
              <a:t>4</a:t>
            </a:r>
            <a:r>
              <a:rPr lang="en-US" altLang="zh-CN" sz="3200" dirty="0" smtClean="0">
                <a:solidFill>
                  <a:schemeClr val="bg1"/>
                </a:solidFill>
                <a:latin typeface="Comic Sans MS" pitchFamily="66" charset="0"/>
              </a:rPr>
              <a:t> == </a:t>
            </a:r>
            <a:r>
              <a:rPr lang="en-US" altLang="zh-CN" sz="3200" dirty="0" smtClean="0">
                <a:solidFill>
                  <a:srgbClr val="00B0F0"/>
                </a:solidFill>
                <a:latin typeface="Comic Sans MS" pitchFamily="66" charset="0"/>
              </a:rPr>
              <a:t>“4.00”</a:t>
            </a:r>
          </a:p>
          <a:p>
            <a:pPr>
              <a:lnSpc>
                <a:spcPct val="150000"/>
              </a:lnSpc>
            </a:pPr>
            <a:r>
              <a:rPr lang="en-US" altLang="zh-CN" sz="3200" dirty="0">
                <a:solidFill>
                  <a:schemeClr val="accent6">
                    <a:lumMod val="75000"/>
                  </a:schemeClr>
                </a:solidFill>
                <a:latin typeface="Comic Sans MS" pitchFamily="66" charset="0"/>
              </a:rPr>
              <a:t>4</a:t>
            </a:r>
            <a:r>
              <a:rPr lang="en-US" altLang="zh-CN" sz="3200" dirty="0" smtClean="0">
                <a:solidFill>
                  <a:srgbClr val="00B0F0"/>
                </a:solidFill>
                <a:latin typeface="Comic Sans MS" pitchFamily="66" charset="0"/>
              </a:rPr>
              <a:t> </a:t>
            </a:r>
            <a:r>
              <a:rPr lang="en-US" altLang="zh-CN" sz="3200" dirty="0" smtClean="0">
                <a:solidFill>
                  <a:schemeClr val="bg1"/>
                </a:solidFill>
                <a:latin typeface="Comic Sans MS" pitchFamily="66" charset="0"/>
              </a:rPr>
              <a:t>===</a:t>
            </a:r>
            <a:r>
              <a:rPr lang="en-US" altLang="zh-CN" sz="3200" dirty="0" smtClean="0">
                <a:solidFill>
                  <a:srgbClr val="00B0F0"/>
                </a:solidFill>
                <a:latin typeface="Comic Sans MS" pitchFamily="66" charset="0"/>
              </a:rPr>
              <a:t> “4.00”</a:t>
            </a:r>
          </a:p>
          <a:p>
            <a:pPr>
              <a:lnSpc>
                <a:spcPct val="150000"/>
              </a:lnSpc>
            </a:pPr>
            <a:r>
              <a:rPr lang="en-US" altLang="zh-CN" sz="3200" dirty="0" smtClean="0">
                <a:solidFill>
                  <a:srgbClr val="7030A0"/>
                </a:solidFill>
                <a:latin typeface="Comic Sans MS" pitchFamily="66" charset="0"/>
              </a:rPr>
              <a:t>null</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undefined</a:t>
            </a:r>
          </a:p>
          <a:p>
            <a:pPr>
              <a:lnSpc>
                <a:spcPct val="150000"/>
              </a:lnSpc>
            </a:pPr>
            <a:r>
              <a:rPr lang="en-US" altLang="zh-CN" sz="3200" dirty="0" smtClean="0">
                <a:solidFill>
                  <a:schemeClr val="accent6">
                    <a:lumMod val="75000"/>
                  </a:schemeClr>
                </a:solidFill>
                <a:latin typeface="Comic Sans MS" pitchFamily="66" charset="0"/>
              </a:rPr>
              <a:t>0</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false</a:t>
            </a:r>
          </a:p>
          <a:p>
            <a:pPr>
              <a:lnSpc>
                <a:spcPct val="150000"/>
              </a:lnSpc>
            </a:pPr>
            <a:r>
              <a:rPr lang="en-US" altLang="zh-CN" sz="3200" dirty="0" smtClean="0">
                <a:solidFill>
                  <a:schemeClr val="accent6">
                    <a:lumMod val="75000"/>
                  </a:schemeClr>
                </a:solidFill>
                <a:latin typeface="Comic Sans MS" pitchFamily="66" charset="0"/>
              </a:rPr>
              <a:t>0</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null</a:t>
            </a:r>
          </a:p>
          <a:p>
            <a:pPr>
              <a:lnSpc>
                <a:spcPct val="150000"/>
              </a:lnSpc>
            </a:pPr>
            <a:r>
              <a:rPr lang="en-US" altLang="zh-CN" sz="3200" dirty="0" smtClean="0">
                <a:solidFill>
                  <a:srgbClr val="7030A0"/>
                </a:solidFill>
                <a:latin typeface="Comic Sans MS" pitchFamily="66" charset="0"/>
              </a:rPr>
              <a:t>null</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false</a:t>
            </a:r>
            <a:endParaRPr lang="en-US" altLang="zh-CN" sz="3200" dirty="0">
              <a:solidFill>
                <a:srgbClr val="7030A0"/>
              </a:solidFill>
              <a:latin typeface="Comic Sans MS" pitchFamily="66" charset="0"/>
            </a:endParaRPr>
          </a:p>
        </p:txBody>
      </p:sp>
      <p:sp>
        <p:nvSpPr>
          <p:cNvPr id="3" name="矩形 3"/>
          <p:cNvSpPr/>
          <p:nvPr/>
        </p:nvSpPr>
        <p:spPr>
          <a:xfrm>
            <a:off x="5292080" y="404664"/>
            <a:ext cx="2304258" cy="6001643"/>
          </a:xfrm>
          <a:prstGeom prst="rect">
            <a:avLst/>
          </a:prstGeom>
        </p:spPr>
        <p:txBody>
          <a:bodyPr wrap="square">
            <a:spAutoFit/>
          </a:bodyPr>
          <a:lstStyle/>
          <a:p>
            <a:pPr>
              <a:lnSpc>
                <a:spcPct val="150000"/>
              </a:lnSpc>
            </a:pPr>
            <a:r>
              <a:rPr lang="en-US" altLang="zh-CN" sz="3200" dirty="0" smtClean="0">
                <a:solidFill>
                  <a:schemeClr val="bg1">
                    <a:lumMod val="50000"/>
                  </a:schemeClr>
                </a:solidFill>
                <a:latin typeface="Comic Sans MS" pitchFamily="66" charset="0"/>
              </a:rPr>
              <a:t>// 54</a:t>
            </a:r>
          </a:p>
          <a:p>
            <a:pPr>
              <a:lnSpc>
                <a:spcPct val="150000"/>
              </a:lnSpc>
            </a:pPr>
            <a:r>
              <a:rPr lang="en-US" altLang="zh-CN" sz="3200" dirty="0" smtClean="0">
                <a:solidFill>
                  <a:schemeClr val="bg1">
                    <a:lumMod val="50000"/>
                  </a:schemeClr>
                </a:solidFill>
                <a:latin typeface="Comic Sans MS" pitchFamily="66" charset="0"/>
              </a:rPr>
              <a:t>// 5</a:t>
            </a:r>
          </a:p>
          <a:p>
            <a:pPr>
              <a:lnSpc>
                <a:spcPct val="150000"/>
              </a:lnSpc>
            </a:pPr>
            <a:r>
              <a:rPr lang="en-US" altLang="zh-CN" sz="3200" dirty="0" smtClean="0">
                <a:solidFill>
                  <a:schemeClr val="bg1">
                    <a:lumMod val="50000"/>
                  </a:schemeClr>
                </a:solidFill>
                <a:latin typeface="Comic Sans MS" pitchFamily="66" charset="0"/>
              </a:rPr>
              <a:t>// true</a:t>
            </a:r>
          </a:p>
          <a:p>
            <a:pPr>
              <a:lnSpc>
                <a:spcPct val="150000"/>
              </a:lnSpc>
            </a:pPr>
            <a:r>
              <a:rPr lang="en-US" altLang="zh-CN" sz="3200" dirty="0" smtClean="0">
                <a:solidFill>
                  <a:schemeClr val="bg1">
                    <a:lumMod val="50000"/>
                  </a:schemeClr>
                </a:solidFill>
                <a:latin typeface="Comic Sans MS" pitchFamily="66" charset="0"/>
              </a:rPr>
              <a:t>// false</a:t>
            </a:r>
          </a:p>
          <a:p>
            <a:pPr>
              <a:lnSpc>
                <a:spcPct val="150000"/>
              </a:lnSpc>
            </a:pPr>
            <a:r>
              <a:rPr lang="en-US" altLang="zh-CN" sz="3200" dirty="0" smtClean="0">
                <a:solidFill>
                  <a:schemeClr val="bg1">
                    <a:lumMod val="50000"/>
                  </a:schemeClr>
                </a:solidFill>
                <a:latin typeface="Comic Sans MS" pitchFamily="66" charset="0"/>
              </a:rPr>
              <a:t>// true</a:t>
            </a:r>
          </a:p>
          <a:p>
            <a:pPr>
              <a:lnSpc>
                <a:spcPct val="150000"/>
              </a:lnSpc>
            </a:pPr>
            <a:r>
              <a:rPr lang="en-US" altLang="zh-CN" sz="3200" dirty="0" smtClean="0">
                <a:solidFill>
                  <a:schemeClr val="bg1">
                    <a:lumMod val="50000"/>
                  </a:schemeClr>
                </a:solidFill>
                <a:latin typeface="Comic Sans MS" pitchFamily="66" charset="0"/>
              </a:rPr>
              <a:t>// true</a:t>
            </a:r>
          </a:p>
          <a:p>
            <a:pPr>
              <a:lnSpc>
                <a:spcPct val="150000"/>
              </a:lnSpc>
            </a:pPr>
            <a:r>
              <a:rPr lang="en-US" altLang="zh-CN" sz="3200" dirty="0" smtClean="0">
                <a:solidFill>
                  <a:schemeClr val="bg1">
                    <a:lumMod val="50000"/>
                  </a:schemeClr>
                </a:solidFill>
                <a:latin typeface="Comic Sans MS" pitchFamily="66" charset="0"/>
              </a:rPr>
              <a:t>// false</a:t>
            </a:r>
          </a:p>
          <a:p>
            <a:pPr>
              <a:lnSpc>
                <a:spcPct val="150000"/>
              </a:lnSpc>
            </a:pPr>
            <a:r>
              <a:rPr lang="en-US" altLang="zh-CN" sz="3200" dirty="0" smtClean="0">
                <a:solidFill>
                  <a:schemeClr val="bg1">
                    <a:lumMod val="50000"/>
                  </a:schemeClr>
                </a:solidFill>
                <a:latin typeface="Comic Sans MS" pitchFamily="66" charset="0"/>
              </a:rPr>
              <a:t>// false</a:t>
            </a:r>
            <a:endParaRPr lang="en-US" altLang="zh-CN" sz="3200" dirty="0">
              <a:solidFill>
                <a:schemeClr val="bg1">
                  <a:lumMod val="50000"/>
                </a:schemeClr>
              </a:solidFill>
              <a:latin typeface="Comic Sans MS" pitchFamily="66" charset="0"/>
            </a:endParaRPr>
          </a:p>
        </p:txBody>
      </p:sp>
    </p:spTree>
    <p:extLst>
      <p:ext uri="{BB962C8B-B14F-4D97-AF65-F5344CB8AC3E}">
        <p14:creationId xmlns:p14="http://schemas.microsoft.com/office/powerpoint/2010/main" val="6899449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2366878"/>
            <a:ext cx="6912768" cy="1754326"/>
          </a:xfrm>
          <a:prstGeom prst="rect">
            <a:avLst/>
          </a:prstGeom>
        </p:spPr>
        <p:txBody>
          <a:bodyPr wrap="square">
            <a:spAutoFit/>
          </a:bodyPr>
          <a:lstStyle/>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accent6">
                    <a:lumMod val="75000"/>
                  </a:schemeClr>
                </a:solidFill>
                <a:latin typeface="Comic Sans MS" pitchFamily="66" charset="0"/>
              </a:rPr>
              <a:t> </a:t>
            </a:r>
            <a:r>
              <a:rPr lang="en-US" altLang="zh-CN" sz="2400" dirty="0" smtClean="0">
                <a:solidFill>
                  <a:srgbClr val="7030A0"/>
                </a:solidFill>
                <a:latin typeface="Comic Sans MS" pitchFamily="66" charset="0"/>
              </a:rPr>
              <a:t>null</a:t>
            </a:r>
            <a:r>
              <a:rPr lang="en-US" altLang="zh-CN" sz="2400" dirty="0" smtClean="0">
                <a:solidFill>
                  <a:schemeClr val="accent6">
                    <a:lumMod val="75000"/>
                  </a:schemeClr>
                </a:solidFill>
                <a:latin typeface="Comic Sans MS" pitchFamily="66" charset="0"/>
              </a:rPr>
              <a:t>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smtClean="0">
                <a:solidFill>
                  <a:srgbClr val="00B0F0"/>
                </a:solidFill>
                <a:latin typeface="Comic Sans MS" pitchFamily="66" charset="0"/>
              </a:rPr>
              <a:t>“object”</a:t>
            </a:r>
          </a:p>
          <a:p>
            <a:pPr>
              <a:lnSpc>
                <a:spcPct val="150000"/>
              </a:lnSpc>
            </a:pPr>
            <a:r>
              <a:rPr lang="en-US" altLang="zh-CN" sz="2400" dirty="0">
                <a:solidFill>
                  <a:srgbClr val="00B050"/>
                </a:solidFill>
                <a:latin typeface="Comic Sans MS" pitchFamily="66" charset="0"/>
              </a:rPr>
              <a:t>typeof</a:t>
            </a:r>
            <a:r>
              <a:rPr lang="en-US" altLang="zh-CN" sz="2400" dirty="0">
                <a:solidFill>
                  <a:schemeClr val="accent6">
                    <a:lumMod val="75000"/>
                  </a:schemeClr>
                </a:solidFill>
                <a:latin typeface="Comic Sans MS" pitchFamily="66" charset="0"/>
              </a:rPr>
              <a:t> </a:t>
            </a:r>
            <a:r>
              <a:rPr lang="en-US" altLang="zh-CN" sz="2400" dirty="0" smtClean="0">
                <a:solidFill>
                  <a:srgbClr val="7030A0"/>
                </a:solidFill>
                <a:latin typeface="Comic Sans MS" pitchFamily="66" charset="0"/>
              </a:rPr>
              <a:t>[1</a:t>
            </a:r>
            <a:r>
              <a:rPr lang="zh-CN" altLang="en-US" sz="2400" dirty="0" smtClean="0">
                <a:solidFill>
                  <a:srgbClr val="7030A0"/>
                </a:solidFill>
                <a:latin typeface="Comic Sans MS" pitchFamily="66" charset="0"/>
              </a:rPr>
              <a:t>， </a:t>
            </a:r>
            <a:r>
              <a:rPr lang="en-US" altLang="zh-CN" sz="2400" dirty="0" smtClean="0">
                <a:solidFill>
                  <a:srgbClr val="7030A0"/>
                </a:solidFill>
                <a:latin typeface="Comic Sans MS" pitchFamily="66" charset="0"/>
              </a:rPr>
              <a:t>2]</a:t>
            </a:r>
            <a:r>
              <a:rPr lang="en-US" altLang="zh-CN" sz="2400" dirty="0" smtClean="0">
                <a:solidFill>
                  <a:schemeClr val="accent6">
                    <a:lumMod val="75000"/>
                  </a:schemeClr>
                </a:solidFill>
                <a:latin typeface="Comic Sans MS" pitchFamily="66" charset="0"/>
              </a:rPr>
              <a:t>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a:solidFill>
                  <a:srgbClr val="00B0F0"/>
                </a:solidFill>
                <a:latin typeface="Comic Sans MS" pitchFamily="66" charset="0"/>
              </a:rPr>
              <a:t>“object</a:t>
            </a:r>
            <a:r>
              <a:rPr lang="en-US" altLang="zh-CN" sz="2400" dirty="0" smtClean="0">
                <a:solidFill>
                  <a:srgbClr val="00B0F0"/>
                </a:solidFill>
                <a:latin typeface="Comic Sans MS" pitchFamily="66" charset="0"/>
              </a:rPr>
              <a:t>”</a:t>
            </a:r>
          </a:p>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accent6">
                    <a:lumMod val="75000"/>
                  </a:schemeClr>
                </a:solidFill>
                <a:latin typeface="Comic Sans MS" pitchFamily="66" charset="0"/>
              </a:rPr>
              <a:t> </a:t>
            </a:r>
            <a:r>
              <a:rPr lang="en-US" altLang="zh-CN" sz="2400" dirty="0" smtClean="0">
                <a:solidFill>
                  <a:srgbClr val="7030A0"/>
                </a:solidFill>
                <a:latin typeface="Comic Sans MS" pitchFamily="66" charset="0"/>
              </a:rPr>
              <a:t>new Object()</a:t>
            </a:r>
            <a:r>
              <a:rPr lang="en-US" altLang="zh-CN" sz="2400" dirty="0" smtClean="0">
                <a:solidFill>
                  <a:schemeClr val="bg1"/>
                </a:solidFill>
                <a:latin typeface="Comic Sans MS" pitchFamily="66" charset="0"/>
              </a:rPr>
              <a:t> === </a:t>
            </a:r>
            <a:r>
              <a:rPr lang="en-US" altLang="zh-CN" sz="2400" dirty="0" smtClean="0">
                <a:solidFill>
                  <a:srgbClr val="00B0F0"/>
                </a:solidFill>
                <a:latin typeface="Comic Sans MS" pitchFamily="66" charset="0"/>
              </a:rPr>
              <a:t>“object”</a:t>
            </a:r>
            <a:endParaRPr lang="en-US" altLang="zh-CN" sz="2400" dirty="0">
              <a:solidFill>
                <a:srgbClr val="00B0F0"/>
              </a:solidFill>
              <a:latin typeface="Comic Sans MS" pitchFamily="66" charset="0"/>
            </a:endParaRPr>
          </a:p>
        </p:txBody>
      </p:sp>
      <p:sp>
        <p:nvSpPr>
          <p:cNvPr id="3" name="矩形 3"/>
          <p:cNvSpPr/>
          <p:nvPr/>
        </p:nvSpPr>
        <p:spPr>
          <a:xfrm>
            <a:off x="251521" y="4239086"/>
            <a:ext cx="8640960" cy="2862322"/>
          </a:xfrm>
          <a:prstGeom prst="rect">
            <a:avLst/>
          </a:prstGeom>
        </p:spPr>
        <p:txBody>
          <a:bodyPr wrap="square">
            <a:spAutoFit/>
          </a:bodyPr>
          <a:lstStyle/>
          <a:p>
            <a:pPr>
              <a:lnSpc>
                <a:spcPct val="150000"/>
              </a:lnSpc>
            </a:pPr>
            <a:r>
              <a:rPr lang="en-US" altLang="zh-CN" sz="2400" dirty="0" smtClean="0">
                <a:solidFill>
                  <a:schemeClr val="bg1"/>
                </a:solidFill>
                <a:latin typeface="Comic Sans MS" pitchFamily="66" charset="0"/>
              </a:rPr>
              <a:t>Object.</a:t>
            </a:r>
            <a:r>
              <a:rPr lang="en-US" altLang="zh-CN" sz="2400" dirty="0" smtClean="0">
                <a:solidFill>
                  <a:srgbClr val="FF66CC"/>
                </a:solidFill>
                <a:latin typeface="Comic Sans MS" pitchFamily="66" charset="0"/>
              </a:rPr>
              <a:t>prototype</a:t>
            </a:r>
            <a:r>
              <a:rPr lang="en-US" altLang="zh-CN" sz="2400" dirty="0" smtClean="0">
                <a:solidFill>
                  <a:schemeClr val="bg1"/>
                </a:solidFill>
                <a:latin typeface="Comic Sans MS" pitchFamily="66" charset="0"/>
              </a:rPr>
              <a:t>.toString.apply(</a:t>
            </a:r>
            <a:r>
              <a:rPr lang="en-US" altLang="zh-CN" sz="2400" dirty="0" smtClean="0">
                <a:solidFill>
                  <a:srgbClr val="7030A0"/>
                </a:solidFill>
                <a:latin typeface="Comic Sans MS" pitchFamily="66" charset="0"/>
              </a:rPr>
              <a:t>[]</a:t>
            </a:r>
            <a:r>
              <a:rPr lang="en-US" altLang="zh-CN" sz="2400" dirty="0" smtClean="0">
                <a:solidFill>
                  <a:schemeClr val="bg1"/>
                </a:solidFill>
                <a:latin typeface="Comic Sans MS" pitchFamily="66" charset="0"/>
              </a:rPr>
              <a:t>); === </a:t>
            </a:r>
            <a:r>
              <a:rPr lang="en-US" altLang="zh-CN" sz="2400" dirty="0" smtClean="0">
                <a:solidFill>
                  <a:srgbClr val="00B0F0"/>
                </a:solidFill>
                <a:latin typeface="Comic Sans MS" pitchFamily="66" charset="0"/>
              </a:rPr>
              <a:t>“[Object Array]”</a:t>
            </a:r>
            <a:r>
              <a:rPr lang="en-US" altLang="zh-CN" sz="2400" dirty="0" smtClean="0">
                <a:solidFill>
                  <a:schemeClr val="bg1"/>
                </a:solidFill>
                <a:latin typeface="Comic Sans MS" pitchFamily="66" charset="0"/>
              </a:rPr>
              <a:t>;</a:t>
            </a:r>
          </a:p>
          <a:p>
            <a:pPr>
              <a:lnSpc>
                <a:spcPct val="150000"/>
              </a:lnSpc>
            </a:pPr>
            <a:r>
              <a:rPr lang="en-US" altLang="zh-CN" sz="2400" dirty="0" smtClean="0">
                <a:solidFill>
                  <a:schemeClr val="bg1"/>
                </a:solidFill>
                <a:latin typeface="Comic Sans MS" pitchFamily="66" charset="0"/>
              </a:rPr>
              <a:t>Object.</a:t>
            </a:r>
            <a:r>
              <a:rPr lang="en-US" altLang="zh-CN" sz="2400" dirty="0" smtClean="0">
                <a:solidFill>
                  <a:srgbClr val="FF66CC"/>
                </a:solidFill>
                <a:latin typeface="Comic Sans MS" pitchFamily="66" charset="0"/>
              </a:rPr>
              <a:t>prototype</a:t>
            </a:r>
            <a:r>
              <a:rPr lang="en-US" altLang="zh-CN" sz="2400" dirty="0" smtClean="0">
                <a:solidFill>
                  <a:schemeClr val="bg1"/>
                </a:solidFill>
                <a:latin typeface="Comic Sans MS" pitchFamily="66" charset="0"/>
              </a:rPr>
              <a:t>.toString.apply(</a:t>
            </a:r>
            <a:r>
              <a:rPr lang="en-US" altLang="zh-CN" sz="2400" dirty="0" smtClean="0">
                <a:solidFill>
                  <a:srgbClr val="7030A0"/>
                </a:solidFill>
                <a:latin typeface="Comic Sans MS" pitchFamily="66" charset="0"/>
              </a:rPr>
              <a:t>null</a:t>
            </a:r>
            <a:r>
              <a:rPr lang="en-US" altLang="zh-CN" sz="2400" dirty="0" smtClean="0">
                <a:solidFill>
                  <a:schemeClr val="bg1"/>
                </a:solidFill>
                <a:latin typeface="Comic Sans MS" pitchFamily="66" charset="0"/>
              </a:rPr>
              <a:t>); </a:t>
            </a:r>
            <a:r>
              <a:rPr lang="en-US" altLang="zh-CN" sz="2400" dirty="0">
                <a:solidFill>
                  <a:schemeClr val="bg1"/>
                </a:solidFill>
                <a:latin typeface="Comic Sans MS" pitchFamily="66" charset="0"/>
              </a:rPr>
              <a:t>=== </a:t>
            </a:r>
            <a:r>
              <a:rPr lang="en-US" altLang="zh-CN" sz="2400" dirty="0">
                <a:solidFill>
                  <a:srgbClr val="00B0F0"/>
                </a:solidFill>
                <a:latin typeface="Comic Sans MS" pitchFamily="66" charset="0"/>
              </a:rPr>
              <a:t>“[Object </a:t>
            </a:r>
            <a:r>
              <a:rPr lang="en-US" altLang="zh-CN" sz="2400" dirty="0" smtClean="0">
                <a:solidFill>
                  <a:srgbClr val="00B0F0"/>
                </a:solidFill>
                <a:latin typeface="Comic Sans MS" pitchFamily="66" charset="0"/>
              </a:rPr>
              <a:t>Null]”</a:t>
            </a:r>
            <a:r>
              <a:rPr lang="en-US" altLang="zh-CN" sz="2400" dirty="0" smtClean="0">
                <a:solidFill>
                  <a:schemeClr val="bg1"/>
                </a:solidFill>
                <a:latin typeface="Comic Sans MS" pitchFamily="66" charset="0"/>
              </a:rPr>
              <a:t>;</a:t>
            </a:r>
            <a:endParaRPr lang="en-US" altLang="zh-CN" sz="2400" dirty="0">
              <a:solidFill>
                <a:schemeClr val="bg1"/>
              </a:solidFill>
              <a:latin typeface="Comic Sans MS" pitchFamily="66" charset="0"/>
            </a:endParaRPr>
          </a:p>
          <a:p>
            <a:pPr>
              <a:lnSpc>
                <a:spcPct val="150000"/>
              </a:lnSpc>
            </a:pPr>
            <a:r>
              <a:rPr lang="en-US" altLang="zh-CN" sz="2400" dirty="0" smtClean="0">
                <a:solidFill>
                  <a:schemeClr val="bg1"/>
                </a:solidFill>
                <a:latin typeface="Comic Sans MS" pitchFamily="66" charset="0"/>
              </a:rPr>
              <a:t>[1</a:t>
            </a:r>
            <a:r>
              <a:rPr lang="zh-CN" altLang="en-US" sz="2400" dirty="0" smtClean="0">
                <a:solidFill>
                  <a:schemeClr val="bg1"/>
                </a:solidFill>
                <a:latin typeface="Comic Sans MS" pitchFamily="66" charset="0"/>
              </a:rPr>
              <a:t>， </a:t>
            </a:r>
            <a:r>
              <a:rPr lang="en-US" altLang="zh-CN" sz="2400" dirty="0" smtClean="0">
                <a:solidFill>
                  <a:schemeClr val="bg1"/>
                </a:solidFill>
                <a:latin typeface="Comic Sans MS" pitchFamily="66" charset="0"/>
              </a:rPr>
              <a:t>2] </a:t>
            </a:r>
            <a:r>
              <a:rPr lang="en-US" altLang="zh-CN" sz="2400" dirty="0" smtClean="0">
                <a:solidFill>
                  <a:srgbClr val="7030A0"/>
                </a:solidFill>
                <a:latin typeface="Comic Sans MS" pitchFamily="66" charset="0"/>
              </a:rPr>
              <a:t>instanceof </a:t>
            </a:r>
            <a:r>
              <a:rPr lang="en-US" altLang="zh-CN" sz="2400" dirty="0" smtClean="0">
                <a:solidFill>
                  <a:srgbClr val="FF66CC"/>
                </a:solidFill>
                <a:latin typeface="Comic Sans MS" pitchFamily="66" charset="0"/>
              </a:rPr>
              <a:t>Array</a:t>
            </a:r>
            <a:r>
              <a:rPr lang="en-US" altLang="zh-CN" sz="2400" dirty="0" smtClean="0">
                <a:solidFill>
                  <a:schemeClr val="bg1"/>
                </a:solidFill>
                <a:latin typeface="Comic Sans MS" pitchFamily="66" charset="0"/>
              </a:rPr>
              <a:t> === </a:t>
            </a:r>
            <a:r>
              <a:rPr lang="en-US" altLang="zh-CN" sz="2400" dirty="0" smtClean="0">
                <a:solidFill>
                  <a:srgbClr val="7030A0"/>
                </a:solidFill>
                <a:latin typeface="Comic Sans MS" pitchFamily="66" charset="0"/>
              </a:rPr>
              <a:t>true</a:t>
            </a:r>
          </a:p>
          <a:p>
            <a:pPr>
              <a:lnSpc>
                <a:spcPct val="150000"/>
              </a:lnSpc>
            </a:pPr>
            <a:r>
              <a:rPr lang="en-US" altLang="zh-CN" sz="2400" dirty="0" smtClean="0">
                <a:solidFill>
                  <a:srgbClr val="00B050"/>
                </a:solidFill>
                <a:latin typeface="Comic Sans MS" pitchFamily="66" charset="0"/>
              </a:rPr>
              <a:t>new</a:t>
            </a:r>
            <a:r>
              <a:rPr lang="en-US" altLang="zh-CN" sz="2400" dirty="0" smtClean="0">
                <a:solidFill>
                  <a:schemeClr val="bg1"/>
                </a:solidFill>
                <a:latin typeface="Comic Sans MS" pitchFamily="66" charset="0"/>
              </a:rPr>
              <a:t> Object() </a:t>
            </a:r>
            <a:r>
              <a:rPr lang="en-US" altLang="zh-CN" sz="2400" dirty="0">
                <a:solidFill>
                  <a:srgbClr val="7030A0"/>
                </a:solidFill>
                <a:latin typeface="Comic Sans MS" pitchFamily="66" charset="0"/>
              </a:rPr>
              <a:t>instanceof </a:t>
            </a:r>
            <a:r>
              <a:rPr lang="en-US" altLang="zh-CN" sz="2400" dirty="0">
                <a:solidFill>
                  <a:srgbClr val="FF66CC"/>
                </a:solidFill>
                <a:latin typeface="Comic Sans MS" pitchFamily="66" charset="0"/>
              </a:rPr>
              <a:t>Array</a:t>
            </a:r>
            <a:r>
              <a:rPr lang="en-US" altLang="zh-CN" sz="2400" dirty="0">
                <a:solidFill>
                  <a:schemeClr val="bg1"/>
                </a:solidFill>
                <a:latin typeface="Comic Sans MS" pitchFamily="66" charset="0"/>
              </a:rPr>
              <a:t> === </a:t>
            </a:r>
            <a:r>
              <a:rPr lang="en-US" altLang="zh-CN" sz="2400" dirty="0" smtClean="0">
                <a:solidFill>
                  <a:srgbClr val="7030A0"/>
                </a:solidFill>
                <a:latin typeface="Comic Sans MS" pitchFamily="66" charset="0"/>
              </a:rPr>
              <a:t>false</a:t>
            </a:r>
            <a:endParaRPr lang="en-US" altLang="zh-CN" sz="2400" dirty="0">
              <a:solidFill>
                <a:srgbClr val="7030A0"/>
              </a:solidFill>
              <a:latin typeface="Comic Sans MS" pitchFamily="66" charset="0"/>
            </a:endParaRPr>
          </a:p>
          <a:p>
            <a:pPr>
              <a:lnSpc>
                <a:spcPct val="150000"/>
              </a:lnSpc>
            </a:pPr>
            <a:endParaRPr lang="en-US" altLang="zh-CN" sz="2400" dirty="0">
              <a:solidFill>
                <a:srgbClr val="7030A0"/>
              </a:solidFill>
              <a:latin typeface="Comic Sans MS" pitchFamily="66" charset="0"/>
            </a:endParaRPr>
          </a:p>
        </p:txBody>
      </p:sp>
      <p:sp>
        <p:nvSpPr>
          <p:cNvPr id="5" name="矩形 3"/>
          <p:cNvSpPr/>
          <p:nvPr/>
        </p:nvSpPr>
        <p:spPr>
          <a:xfrm>
            <a:off x="1115616" y="458666"/>
            <a:ext cx="6912768" cy="1754326"/>
          </a:xfrm>
          <a:prstGeom prst="rect">
            <a:avLst/>
          </a:prstGeom>
        </p:spPr>
        <p:txBody>
          <a:bodyPr wrap="square">
            <a:spAutoFit/>
          </a:bodyPr>
          <a:lstStyle/>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accent6">
                    <a:lumMod val="75000"/>
                  </a:schemeClr>
                </a:solidFill>
                <a:latin typeface="Comic Sans MS" pitchFamily="66" charset="0"/>
              </a:rPr>
              <a:t> </a:t>
            </a:r>
            <a:r>
              <a:rPr lang="en-US" altLang="zh-CN" sz="2400" dirty="0" smtClean="0">
                <a:solidFill>
                  <a:srgbClr val="7030A0"/>
                </a:solidFill>
                <a:latin typeface="Comic Sans MS" pitchFamily="66" charset="0"/>
              </a:rPr>
              <a:t>100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smtClean="0">
                <a:solidFill>
                  <a:srgbClr val="00B0F0"/>
                </a:solidFill>
                <a:latin typeface="Comic Sans MS" pitchFamily="66" charset="0"/>
              </a:rPr>
              <a:t>“number”</a:t>
            </a:r>
          </a:p>
          <a:p>
            <a:pPr>
              <a:lnSpc>
                <a:spcPct val="150000"/>
              </a:lnSpc>
            </a:pPr>
            <a:r>
              <a:rPr lang="en-US" altLang="zh-CN" sz="2400" dirty="0">
                <a:solidFill>
                  <a:srgbClr val="00B050"/>
                </a:solidFill>
                <a:latin typeface="Comic Sans MS" pitchFamily="66" charset="0"/>
              </a:rPr>
              <a:t>typeof</a:t>
            </a:r>
            <a:r>
              <a:rPr lang="en-US" altLang="zh-CN" sz="2400" dirty="0">
                <a:solidFill>
                  <a:schemeClr val="accent6">
                    <a:lumMod val="75000"/>
                  </a:schemeClr>
                </a:solidFill>
                <a:latin typeface="Comic Sans MS" pitchFamily="66" charset="0"/>
              </a:rPr>
              <a:t> </a:t>
            </a:r>
            <a:r>
              <a:rPr lang="en-US" altLang="zh-CN" sz="2400" dirty="0" smtClean="0">
                <a:solidFill>
                  <a:srgbClr val="7030A0"/>
                </a:solidFill>
                <a:latin typeface="Comic Sans MS" pitchFamily="66" charset="0"/>
              </a:rPr>
              <a:t>true</a:t>
            </a:r>
            <a:r>
              <a:rPr lang="en-US" altLang="zh-CN" sz="2400" dirty="0" smtClean="0">
                <a:solidFill>
                  <a:schemeClr val="accent6">
                    <a:lumMod val="75000"/>
                  </a:schemeClr>
                </a:solidFill>
                <a:latin typeface="Comic Sans MS" pitchFamily="66" charset="0"/>
              </a:rPr>
              <a:t>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smtClean="0">
                <a:solidFill>
                  <a:srgbClr val="00B0F0"/>
                </a:solidFill>
                <a:latin typeface="Comic Sans MS" pitchFamily="66" charset="0"/>
              </a:rPr>
              <a:t>“boolean”</a:t>
            </a:r>
          </a:p>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accent6">
                    <a:lumMod val="75000"/>
                  </a:schemeClr>
                </a:solidFill>
                <a:latin typeface="Comic Sans MS" pitchFamily="66" charset="0"/>
              </a:rPr>
              <a:t> </a:t>
            </a:r>
            <a:r>
              <a:rPr lang="en-US" altLang="zh-CN" sz="2400" dirty="0" smtClean="0">
                <a:solidFill>
                  <a:srgbClr val="7030A0"/>
                </a:solidFill>
                <a:latin typeface="Comic Sans MS" pitchFamily="66" charset="0"/>
              </a:rPr>
              <a:t>function</a:t>
            </a:r>
            <a:r>
              <a:rPr lang="en-US" altLang="zh-CN" sz="2400" dirty="0" smtClean="0">
                <a:solidFill>
                  <a:schemeClr val="accent6">
                    <a:lumMod val="75000"/>
                  </a:schemeClr>
                </a:solidFill>
                <a:latin typeface="Comic Sans MS" pitchFamily="66" charset="0"/>
              </a:rPr>
              <a:t> </a:t>
            </a:r>
            <a:r>
              <a:rPr lang="en-US" altLang="zh-CN" sz="2400" dirty="0" smtClean="0">
                <a:solidFill>
                  <a:schemeClr val="bg1"/>
                </a:solidFill>
                <a:latin typeface="Comic Sans MS" pitchFamily="66" charset="0"/>
              </a:rPr>
              <a:t>() {} === </a:t>
            </a:r>
            <a:r>
              <a:rPr lang="en-US" altLang="zh-CN" sz="2400" dirty="0" smtClean="0">
                <a:solidFill>
                  <a:srgbClr val="00B0F0"/>
                </a:solidFill>
                <a:latin typeface="Comic Sans MS" pitchFamily="66" charset="0"/>
              </a:rPr>
              <a:t>“function”</a:t>
            </a:r>
            <a:endParaRPr lang="en-US" altLang="zh-CN" sz="2400" dirty="0">
              <a:solidFill>
                <a:srgbClr val="00B0F0"/>
              </a:solidFill>
              <a:latin typeface="Comic Sans MS" pitchFamily="66" charset="0"/>
            </a:endParaRPr>
          </a:p>
        </p:txBody>
      </p:sp>
      <p:sp>
        <p:nvSpPr>
          <p:cNvPr id="2" name="Rectangle 1"/>
          <p:cNvSpPr/>
          <p:nvPr/>
        </p:nvSpPr>
        <p:spPr>
          <a:xfrm>
            <a:off x="1108415" y="2998784"/>
            <a:ext cx="4975753" cy="1122420"/>
          </a:xfrm>
          <a:prstGeom prst="rect">
            <a:avLst/>
          </a:prstGeom>
          <a:noFill/>
          <a:ln/>
          <a:effectLst>
            <a:glow rad="101600">
              <a:schemeClr val="accent4">
                <a:satMod val="175000"/>
                <a:alpha val="40000"/>
              </a:schemeClr>
            </a:glo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559992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268760"/>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3</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396142" y="3049775"/>
            <a:ext cx="4248471" cy="584775"/>
          </a:xfrm>
          <a:prstGeom prst="rect">
            <a:avLst/>
          </a:prstGeom>
        </p:spPr>
        <p:txBody>
          <a:bodyPr wrap="square">
            <a:spAutoFit/>
          </a:bodyPr>
          <a:lstStyle/>
          <a:p>
            <a:pPr algn="ctr"/>
            <a:r>
              <a:rPr lang="zh-CN" altLang="en-US" sz="3200" dirty="0" smtClean="0">
                <a:solidFill>
                  <a:schemeClr val="bg1"/>
                </a:solidFill>
                <a:latin typeface="Comic Sans MS" pitchFamily="66" charset="0"/>
              </a:rPr>
              <a:t>对象 </a:t>
            </a:r>
            <a:r>
              <a:rPr lang="en-US" altLang="zh-CN" sz="3200" dirty="0" smtClean="0">
                <a:solidFill>
                  <a:schemeClr val="bg1"/>
                </a:solidFill>
                <a:latin typeface="Comic Sans MS" pitchFamily="66" charset="0"/>
              </a:rPr>
              <a:t>&amp;</a:t>
            </a:r>
            <a:r>
              <a:rPr lang="zh-CN" altLang="en-US" sz="3200" dirty="0" smtClean="0">
                <a:solidFill>
                  <a:schemeClr val="bg1"/>
                </a:solidFill>
                <a:latin typeface="Comic Sans MS" pitchFamily="66" charset="0"/>
              </a:rPr>
              <a:t> 基元类型</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79203214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1844824"/>
            <a:ext cx="3600400" cy="3046988"/>
          </a:xfrm>
          <a:prstGeom prst="rect">
            <a:avLst/>
          </a:prstGeom>
        </p:spPr>
        <p:txBody>
          <a:bodyPr wrap="square">
            <a:spAutoFit/>
          </a:bodyPr>
          <a:lstStyle/>
          <a:p>
            <a:pPr>
              <a:lnSpc>
                <a:spcPct val="150000"/>
              </a:lnSpc>
            </a:pPr>
            <a:r>
              <a:rPr lang="en-US" altLang="zh-CN" sz="3200" dirty="0" smtClean="0">
                <a:solidFill>
                  <a:srgbClr val="7030A0"/>
                </a:solidFill>
                <a:latin typeface="Comic Sans MS" pitchFamily="66" charset="0"/>
              </a:rPr>
              <a:t>var</a:t>
            </a:r>
            <a:r>
              <a:rPr lang="en-US" altLang="zh-CN" sz="3200" dirty="0" smtClean="0">
                <a:solidFill>
                  <a:srgbClr val="00B050"/>
                </a:solidFill>
                <a:latin typeface="Comic Sans MS" pitchFamily="66" charset="0"/>
              </a:rPr>
              <a:t> </a:t>
            </a:r>
            <a:r>
              <a:rPr lang="en-US" altLang="zh-CN" sz="3200" dirty="0" smtClean="0">
                <a:solidFill>
                  <a:schemeClr val="bg1"/>
                </a:solidFill>
                <a:latin typeface="Comic Sans MS" pitchFamily="66" charset="0"/>
              </a:rPr>
              <a:t>a =</a:t>
            </a:r>
            <a:r>
              <a:rPr lang="en-US" altLang="zh-CN" sz="3200" dirty="0" smtClean="0">
                <a:solidFill>
                  <a:srgbClr val="00B050"/>
                </a:solidFill>
                <a:latin typeface="Comic Sans MS" pitchFamily="66" charset="0"/>
              </a:rPr>
              <a:t> </a:t>
            </a:r>
            <a:r>
              <a:rPr lang="en-US" altLang="zh-CN" sz="3200" dirty="0" smtClean="0">
                <a:solidFill>
                  <a:srgbClr val="0070C0"/>
                </a:solidFill>
                <a:latin typeface="Comic Sans MS" pitchFamily="66" charset="0"/>
              </a:rPr>
              <a:t>“string”</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alert(</a:t>
            </a:r>
            <a:r>
              <a:rPr lang="en-US" altLang="zh-CN" sz="3200" dirty="0" err="1" smtClean="0">
                <a:solidFill>
                  <a:schemeClr val="bg1"/>
                </a:solidFill>
                <a:latin typeface="Comic Sans MS" pitchFamily="66" charset="0"/>
              </a:rPr>
              <a:t>a.</a:t>
            </a:r>
            <a:r>
              <a:rPr lang="en-US" altLang="zh-CN" sz="3200" dirty="0" err="1" smtClean="0">
                <a:solidFill>
                  <a:srgbClr val="92D050"/>
                </a:solidFill>
                <a:latin typeface="Comic Sans MS" pitchFamily="66" charset="0"/>
              </a:rPr>
              <a:t>length</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a.t = </a:t>
            </a:r>
            <a:r>
              <a:rPr lang="en-US" altLang="zh-CN" sz="3200" dirty="0" smtClean="0">
                <a:solidFill>
                  <a:schemeClr val="accent6">
                    <a:lumMod val="75000"/>
                  </a:schemeClr>
                </a:solidFill>
                <a:latin typeface="Comic Sans MS" pitchFamily="66" charset="0"/>
              </a:rPr>
              <a:t>3</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alert(a.t);</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673308872"/>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242913"/>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4</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411760" y="3068960"/>
            <a:ext cx="4248471" cy="584775"/>
          </a:xfrm>
          <a:prstGeom prst="rect">
            <a:avLst/>
          </a:prstGeom>
        </p:spPr>
        <p:txBody>
          <a:bodyPr wrap="square">
            <a:spAutoFit/>
          </a:bodyPr>
          <a:lstStyle/>
          <a:p>
            <a:pPr algn="ctr"/>
            <a:r>
              <a:rPr lang="zh-CN" altLang="en-US" sz="3200" dirty="0" smtClean="0">
                <a:solidFill>
                  <a:schemeClr val="bg1"/>
                </a:solidFill>
                <a:latin typeface="Comic Sans MS" pitchFamily="66" charset="0"/>
              </a:rPr>
              <a:t>函数 </a:t>
            </a:r>
            <a:r>
              <a:rPr lang="en-US" altLang="zh-CN" sz="3200" dirty="0" smtClean="0">
                <a:solidFill>
                  <a:schemeClr val="bg1"/>
                </a:solidFill>
                <a:latin typeface="Comic Sans MS" pitchFamily="66" charset="0"/>
              </a:rPr>
              <a:t>&amp; </a:t>
            </a:r>
            <a:r>
              <a:rPr lang="zh-CN" altLang="en-US" sz="3200" dirty="0" smtClean="0">
                <a:solidFill>
                  <a:schemeClr val="bg1"/>
                </a:solidFill>
                <a:latin typeface="Comic Sans MS" pitchFamily="66" charset="0"/>
              </a:rPr>
              <a:t>构造器</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79203214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1628800"/>
            <a:ext cx="3600400" cy="3785652"/>
          </a:xfrm>
          <a:prstGeom prst="rect">
            <a:avLst/>
          </a:prstGeom>
        </p:spPr>
        <p:txBody>
          <a:bodyPr wrap="square">
            <a:spAutoFit/>
          </a:bodyPr>
          <a:lstStyle/>
          <a:p>
            <a:pPr>
              <a:lnSpc>
                <a:spcPct val="150000"/>
              </a:lnSpc>
            </a:pPr>
            <a:r>
              <a:rPr lang="en-US" altLang="zh-CN" sz="3200" dirty="0" smtClean="0">
                <a:solidFill>
                  <a:srgbClr val="7030A0"/>
                </a:solidFill>
                <a:latin typeface="Comic Sans MS" pitchFamily="66" charset="0"/>
              </a:rPr>
              <a:t>function</a:t>
            </a:r>
            <a:r>
              <a:rPr lang="en-US" altLang="zh-CN" sz="3200" dirty="0" smtClean="0">
                <a:solidFill>
                  <a:srgbClr val="00B050"/>
                </a:solidFill>
                <a:latin typeface="Comic Sans MS" pitchFamily="66" charset="0"/>
              </a:rPr>
              <a:t> </a:t>
            </a:r>
            <a:r>
              <a:rPr lang="en-US" altLang="zh-CN" sz="3200" dirty="0" smtClean="0">
                <a:solidFill>
                  <a:schemeClr val="bg1"/>
                </a:solidFill>
                <a:latin typeface="Comic Sans MS" pitchFamily="66" charset="0"/>
              </a:rPr>
              <a:t>f() {};</a:t>
            </a:r>
          </a:p>
          <a:p>
            <a:pPr>
              <a:lnSpc>
                <a:spcPct val="150000"/>
              </a:lnSpc>
            </a:pPr>
            <a:r>
              <a:rPr lang="en-US" altLang="zh-CN" sz="3200" dirty="0" smtClean="0">
                <a:solidFill>
                  <a:srgbClr val="7030A0"/>
                </a:solidFill>
                <a:latin typeface="Comic Sans MS" pitchFamily="66" charset="0"/>
              </a:rPr>
              <a:t>var </a:t>
            </a:r>
            <a:r>
              <a:rPr lang="en-US" altLang="zh-CN" sz="3200" dirty="0" smtClean="0">
                <a:solidFill>
                  <a:schemeClr val="bg1"/>
                </a:solidFill>
                <a:latin typeface="Comic Sans MS" pitchFamily="66" charset="0"/>
              </a:rPr>
              <a:t>a = f,</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b = f(),</a:t>
            </a:r>
          </a:p>
          <a:p>
            <a:pPr>
              <a:lnSpc>
                <a:spcPct val="150000"/>
              </a:lnSpc>
            </a:pPr>
            <a:r>
              <a:rPr lang="en-US" altLang="zh-CN" sz="3200" dirty="0">
                <a:solidFill>
                  <a:srgbClr val="7030A0"/>
                </a:solidFill>
                <a:latin typeface="Comic Sans MS" pitchFamily="66" charset="0"/>
              </a:rPr>
              <a:t> </a:t>
            </a:r>
            <a:r>
              <a:rPr lang="en-US" altLang="zh-CN" sz="3200" dirty="0" smtClean="0">
                <a:solidFill>
                  <a:srgbClr val="7030A0"/>
                </a:solidFill>
                <a:latin typeface="Comic Sans MS" pitchFamily="66" charset="0"/>
              </a:rPr>
              <a:t>     </a:t>
            </a:r>
            <a:r>
              <a:rPr lang="en-US" altLang="zh-CN" sz="3200" dirty="0" smtClean="0">
                <a:solidFill>
                  <a:schemeClr val="bg1"/>
                </a:solidFill>
                <a:latin typeface="Comic Sans MS" pitchFamily="66" charset="0"/>
              </a:rPr>
              <a:t>c = </a:t>
            </a:r>
            <a:r>
              <a:rPr lang="en-US" altLang="zh-CN" sz="3200" dirty="0" smtClean="0">
                <a:solidFill>
                  <a:srgbClr val="7030A0"/>
                </a:solidFill>
                <a:latin typeface="Comic Sans MS" pitchFamily="66" charset="0"/>
              </a:rPr>
              <a:t>new</a:t>
            </a:r>
            <a:r>
              <a:rPr lang="en-US" altLang="zh-CN" sz="3200" dirty="0" smtClean="0">
                <a:solidFill>
                  <a:schemeClr val="bg1"/>
                </a:solidFill>
                <a:latin typeface="Comic Sans MS" pitchFamily="66" charset="0"/>
              </a:rPr>
              <a:t> f,</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d = f(f);</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3422419273"/>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196752"/>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5</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411760" y="3068960"/>
            <a:ext cx="4248471" cy="584775"/>
          </a:xfrm>
          <a:prstGeom prst="rect">
            <a:avLst/>
          </a:prstGeom>
        </p:spPr>
        <p:txBody>
          <a:bodyPr wrap="square">
            <a:spAutoFit/>
          </a:bodyPr>
          <a:lstStyle/>
          <a:p>
            <a:pPr algn="ctr"/>
            <a:r>
              <a:rPr lang="zh-CN" altLang="en-US" sz="3200" dirty="0" smtClean="0">
                <a:solidFill>
                  <a:schemeClr val="bg1"/>
                </a:solidFill>
                <a:latin typeface="Comic Sans MS" pitchFamily="66" charset="0"/>
              </a:rPr>
              <a:t>闭包</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69766754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5736" y="1196752"/>
            <a:ext cx="4824536" cy="4524315"/>
          </a:xfrm>
          <a:prstGeom prst="rect">
            <a:avLst/>
          </a:prstGeom>
        </p:spPr>
        <p:txBody>
          <a:bodyPr wrap="square">
            <a:spAutoFit/>
          </a:bodyPr>
          <a:lstStyle/>
          <a:p>
            <a:pPr>
              <a:lnSpc>
                <a:spcPct val="150000"/>
              </a:lnSpc>
            </a:pPr>
            <a:r>
              <a:rPr lang="en-US" altLang="zh-CN" sz="3200" dirty="0" smtClean="0">
                <a:solidFill>
                  <a:srgbClr val="7030A0"/>
                </a:solidFill>
                <a:latin typeface="Comic Sans MS" pitchFamily="66" charset="0"/>
              </a:rPr>
              <a:t>function</a:t>
            </a:r>
            <a:r>
              <a:rPr lang="en-US" altLang="zh-CN" sz="3200" dirty="0" smtClean="0">
                <a:solidFill>
                  <a:srgbClr val="00B050"/>
                </a:solidFill>
                <a:latin typeface="Comic Sans MS" pitchFamily="66" charset="0"/>
              </a:rPr>
              <a:t> </a:t>
            </a:r>
            <a:r>
              <a:rPr lang="en-US" altLang="zh-CN" sz="3200" dirty="0" smtClean="0">
                <a:solidFill>
                  <a:schemeClr val="bg1"/>
                </a:solidFill>
                <a:latin typeface="Comic Sans MS" pitchFamily="66" charset="0"/>
              </a:rPr>
              <a:t>add(a) {</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r>
              <a:rPr lang="en-US" altLang="zh-CN" sz="3200" dirty="0" smtClean="0">
                <a:solidFill>
                  <a:srgbClr val="7030A0"/>
                </a:solidFill>
                <a:latin typeface="Comic Sans MS" pitchFamily="66" charset="0"/>
              </a:rPr>
              <a:t>return function </a:t>
            </a:r>
            <a:r>
              <a:rPr lang="en-US" altLang="zh-CN" sz="3200" dirty="0" smtClean="0">
                <a:solidFill>
                  <a:schemeClr val="bg1"/>
                </a:solidFill>
                <a:latin typeface="Comic Sans MS" pitchFamily="66" charset="0"/>
              </a:rPr>
              <a:t>(b) {</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r>
              <a:rPr lang="en-US" altLang="zh-CN" sz="3200" dirty="0" smtClean="0">
                <a:solidFill>
                  <a:srgbClr val="7030A0"/>
                </a:solidFill>
                <a:latin typeface="Comic Sans MS" pitchFamily="66" charset="0"/>
              </a:rPr>
              <a:t>return</a:t>
            </a:r>
            <a:r>
              <a:rPr lang="en-US" altLang="zh-CN" sz="3200" dirty="0" smtClean="0">
                <a:solidFill>
                  <a:schemeClr val="bg1"/>
                </a:solidFill>
                <a:latin typeface="Comic Sans MS" pitchFamily="66" charset="0"/>
              </a:rPr>
              <a:t> a + b;</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p>
          <a:p>
            <a:pPr>
              <a:lnSpc>
                <a:spcPct val="150000"/>
              </a:lnSpc>
            </a:pP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add(</a:t>
            </a:r>
            <a:r>
              <a:rPr lang="en-US" altLang="zh-CN" sz="3200" dirty="0" smtClean="0">
                <a:solidFill>
                  <a:schemeClr val="accent6">
                    <a:lumMod val="75000"/>
                  </a:schemeClr>
                </a:solidFill>
                <a:latin typeface="Comic Sans MS" pitchFamily="66" charset="0"/>
              </a:rPr>
              <a:t>3</a:t>
            </a:r>
            <a:r>
              <a:rPr lang="en-US" altLang="zh-CN" sz="3200" dirty="0" smtClean="0">
                <a:solidFill>
                  <a:schemeClr val="bg1"/>
                </a:solidFill>
                <a:latin typeface="Comic Sans MS" pitchFamily="66" charset="0"/>
              </a:rPr>
              <a:t>)(</a:t>
            </a:r>
            <a:r>
              <a:rPr lang="en-US" altLang="zh-CN" sz="3200" dirty="0" smtClean="0">
                <a:solidFill>
                  <a:schemeClr val="accent6">
                    <a:lumMod val="75000"/>
                  </a:schemeClr>
                </a:solidFill>
                <a:latin typeface="Comic Sans MS" pitchFamily="66" charset="0"/>
              </a:rPr>
              <a:t>4</a:t>
            </a:r>
            <a:r>
              <a:rPr lang="en-US" altLang="zh-CN" sz="3200" dirty="0" smtClean="0">
                <a:solidFill>
                  <a:schemeClr val="bg1"/>
                </a:solidFill>
                <a:latin typeface="Comic Sans MS" pitchFamily="66" charset="0"/>
              </a:rPr>
              <a:t>) == </a:t>
            </a:r>
            <a:r>
              <a:rPr lang="en-US" altLang="zh-CN" sz="3200" dirty="0" smtClean="0">
                <a:solidFill>
                  <a:schemeClr val="accent6">
                    <a:lumMod val="75000"/>
                  </a:schemeClr>
                </a:solidFill>
                <a:latin typeface="Comic Sans MS" pitchFamily="66" charset="0"/>
              </a:rPr>
              <a:t>7</a:t>
            </a:r>
          </a:p>
        </p:txBody>
      </p:sp>
    </p:spTree>
    <p:extLst>
      <p:ext uri="{BB962C8B-B14F-4D97-AF65-F5344CB8AC3E}">
        <p14:creationId xmlns:p14="http://schemas.microsoft.com/office/powerpoint/2010/main" val="247104445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476672"/>
            <a:ext cx="8424936" cy="5904656"/>
          </a:xfrm>
        </p:spPr>
        <p:txBody>
          <a:bodyPr>
            <a:normAutofit/>
          </a:bodyPr>
          <a:lstStyle/>
          <a:p>
            <a:pPr algn="l">
              <a:lnSpc>
                <a:spcPct val="150000"/>
              </a:lnSpc>
            </a:pPr>
            <a:r>
              <a:rPr lang="en-US" altLang="zh-CN" dirty="0" smtClean="0">
                <a:solidFill>
                  <a:srgbClr val="FFC000"/>
                </a:solidFill>
                <a:latin typeface="Comic Sans MS" pitchFamily="66" charset="0"/>
              </a:rPr>
              <a:t>《JS</a:t>
            </a:r>
            <a:r>
              <a:rPr lang="zh-CN" altLang="en-US" dirty="0" smtClean="0">
                <a:solidFill>
                  <a:srgbClr val="FFC000"/>
                </a:solidFill>
                <a:latin typeface="Comic Sans MS" pitchFamily="66" charset="0"/>
              </a:rPr>
              <a:t>公开课</a:t>
            </a:r>
            <a:r>
              <a:rPr lang="en-US" altLang="zh-CN" dirty="0" smtClean="0">
                <a:solidFill>
                  <a:srgbClr val="FFC000"/>
                </a:solidFill>
                <a:latin typeface="Comic Sans MS" pitchFamily="66" charset="0"/>
              </a:rPr>
              <a:t>》</a:t>
            </a:r>
            <a:r>
              <a:rPr lang="zh-CN" altLang="en-US" dirty="0" smtClean="0">
                <a:solidFill>
                  <a:srgbClr val="FFC000"/>
                </a:solidFill>
                <a:latin typeface="Comic Sans MS" pitchFamily="66" charset="0"/>
              </a:rPr>
              <a:t>系列分享</a:t>
            </a:r>
            <a:r>
              <a:rPr lang="en-US" altLang="zh-CN" dirty="0">
                <a:solidFill>
                  <a:schemeClr val="bg1"/>
                </a:solidFill>
                <a:latin typeface="Comic Sans MS" pitchFamily="66" charset="0"/>
              </a:rPr>
              <a:t/>
            </a:r>
            <a:br>
              <a:rPr lang="en-US" altLang="zh-CN" dirty="0">
                <a:solidFill>
                  <a:schemeClr val="bg1"/>
                </a:solidFill>
                <a:latin typeface="Comic Sans MS" pitchFamily="66" charset="0"/>
              </a:rPr>
            </a:br>
            <a:r>
              <a:rPr lang="en-US" altLang="zh-CN" sz="2800" dirty="0" smtClean="0">
                <a:solidFill>
                  <a:schemeClr val="bg1"/>
                </a:solidFill>
                <a:latin typeface="Comic Sans MS" pitchFamily="66" charset="0"/>
              </a:rPr>
              <a:t>1). </a:t>
            </a:r>
            <a:r>
              <a:rPr lang="zh-CN" altLang="en-US" sz="2800" dirty="0" smtClean="0">
                <a:solidFill>
                  <a:srgbClr val="FFC000"/>
                </a:solidFill>
                <a:latin typeface="Comic Sans MS" pitchFamily="66" charset="0"/>
              </a:rPr>
              <a:t>认识</a:t>
            </a:r>
            <a:r>
              <a:rPr lang="en-US" altLang="zh-CN" sz="2800" dirty="0" smtClean="0">
                <a:solidFill>
                  <a:srgbClr val="FFC000"/>
                </a:solidFill>
                <a:latin typeface="Comic Sans MS" pitchFamily="66" charset="0"/>
              </a:rPr>
              <a:t>JavaScript</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2). </a:t>
            </a:r>
            <a:r>
              <a:rPr lang="zh-CN" altLang="en-US" sz="2800" dirty="0" smtClean="0">
                <a:solidFill>
                  <a:schemeClr val="bg1"/>
                </a:solidFill>
                <a:latin typeface="Comic Sans MS" pitchFamily="66" charset="0"/>
              </a:rPr>
              <a:t>数据类型 </a:t>
            </a:r>
            <a:r>
              <a:rPr lang="en-US" altLang="zh-CN" sz="2800" dirty="0" smtClean="0">
                <a:solidFill>
                  <a:schemeClr val="bg1"/>
                </a:solidFill>
                <a:latin typeface="Comic Sans MS" pitchFamily="66" charset="0"/>
              </a:rPr>
              <a:t>&amp; </a:t>
            </a:r>
            <a:r>
              <a:rPr lang="zh-CN" altLang="en-US" sz="2800" dirty="0" smtClean="0">
                <a:solidFill>
                  <a:schemeClr val="bg1"/>
                </a:solidFill>
                <a:latin typeface="Comic Sans MS" pitchFamily="66" charset="0"/>
              </a:rPr>
              <a:t>操作符</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4). </a:t>
            </a:r>
            <a:r>
              <a:rPr lang="zh-CN" altLang="en-US" sz="2800" dirty="0" smtClean="0">
                <a:solidFill>
                  <a:schemeClr val="bg1"/>
                </a:solidFill>
                <a:latin typeface="Comic Sans MS" pitchFamily="66" charset="0"/>
              </a:rPr>
              <a:t>谈对象</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5). </a:t>
            </a:r>
            <a:r>
              <a:rPr lang="zh-CN" altLang="en-US" sz="2800" dirty="0" smtClean="0">
                <a:solidFill>
                  <a:schemeClr val="bg1"/>
                </a:solidFill>
                <a:latin typeface="Comic Sans MS" pitchFamily="66" charset="0"/>
              </a:rPr>
              <a:t>基于原型的继承机制</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6). </a:t>
            </a:r>
            <a:r>
              <a:rPr lang="zh-CN" altLang="en-US" sz="2800" dirty="0">
                <a:solidFill>
                  <a:schemeClr val="bg1"/>
                </a:solidFill>
                <a:latin typeface="Comic Sans MS" pitchFamily="66" charset="0"/>
              </a:rPr>
              <a:t>运行上下文</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7). </a:t>
            </a:r>
            <a:r>
              <a:rPr lang="zh-CN" altLang="en-US" sz="2800" dirty="0">
                <a:solidFill>
                  <a:schemeClr val="bg1"/>
                </a:solidFill>
                <a:latin typeface="Comic Sans MS" pitchFamily="66" charset="0"/>
              </a:rPr>
              <a:t>神</a:t>
            </a:r>
            <a:r>
              <a:rPr lang="zh-CN" altLang="en-US" sz="2800" dirty="0" smtClean="0">
                <a:solidFill>
                  <a:schemeClr val="bg1"/>
                </a:solidFill>
                <a:latin typeface="Comic Sans MS" pitchFamily="66" charset="0"/>
              </a:rPr>
              <a:t>奇的闭包</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8). </a:t>
            </a:r>
            <a:r>
              <a:rPr lang="zh-CN" altLang="en-US" sz="2800" dirty="0" smtClean="0">
                <a:solidFill>
                  <a:schemeClr val="bg1"/>
                </a:solidFill>
                <a:latin typeface="Comic Sans MS" pitchFamily="66" charset="0"/>
              </a:rPr>
              <a:t>高</a:t>
            </a:r>
            <a:r>
              <a:rPr lang="zh-CN" altLang="en-US" sz="2800" dirty="0">
                <a:solidFill>
                  <a:schemeClr val="bg1"/>
                </a:solidFill>
                <a:latin typeface="Comic Sans MS" pitchFamily="66" charset="0"/>
              </a:rPr>
              <a:t>性</a:t>
            </a:r>
            <a:r>
              <a:rPr lang="zh-CN" altLang="en-US" sz="2800" dirty="0" smtClean="0">
                <a:solidFill>
                  <a:schemeClr val="bg1"/>
                </a:solidFill>
                <a:latin typeface="Comic Sans MS" pitchFamily="66" charset="0"/>
              </a:rPr>
              <a:t>能</a:t>
            </a:r>
            <a:r>
              <a:rPr lang="en-US" altLang="zh-CN" sz="2800" dirty="0" smtClean="0">
                <a:solidFill>
                  <a:schemeClr val="bg1"/>
                </a:solidFill>
                <a:latin typeface="Comic Sans MS" pitchFamily="66" charset="0"/>
              </a:rPr>
              <a:t>JavaScript</a:t>
            </a:r>
            <a:endParaRPr lang="zh-CN" altLang="en-US" sz="2800" b="1" dirty="0">
              <a:solidFill>
                <a:srgbClr val="FFC000"/>
              </a:solidFill>
              <a:latin typeface="Comic Sans MS" pitchFamily="66" charset="0"/>
            </a:endParaRPr>
          </a:p>
        </p:txBody>
      </p:sp>
      <p:pic>
        <p:nvPicPr>
          <p:cNvPr id="2050" name="Picture 2"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2359" y="1700808"/>
            <a:ext cx="1100137" cy="180498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rot="20231085">
            <a:off x="6298266" y="4845607"/>
            <a:ext cx="2350512" cy="1207148"/>
          </a:xfrm>
          <a:prstGeom prst="ellipse">
            <a:avLst/>
          </a:prstGeom>
          <a:no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smtClean="0">
                <a:solidFill>
                  <a:schemeClr val="bg1">
                    <a:lumMod val="95000"/>
                  </a:schemeClr>
                </a:solidFill>
                <a:latin typeface="Comic Sans MS" pitchFamily="66" charset="0"/>
              </a:rPr>
              <a:t>READY?</a:t>
            </a:r>
            <a:endParaRPr lang="zh-CN" altLang="en-US" sz="3200" dirty="0">
              <a:solidFill>
                <a:schemeClr val="bg1">
                  <a:lumMod val="95000"/>
                </a:schemeClr>
              </a:solidFill>
              <a:latin typeface="Comic Sans MS" pitchFamily="66" charset="0"/>
            </a:endParaRPr>
          </a:p>
        </p:txBody>
      </p:sp>
    </p:spTree>
    <p:extLst>
      <p:ext uri="{BB962C8B-B14F-4D97-AF65-F5344CB8AC3E}">
        <p14:creationId xmlns:p14="http://schemas.microsoft.com/office/powerpoint/2010/main" val="3765151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19672" y="1052736"/>
            <a:ext cx="6192688" cy="4524315"/>
          </a:xfrm>
          <a:prstGeom prst="rect">
            <a:avLst/>
          </a:prstGeom>
        </p:spPr>
        <p:txBody>
          <a:bodyPr wrap="square">
            <a:spAutoFit/>
          </a:bodyPr>
          <a:lstStyle/>
          <a:p>
            <a:pPr>
              <a:lnSpc>
                <a:spcPct val="150000"/>
              </a:lnSpc>
            </a:pPr>
            <a:r>
              <a:rPr lang="en-US" altLang="zh-CN" sz="3200" dirty="0" smtClean="0">
                <a:solidFill>
                  <a:srgbClr val="7030A0"/>
                </a:solidFill>
                <a:latin typeface="Comic Sans MS" pitchFamily="66" charset="0"/>
              </a:rPr>
              <a:t>var </a:t>
            </a:r>
            <a:r>
              <a:rPr lang="en-US" altLang="zh-CN" sz="3200" dirty="0" smtClean="0">
                <a:solidFill>
                  <a:schemeClr val="bg1"/>
                </a:solidFill>
                <a:latin typeface="Comic Sans MS" pitchFamily="66" charset="0"/>
              </a:rPr>
              <a:t>uniqueID = (</a:t>
            </a:r>
            <a:r>
              <a:rPr lang="en-US" altLang="zh-CN" sz="3200" dirty="0" smtClean="0">
                <a:solidFill>
                  <a:srgbClr val="7030A0"/>
                </a:solidFill>
                <a:latin typeface="Comic Sans MS" pitchFamily="66" charset="0"/>
              </a:rPr>
              <a:t>function</a:t>
            </a:r>
            <a:r>
              <a:rPr lang="en-US" altLang="zh-CN" sz="3200" dirty="0" smtClean="0">
                <a:solidFill>
                  <a:schemeClr val="bg1"/>
                </a:solidFill>
                <a:latin typeface="Comic Sans MS" pitchFamily="66" charset="0"/>
              </a:rPr>
              <a:t>() {</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r>
              <a:rPr lang="en-US" altLang="zh-CN" sz="3200" dirty="0" smtClean="0">
                <a:solidFill>
                  <a:srgbClr val="7030A0"/>
                </a:solidFill>
                <a:latin typeface="Comic Sans MS" pitchFamily="66" charset="0"/>
              </a:rPr>
              <a:t>var</a:t>
            </a:r>
            <a:r>
              <a:rPr lang="en-US" altLang="zh-CN" sz="3200" dirty="0" smtClean="0">
                <a:solidFill>
                  <a:schemeClr val="bg1"/>
                </a:solidFill>
                <a:latin typeface="Comic Sans MS" pitchFamily="66" charset="0"/>
              </a:rPr>
              <a:t> id = 0;</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r>
              <a:rPr lang="en-US" altLang="zh-CN" sz="3200" dirty="0" smtClean="0">
                <a:solidFill>
                  <a:srgbClr val="7030A0"/>
                </a:solidFill>
                <a:latin typeface="Comic Sans MS" pitchFamily="66" charset="0"/>
              </a:rPr>
              <a:t>return function </a:t>
            </a:r>
            <a:r>
              <a:rPr lang="en-US" altLang="zh-CN" sz="3200" dirty="0" smtClean="0">
                <a:solidFill>
                  <a:schemeClr val="bg1"/>
                </a:solidFill>
                <a:latin typeface="Comic Sans MS" pitchFamily="66" charset="0"/>
              </a:rPr>
              <a:t>() {</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r>
              <a:rPr lang="en-US" altLang="zh-CN" sz="3200" dirty="0" smtClean="0">
                <a:solidFill>
                  <a:srgbClr val="7030A0"/>
                </a:solidFill>
                <a:latin typeface="Comic Sans MS" pitchFamily="66" charset="0"/>
              </a:rPr>
              <a:t>return</a:t>
            </a:r>
            <a:r>
              <a:rPr lang="en-US" altLang="zh-CN" sz="3200" dirty="0" smtClean="0">
                <a:solidFill>
                  <a:schemeClr val="bg1"/>
                </a:solidFill>
                <a:latin typeface="Comic Sans MS" pitchFamily="66" charset="0"/>
              </a:rPr>
              <a:t> id++;</a:t>
            </a:r>
          </a:p>
          <a:p>
            <a:pPr>
              <a:lnSpc>
                <a:spcPct val="150000"/>
              </a:lnSpc>
            </a:pPr>
            <a:r>
              <a:rPr lang="en-US" altLang="zh-CN" sz="3200" dirty="0">
                <a:solidFill>
                  <a:schemeClr val="bg1"/>
                </a:solidFill>
                <a:latin typeface="Comic Sans MS" pitchFamily="66" charset="0"/>
              </a:rPr>
              <a:t> </a:t>
            </a:r>
            <a:r>
              <a:rPr lang="en-US" altLang="zh-CN" sz="3200" dirty="0" smtClean="0">
                <a:solidFill>
                  <a:schemeClr val="bg1"/>
                </a:solidFill>
                <a:latin typeface="Comic Sans MS" pitchFamily="66" charset="0"/>
              </a:rPr>
              <a:t>   };</a:t>
            </a:r>
          </a:p>
          <a:p>
            <a:pPr>
              <a:lnSpc>
                <a:spcPct val="150000"/>
              </a:lnSpc>
            </a:pPr>
            <a:r>
              <a:rPr lang="en-US" altLang="zh-CN" sz="3200" dirty="0" smtClean="0">
                <a:solidFill>
                  <a:schemeClr val="bg1"/>
                </a:solidFill>
                <a:latin typeface="Comic Sans MS" pitchFamily="66" charset="0"/>
              </a:rPr>
              <a:t>})();</a:t>
            </a:r>
          </a:p>
        </p:txBody>
      </p:sp>
    </p:spTree>
    <p:extLst>
      <p:ext uri="{BB962C8B-B14F-4D97-AF65-F5344CB8AC3E}">
        <p14:creationId xmlns:p14="http://schemas.microsoft.com/office/powerpoint/2010/main" val="100841740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458937"/>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6</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339752" y="3140968"/>
            <a:ext cx="4248471" cy="584775"/>
          </a:xfrm>
          <a:prstGeom prst="rect">
            <a:avLst/>
          </a:prstGeom>
        </p:spPr>
        <p:txBody>
          <a:bodyPr wrap="square">
            <a:spAutoFit/>
          </a:bodyPr>
          <a:lstStyle/>
          <a:p>
            <a:pPr algn="ctr"/>
            <a:r>
              <a:rPr lang="zh-CN" altLang="en-US" sz="3200" dirty="0" smtClean="0">
                <a:solidFill>
                  <a:schemeClr val="bg1"/>
                </a:solidFill>
                <a:latin typeface="Comic Sans MS" pitchFamily="66" charset="0"/>
              </a:rPr>
              <a:t>原型</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1526543550"/>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3004015"/>
            <a:ext cx="5451716" cy="742767"/>
          </a:xfrm>
          <a:prstGeom prst="rect">
            <a:avLst/>
          </a:prstGeom>
        </p:spPr>
        <p:txBody>
          <a:bodyPr wrap="square">
            <a:spAutoFit/>
          </a:bodyPr>
          <a:lstStyle/>
          <a:p>
            <a:pPr>
              <a:lnSpc>
                <a:spcPct val="150000"/>
              </a:lnSpc>
            </a:pPr>
            <a:r>
              <a:rPr lang="en-US" altLang="zh-CN" sz="3200" dirty="0" smtClean="0">
                <a:solidFill>
                  <a:srgbClr val="FFC000"/>
                </a:solidFill>
                <a:latin typeface="Comic Sans MS" pitchFamily="66" charset="0"/>
              </a:rPr>
              <a:t>5</a:t>
            </a:r>
            <a:r>
              <a:rPr lang="zh-CN" altLang="en-US" sz="3200" dirty="0" smtClean="0">
                <a:solidFill>
                  <a:schemeClr val="bg1"/>
                </a:solidFill>
                <a:latin typeface="Comic Sans MS" pitchFamily="66" charset="0"/>
              </a:rPr>
              <a:t>分钟 了解</a:t>
            </a:r>
            <a:r>
              <a:rPr lang="en-US" altLang="zh-CN" sz="3200" dirty="0" smtClean="0">
                <a:solidFill>
                  <a:schemeClr val="bg1"/>
                </a:solidFill>
                <a:latin typeface="Comic Sans MS" pitchFamily="66" charset="0"/>
              </a:rPr>
              <a:t>JavaScript</a:t>
            </a:r>
            <a:r>
              <a:rPr lang="zh-CN" altLang="en-US" sz="3200" dirty="0" smtClean="0">
                <a:solidFill>
                  <a:srgbClr val="FFC000"/>
                </a:solidFill>
                <a:latin typeface="Comic Sans MS" pitchFamily="66" charset="0"/>
              </a:rPr>
              <a:t>原型</a:t>
            </a:r>
            <a:endParaRPr lang="en-US" altLang="zh-CN" sz="3200" dirty="0" smtClean="0">
              <a:solidFill>
                <a:srgbClr val="FFC000"/>
              </a:solidFill>
              <a:latin typeface="Comic Sans MS" pitchFamily="66" charset="0"/>
            </a:endParaRPr>
          </a:p>
        </p:txBody>
      </p:sp>
    </p:spTree>
    <p:extLst>
      <p:ext uri="{BB962C8B-B14F-4D97-AF65-F5344CB8AC3E}">
        <p14:creationId xmlns:p14="http://schemas.microsoft.com/office/powerpoint/2010/main" val="2326528764"/>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513" y="404664"/>
            <a:ext cx="4267487" cy="749372"/>
          </a:xfrm>
          <a:prstGeom prst="rect">
            <a:avLst/>
          </a:prstGeom>
        </p:spPr>
        <p:txBody>
          <a:bodyPr wrap="square">
            <a:spAutoFit/>
          </a:bodyPr>
          <a:lstStyle/>
          <a:p>
            <a:pPr>
              <a:lnSpc>
                <a:spcPct val="150000"/>
              </a:lnSpc>
            </a:pPr>
            <a:r>
              <a:rPr lang="en-US" altLang="zh-CN" sz="3200" dirty="0" smtClean="0">
                <a:solidFill>
                  <a:srgbClr val="7030A0"/>
                </a:solidFill>
                <a:latin typeface="Comic Sans MS" pitchFamily="66" charset="0"/>
              </a:rPr>
              <a:t>function</a:t>
            </a:r>
            <a:r>
              <a:rPr lang="en-US" altLang="zh-CN" sz="3200" dirty="0" smtClean="0">
                <a:solidFill>
                  <a:schemeClr val="bg1"/>
                </a:solidFill>
                <a:latin typeface="Comic Sans MS" pitchFamily="66" charset="0"/>
              </a:rPr>
              <a:t> f () {};</a:t>
            </a:r>
          </a:p>
        </p:txBody>
      </p:sp>
      <p:sp>
        <p:nvSpPr>
          <p:cNvPr id="3" name="椭圆 2"/>
          <p:cNvSpPr/>
          <p:nvPr/>
        </p:nvSpPr>
        <p:spPr>
          <a:xfrm>
            <a:off x="4932040" y="620688"/>
            <a:ext cx="720080"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B0F0"/>
                </a:solidFill>
              </a:rPr>
              <a:t>P2</a:t>
            </a:r>
            <a:endParaRPr lang="zh-CN" altLang="en-US" sz="2400" dirty="0">
              <a:solidFill>
                <a:srgbClr val="00B0F0"/>
              </a:solidFill>
            </a:endParaRPr>
          </a:p>
        </p:txBody>
      </p:sp>
      <p:sp>
        <p:nvSpPr>
          <p:cNvPr id="5" name="椭圆 4"/>
          <p:cNvSpPr/>
          <p:nvPr/>
        </p:nvSpPr>
        <p:spPr>
          <a:xfrm>
            <a:off x="6156176" y="620688"/>
            <a:ext cx="720080"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F0"/>
                </a:solidFill>
              </a:rPr>
              <a:t>f</a:t>
            </a:r>
            <a:endParaRPr lang="zh-CN" altLang="en-US" sz="2400" dirty="0">
              <a:solidFill>
                <a:srgbClr val="00B0F0"/>
              </a:solidFill>
            </a:endParaRPr>
          </a:p>
        </p:txBody>
      </p:sp>
      <p:sp>
        <p:nvSpPr>
          <p:cNvPr id="6" name="椭圆 5"/>
          <p:cNvSpPr/>
          <p:nvPr/>
        </p:nvSpPr>
        <p:spPr>
          <a:xfrm>
            <a:off x="4932040" y="2204864"/>
            <a:ext cx="720080"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F0"/>
                </a:solidFill>
              </a:rPr>
              <a:t>c</a:t>
            </a:r>
            <a:endParaRPr lang="zh-CN" altLang="en-US" sz="2400" dirty="0">
              <a:solidFill>
                <a:srgbClr val="00B0F0"/>
              </a:solidFill>
            </a:endParaRPr>
          </a:p>
        </p:txBody>
      </p:sp>
      <p:sp>
        <p:nvSpPr>
          <p:cNvPr id="7" name="椭圆 6"/>
          <p:cNvSpPr/>
          <p:nvPr/>
        </p:nvSpPr>
        <p:spPr>
          <a:xfrm>
            <a:off x="6156176" y="2241848"/>
            <a:ext cx="720080"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B0F0"/>
                </a:solidFill>
              </a:rPr>
              <a:t>a</a:t>
            </a:r>
            <a:endParaRPr lang="zh-CN" altLang="en-US" sz="2400" dirty="0">
              <a:solidFill>
                <a:srgbClr val="00B0F0"/>
              </a:solidFill>
            </a:endParaRPr>
          </a:p>
        </p:txBody>
      </p:sp>
      <p:sp>
        <p:nvSpPr>
          <p:cNvPr id="8" name="TextBox 7"/>
          <p:cNvSpPr txBox="1"/>
          <p:nvPr/>
        </p:nvSpPr>
        <p:spPr>
          <a:xfrm>
            <a:off x="4139952" y="796062"/>
            <a:ext cx="561372" cy="369332"/>
          </a:xfrm>
          <a:prstGeom prst="rect">
            <a:avLst/>
          </a:prstGeom>
          <a:noFill/>
        </p:spPr>
        <p:txBody>
          <a:bodyPr wrap="none" rtlCol="0">
            <a:spAutoFit/>
          </a:bodyPr>
          <a:lstStyle/>
          <a:p>
            <a:r>
              <a:rPr lang="en-US" altLang="zh-CN" dirty="0" smtClean="0">
                <a:solidFill>
                  <a:srgbClr val="00B0F0"/>
                </a:solidFill>
              </a:rPr>
              <a:t>z : 0</a:t>
            </a:r>
            <a:endParaRPr lang="zh-CN" altLang="en-US" dirty="0">
              <a:solidFill>
                <a:srgbClr val="00B0F0"/>
              </a:solidFill>
            </a:endParaRPr>
          </a:p>
        </p:txBody>
      </p:sp>
      <p:sp>
        <p:nvSpPr>
          <p:cNvPr id="9" name="椭圆 8"/>
          <p:cNvSpPr/>
          <p:nvPr/>
        </p:nvSpPr>
        <p:spPr>
          <a:xfrm>
            <a:off x="7452320" y="2204864"/>
            <a:ext cx="720080"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B0F0"/>
                </a:solidFill>
              </a:rPr>
              <a:t>b</a:t>
            </a:r>
            <a:endParaRPr lang="zh-CN" altLang="en-US" sz="2400" dirty="0">
              <a:solidFill>
                <a:srgbClr val="00B0F0"/>
              </a:solidFill>
            </a:endParaRPr>
          </a:p>
        </p:txBody>
      </p:sp>
      <p:sp>
        <p:nvSpPr>
          <p:cNvPr id="10" name="云形 9"/>
          <p:cNvSpPr/>
          <p:nvPr/>
        </p:nvSpPr>
        <p:spPr>
          <a:xfrm>
            <a:off x="7452320" y="620688"/>
            <a:ext cx="720080" cy="7200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B0F0"/>
                </a:solidFill>
              </a:rPr>
              <a:t>P</a:t>
            </a:r>
            <a:endParaRPr lang="zh-CN" altLang="en-US" sz="2400" dirty="0">
              <a:solidFill>
                <a:srgbClr val="00B0F0"/>
              </a:solidFill>
            </a:endParaRPr>
          </a:p>
        </p:txBody>
      </p:sp>
      <p:sp>
        <p:nvSpPr>
          <p:cNvPr id="11" name="TextBox 10"/>
          <p:cNvSpPr txBox="1"/>
          <p:nvPr/>
        </p:nvSpPr>
        <p:spPr>
          <a:xfrm>
            <a:off x="8388424" y="796062"/>
            <a:ext cx="569387" cy="369332"/>
          </a:xfrm>
          <a:prstGeom prst="rect">
            <a:avLst/>
          </a:prstGeom>
          <a:noFill/>
        </p:spPr>
        <p:txBody>
          <a:bodyPr wrap="none" rtlCol="0">
            <a:spAutoFit/>
          </a:bodyPr>
          <a:lstStyle/>
          <a:p>
            <a:r>
              <a:rPr lang="en-US" altLang="zh-CN" dirty="0" smtClean="0">
                <a:solidFill>
                  <a:srgbClr val="00B0F0"/>
                </a:solidFill>
              </a:rPr>
              <a:t>x : 3</a:t>
            </a:r>
            <a:endParaRPr lang="zh-CN" altLang="en-US" dirty="0">
              <a:solidFill>
                <a:srgbClr val="00B0F0"/>
              </a:solidFill>
            </a:endParaRPr>
          </a:p>
        </p:txBody>
      </p:sp>
      <p:cxnSp>
        <p:nvCxnSpPr>
          <p:cNvPr id="13" name="直接连接符 12"/>
          <p:cNvCxnSpPr>
            <a:stCxn id="3" idx="4"/>
            <a:endCxn id="6" idx="0"/>
          </p:cNvCxnSpPr>
          <p:nvPr/>
        </p:nvCxnSpPr>
        <p:spPr>
          <a:xfrm>
            <a:off x="5292080" y="1340768"/>
            <a:ext cx="0"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1"/>
            <a:endCxn id="7" idx="7"/>
          </p:cNvCxnSpPr>
          <p:nvPr/>
        </p:nvCxnSpPr>
        <p:spPr>
          <a:xfrm flipH="1">
            <a:off x="6770803" y="1340001"/>
            <a:ext cx="1041557" cy="10073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1"/>
            <a:endCxn id="9" idx="0"/>
          </p:cNvCxnSpPr>
          <p:nvPr/>
        </p:nvCxnSpPr>
        <p:spPr>
          <a:xfrm>
            <a:off x="7812360" y="1340001"/>
            <a:ext cx="0" cy="86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35530" y="3284984"/>
            <a:ext cx="569387" cy="646331"/>
          </a:xfrm>
          <a:prstGeom prst="rect">
            <a:avLst/>
          </a:prstGeom>
          <a:noFill/>
        </p:spPr>
        <p:txBody>
          <a:bodyPr wrap="none" rtlCol="0">
            <a:spAutoFit/>
          </a:bodyPr>
          <a:lstStyle/>
          <a:p>
            <a:r>
              <a:rPr lang="en-US" altLang="zh-CN" dirty="0" smtClean="0">
                <a:solidFill>
                  <a:srgbClr val="00B0F0"/>
                </a:solidFill>
              </a:rPr>
              <a:t>x : 2</a:t>
            </a:r>
          </a:p>
          <a:p>
            <a:r>
              <a:rPr lang="en-US" altLang="zh-CN" dirty="0" smtClean="0">
                <a:solidFill>
                  <a:srgbClr val="00B0F0"/>
                </a:solidFill>
              </a:rPr>
              <a:t>y : 1</a:t>
            </a:r>
            <a:endParaRPr lang="zh-CN" altLang="en-US" dirty="0">
              <a:solidFill>
                <a:srgbClr val="00B0F0"/>
              </a:solidFill>
            </a:endParaRPr>
          </a:p>
        </p:txBody>
      </p:sp>
      <p:sp>
        <p:nvSpPr>
          <p:cNvPr id="21" name="矩形 20"/>
          <p:cNvSpPr/>
          <p:nvPr/>
        </p:nvSpPr>
        <p:spPr>
          <a:xfrm>
            <a:off x="4701324" y="4995392"/>
            <a:ext cx="3635932" cy="830997"/>
          </a:xfrm>
          <a:prstGeom prst="rect">
            <a:avLst/>
          </a:prstGeom>
        </p:spPr>
        <p:txBody>
          <a:bodyPr wrap="none">
            <a:spAutoFit/>
          </a:bodyPr>
          <a:lstStyle/>
          <a:p>
            <a:r>
              <a:rPr lang="en-US" altLang="zh-CN" sz="2400" dirty="0" smtClean="0">
                <a:solidFill>
                  <a:schemeClr val="bg1"/>
                </a:solidFill>
                <a:latin typeface="Comic Sans MS" pitchFamily="66" charset="0"/>
              </a:rPr>
              <a:t>b.</a:t>
            </a:r>
            <a:r>
              <a:rPr lang="en-US" altLang="zh-CN" sz="2400" dirty="0" smtClean="0">
                <a:solidFill>
                  <a:srgbClr val="FF66CC"/>
                </a:solidFill>
                <a:latin typeface="Comic Sans MS" pitchFamily="66" charset="0"/>
              </a:rPr>
              <a:t>constructor</a:t>
            </a:r>
            <a:r>
              <a:rPr lang="en-US" altLang="zh-CN" sz="2400" dirty="0" smtClean="0">
                <a:solidFill>
                  <a:schemeClr val="bg1"/>
                </a:solidFill>
                <a:latin typeface="Comic Sans MS" pitchFamily="66" charset="0"/>
              </a:rPr>
              <a:t> == f</a:t>
            </a:r>
          </a:p>
          <a:p>
            <a:r>
              <a:rPr lang="en-US" altLang="zh-CN" sz="2400" dirty="0" smtClean="0">
                <a:solidFill>
                  <a:schemeClr val="bg1"/>
                </a:solidFill>
                <a:latin typeface="Comic Sans MS" pitchFamily="66" charset="0"/>
              </a:rPr>
              <a:t>c.</a:t>
            </a:r>
            <a:r>
              <a:rPr lang="en-US" altLang="zh-CN" sz="2400" dirty="0" smtClean="0">
                <a:solidFill>
                  <a:srgbClr val="FF66CC"/>
                </a:solidFill>
                <a:latin typeface="Comic Sans MS" pitchFamily="66" charset="0"/>
              </a:rPr>
              <a:t>constructor</a:t>
            </a:r>
            <a:r>
              <a:rPr lang="en-US" altLang="zh-CN" sz="2400" dirty="0" smtClean="0">
                <a:solidFill>
                  <a:schemeClr val="bg1"/>
                </a:solidFill>
                <a:latin typeface="Comic Sans MS" pitchFamily="66" charset="0"/>
              </a:rPr>
              <a:t> == Object</a:t>
            </a:r>
            <a:endParaRPr lang="zh-CN" altLang="en-US" sz="2400" dirty="0"/>
          </a:p>
        </p:txBody>
      </p:sp>
      <p:sp>
        <p:nvSpPr>
          <p:cNvPr id="2" name="Rectangle 1"/>
          <p:cNvSpPr/>
          <p:nvPr/>
        </p:nvSpPr>
        <p:spPr>
          <a:xfrm>
            <a:off x="304513" y="1023444"/>
            <a:ext cx="3565400" cy="749372"/>
          </a:xfrm>
          <a:prstGeom prst="rect">
            <a:avLst/>
          </a:prstGeom>
        </p:spPr>
        <p:txBody>
          <a:bodyPr wrap="none">
            <a:spAutoFit/>
          </a:bodyPr>
          <a:lstStyle/>
          <a:p>
            <a:pPr>
              <a:lnSpc>
                <a:spcPct val="150000"/>
              </a:lnSpc>
            </a:pPr>
            <a:r>
              <a:rPr lang="en-US" altLang="zh-CN" sz="3200" dirty="0">
                <a:solidFill>
                  <a:schemeClr val="bg1"/>
                </a:solidFill>
                <a:latin typeface="Comic Sans MS" pitchFamily="66" charset="0"/>
              </a:rPr>
              <a:t>f.prototype.x = </a:t>
            </a:r>
            <a:r>
              <a:rPr lang="en-US" altLang="zh-CN" sz="3200" dirty="0">
                <a:solidFill>
                  <a:schemeClr val="accent6">
                    <a:lumMod val="75000"/>
                  </a:schemeClr>
                </a:solidFill>
                <a:latin typeface="Comic Sans MS" pitchFamily="66" charset="0"/>
              </a:rPr>
              <a:t>3</a:t>
            </a:r>
            <a:r>
              <a:rPr lang="en-US" altLang="zh-CN" sz="3200" dirty="0">
                <a:solidFill>
                  <a:schemeClr val="bg1"/>
                </a:solidFill>
                <a:latin typeface="Comic Sans MS" pitchFamily="66" charset="0"/>
              </a:rPr>
              <a:t>;</a:t>
            </a:r>
          </a:p>
        </p:txBody>
      </p:sp>
      <p:sp>
        <p:nvSpPr>
          <p:cNvPr id="12" name="Rectangle 11"/>
          <p:cNvSpPr/>
          <p:nvPr/>
        </p:nvSpPr>
        <p:spPr>
          <a:xfrm>
            <a:off x="304513" y="1628800"/>
            <a:ext cx="2757486" cy="749372"/>
          </a:xfrm>
          <a:prstGeom prst="rect">
            <a:avLst/>
          </a:prstGeom>
        </p:spPr>
        <p:txBody>
          <a:bodyPr wrap="none">
            <a:spAutoFit/>
          </a:bodyPr>
          <a:lstStyle/>
          <a:p>
            <a:pPr>
              <a:lnSpc>
                <a:spcPct val="150000"/>
              </a:lnSpc>
            </a:pPr>
            <a:r>
              <a:rPr lang="en-US" altLang="zh-CN" sz="3200" dirty="0">
                <a:solidFill>
                  <a:srgbClr val="7030A0"/>
                </a:solidFill>
                <a:latin typeface="Comic Sans MS" pitchFamily="66" charset="0"/>
              </a:rPr>
              <a:t>var</a:t>
            </a:r>
            <a:r>
              <a:rPr lang="en-US" altLang="zh-CN" sz="3200" dirty="0">
                <a:solidFill>
                  <a:schemeClr val="bg1"/>
                </a:solidFill>
                <a:latin typeface="Comic Sans MS" pitchFamily="66" charset="0"/>
              </a:rPr>
              <a:t> a = </a:t>
            </a:r>
            <a:r>
              <a:rPr lang="en-US" altLang="zh-CN" sz="3200" dirty="0">
                <a:solidFill>
                  <a:srgbClr val="7030A0"/>
                </a:solidFill>
                <a:latin typeface="Comic Sans MS" pitchFamily="66" charset="0"/>
              </a:rPr>
              <a:t>new</a:t>
            </a:r>
            <a:r>
              <a:rPr lang="en-US" altLang="zh-CN" sz="3200" dirty="0">
                <a:solidFill>
                  <a:schemeClr val="bg1"/>
                </a:solidFill>
                <a:latin typeface="Comic Sans MS" pitchFamily="66" charset="0"/>
              </a:rPr>
              <a:t> f;</a:t>
            </a:r>
          </a:p>
        </p:txBody>
      </p:sp>
      <p:sp>
        <p:nvSpPr>
          <p:cNvPr id="15" name="Rectangle 14"/>
          <p:cNvSpPr/>
          <p:nvPr/>
        </p:nvSpPr>
        <p:spPr>
          <a:xfrm>
            <a:off x="304513" y="2276872"/>
            <a:ext cx="1569660" cy="749372"/>
          </a:xfrm>
          <a:prstGeom prst="rect">
            <a:avLst/>
          </a:prstGeom>
        </p:spPr>
        <p:txBody>
          <a:bodyPr wrap="none">
            <a:spAutoFit/>
          </a:bodyPr>
          <a:lstStyle/>
          <a:p>
            <a:pPr>
              <a:lnSpc>
                <a:spcPct val="150000"/>
              </a:lnSpc>
            </a:pPr>
            <a:r>
              <a:rPr lang="en-US" altLang="zh-CN" sz="3200" dirty="0">
                <a:solidFill>
                  <a:schemeClr val="bg1"/>
                </a:solidFill>
                <a:latin typeface="Comic Sans MS" pitchFamily="66" charset="0"/>
              </a:rPr>
              <a:t>a.x = </a:t>
            </a:r>
            <a:r>
              <a:rPr lang="en-US" altLang="zh-CN" sz="3200" dirty="0">
                <a:solidFill>
                  <a:schemeClr val="accent6">
                    <a:lumMod val="75000"/>
                  </a:schemeClr>
                </a:solidFill>
                <a:latin typeface="Comic Sans MS" pitchFamily="66" charset="0"/>
              </a:rPr>
              <a:t>2</a:t>
            </a:r>
            <a:r>
              <a:rPr lang="en-US" altLang="zh-CN" sz="3200" dirty="0">
                <a:solidFill>
                  <a:schemeClr val="bg1"/>
                </a:solidFill>
                <a:latin typeface="Comic Sans MS" pitchFamily="66" charset="0"/>
              </a:rPr>
              <a:t>;</a:t>
            </a:r>
          </a:p>
        </p:txBody>
      </p:sp>
      <p:sp>
        <p:nvSpPr>
          <p:cNvPr id="16" name="Rectangle 15"/>
          <p:cNvSpPr/>
          <p:nvPr/>
        </p:nvSpPr>
        <p:spPr>
          <a:xfrm>
            <a:off x="304513" y="3068960"/>
            <a:ext cx="1475084" cy="749372"/>
          </a:xfrm>
          <a:prstGeom prst="rect">
            <a:avLst/>
          </a:prstGeom>
        </p:spPr>
        <p:txBody>
          <a:bodyPr wrap="none">
            <a:spAutoFit/>
          </a:bodyPr>
          <a:lstStyle/>
          <a:p>
            <a:pPr>
              <a:lnSpc>
                <a:spcPct val="150000"/>
              </a:lnSpc>
            </a:pPr>
            <a:r>
              <a:rPr lang="en-US" altLang="zh-CN" sz="3200" dirty="0">
                <a:solidFill>
                  <a:schemeClr val="bg1"/>
                </a:solidFill>
                <a:latin typeface="Comic Sans MS" pitchFamily="66" charset="0"/>
              </a:rPr>
              <a:t>a.y = </a:t>
            </a:r>
            <a:r>
              <a:rPr lang="en-US" altLang="zh-CN" sz="3200" dirty="0">
                <a:solidFill>
                  <a:schemeClr val="accent6">
                    <a:lumMod val="75000"/>
                  </a:schemeClr>
                </a:solidFill>
                <a:latin typeface="Comic Sans MS" pitchFamily="66" charset="0"/>
              </a:rPr>
              <a:t>1</a:t>
            </a:r>
            <a:r>
              <a:rPr lang="en-US" altLang="zh-CN" sz="3200" dirty="0">
                <a:solidFill>
                  <a:schemeClr val="bg1"/>
                </a:solidFill>
                <a:latin typeface="Comic Sans MS" pitchFamily="66" charset="0"/>
              </a:rPr>
              <a:t>;</a:t>
            </a:r>
          </a:p>
        </p:txBody>
      </p:sp>
      <p:sp>
        <p:nvSpPr>
          <p:cNvPr id="18" name="Rectangle 17"/>
          <p:cNvSpPr/>
          <p:nvPr/>
        </p:nvSpPr>
        <p:spPr>
          <a:xfrm>
            <a:off x="304513" y="3933056"/>
            <a:ext cx="2791149" cy="749372"/>
          </a:xfrm>
          <a:prstGeom prst="rect">
            <a:avLst/>
          </a:prstGeom>
        </p:spPr>
        <p:txBody>
          <a:bodyPr wrap="none">
            <a:spAutoFit/>
          </a:bodyPr>
          <a:lstStyle/>
          <a:p>
            <a:pPr>
              <a:lnSpc>
                <a:spcPct val="150000"/>
              </a:lnSpc>
            </a:pPr>
            <a:r>
              <a:rPr lang="en-US" altLang="zh-CN" sz="3200" dirty="0">
                <a:solidFill>
                  <a:srgbClr val="7030A0"/>
                </a:solidFill>
                <a:latin typeface="Comic Sans MS" pitchFamily="66" charset="0"/>
              </a:rPr>
              <a:t>var</a:t>
            </a:r>
            <a:r>
              <a:rPr lang="en-US" altLang="zh-CN" sz="3200" dirty="0">
                <a:solidFill>
                  <a:schemeClr val="bg1"/>
                </a:solidFill>
                <a:latin typeface="Comic Sans MS" pitchFamily="66" charset="0"/>
              </a:rPr>
              <a:t> b = </a:t>
            </a:r>
            <a:r>
              <a:rPr lang="en-US" altLang="zh-CN" sz="3200" dirty="0">
                <a:solidFill>
                  <a:srgbClr val="7030A0"/>
                </a:solidFill>
                <a:latin typeface="Comic Sans MS" pitchFamily="66" charset="0"/>
              </a:rPr>
              <a:t>new</a:t>
            </a:r>
            <a:r>
              <a:rPr lang="en-US" altLang="zh-CN" sz="3200" dirty="0">
                <a:solidFill>
                  <a:schemeClr val="bg1"/>
                </a:solidFill>
                <a:latin typeface="Comic Sans MS" pitchFamily="66" charset="0"/>
              </a:rPr>
              <a:t> f;</a:t>
            </a:r>
          </a:p>
        </p:txBody>
      </p:sp>
      <p:sp>
        <p:nvSpPr>
          <p:cNvPr id="19" name="Rectangle 18"/>
          <p:cNvSpPr/>
          <p:nvPr/>
        </p:nvSpPr>
        <p:spPr>
          <a:xfrm>
            <a:off x="298797" y="4653136"/>
            <a:ext cx="4113627" cy="749372"/>
          </a:xfrm>
          <a:prstGeom prst="rect">
            <a:avLst/>
          </a:prstGeom>
        </p:spPr>
        <p:txBody>
          <a:bodyPr wrap="none">
            <a:spAutoFit/>
          </a:bodyPr>
          <a:lstStyle/>
          <a:p>
            <a:pPr>
              <a:lnSpc>
                <a:spcPct val="150000"/>
              </a:lnSpc>
            </a:pPr>
            <a:r>
              <a:rPr lang="en-US" altLang="zh-CN" sz="3200" dirty="0">
                <a:solidFill>
                  <a:schemeClr val="bg1"/>
                </a:solidFill>
                <a:latin typeface="Comic Sans MS" pitchFamily="66" charset="0"/>
              </a:rPr>
              <a:t>f.prototype = {z : </a:t>
            </a:r>
            <a:r>
              <a:rPr lang="en-US" altLang="zh-CN" sz="3200" dirty="0">
                <a:solidFill>
                  <a:schemeClr val="accent6">
                    <a:lumMod val="75000"/>
                  </a:schemeClr>
                </a:solidFill>
                <a:latin typeface="Comic Sans MS" pitchFamily="66" charset="0"/>
              </a:rPr>
              <a:t>0</a:t>
            </a:r>
            <a:r>
              <a:rPr lang="en-US" altLang="zh-CN" sz="3200" dirty="0">
                <a:solidFill>
                  <a:schemeClr val="bg1"/>
                </a:solidFill>
                <a:latin typeface="Comic Sans MS" pitchFamily="66" charset="0"/>
              </a:rPr>
              <a:t>};</a:t>
            </a:r>
          </a:p>
        </p:txBody>
      </p:sp>
      <p:sp>
        <p:nvSpPr>
          <p:cNvPr id="22" name="Rectangle 21"/>
          <p:cNvSpPr/>
          <p:nvPr/>
        </p:nvSpPr>
        <p:spPr>
          <a:xfrm>
            <a:off x="298797" y="5373216"/>
            <a:ext cx="2759089" cy="749372"/>
          </a:xfrm>
          <a:prstGeom prst="rect">
            <a:avLst/>
          </a:prstGeom>
        </p:spPr>
        <p:txBody>
          <a:bodyPr wrap="none">
            <a:spAutoFit/>
          </a:bodyPr>
          <a:lstStyle/>
          <a:p>
            <a:pPr>
              <a:lnSpc>
                <a:spcPct val="150000"/>
              </a:lnSpc>
            </a:pPr>
            <a:r>
              <a:rPr lang="en-US" altLang="zh-CN" sz="3200" dirty="0">
                <a:solidFill>
                  <a:srgbClr val="7030A0"/>
                </a:solidFill>
                <a:latin typeface="Comic Sans MS" pitchFamily="66" charset="0"/>
              </a:rPr>
              <a:t>var</a:t>
            </a:r>
            <a:r>
              <a:rPr lang="en-US" altLang="zh-CN" sz="3200" dirty="0">
                <a:solidFill>
                  <a:schemeClr val="bg1"/>
                </a:solidFill>
                <a:latin typeface="Comic Sans MS" pitchFamily="66" charset="0"/>
              </a:rPr>
              <a:t> c = </a:t>
            </a:r>
            <a:r>
              <a:rPr lang="en-US" altLang="zh-CN" sz="3200" dirty="0">
                <a:solidFill>
                  <a:srgbClr val="7030A0"/>
                </a:solidFill>
                <a:latin typeface="Comic Sans MS" pitchFamily="66" charset="0"/>
              </a:rPr>
              <a:t>new</a:t>
            </a:r>
            <a:r>
              <a:rPr lang="en-US" altLang="zh-CN" sz="3200" dirty="0">
                <a:solidFill>
                  <a:schemeClr val="bg1"/>
                </a:solidFill>
                <a:latin typeface="Comic Sans MS" pitchFamily="66" charset="0"/>
              </a:rPr>
              <a:t> f;</a:t>
            </a:r>
          </a:p>
        </p:txBody>
      </p:sp>
      <p:cxnSp>
        <p:nvCxnSpPr>
          <p:cNvPr id="23" name="直接连接符 12"/>
          <p:cNvCxnSpPr>
            <a:stCxn id="5" idx="6"/>
            <a:endCxn id="10" idx="2"/>
          </p:cNvCxnSpPr>
          <p:nvPr/>
        </p:nvCxnSpPr>
        <p:spPr>
          <a:xfrm>
            <a:off x="6876256" y="980728"/>
            <a:ext cx="578298"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12"/>
          <p:cNvCxnSpPr>
            <a:stCxn id="3" idx="6"/>
            <a:endCxn id="5" idx="2"/>
          </p:cNvCxnSpPr>
          <p:nvPr/>
        </p:nvCxnSpPr>
        <p:spPr>
          <a:xfrm>
            <a:off x="5652120" y="980728"/>
            <a:ext cx="504056"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3574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par>
                          <p:cTn id="72" fill="hold">
                            <p:stCondLst>
                              <p:cond delay="500"/>
                            </p:stCondLst>
                            <p:childTnLst>
                              <p:par>
                                <p:cTn id="73" presetID="26" presetClass="emph" presetSubtype="0" repeatCount="indefinite" fill="hold" nodeType="afterEffect">
                                  <p:stCondLst>
                                    <p:cond delay="0"/>
                                  </p:stCondLst>
                                  <p:endCondLst>
                                    <p:cond evt="onNext" delay="0">
                                      <p:tgtEl>
                                        <p:sldTgt/>
                                      </p:tgtEl>
                                    </p:cond>
                                  </p:endCondLst>
                                  <p:childTnLst>
                                    <p:animEffect transition="out" filter="fade">
                                      <p:cBhvr>
                                        <p:cTn id="74" dur="500" tmFilter="0, 0; .2, .5; .8, .5; 1, 0"/>
                                        <p:tgtEl>
                                          <p:spTgt spid="23"/>
                                        </p:tgtEl>
                                      </p:cBhvr>
                                    </p:animEffect>
                                    <p:animScale>
                                      <p:cBhvr>
                                        <p:cTn id="75" dur="250" autoRev="1" fill="hold"/>
                                        <p:tgtEl>
                                          <p:spTgt spid="23"/>
                                        </p:tgtEl>
                                      </p:cBhvr>
                                      <p:by x="105000" y="105000"/>
                                    </p:animScale>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23"/>
                                        </p:tgtEl>
                                      </p:cBhvr>
                                    </p:animEffect>
                                    <p:set>
                                      <p:cBhvr>
                                        <p:cTn id="80" dur="1" fill="hold">
                                          <p:stCondLst>
                                            <p:cond delay="499"/>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5" grpId="0" animBg="1"/>
      <p:bldP spid="6" grpId="0" animBg="1"/>
      <p:bldP spid="7" grpId="0" animBg="1"/>
      <p:bldP spid="8" grpId="0"/>
      <p:bldP spid="9" grpId="0" animBg="1"/>
      <p:bldP spid="10" grpId="0" animBg="1"/>
      <p:bldP spid="11" grpId="0"/>
      <p:bldP spid="20" grpId="0"/>
      <p:bldP spid="21" grpId="0"/>
      <p:bldP spid="2" grpId="0"/>
      <p:bldP spid="12" grpId="0"/>
      <p:bldP spid="15" grpId="0"/>
      <p:bldP spid="16" grpId="0"/>
      <p:bldP spid="18" grpId="0"/>
      <p:bldP spid="19"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uoyong.msb\AppData\Local\Microsoft\Windows\Temporary Internet Files\Content.IE5\K0GKQ8AL\MC900441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1587" y="2530475"/>
            <a:ext cx="1520825" cy="179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575443"/>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2780928"/>
            <a:ext cx="6840760" cy="1077218"/>
          </a:xfrm>
          <a:prstGeom prst="rect">
            <a:avLst/>
          </a:prstGeom>
        </p:spPr>
        <p:txBody>
          <a:bodyPr wrap="square">
            <a:spAutoFit/>
          </a:bodyPr>
          <a:lstStyle/>
          <a:p>
            <a:r>
              <a:rPr lang="zh-CN" altLang="en-US" sz="3200" dirty="0" smtClean="0">
                <a:solidFill>
                  <a:schemeClr val="bg1"/>
                </a:solidFill>
                <a:latin typeface="Comic Sans MS" pitchFamily="66" charset="0"/>
              </a:rPr>
              <a:t>“如果你花费太多的时间想一件事情，</a:t>
            </a:r>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那么你永远也做不成。”</a:t>
            </a:r>
            <a:endParaRPr lang="en-US" altLang="zh-CN" sz="3200" dirty="0" smtClean="0">
              <a:solidFill>
                <a:schemeClr val="bg1"/>
              </a:solidFill>
              <a:latin typeface="Comic Sans MS" pitchFamily="66" charset="0"/>
            </a:endParaRPr>
          </a:p>
        </p:txBody>
      </p:sp>
      <p:sp>
        <p:nvSpPr>
          <p:cNvPr id="3" name="矩形 2"/>
          <p:cNvSpPr/>
          <p:nvPr/>
        </p:nvSpPr>
        <p:spPr>
          <a:xfrm>
            <a:off x="7236296" y="4400415"/>
            <a:ext cx="936104" cy="338554"/>
          </a:xfrm>
          <a:prstGeom prst="rect">
            <a:avLst/>
          </a:prstGeom>
        </p:spPr>
        <p:txBody>
          <a:bodyPr wrap="square">
            <a:spAutoFit/>
          </a:bodyPr>
          <a:lstStyle/>
          <a:p>
            <a:r>
              <a:rPr lang="zh-CN" altLang="en-US" sz="1600" dirty="0" smtClean="0">
                <a:solidFill>
                  <a:schemeClr val="bg1"/>
                </a:solidFill>
                <a:latin typeface="Comic Sans MS" pitchFamily="66" charset="0"/>
              </a:rPr>
              <a:t>李小龙</a:t>
            </a:r>
            <a:endParaRPr lang="en-US" altLang="zh-CN" sz="1600" dirty="0" smtClean="0">
              <a:solidFill>
                <a:schemeClr val="bg1"/>
              </a:solidFill>
              <a:latin typeface="Comic Sans MS" pitchFamily="66" charset="0"/>
            </a:endParaRPr>
          </a:p>
        </p:txBody>
      </p:sp>
    </p:spTree>
    <p:extLst>
      <p:ext uri="{BB962C8B-B14F-4D97-AF65-F5344CB8AC3E}">
        <p14:creationId xmlns:p14="http://schemas.microsoft.com/office/powerpoint/2010/main" val="2426179913"/>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851921" y="3140968"/>
            <a:ext cx="1296144" cy="461665"/>
          </a:xfrm>
          <a:prstGeom prst="rect">
            <a:avLst/>
          </a:prstGeom>
          <a:noFill/>
        </p:spPr>
        <p:txBody>
          <a:bodyPr wrap="square" rtlCol="0">
            <a:spAutoFit/>
          </a:bodyPr>
          <a:lstStyle/>
          <a:p>
            <a:r>
              <a:rPr lang="en-US" altLang="zh-CN" sz="2400" dirty="0" smtClean="0">
                <a:solidFill>
                  <a:schemeClr val="bg1"/>
                </a:solidFill>
              </a:rPr>
              <a:t>Thank </a:t>
            </a:r>
            <a:r>
              <a:rPr lang="en-US" altLang="zh-CN" sz="2400" dirty="0" smtClean="0">
                <a:solidFill>
                  <a:srgbClr val="FFC000"/>
                </a:solidFill>
              </a:rPr>
              <a:t>U</a:t>
            </a:r>
            <a:endParaRPr lang="en-US" altLang="zh-CN" sz="2400" dirty="0">
              <a:solidFill>
                <a:srgbClr val="FFC000"/>
              </a:solidFill>
            </a:endParaRPr>
          </a:p>
        </p:txBody>
      </p:sp>
    </p:spTree>
    <p:extLst>
      <p:ext uri="{BB962C8B-B14F-4D97-AF65-F5344CB8AC3E}">
        <p14:creationId xmlns:p14="http://schemas.microsoft.com/office/powerpoint/2010/main" val="27209659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2708920"/>
            <a:ext cx="6445995" cy="2062103"/>
          </a:xfrm>
          <a:prstGeom prst="rect">
            <a:avLst/>
          </a:prstGeom>
        </p:spPr>
        <p:txBody>
          <a:bodyPr wrap="none">
            <a:spAutoFit/>
          </a:bodyPr>
          <a:lstStyle/>
          <a:p>
            <a:r>
              <a:rPr lang="zh-CN" altLang="en-US" sz="3200" dirty="0" smtClean="0">
                <a:solidFill>
                  <a:srgbClr val="FFC000"/>
                </a:solidFill>
                <a:latin typeface="Comic Sans MS" pitchFamily="66" charset="0"/>
              </a:rPr>
              <a:t>声明</a:t>
            </a:r>
            <a:endParaRPr lang="en-US" altLang="zh-CN" sz="3200" dirty="0" smtClean="0">
              <a:solidFill>
                <a:srgbClr val="FFC000"/>
              </a:solidFill>
              <a:latin typeface="Comic Sans MS" pitchFamily="66" charset="0"/>
            </a:endParaRPr>
          </a:p>
          <a:p>
            <a:r>
              <a:rPr lang="zh-CN" altLang="en-US" sz="3200" dirty="0" smtClean="0">
                <a:solidFill>
                  <a:schemeClr val="bg1"/>
                </a:solidFill>
                <a:latin typeface="Comic Sans MS" pitchFamily="66" charset="0"/>
              </a:rPr>
              <a:t>关于默认为</a:t>
            </a:r>
            <a:r>
              <a:rPr lang="en-US" altLang="zh-CN" sz="3200" dirty="0" smtClean="0">
                <a:solidFill>
                  <a:schemeClr val="bg1"/>
                </a:solidFill>
                <a:latin typeface="Comic Sans MS" pitchFamily="66" charset="0"/>
              </a:rPr>
              <a:t>ES5</a:t>
            </a:r>
            <a:r>
              <a:rPr lang="zh-CN" altLang="en-US" sz="3200" dirty="0" smtClean="0">
                <a:solidFill>
                  <a:schemeClr val="bg1"/>
                </a:solidFill>
                <a:latin typeface="Comic Sans MS" pitchFamily="66" charset="0"/>
              </a:rPr>
              <a:t>标准的限定</a:t>
            </a:r>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关于默认用例环境为</a:t>
            </a:r>
            <a:r>
              <a:rPr lang="en-US" altLang="zh-CN" sz="3200" dirty="0" smtClean="0">
                <a:solidFill>
                  <a:schemeClr val="bg1"/>
                </a:solidFill>
                <a:latin typeface="Comic Sans MS" pitchFamily="66" charset="0"/>
              </a:rPr>
              <a:t>V8</a:t>
            </a:r>
            <a:r>
              <a:rPr lang="zh-CN" altLang="en-US" sz="3200" dirty="0" smtClean="0">
                <a:solidFill>
                  <a:schemeClr val="bg1"/>
                </a:solidFill>
                <a:latin typeface="Comic Sans MS" pitchFamily="66" charset="0"/>
              </a:rPr>
              <a:t>引擎的限定</a:t>
            </a:r>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关于本</a:t>
            </a:r>
            <a:r>
              <a:rPr lang="en-US" altLang="zh-CN" sz="3200" dirty="0" smtClean="0">
                <a:solidFill>
                  <a:schemeClr val="bg1"/>
                </a:solidFill>
                <a:latin typeface="Comic Sans MS" pitchFamily="66" charset="0"/>
              </a:rPr>
              <a:t>PPT</a:t>
            </a:r>
            <a:r>
              <a:rPr lang="zh-CN" altLang="en-US" sz="3200" dirty="0" smtClean="0">
                <a:solidFill>
                  <a:schemeClr val="bg1"/>
                </a:solidFill>
                <a:latin typeface="Comic Sans MS" pitchFamily="66" charset="0"/>
              </a:rPr>
              <a:t>的备注</a:t>
            </a:r>
            <a:endParaRPr lang="en-US" altLang="zh-CN" sz="3200" dirty="0" smtClean="0">
              <a:solidFill>
                <a:schemeClr val="bg1"/>
              </a:solidFill>
              <a:latin typeface="Comic Sans MS" pitchFamily="66" charset="0"/>
            </a:endParaRPr>
          </a:p>
        </p:txBody>
      </p:sp>
    </p:spTree>
    <p:extLst>
      <p:ext uri="{BB962C8B-B14F-4D97-AF65-F5344CB8AC3E}">
        <p14:creationId xmlns:p14="http://schemas.microsoft.com/office/powerpoint/2010/main" val="275010008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816" y="2924944"/>
            <a:ext cx="3121367" cy="584775"/>
          </a:xfrm>
          <a:prstGeom prst="rect">
            <a:avLst/>
          </a:prstGeom>
        </p:spPr>
        <p:txBody>
          <a:bodyPr wrap="none">
            <a:spAutoFit/>
          </a:bodyPr>
          <a:lstStyle/>
          <a:p>
            <a:r>
              <a:rPr lang="zh-CN" altLang="en-US" sz="3200" dirty="0" smtClean="0">
                <a:solidFill>
                  <a:schemeClr val="bg1"/>
                </a:solidFill>
                <a:latin typeface="Comic Sans MS" pitchFamily="66" charset="0"/>
              </a:rPr>
              <a:t>关于</a:t>
            </a:r>
            <a:r>
              <a:rPr lang="en-US" altLang="zh-CN" sz="3200" dirty="0" smtClean="0">
                <a:solidFill>
                  <a:srgbClr val="FFC000"/>
                </a:solidFill>
                <a:latin typeface="Comic Sans MS" pitchFamily="66" charset="0"/>
              </a:rPr>
              <a:t>JavaScript</a:t>
            </a:r>
            <a:endParaRPr lang="en-US" altLang="zh-CN" sz="3200" dirty="0" smtClean="0">
              <a:solidFill>
                <a:schemeClr val="bg1"/>
              </a:solidFill>
              <a:latin typeface="Comic Sans MS" pitchFamily="66" charset="0"/>
            </a:endParaRPr>
          </a:p>
        </p:txBody>
      </p:sp>
      <p:sp>
        <p:nvSpPr>
          <p:cNvPr id="3" name="圆角矩形 2"/>
          <p:cNvSpPr/>
          <p:nvPr/>
        </p:nvSpPr>
        <p:spPr>
          <a:xfrm>
            <a:off x="1259632" y="1268760"/>
            <a:ext cx="1368152"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t>OOP</a:t>
            </a:r>
            <a:endParaRPr lang="zh-CN" altLang="en-US" sz="3200" dirty="0"/>
          </a:p>
        </p:txBody>
      </p:sp>
      <p:sp>
        <p:nvSpPr>
          <p:cNvPr id="5" name="圆角矩形 2"/>
          <p:cNvSpPr/>
          <p:nvPr/>
        </p:nvSpPr>
        <p:spPr>
          <a:xfrm>
            <a:off x="3656732" y="1268760"/>
            <a:ext cx="1535661"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3200" dirty="0" smtClean="0"/>
              <a:t>Host</a:t>
            </a:r>
            <a:endParaRPr lang="zh-CN" altLang="en-US" sz="3200" dirty="0"/>
          </a:p>
        </p:txBody>
      </p:sp>
      <p:sp>
        <p:nvSpPr>
          <p:cNvPr id="6" name="圆角矩形 2"/>
          <p:cNvSpPr/>
          <p:nvPr/>
        </p:nvSpPr>
        <p:spPr>
          <a:xfrm>
            <a:off x="6221341" y="1268760"/>
            <a:ext cx="1679677"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dirty="0" smtClean="0"/>
              <a:t>Script</a:t>
            </a:r>
            <a:endParaRPr lang="zh-CN" altLang="en-US" sz="3200" dirty="0"/>
          </a:p>
        </p:txBody>
      </p:sp>
      <p:sp>
        <p:nvSpPr>
          <p:cNvPr id="7" name="圆角矩形 2"/>
          <p:cNvSpPr/>
          <p:nvPr/>
        </p:nvSpPr>
        <p:spPr>
          <a:xfrm>
            <a:off x="1259632" y="4581128"/>
            <a:ext cx="2759797"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Weakly Typed</a:t>
            </a:r>
            <a:endParaRPr lang="zh-CN" altLang="en-US" sz="3200" dirty="0"/>
          </a:p>
        </p:txBody>
      </p:sp>
      <p:sp>
        <p:nvSpPr>
          <p:cNvPr id="8" name="圆角矩形 2"/>
          <p:cNvSpPr/>
          <p:nvPr/>
        </p:nvSpPr>
        <p:spPr>
          <a:xfrm>
            <a:off x="4328085" y="4581128"/>
            <a:ext cx="3572933"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3200" dirty="0" smtClean="0"/>
              <a:t>First-class function</a:t>
            </a:r>
            <a:endParaRPr lang="zh-CN" altLang="en-US" sz="3200" dirty="0"/>
          </a:p>
        </p:txBody>
      </p:sp>
    </p:spTree>
    <p:extLst>
      <p:ext uri="{BB962C8B-B14F-4D97-AF65-F5344CB8AC3E}">
        <p14:creationId xmlns:p14="http://schemas.microsoft.com/office/powerpoint/2010/main" val="40378763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1800" y="3068960"/>
            <a:ext cx="3467616" cy="584775"/>
          </a:xfrm>
          <a:prstGeom prst="rect">
            <a:avLst/>
          </a:prstGeom>
        </p:spPr>
        <p:txBody>
          <a:bodyPr wrap="none">
            <a:spAutoFit/>
          </a:bodyPr>
          <a:lstStyle/>
          <a:p>
            <a:r>
              <a:rPr lang="zh-CN" altLang="en-US" sz="3200" dirty="0" smtClean="0">
                <a:solidFill>
                  <a:srgbClr val="FFC000"/>
                </a:solidFill>
                <a:latin typeface="Comic Sans MS" pitchFamily="66" charset="0"/>
              </a:rPr>
              <a:t>误解</a:t>
            </a:r>
            <a:r>
              <a:rPr lang="zh-CN" altLang="en-US" sz="3200" dirty="0" smtClean="0">
                <a:solidFill>
                  <a:schemeClr val="bg1"/>
                </a:solidFill>
                <a:latin typeface="Comic Sans MS" pitchFamily="66" charset="0"/>
              </a:rPr>
              <a:t>最多的语言？</a:t>
            </a:r>
            <a:endParaRPr lang="en-US" altLang="zh-CN" sz="3200" dirty="0">
              <a:solidFill>
                <a:schemeClr val="bg1"/>
              </a:solidFill>
              <a:latin typeface="Comic Sans MS" pitchFamily="66" charset="0"/>
            </a:endParaRPr>
          </a:p>
        </p:txBody>
      </p:sp>
      <p:sp>
        <p:nvSpPr>
          <p:cNvPr id="3" name="圆角矩形 2"/>
          <p:cNvSpPr/>
          <p:nvPr/>
        </p:nvSpPr>
        <p:spPr>
          <a:xfrm>
            <a:off x="2026770" y="2204864"/>
            <a:ext cx="2016224"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3200" dirty="0" smtClean="0"/>
              <a:t>命名误解</a:t>
            </a:r>
            <a:endParaRPr lang="zh-CN" altLang="en-US" sz="3200" dirty="0"/>
          </a:p>
        </p:txBody>
      </p:sp>
      <p:sp>
        <p:nvSpPr>
          <p:cNvPr id="4" name="圆角矩形 3"/>
          <p:cNvSpPr/>
          <p:nvPr/>
        </p:nvSpPr>
        <p:spPr>
          <a:xfrm>
            <a:off x="4657689" y="2182614"/>
            <a:ext cx="201622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a:t>变化多端</a:t>
            </a:r>
          </a:p>
        </p:txBody>
      </p:sp>
      <p:sp>
        <p:nvSpPr>
          <p:cNvPr id="5" name="圆角矩形 4"/>
          <p:cNvSpPr/>
          <p:nvPr/>
        </p:nvSpPr>
        <p:spPr>
          <a:xfrm>
            <a:off x="6300192" y="3109319"/>
            <a:ext cx="201622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dirty="0"/>
              <a:t>设计</a:t>
            </a:r>
            <a:r>
              <a:rPr lang="zh-CN" altLang="en-US" sz="3200" dirty="0" smtClean="0"/>
              <a:t>缺陷</a:t>
            </a:r>
            <a:endParaRPr lang="zh-CN" altLang="en-US" sz="3200" dirty="0"/>
          </a:p>
        </p:txBody>
      </p:sp>
      <p:sp>
        <p:nvSpPr>
          <p:cNvPr id="6" name="圆角矩形 5"/>
          <p:cNvSpPr/>
          <p:nvPr/>
        </p:nvSpPr>
        <p:spPr>
          <a:xfrm>
            <a:off x="539552" y="3068960"/>
            <a:ext cx="201622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3200" dirty="0" smtClean="0"/>
              <a:t>糟糕实现</a:t>
            </a:r>
            <a:endParaRPr lang="zh-CN" altLang="en-US" sz="3200" dirty="0"/>
          </a:p>
        </p:txBody>
      </p:sp>
      <p:sp>
        <p:nvSpPr>
          <p:cNvPr id="7" name="圆角矩形 6"/>
          <p:cNvSpPr/>
          <p:nvPr/>
        </p:nvSpPr>
        <p:spPr>
          <a:xfrm>
            <a:off x="5074231" y="260648"/>
            <a:ext cx="3826031"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400" dirty="0" smtClean="0"/>
              <a:t>Douglas </a:t>
            </a:r>
            <a:r>
              <a:rPr lang="en-US" altLang="zh-CN" sz="2400" dirty="0" err="1" smtClean="0"/>
              <a:t>Crockford</a:t>
            </a:r>
            <a:r>
              <a:rPr lang="zh-CN" altLang="en-US" sz="2400" dirty="0" smtClean="0"/>
              <a:t>的神吐槽</a:t>
            </a:r>
            <a:endParaRPr lang="zh-CN" altLang="en-US" sz="2400" dirty="0"/>
          </a:p>
        </p:txBody>
      </p:sp>
      <p:pic>
        <p:nvPicPr>
          <p:cNvPr id="1026" name="Picture 2" descr="http://www.crockford.com/goodpart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200" y="1966318"/>
            <a:ext cx="1733550" cy="2286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http://farm5.staticflickr.com/4135/4876806392_55afb6508d_z.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502" y="1966318"/>
            <a:ext cx="3250799" cy="2168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0" name="圆角矩形 9"/>
          <p:cNvSpPr/>
          <p:nvPr/>
        </p:nvSpPr>
        <p:spPr>
          <a:xfrm>
            <a:off x="2026769" y="3933056"/>
            <a:ext cx="2016225"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3200" dirty="0" smtClean="0"/>
              <a:t>糟糕书籍</a:t>
            </a:r>
            <a:endParaRPr lang="zh-CN" altLang="en-US" sz="3200" dirty="0"/>
          </a:p>
        </p:txBody>
      </p:sp>
      <p:sp>
        <p:nvSpPr>
          <p:cNvPr id="11" name="圆角矩形 10"/>
          <p:cNvSpPr/>
          <p:nvPr/>
        </p:nvSpPr>
        <p:spPr>
          <a:xfrm>
            <a:off x="4505608" y="3933056"/>
            <a:ext cx="2016224" cy="50405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3200" dirty="0" smtClean="0"/>
              <a:t>其它</a:t>
            </a:r>
            <a:r>
              <a:rPr lang="zh-CN" altLang="en-US" sz="3200" dirty="0"/>
              <a:t>吐槽</a:t>
            </a:r>
          </a:p>
        </p:txBody>
      </p:sp>
      <p:pic>
        <p:nvPicPr>
          <p:cNvPr id="8" name="Picture 2" descr="http://image-7.verycd.com/7bff2bf8088bd32398d97596be9380f7114677%28600x%29/thum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0577" y="237147"/>
            <a:ext cx="4762500" cy="624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2501419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2.96947E-6 C -0.00191 -0.00393 -0.00452 -0.0067 -0.00608 -0.01064 C -0.00695 -0.01295 -0.0066 -0.01572 -0.00747 -0.0178 C -0.00868 -0.0215 -0.01077 -0.02497 -0.01233 -0.02844 C -0.01354 -0.03076 -0.01597 -0.03561 -0.01597 -0.03538 C -0.01806 -0.0444 -0.02188 -0.05619 -0.0257 -0.06383 C -0.02708 -0.06637 -0.02934 -0.06822 -0.03073 -0.071 C -0.03177 -0.07308 -0.03212 -0.07585 -0.03316 -0.07793 C -0.0382 -0.0888 -0.04479 -0.09782 -0.05035 -0.108 C -0.05208 -0.11124 -0.05278 -0.11609 -0.05521 -0.11864 C -0.0599 -0.12303 -0.06389 -0.12974 -0.06754 -0.13598 C -0.07604 -0.15101 -0.08472 -0.16558 -0.09809 -0.17137 C -0.11597 -0.18894 -0.13559 -0.20004 -0.15556 -0.21045 C -0.1809 -0.20906 -0.20313 -0.20791 -0.22761 -0.20328 C -0.23507 -0.20374 -0.24254 -0.20282 -0.24983 -0.2049 C -0.25122 -0.20536 -0.25156 -0.20837 -0.25226 -0.21045 C -0.25452 -0.21785 -0.25538 -0.2271 -0.25712 -0.23496 C -0.25816 -0.25416 -0.25886 -0.2759 -0.26198 -0.29509 C -0.26372 -0.30527 -0.26702 -0.31198 -0.26945 -0.32146 C -0.27222 -0.33302 -0.27292 -0.34505 -0.27552 -0.35684 C -0.27761 -0.40263 -0.27049 -0.40078 -0.28403 -0.42021 " pathEditMode="relative" rAng="0" ptsTypes="ffffffffffffffffffffA">
                                      <p:cBhvr>
                                        <p:cTn id="6" dur="2000" fill="hold"/>
                                        <p:tgtEl>
                                          <p:spTgt spid="2"/>
                                        </p:tgtEl>
                                        <p:attrNameLst>
                                          <p:attrName>ppt_x</p:attrName>
                                          <p:attrName>ppt_y</p:attrName>
                                        </p:attrNameLst>
                                      </p:cBhvr>
                                      <p:rCtr x="-14201" y="-2102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2500"/>
                            </p:stCondLst>
                            <p:childTnLst>
                              <p:par>
                                <p:cTn id="12" presetID="42"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1028"/>
                                        </p:tgtEl>
                                      </p:cBhvr>
                                    </p:animEffect>
                                    <p:anim calcmode="lin" valueType="num">
                                      <p:cBhvr>
                                        <p:cTn id="28" dur="1000"/>
                                        <p:tgtEl>
                                          <p:spTgt spid="1028"/>
                                        </p:tgtEl>
                                        <p:attrNameLst>
                                          <p:attrName>ppt_x</p:attrName>
                                        </p:attrNameLst>
                                      </p:cBhvr>
                                      <p:tavLst>
                                        <p:tav tm="0">
                                          <p:val>
                                            <p:strVal val="ppt_x"/>
                                          </p:val>
                                        </p:tav>
                                        <p:tav tm="100000">
                                          <p:val>
                                            <p:strVal val="ppt_x"/>
                                          </p:val>
                                        </p:tav>
                                      </p:tavLst>
                                    </p:anim>
                                    <p:anim calcmode="lin" valueType="num">
                                      <p:cBhvr>
                                        <p:cTn id="29" dur="1000"/>
                                        <p:tgtEl>
                                          <p:spTgt spid="1028"/>
                                        </p:tgtEl>
                                        <p:attrNameLst>
                                          <p:attrName>ppt_y</p:attrName>
                                        </p:attrNameLst>
                                      </p:cBhvr>
                                      <p:tavLst>
                                        <p:tav tm="0">
                                          <p:val>
                                            <p:strVal val="ppt_y"/>
                                          </p:val>
                                        </p:tav>
                                        <p:tav tm="100000">
                                          <p:val>
                                            <p:strVal val="ppt_y+.1"/>
                                          </p:val>
                                        </p:tav>
                                      </p:tavLst>
                                    </p:anim>
                                    <p:set>
                                      <p:cBhvr>
                                        <p:cTn id="30" dur="1" fill="hold">
                                          <p:stCondLst>
                                            <p:cond delay="999"/>
                                          </p:stCondLst>
                                        </p:cTn>
                                        <p:tgtEl>
                                          <p:spTgt spid="1028"/>
                                        </p:tgtEl>
                                        <p:attrNameLst>
                                          <p:attrName>style.visibility</p:attrName>
                                        </p:attrNameLst>
                                      </p:cBhvr>
                                      <p:to>
                                        <p:strVal val="hidden"/>
                                      </p:to>
                                    </p:set>
                                  </p:childTnLst>
                                </p:cTn>
                              </p:par>
                              <p:par>
                                <p:cTn id="31" presetID="42" presetClass="exit" presetSubtype="0" fill="hold" nodeType="withEffect">
                                  <p:stCondLst>
                                    <p:cond delay="0"/>
                                  </p:stCondLst>
                                  <p:childTnLst>
                                    <p:animEffect transition="out" filter="fade">
                                      <p:cBhvr>
                                        <p:cTn id="32" dur="1000"/>
                                        <p:tgtEl>
                                          <p:spTgt spid="1026"/>
                                        </p:tgtEl>
                                      </p:cBhvr>
                                    </p:animEffect>
                                    <p:anim calcmode="lin" valueType="num">
                                      <p:cBhvr>
                                        <p:cTn id="33" dur="1000"/>
                                        <p:tgtEl>
                                          <p:spTgt spid="1026"/>
                                        </p:tgtEl>
                                        <p:attrNameLst>
                                          <p:attrName>ppt_x</p:attrName>
                                        </p:attrNameLst>
                                      </p:cBhvr>
                                      <p:tavLst>
                                        <p:tav tm="0">
                                          <p:val>
                                            <p:strVal val="ppt_x"/>
                                          </p:val>
                                        </p:tav>
                                        <p:tav tm="100000">
                                          <p:val>
                                            <p:strVal val="ppt_x"/>
                                          </p:val>
                                        </p:tav>
                                      </p:tavLst>
                                    </p:anim>
                                    <p:anim calcmode="lin" valueType="num">
                                      <p:cBhvr>
                                        <p:cTn id="34" dur="1000"/>
                                        <p:tgtEl>
                                          <p:spTgt spid="1026"/>
                                        </p:tgtEl>
                                        <p:attrNameLst>
                                          <p:attrName>ppt_y</p:attrName>
                                        </p:attrNameLst>
                                      </p:cBhvr>
                                      <p:tavLst>
                                        <p:tav tm="0">
                                          <p:val>
                                            <p:strVal val="ppt_y"/>
                                          </p:val>
                                        </p:tav>
                                        <p:tav tm="100000">
                                          <p:val>
                                            <p:strVal val="ppt_y+.1"/>
                                          </p:val>
                                        </p:tav>
                                      </p:tavLst>
                                    </p:anim>
                                    <p:set>
                                      <p:cBhvr>
                                        <p:cTn id="35" dur="1" fill="hold">
                                          <p:stCondLst>
                                            <p:cond delay="999"/>
                                          </p:stCondLst>
                                        </p:cTn>
                                        <p:tgtEl>
                                          <p:spTgt spid="1026"/>
                                        </p:tgtEl>
                                        <p:attrNameLst>
                                          <p:attrName>style.visibility</p:attrName>
                                        </p:attrNameLst>
                                      </p:cBhvr>
                                      <p:to>
                                        <p:strVal val="hidden"/>
                                      </p:to>
                                    </p:set>
                                  </p:childTnLst>
                                </p:cTn>
                              </p:par>
                            </p:childTnLst>
                          </p:cTn>
                        </p:par>
                        <p:par>
                          <p:cTn id="36" fill="hold">
                            <p:stCondLst>
                              <p:cond delay="1000"/>
                            </p:stCondLst>
                            <p:childTnLst>
                              <p:par>
                                <p:cTn id="37" presetID="0" presetClass="path" presetSubtype="0" accel="50000" decel="50000" fill="hold" grpId="1" nodeType="afterEffect">
                                  <p:stCondLst>
                                    <p:cond delay="0"/>
                                  </p:stCondLst>
                                  <p:childTnLst>
                                    <p:animMotion origin="layout" path="M -0.28403 -0.42014 L -0.28403 -0.41991 C -0.28281 -0.41227 -0.27969 -0.4044 -0.28055 -0.39653 C -0.2809 -0.3919 -0.28507 -0.38981 -0.28767 -0.38681 C -0.28993 -0.38426 -0.29271 -0.38264 -0.29479 -0.37986 C -0.29635 -0.37778 -0.29687 -0.37454 -0.29826 -0.37269 C -0.29982 -0.3706 -0.30208 -0.36968 -0.30364 -0.36782 C -0.32604 -0.34306 -0.28941 -0.38032 -0.31614 -0.35347 L -0.32326 -0.33935 C -0.32448 -0.33681 -0.32535 -0.33426 -0.32691 -0.33218 L -0.33055 -0.32731 C -0.33107 -0.32338 -0.33125 -0.31921 -0.33229 -0.31551 C -0.33541 -0.30278 -0.33993 -0.30625 -0.33403 -0.28935 C -0.33212 -0.28356 -0.31927 -0.27222 -0.31614 -0.27014 C -0.31267 -0.26782 -0.3092 -0.26505 -0.30555 -0.26296 C -0.29462 -0.25741 -0.29045 -0.2581 -0.27864 -0.25602 C -0.24739 -0.25046 -0.28107 -0.25417 -0.21805 -0.25116 C -0.21614 -0.24954 -0.21389 -0.24861 -0.21267 -0.2463 C -0.20833 -0.23935 -0.21232 -0.21736 -0.21267 -0.21551 C -0.21337 -0.20764 -0.2151 -0.20324 -0.21805 -0.1963 C -0.2191 -0.19398 -0.22014 -0.19144 -0.22153 -0.18912 C -0.22309 -0.18657 -0.225 -0.18426 -0.22691 -0.18218 C -0.22969 -0.1787 -0.23264 -0.17523 -0.23576 -0.17245 C -0.2375 -0.1713 -0.23941 -0.17106 -0.24114 -0.17014 C -0.24357 -0.16782 -0.24583 -0.16528 -0.24826 -0.16296 C -0.25191 -0.15972 -0.25607 -0.15764 -0.25903 -0.15347 C -0.26788 -0.14167 -0.26285 -0.14514 -0.27326 -0.14167 C -0.27639 -0.13958 -0.28594 -0.13403 -0.28767 -0.12963 C -0.28993 -0.12384 -0.29114 -0.11065 -0.29114 -0.11042 C -0.28993 -0.10741 -0.28958 -0.1037 -0.28767 -0.10116 C -0.2868 -0.1 -0.27517 -0.0963 -0.27517 -0.09606 C -0.2717 -0.0956 -0.25104 -0.0919 -0.24826 -0.09167 C -0.23698 -0.09051 -0.22569 -0.09005 -0.21441 -0.08912 C -0.19601 -0.09005 -0.17743 -0.08958 -0.1592 -0.09167 C -0.15521 -0.0919 -0.15208 -0.09468 -0.14826 -0.0963 C -0.14062 -0.09977 -0.14496 -0.09815 -0.13576 -0.10116 C -0.1276 -0.10833 -0.13212 -0.10579 -0.11979 -0.10833 C -0.11146 -0.10995 -0.10312 -0.11157 -0.09479 -0.11296 L -0.06441 -0.11782 C -0.05191 -0.1169 -0.03923 -0.11759 -0.02691 -0.11551 C -0.02517 -0.11505 -0.02448 -0.11204 -0.02326 -0.11065 C -0.01927 -0.10579 -0.01493 -0.10116 -0.01076 -0.0963 C 0.01823 -0.06111 -0.02587 -0.11412 -0.00191 -0.08194 C 0.00018 -0.07917 0.00295 -0.07755 0.00521 -0.075 C 0.00712 -0.07269 0.00886 -0.07014 0.01059 -0.06782 C 0.01129 -0.06528 0.01198 -0.06296 0.0125 -0.06065 C 0.01476 -0.04699 0.01528 -0.03958 0.0125 -0.025 C 0.01111 -0.01782 0.00729 -0.0169 0.00347 -0.01296 C 0.00226 -0.01157 0.00104 -0.00972 -1.66667E-6 -0.0081 L -1.66667E-6 -0.00787 " pathEditMode="relative" rAng="0" ptsTypes="AAAAAAAAAAAAAAAAAAAAAAAAAAAAAAAAAAAAAAAAAAAAAAAAAA">
                                      <p:cBhvr>
                                        <p:cTn id="38" dur="2000" fill="hold"/>
                                        <p:tgtEl>
                                          <p:spTgt spid="2"/>
                                        </p:tgtEl>
                                        <p:attrNameLst>
                                          <p:attrName>ppt_x</p:attrName>
                                          <p:attrName>ppt_y</p:attrName>
                                        </p:attrNameLst>
                                      </p:cBhvr>
                                      <p:rCtr x="12257" y="20602"/>
                                    </p:animMotion>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4" grpId="0" animBg="1"/>
      <p:bldP spid="5" grpId="0" animBg="1"/>
      <p:bldP spid="6" grpId="0" animBg="1"/>
      <p:bldP spid="7"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63888" y="3097752"/>
            <a:ext cx="1826141" cy="584775"/>
          </a:xfrm>
          <a:prstGeom prst="rect">
            <a:avLst/>
          </a:prstGeom>
        </p:spPr>
        <p:txBody>
          <a:bodyPr wrap="none">
            <a:spAutoFit/>
          </a:bodyPr>
          <a:lstStyle/>
          <a:p>
            <a:r>
              <a:rPr lang="zh-CN" altLang="en-US" sz="3200" dirty="0" smtClean="0">
                <a:solidFill>
                  <a:schemeClr val="bg1"/>
                </a:solidFill>
                <a:latin typeface="Comic Sans MS" pitchFamily="66" charset="0"/>
              </a:rPr>
              <a:t>你没得选</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70394974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71879" y="3140968"/>
            <a:ext cx="4288353" cy="584775"/>
          </a:xfrm>
          <a:prstGeom prst="rect">
            <a:avLst/>
          </a:prstGeom>
        </p:spPr>
        <p:txBody>
          <a:bodyPr wrap="none">
            <a:spAutoFit/>
          </a:bodyPr>
          <a:lstStyle/>
          <a:p>
            <a:r>
              <a:rPr lang="zh-CN" altLang="en-US" sz="3200" dirty="0" smtClean="0">
                <a:solidFill>
                  <a:schemeClr val="bg1"/>
                </a:solidFill>
                <a:latin typeface="Comic Sans MS" pitchFamily="66" charset="0"/>
              </a:rPr>
              <a:t>但你可以选择如何</a:t>
            </a:r>
            <a:r>
              <a:rPr lang="zh-CN" altLang="en-US" sz="3200" dirty="0" smtClean="0">
                <a:solidFill>
                  <a:srgbClr val="FFC000"/>
                </a:solidFill>
                <a:latin typeface="Comic Sans MS" pitchFamily="66" charset="0"/>
              </a:rPr>
              <a:t>运用</a:t>
            </a:r>
            <a:endParaRPr lang="en-US" altLang="zh-CN" sz="3200" dirty="0">
              <a:solidFill>
                <a:srgbClr val="FFC000"/>
              </a:solidFill>
              <a:latin typeface="Comic Sans MS" pitchFamily="66" charset="0"/>
            </a:endParaRPr>
          </a:p>
        </p:txBody>
      </p:sp>
    </p:spTree>
    <p:extLst>
      <p:ext uri="{BB962C8B-B14F-4D97-AF65-F5344CB8AC3E}">
        <p14:creationId xmlns:p14="http://schemas.microsoft.com/office/powerpoint/2010/main" val="418236318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6" y="1412777"/>
            <a:ext cx="2362124" cy="22322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220" y="1412777"/>
            <a:ext cx="2362124" cy="22322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160503" y="4221088"/>
            <a:ext cx="2300630" cy="584775"/>
          </a:xfrm>
          <a:prstGeom prst="rect">
            <a:avLst/>
          </a:prstGeom>
        </p:spPr>
        <p:txBody>
          <a:bodyPr wrap="none">
            <a:spAutoFit/>
          </a:bodyPr>
          <a:lstStyle/>
          <a:p>
            <a:r>
              <a:rPr lang="en-US" altLang="zh-CN" sz="3200" dirty="0" smtClean="0">
                <a:solidFill>
                  <a:schemeClr val="bg1"/>
                </a:solidFill>
                <a:latin typeface="Comic Sans MS" pitchFamily="66" charset="0"/>
              </a:rPr>
              <a:t>JavaScript</a:t>
            </a:r>
            <a:endParaRPr lang="en-US" altLang="zh-CN" sz="3200" dirty="0">
              <a:solidFill>
                <a:schemeClr val="bg1"/>
              </a:solidFill>
              <a:latin typeface="Comic Sans MS" pitchFamily="66" charset="0"/>
            </a:endParaRPr>
          </a:p>
        </p:txBody>
      </p:sp>
      <p:sp>
        <p:nvSpPr>
          <p:cNvPr id="7" name="矩形 6"/>
          <p:cNvSpPr/>
          <p:nvPr/>
        </p:nvSpPr>
        <p:spPr>
          <a:xfrm>
            <a:off x="5574211" y="4221087"/>
            <a:ext cx="1826141" cy="584775"/>
          </a:xfrm>
          <a:prstGeom prst="rect">
            <a:avLst/>
          </a:prstGeom>
        </p:spPr>
        <p:txBody>
          <a:bodyPr wrap="none">
            <a:spAutoFit/>
          </a:bodyPr>
          <a:lstStyle/>
          <a:p>
            <a:r>
              <a:rPr lang="zh-CN" altLang="en-US" sz="3200" dirty="0" smtClean="0">
                <a:solidFill>
                  <a:schemeClr val="bg1"/>
                </a:solidFill>
                <a:latin typeface="Comic Sans MS" pitchFamily="66" charset="0"/>
              </a:rPr>
              <a:t>人的身体</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5361740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fade">
                                      <p:cBhvr>
                                        <p:cTn id="11" dur="500"/>
                                        <p:tgtEl>
                                          <p:spTgt spid="205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3587</TotalTime>
  <Words>3426</Words>
  <Application>Microsoft Office PowerPoint</Application>
  <PresentationFormat>On-screen Show (4:3)</PresentationFormat>
  <Paragraphs>285</Paragraphs>
  <Slides>36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Adobe 繁黑體 Std B</vt:lpstr>
      <vt:lpstr>宋体</vt:lpstr>
      <vt:lpstr>Arial</vt:lpstr>
      <vt:lpstr>Calibri</vt:lpstr>
      <vt:lpstr>Comic Sans MS</vt:lpstr>
      <vt:lpstr>Office 主题​​</vt:lpstr>
      <vt:lpstr>PowerPoint Presentation</vt:lpstr>
      <vt:lpstr>PowerPoint Presentation</vt:lpstr>
      <vt:lpstr>《JS公开课》系列分享 1). 认识JavaScript 2). 数据类型 &amp; 操作符 4). 谈对象 5). 基于原型的继承机制 6). 运行上下文 7). 神奇的闭包 8). 高性能JavaScript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To Learn About Velocity</dc:title>
  <dc:creator>Bosn Ma</dc:creator>
  <cp:lastModifiedBy>Bosn Ma</cp:lastModifiedBy>
  <cp:revision>360</cp:revision>
  <dcterms:created xsi:type="dcterms:W3CDTF">2010-12-21T07:19:03Z</dcterms:created>
  <dcterms:modified xsi:type="dcterms:W3CDTF">2012-08-31T08:10:30Z</dcterms:modified>
</cp:coreProperties>
</file>