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310" r:id="rId3"/>
    <p:sldId id="311" r:id="rId4"/>
    <p:sldId id="309" r:id="rId5"/>
    <p:sldId id="291" r:id="rId6"/>
    <p:sldId id="299" r:id="rId7"/>
    <p:sldId id="300" r:id="rId8"/>
    <p:sldId id="313" r:id="rId9"/>
    <p:sldId id="325" r:id="rId10"/>
    <p:sldId id="298" r:id="rId11"/>
    <p:sldId id="314" r:id="rId12"/>
    <p:sldId id="326" r:id="rId13"/>
    <p:sldId id="337" r:id="rId14"/>
    <p:sldId id="338" r:id="rId15"/>
    <p:sldId id="293" r:id="rId16"/>
    <p:sldId id="303" r:id="rId17"/>
    <p:sldId id="316" r:id="rId18"/>
    <p:sldId id="328" r:id="rId19"/>
    <p:sldId id="329" r:id="rId20"/>
    <p:sldId id="323" r:id="rId21"/>
    <p:sldId id="330" r:id="rId22"/>
    <p:sldId id="336" r:id="rId23"/>
    <p:sldId id="331" r:id="rId24"/>
    <p:sldId id="333" r:id="rId25"/>
    <p:sldId id="334" r:id="rId26"/>
    <p:sldId id="317" r:id="rId27"/>
    <p:sldId id="318" r:id="rId28"/>
    <p:sldId id="339" r:id="rId29"/>
    <p:sldId id="341" r:id="rId30"/>
    <p:sldId id="320" r:id="rId31"/>
    <p:sldId id="275" r:id="rId3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CC"/>
    <a:srgbClr val="A619E5"/>
    <a:srgbClr val="FF0066"/>
    <a:srgbClr val="800080"/>
    <a:srgbClr val="9900CC"/>
    <a:srgbClr val="660066"/>
    <a:srgbClr val="CC0099"/>
    <a:srgbClr val="808080"/>
    <a:srgbClr val="D42A97"/>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83413" autoAdjust="0"/>
  </p:normalViewPr>
  <p:slideViewPr>
    <p:cSldViewPr>
      <p:cViewPr>
        <p:scale>
          <a:sx n="75" d="100"/>
          <a:sy n="75" d="100"/>
        </p:scale>
        <p:origin x="-1266" y="-72"/>
      </p:cViewPr>
      <p:guideLst>
        <p:guide orient="horz" pos="2160"/>
        <p:guide pos="2880"/>
      </p:guideLst>
    </p:cSldViewPr>
  </p:slideViewPr>
  <p:outlineViewPr>
    <p:cViewPr>
      <p:scale>
        <a:sx n="33" d="100"/>
        <a:sy n="33" d="100"/>
      </p:scale>
      <p:origin x="0" y="0"/>
    </p:cViewPr>
  </p:outlineViewPr>
  <p:notesTextViewPr>
    <p:cViewPr>
      <p:scale>
        <a:sx n="75" d="100"/>
        <a:sy n="7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7A269AE-1262-4007-9A8B-E66C8AE80D86}" type="datetimeFigureOut">
              <a:rPr lang="zh-CN" altLang="en-US" smtClean="0"/>
              <a:t>2012/11/8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1077955-89F1-4C1F-81B2-7E7DD696C0AB}" type="slidenum">
              <a:rPr lang="zh-CN" altLang="en-US" smtClean="0"/>
              <a:t>‹#›</a:t>
            </a:fld>
            <a:endParaRPr lang="zh-CN" altLang="en-US"/>
          </a:p>
        </p:txBody>
      </p:sp>
    </p:spTree>
    <p:extLst>
      <p:ext uri="{BB962C8B-B14F-4D97-AF65-F5344CB8AC3E}">
        <p14:creationId xmlns:p14="http://schemas.microsoft.com/office/powerpoint/2010/main" val="31892752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zh.wikipedia.org/wiki/%E9%B8%AD%E5%AD%90%E7%B1%BB%E5%9E%8B"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united-coders.com/matthias-reuter/all-about-types-part-4/"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developer.mozilla.org/en-US/docs/JavaScript/Reference/Operators/Operator_Precedence"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8" Type="http://schemas.openxmlformats.org/officeDocument/2006/relationships/hyperlink" Target="http://zh.wikipedia.org/wiki/%E4%BC%BA%E6%9C%8D%E5%99%A8" TargetMode="External"/><Relationship Id="rId13" Type="http://schemas.openxmlformats.org/officeDocument/2006/relationships/hyperlink" Target="http://zh.wikipedia.org/wiki/ECMAScript" TargetMode="External"/><Relationship Id="rId3" Type="http://schemas.openxmlformats.org/officeDocument/2006/relationships/hyperlink" Target="http://zh.wikipedia.org/wiki/JavaScript" TargetMode="External"/><Relationship Id="rId7" Type="http://schemas.openxmlformats.org/officeDocument/2006/relationships/hyperlink" Target="http://zh.wikipedia.org/wiki/HTML" TargetMode="External"/><Relationship Id="rId12" Type="http://schemas.openxmlformats.org/officeDocument/2006/relationships/hyperlink" Target="http://zh.wikipedia.org/wiki/Ecma%E5%9B%BD%E9%99%85" TargetMode="External"/><Relationship Id="rId2" Type="http://schemas.openxmlformats.org/officeDocument/2006/relationships/slide" Target="../slides/slide9.xml"/><Relationship Id="rId1" Type="http://schemas.openxmlformats.org/officeDocument/2006/relationships/notesMaster" Target="../notesMasters/notesMaster1.xml"/><Relationship Id="rId6" Type="http://schemas.openxmlformats.org/officeDocument/2006/relationships/hyperlink" Target="http://zh.wikipedia.org/wiki/%E8%85%B3%E6%9C%AC%E8%AA%9E%E8%A8%80" TargetMode="External"/><Relationship Id="rId11" Type="http://schemas.openxmlformats.org/officeDocument/2006/relationships/hyperlink" Target="http://zh.wikipedia.org/wiki/%E7%94%B2%E9%AA%A8%E6%96%87%E5%85%AC%E5%8F%B8" TargetMode="External"/><Relationship Id="rId5" Type="http://schemas.openxmlformats.org/officeDocument/2006/relationships/hyperlink" Target="http://zh.wikipedia.org/w/index.php?title=%E7%B6%B2%E9%A0%81%E5%BC%80%E5%8F%91&amp;action=edit&amp;redlink=1" TargetMode="External"/><Relationship Id="rId15" Type="http://schemas.openxmlformats.org/officeDocument/2006/relationships/hyperlink" Target="http://zh.wikipedia.org/w/index.php?title=%E6%B5%8F%E8%A7%88%E5%99%A8%E5%AF%B9%E8%B1%A1%E6%A8%A1%E5%9E%8B&amp;action=edit&amp;redlink=1" TargetMode="External"/><Relationship Id="rId10" Type="http://schemas.openxmlformats.org/officeDocument/2006/relationships/hyperlink" Target="http://zh.wikipedia.org/wiki/Brendan_Eich" TargetMode="External"/><Relationship Id="rId4" Type="http://schemas.openxmlformats.org/officeDocument/2006/relationships/hyperlink" Target="http://zh.wikipedia.org/wiki/%E5%AE%A2%E6%88%B7%E7%AB%AF" TargetMode="External"/><Relationship Id="rId9" Type="http://schemas.openxmlformats.org/officeDocument/2006/relationships/hyperlink" Target="http://zh.wikipedia.org/wiki/%E7%BD%91%E6%99%AF%E5%85%AC%E5%8F%B8" TargetMode="External"/><Relationship Id="rId14" Type="http://schemas.openxmlformats.org/officeDocument/2006/relationships/hyperlink" Target="http://zh.wikipedia.org/wiki/%E6%96%87%E6%A1%A3%E5%AF%B9%E8%B1%A1%E6%A8%A1%E5%9E%8B" TargetMode="Externa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developer.mozilla.org/en-US/docs/JavaScript/Reference/Global_Objects/WeakMap" TargetMode="External"/><Relationship Id="rId2" Type="http://schemas.openxmlformats.org/officeDocument/2006/relationships/slide" Target="../slides/slide10.xml"/><Relationship Id="rId1" Type="http://schemas.openxmlformats.org/officeDocument/2006/relationships/notesMaster" Target="../notesMasters/notesMaster1.xml"/><Relationship Id="rId5" Type="http://schemas.openxmlformats.org/officeDocument/2006/relationships/hyperlink" Target="http://www.khronos.org/registry/typedarray/specs/latest/" TargetMode="External"/><Relationship Id="rId4" Type="http://schemas.openxmlformats.org/officeDocument/2006/relationships/hyperlink" Target="http://wiki.ecmascript.org/doku.php?id=harmony:weak_maps"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	</a:t>
            </a:r>
            <a:endParaRPr lang="en-US" altLang="zh-CN"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71077955-89F1-4C1F-81B2-7E7DD696C0AB}" type="slidenum">
              <a:rPr lang="zh-CN" altLang="en-US" smtClean="0"/>
              <a:t>1</a:t>
            </a:fld>
            <a:endParaRPr lang="zh-CN" altLang="en-US"/>
          </a:p>
        </p:txBody>
      </p:sp>
    </p:spTree>
    <p:extLst>
      <p:ext uri="{BB962C8B-B14F-4D97-AF65-F5344CB8AC3E}">
        <p14:creationId xmlns:p14="http://schemas.microsoft.com/office/powerpoint/2010/main" val="42733520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二元加法操作符“</a:t>
            </a:r>
            <a:r>
              <a:rPr lang="en-US" altLang="zh-CN" dirty="0" smtClean="0"/>
              <a:t>+</a:t>
            </a:r>
            <a:r>
              <a:rPr lang="zh-CN" altLang="en-US" dirty="0" smtClean="0"/>
              <a:t>”：任意一个操作数是字符串，理解为字符串拼接。</a:t>
            </a:r>
            <a:endParaRPr lang="en-US" altLang="zh-CN" dirty="0" smtClean="0"/>
          </a:p>
          <a:p>
            <a:r>
              <a:rPr lang="zh-CN" altLang="en-US" dirty="0" smtClean="0"/>
              <a:t>二元减法操作符“</a:t>
            </a:r>
            <a:r>
              <a:rPr lang="en-US" altLang="zh-CN" dirty="0" smtClean="0"/>
              <a:t>-</a:t>
            </a:r>
            <a:r>
              <a:rPr lang="zh-CN" altLang="en-US" smtClean="0"/>
              <a:t>”：操作数尝试转换成数字并做减法运算。</a:t>
            </a:r>
            <a:endParaRPr lang="zh-CN" altLang="en-US" dirty="0"/>
          </a:p>
        </p:txBody>
      </p:sp>
      <p:sp>
        <p:nvSpPr>
          <p:cNvPr id="4" name="灯片编号占位符 3"/>
          <p:cNvSpPr>
            <a:spLocks noGrp="1"/>
          </p:cNvSpPr>
          <p:nvPr>
            <p:ph type="sldNum" sz="quarter" idx="10"/>
          </p:nvPr>
        </p:nvSpPr>
        <p:spPr/>
        <p:txBody>
          <a:bodyPr/>
          <a:lstStyle/>
          <a:p>
            <a:fld id="{71077955-89F1-4C1F-81B2-7E7DD696C0AB}" type="slidenum">
              <a:rPr lang="zh-CN" altLang="en-US" smtClean="0"/>
              <a:t>12</a:t>
            </a:fld>
            <a:endParaRPr lang="zh-CN" altLang="en-US"/>
          </a:p>
        </p:txBody>
      </p:sp>
    </p:spTree>
    <p:extLst>
      <p:ext uri="{BB962C8B-B14F-4D97-AF65-F5344CB8AC3E}">
        <p14:creationId xmlns:p14="http://schemas.microsoft.com/office/powerpoint/2010/main" val="25615295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i="0" u="none" strike="noStrike" kern="1200" baseline="0" dirty="0" smtClean="0">
                <a:solidFill>
                  <a:schemeClr val="tx1"/>
                </a:solidFill>
                <a:latin typeface="+mn-lt"/>
                <a:ea typeface="+mn-ea"/>
                <a:cs typeface="+mn-cs"/>
              </a:rPr>
              <a:t>11.9.3 The Abstract Equality Comparison Algorithm</a:t>
            </a:r>
          </a:p>
          <a:p>
            <a:r>
              <a:rPr lang="en-US" altLang="zh-CN" sz="1200" b="0" i="0" u="none" strike="noStrike" kern="1200" baseline="0" dirty="0" smtClean="0">
                <a:solidFill>
                  <a:schemeClr val="tx1"/>
                </a:solidFill>
                <a:latin typeface="+mn-lt"/>
                <a:ea typeface="+mn-ea"/>
                <a:cs typeface="+mn-cs"/>
              </a:rPr>
              <a:t>The comparison </a:t>
            </a:r>
            <a:r>
              <a:rPr lang="en-US" altLang="zh-CN" sz="1200" b="0" i="1" u="none" strike="noStrike" kern="1200" baseline="0" dirty="0" smtClean="0">
                <a:solidFill>
                  <a:schemeClr val="tx1"/>
                </a:solidFill>
                <a:latin typeface="+mn-lt"/>
                <a:ea typeface="+mn-ea"/>
                <a:cs typeface="+mn-cs"/>
              </a:rPr>
              <a:t>x </a:t>
            </a:r>
            <a:r>
              <a:rPr lang="en-US" altLang="zh-CN" sz="1200" b="0" i="0" u="none" strike="noStrike" kern="1200" baseline="0" dirty="0" smtClean="0">
                <a:solidFill>
                  <a:schemeClr val="tx1"/>
                </a:solidFill>
                <a:latin typeface="+mn-lt"/>
                <a:ea typeface="+mn-ea"/>
                <a:cs typeface="+mn-cs"/>
              </a:rPr>
              <a:t>== </a:t>
            </a:r>
            <a:r>
              <a:rPr lang="en-US" altLang="zh-CN" sz="1200" b="0" i="1" u="none" strike="noStrike" kern="1200" baseline="0" dirty="0" smtClean="0">
                <a:solidFill>
                  <a:schemeClr val="tx1"/>
                </a:solidFill>
                <a:latin typeface="+mn-lt"/>
                <a:ea typeface="+mn-ea"/>
                <a:cs typeface="+mn-cs"/>
              </a:rPr>
              <a:t>y</a:t>
            </a:r>
            <a:r>
              <a:rPr lang="en-US" altLang="zh-CN" sz="1200" b="0" i="0" u="none" strike="noStrike" kern="1200" baseline="0" dirty="0" smtClean="0">
                <a:solidFill>
                  <a:schemeClr val="tx1"/>
                </a:solidFill>
                <a:latin typeface="+mn-lt"/>
                <a:ea typeface="+mn-ea"/>
                <a:cs typeface="+mn-cs"/>
              </a:rPr>
              <a:t>, where </a:t>
            </a:r>
            <a:r>
              <a:rPr lang="en-US" altLang="zh-CN" sz="1200" b="0" i="1" u="none" strike="noStrike" kern="1200" baseline="0" dirty="0" smtClean="0">
                <a:solidFill>
                  <a:schemeClr val="tx1"/>
                </a:solidFill>
                <a:latin typeface="+mn-lt"/>
                <a:ea typeface="+mn-ea"/>
                <a:cs typeface="+mn-cs"/>
              </a:rPr>
              <a:t>x </a:t>
            </a:r>
            <a:r>
              <a:rPr lang="en-US" altLang="zh-CN" sz="1200" b="0" i="0" u="none" strike="noStrike" kern="1200" baseline="0" dirty="0" smtClean="0">
                <a:solidFill>
                  <a:schemeClr val="tx1"/>
                </a:solidFill>
                <a:latin typeface="+mn-lt"/>
                <a:ea typeface="+mn-ea"/>
                <a:cs typeface="+mn-cs"/>
              </a:rPr>
              <a:t>and </a:t>
            </a:r>
            <a:r>
              <a:rPr lang="en-US" altLang="zh-CN" sz="1200" b="0" i="1" u="none" strike="noStrike" kern="1200" baseline="0" dirty="0" smtClean="0">
                <a:solidFill>
                  <a:schemeClr val="tx1"/>
                </a:solidFill>
                <a:latin typeface="+mn-lt"/>
                <a:ea typeface="+mn-ea"/>
                <a:cs typeface="+mn-cs"/>
              </a:rPr>
              <a:t>y </a:t>
            </a:r>
            <a:r>
              <a:rPr lang="en-US" altLang="zh-CN" sz="1200" b="0" i="0" u="none" strike="noStrike" kern="1200" baseline="0" dirty="0" smtClean="0">
                <a:solidFill>
                  <a:schemeClr val="tx1"/>
                </a:solidFill>
                <a:latin typeface="+mn-lt"/>
                <a:ea typeface="+mn-ea"/>
                <a:cs typeface="+mn-cs"/>
              </a:rPr>
              <a:t>are values, produces </a:t>
            </a:r>
            <a:r>
              <a:rPr lang="en-US" altLang="zh-CN" sz="1200" b="1" i="0" u="none" strike="noStrike" kern="1200" baseline="0" dirty="0" smtClean="0">
                <a:solidFill>
                  <a:schemeClr val="tx1"/>
                </a:solidFill>
                <a:latin typeface="+mn-lt"/>
                <a:ea typeface="+mn-ea"/>
                <a:cs typeface="+mn-cs"/>
              </a:rPr>
              <a:t>true </a:t>
            </a:r>
            <a:r>
              <a:rPr lang="en-US" altLang="zh-CN" sz="1200" b="0" i="0" u="none" strike="noStrike" kern="1200" baseline="0" dirty="0" smtClean="0">
                <a:solidFill>
                  <a:schemeClr val="tx1"/>
                </a:solidFill>
                <a:latin typeface="+mn-lt"/>
                <a:ea typeface="+mn-ea"/>
                <a:cs typeface="+mn-cs"/>
              </a:rPr>
              <a:t>or </a:t>
            </a:r>
            <a:r>
              <a:rPr lang="en-US" altLang="zh-CN" sz="1200" b="1" i="0" u="none" strike="noStrike" kern="1200" baseline="0" dirty="0" smtClean="0">
                <a:solidFill>
                  <a:schemeClr val="tx1"/>
                </a:solidFill>
                <a:latin typeface="+mn-lt"/>
                <a:ea typeface="+mn-ea"/>
                <a:cs typeface="+mn-cs"/>
              </a:rPr>
              <a:t>false</a:t>
            </a:r>
            <a:r>
              <a:rPr lang="en-US" altLang="zh-CN" sz="1200" b="0" i="0" u="none" strike="noStrike" kern="1200" baseline="0" dirty="0" smtClean="0">
                <a:solidFill>
                  <a:schemeClr val="tx1"/>
                </a:solidFill>
                <a:latin typeface="+mn-lt"/>
                <a:ea typeface="+mn-ea"/>
                <a:cs typeface="+mn-cs"/>
              </a:rPr>
              <a:t>. Such a comparison is performed as</a:t>
            </a:r>
          </a:p>
          <a:p>
            <a:r>
              <a:rPr lang="en-US" altLang="zh-CN" sz="1200" b="0" i="0" u="none" strike="noStrike" kern="1200" baseline="0" dirty="0" smtClean="0">
                <a:solidFill>
                  <a:schemeClr val="tx1"/>
                </a:solidFill>
                <a:latin typeface="+mn-lt"/>
                <a:ea typeface="+mn-ea"/>
                <a:cs typeface="+mn-cs"/>
              </a:rPr>
              <a:t>follows:</a:t>
            </a:r>
          </a:p>
          <a:p>
            <a:r>
              <a:rPr lang="en-US" altLang="zh-CN" sz="1200" b="0" i="0" u="none" strike="noStrike" kern="1200" baseline="0" dirty="0" smtClean="0">
                <a:solidFill>
                  <a:schemeClr val="tx1"/>
                </a:solidFill>
                <a:latin typeface="+mn-lt"/>
                <a:ea typeface="+mn-ea"/>
                <a:cs typeface="+mn-cs"/>
              </a:rPr>
              <a:t>1. If Type(</a:t>
            </a:r>
            <a:r>
              <a:rPr lang="en-US" altLang="zh-CN" sz="1200" b="0" i="1" u="none" strike="noStrike" kern="1200" baseline="0" dirty="0" smtClean="0">
                <a:solidFill>
                  <a:schemeClr val="tx1"/>
                </a:solidFill>
                <a:latin typeface="+mn-lt"/>
                <a:ea typeface="+mn-ea"/>
                <a:cs typeface="+mn-cs"/>
              </a:rPr>
              <a:t>x</a:t>
            </a:r>
            <a:r>
              <a:rPr lang="en-US" altLang="zh-CN" sz="1200" b="0" i="0" u="none" strike="noStrike" kern="1200" baseline="0" dirty="0" smtClean="0">
                <a:solidFill>
                  <a:schemeClr val="tx1"/>
                </a:solidFill>
                <a:latin typeface="+mn-lt"/>
                <a:ea typeface="+mn-ea"/>
                <a:cs typeface="+mn-cs"/>
              </a:rPr>
              <a:t>) is the same as Type(</a:t>
            </a:r>
            <a:r>
              <a:rPr lang="en-US" altLang="zh-CN" sz="1200" b="0" i="1" u="none" strike="noStrike" kern="1200" baseline="0" dirty="0" smtClean="0">
                <a:solidFill>
                  <a:schemeClr val="tx1"/>
                </a:solidFill>
                <a:latin typeface="+mn-lt"/>
                <a:ea typeface="+mn-ea"/>
                <a:cs typeface="+mn-cs"/>
              </a:rPr>
              <a:t>y</a:t>
            </a:r>
            <a:r>
              <a:rPr lang="en-US" altLang="zh-CN" sz="1200" b="0" i="0" u="none" strike="noStrike" kern="1200" baseline="0" dirty="0" smtClean="0">
                <a:solidFill>
                  <a:schemeClr val="tx1"/>
                </a:solidFill>
                <a:latin typeface="+mn-lt"/>
                <a:ea typeface="+mn-ea"/>
                <a:cs typeface="+mn-cs"/>
              </a:rPr>
              <a:t>), then</a:t>
            </a:r>
          </a:p>
          <a:p>
            <a:r>
              <a:rPr lang="en-US" altLang="zh-CN" sz="1200" b="0" i="0" u="none" strike="noStrike" kern="1200" baseline="0" dirty="0" smtClean="0">
                <a:solidFill>
                  <a:schemeClr val="tx1"/>
                </a:solidFill>
                <a:latin typeface="+mn-lt"/>
                <a:ea typeface="+mn-ea"/>
                <a:cs typeface="+mn-cs"/>
              </a:rPr>
              <a:t>a. If Type(</a:t>
            </a:r>
            <a:r>
              <a:rPr lang="en-US" altLang="zh-CN" sz="1200" b="0" i="1" u="none" strike="noStrike" kern="1200" baseline="0" dirty="0" smtClean="0">
                <a:solidFill>
                  <a:schemeClr val="tx1"/>
                </a:solidFill>
                <a:latin typeface="+mn-lt"/>
                <a:ea typeface="+mn-ea"/>
                <a:cs typeface="+mn-cs"/>
              </a:rPr>
              <a:t>x</a:t>
            </a:r>
            <a:r>
              <a:rPr lang="en-US" altLang="zh-CN" sz="1200" b="0" i="0" u="none" strike="noStrike" kern="1200" baseline="0" dirty="0" smtClean="0">
                <a:solidFill>
                  <a:schemeClr val="tx1"/>
                </a:solidFill>
                <a:latin typeface="+mn-lt"/>
                <a:ea typeface="+mn-ea"/>
                <a:cs typeface="+mn-cs"/>
              </a:rPr>
              <a:t>) is Undefined, return </a:t>
            </a:r>
            <a:r>
              <a:rPr lang="en-US" altLang="zh-CN" sz="1200" b="1" i="0" u="none" strike="noStrike" kern="1200" baseline="0" dirty="0" smtClean="0">
                <a:solidFill>
                  <a:schemeClr val="tx1"/>
                </a:solidFill>
                <a:latin typeface="+mn-lt"/>
                <a:ea typeface="+mn-ea"/>
                <a:cs typeface="+mn-cs"/>
              </a:rPr>
              <a:t>true</a:t>
            </a:r>
            <a:r>
              <a:rPr lang="en-US" altLang="zh-CN" sz="1200" b="0" i="0" u="none" strike="noStrike" kern="1200" baseline="0" dirty="0" smtClean="0">
                <a:solidFill>
                  <a:schemeClr val="tx1"/>
                </a:solidFill>
                <a:latin typeface="+mn-lt"/>
                <a:ea typeface="+mn-ea"/>
                <a:cs typeface="+mn-cs"/>
              </a:rPr>
              <a:t>.</a:t>
            </a:r>
          </a:p>
          <a:p>
            <a:r>
              <a:rPr lang="en-US" altLang="zh-CN" sz="1200" b="0" i="0" u="none" strike="noStrike" kern="1200" baseline="0" dirty="0" smtClean="0">
                <a:solidFill>
                  <a:schemeClr val="tx1"/>
                </a:solidFill>
                <a:latin typeface="+mn-lt"/>
                <a:ea typeface="+mn-ea"/>
                <a:cs typeface="+mn-cs"/>
              </a:rPr>
              <a:t>b. If Type(</a:t>
            </a:r>
            <a:r>
              <a:rPr lang="en-US" altLang="zh-CN" sz="1200" b="0" i="1" u="none" strike="noStrike" kern="1200" baseline="0" dirty="0" smtClean="0">
                <a:solidFill>
                  <a:schemeClr val="tx1"/>
                </a:solidFill>
                <a:latin typeface="+mn-lt"/>
                <a:ea typeface="+mn-ea"/>
                <a:cs typeface="+mn-cs"/>
              </a:rPr>
              <a:t>x</a:t>
            </a:r>
            <a:r>
              <a:rPr lang="en-US" altLang="zh-CN" sz="1200" b="0" i="0" u="none" strike="noStrike" kern="1200" baseline="0" dirty="0" smtClean="0">
                <a:solidFill>
                  <a:schemeClr val="tx1"/>
                </a:solidFill>
                <a:latin typeface="+mn-lt"/>
                <a:ea typeface="+mn-ea"/>
                <a:cs typeface="+mn-cs"/>
              </a:rPr>
              <a:t>) is Null, return </a:t>
            </a:r>
            <a:r>
              <a:rPr lang="en-US" altLang="zh-CN" sz="1200" b="1" i="0" u="none" strike="noStrike" kern="1200" baseline="0" dirty="0" smtClean="0">
                <a:solidFill>
                  <a:schemeClr val="tx1"/>
                </a:solidFill>
                <a:latin typeface="+mn-lt"/>
                <a:ea typeface="+mn-ea"/>
                <a:cs typeface="+mn-cs"/>
              </a:rPr>
              <a:t>true</a:t>
            </a:r>
            <a:r>
              <a:rPr lang="en-US" altLang="zh-CN" sz="1200" b="0" i="0" u="none" strike="noStrike" kern="1200" baseline="0" dirty="0" smtClean="0">
                <a:solidFill>
                  <a:schemeClr val="tx1"/>
                </a:solidFill>
                <a:latin typeface="+mn-lt"/>
                <a:ea typeface="+mn-ea"/>
                <a:cs typeface="+mn-cs"/>
              </a:rPr>
              <a:t>.</a:t>
            </a:r>
          </a:p>
          <a:p>
            <a:r>
              <a:rPr lang="en-US" altLang="zh-CN" sz="1200" b="0" i="0" u="none" strike="noStrike" kern="1200" baseline="0" dirty="0" smtClean="0">
                <a:solidFill>
                  <a:schemeClr val="tx1"/>
                </a:solidFill>
                <a:latin typeface="+mn-lt"/>
                <a:ea typeface="+mn-ea"/>
                <a:cs typeface="+mn-cs"/>
              </a:rPr>
              <a:t>c. If Type(</a:t>
            </a:r>
            <a:r>
              <a:rPr lang="en-US" altLang="zh-CN" sz="1200" b="0" i="1" u="none" strike="noStrike" kern="1200" baseline="0" dirty="0" smtClean="0">
                <a:solidFill>
                  <a:schemeClr val="tx1"/>
                </a:solidFill>
                <a:latin typeface="+mn-lt"/>
                <a:ea typeface="+mn-ea"/>
                <a:cs typeface="+mn-cs"/>
              </a:rPr>
              <a:t>x</a:t>
            </a:r>
            <a:r>
              <a:rPr lang="en-US" altLang="zh-CN" sz="1200" b="0" i="0" u="none" strike="noStrike" kern="1200" baseline="0" dirty="0" smtClean="0">
                <a:solidFill>
                  <a:schemeClr val="tx1"/>
                </a:solidFill>
                <a:latin typeface="+mn-lt"/>
                <a:ea typeface="+mn-ea"/>
                <a:cs typeface="+mn-cs"/>
              </a:rPr>
              <a:t>) is Number, then</a:t>
            </a:r>
          </a:p>
          <a:p>
            <a:r>
              <a:rPr lang="en-US" altLang="zh-CN" sz="1200" b="0" i="0" u="none" strike="noStrike" kern="1200" baseline="0" dirty="0" err="1" smtClean="0">
                <a:solidFill>
                  <a:schemeClr val="tx1"/>
                </a:solidFill>
                <a:latin typeface="+mn-lt"/>
                <a:ea typeface="+mn-ea"/>
                <a:cs typeface="+mn-cs"/>
              </a:rPr>
              <a:t>i</a:t>
            </a:r>
            <a:r>
              <a:rPr lang="en-US" altLang="zh-CN" sz="1200" b="0" i="0" u="none" strike="noStrike" kern="1200" baseline="0" dirty="0" smtClean="0">
                <a:solidFill>
                  <a:schemeClr val="tx1"/>
                </a:solidFill>
                <a:latin typeface="+mn-lt"/>
                <a:ea typeface="+mn-ea"/>
                <a:cs typeface="+mn-cs"/>
              </a:rPr>
              <a:t>. If </a:t>
            </a:r>
            <a:r>
              <a:rPr lang="en-US" altLang="zh-CN" sz="1200" b="0" i="1" u="none" strike="noStrike" kern="1200" baseline="0" dirty="0" smtClean="0">
                <a:solidFill>
                  <a:schemeClr val="tx1"/>
                </a:solidFill>
                <a:latin typeface="+mn-lt"/>
                <a:ea typeface="+mn-ea"/>
                <a:cs typeface="+mn-cs"/>
              </a:rPr>
              <a:t>x </a:t>
            </a:r>
            <a:r>
              <a:rPr lang="en-US" altLang="zh-CN" sz="1200" b="0" i="0" u="none" strike="noStrike" kern="1200" baseline="0" dirty="0" smtClean="0">
                <a:solidFill>
                  <a:schemeClr val="tx1"/>
                </a:solidFill>
                <a:latin typeface="+mn-lt"/>
                <a:ea typeface="+mn-ea"/>
                <a:cs typeface="+mn-cs"/>
              </a:rPr>
              <a:t>is </a:t>
            </a:r>
            <a:r>
              <a:rPr lang="en-US" altLang="zh-CN" sz="1200" b="1" i="0" u="none" strike="noStrike" kern="1200" baseline="0" dirty="0" err="1" smtClean="0">
                <a:solidFill>
                  <a:schemeClr val="tx1"/>
                </a:solidFill>
                <a:latin typeface="+mn-lt"/>
                <a:ea typeface="+mn-ea"/>
                <a:cs typeface="+mn-cs"/>
              </a:rPr>
              <a:t>NaN</a:t>
            </a:r>
            <a:r>
              <a:rPr lang="en-US" altLang="zh-CN" sz="1200" b="0" i="0" u="none" strike="noStrike" kern="1200" baseline="0" dirty="0" smtClean="0">
                <a:solidFill>
                  <a:schemeClr val="tx1"/>
                </a:solidFill>
                <a:latin typeface="+mn-lt"/>
                <a:ea typeface="+mn-ea"/>
                <a:cs typeface="+mn-cs"/>
              </a:rPr>
              <a:t>, return </a:t>
            </a:r>
            <a:r>
              <a:rPr lang="en-US" altLang="zh-CN" sz="1200" b="1" i="0" u="none" strike="noStrike" kern="1200" baseline="0" dirty="0" smtClean="0">
                <a:solidFill>
                  <a:schemeClr val="tx1"/>
                </a:solidFill>
                <a:latin typeface="+mn-lt"/>
                <a:ea typeface="+mn-ea"/>
                <a:cs typeface="+mn-cs"/>
              </a:rPr>
              <a:t>false</a:t>
            </a:r>
            <a:r>
              <a:rPr lang="en-US" altLang="zh-CN" sz="1200" b="0" i="0" u="none" strike="noStrike" kern="1200" baseline="0" dirty="0" smtClean="0">
                <a:solidFill>
                  <a:schemeClr val="tx1"/>
                </a:solidFill>
                <a:latin typeface="+mn-lt"/>
                <a:ea typeface="+mn-ea"/>
                <a:cs typeface="+mn-cs"/>
              </a:rPr>
              <a:t>.</a:t>
            </a:r>
          </a:p>
          <a:p>
            <a:r>
              <a:rPr lang="en-US" altLang="zh-CN" sz="1200" b="0" i="0" u="none" strike="noStrike" kern="1200" baseline="0" dirty="0" smtClean="0">
                <a:solidFill>
                  <a:schemeClr val="tx1"/>
                </a:solidFill>
                <a:latin typeface="+mn-lt"/>
                <a:ea typeface="+mn-ea"/>
                <a:cs typeface="+mn-cs"/>
              </a:rPr>
              <a:t>© </a:t>
            </a:r>
            <a:r>
              <a:rPr lang="en-US" altLang="zh-CN" sz="1200" b="0" i="0" u="none" strike="noStrike" kern="1200" baseline="0" dirty="0" err="1" smtClean="0">
                <a:solidFill>
                  <a:schemeClr val="tx1"/>
                </a:solidFill>
                <a:latin typeface="+mn-lt"/>
                <a:ea typeface="+mn-ea"/>
                <a:cs typeface="+mn-cs"/>
              </a:rPr>
              <a:t>Ecma</a:t>
            </a:r>
            <a:r>
              <a:rPr lang="en-US" altLang="zh-CN" sz="1200" b="0" i="0" u="none" strike="noStrike" kern="1200" baseline="0" dirty="0" smtClean="0">
                <a:solidFill>
                  <a:schemeClr val="tx1"/>
                </a:solidFill>
                <a:latin typeface="+mn-lt"/>
                <a:ea typeface="+mn-ea"/>
                <a:cs typeface="+mn-cs"/>
              </a:rPr>
              <a:t> International 2011 </a:t>
            </a:r>
            <a:r>
              <a:rPr lang="en-US" altLang="zh-CN" sz="1200" b="1" i="0" u="none" strike="noStrike" kern="1200" baseline="0" dirty="0" smtClean="0">
                <a:solidFill>
                  <a:schemeClr val="tx1"/>
                </a:solidFill>
                <a:latin typeface="+mn-lt"/>
                <a:ea typeface="+mn-ea"/>
                <a:cs typeface="+mn-cs"/>
              </a:rPr>
              <a:t>81</a:t>
            </a:r>
          </a:p>
          <a:p>
            <a:r>
              <a:rPr lang="en-US" altLang="zh-CN" sz="1200" b="0" i="0" u="none" strike="noStrike" kern="1200" baseline="0" dirty="0" smtClean="0">
                <a:solidFill>
                  <a:schemeClr val="tx1"/>
                </a:solidFill>
                <a:latin typeface="+mn-lt"/>
                <a:ea typeface="+mn-ea"/>
                <a:cs typeface="+mn-cs"/>
              </a:rPr>
              <a:t>ii. If </a:t>
            </a:r>
            <a:r>
              <a:rPr lang="en-US" altLang="zh-CN" sz="1200" b="0" i="1" u="none" strike="noStrike" kern="1200" baseline="0" dirty="0" smtClean="0">
                <a:solidFill>
                  <a:schemeClr val="tx1"/>
                </a:solidFill>
                <a:latin typeface="+mn-lt"/>
                <a:ea typeface="+mn-ea"/>
                <a:cs typeface="+mn-cs"/>
              </a:rPr>
              <a:t>y </a:t>
            </a:r>
            <a:r>
              <a:rPr lang="en-US" altLang="zh-CN" sz="1200" b="0" i="0" u="none" strike="noStrike" kern="1200" baseline="0" dirty="0" smtClean="0">
                <a:solidFill>
                  <a:schemeClr val="tx1"/>
                </a:solidFill>
                <a:latin typeface="+mn-lt"/>
                <a:ea typeface="+mn-ea"/>
                <a:cs typeface="+mn-cs"/>
              </a:rPr>
              <a:t>is </a:t>
            </a:r>
            <a:r>
              <a:rPr lang="en-US" altLang="zh-CN" sz="1200" b="1" i="0" u="none" strike="noStrike" kern="1200" baseline="0" dirty="0" err="1" smtClean="0">
                <a:solidFill>
                  <a:schemeClr val="tx1"/>
                </a:solidFill>
                <a:latin typeface="+mn-lt"/>
                <a:ea typeface="+mn-ea"/>
                <a:cs typeface="+mn-cs"/>
              </a:rPr>
              <a:t>NaN</a:t>
            </a:r>
            <a:r>
              <a:rPr lang="en-US" altLang="zh-CN" sz="1200" b="0" i="0" u="none" strike="noStrike" kern="1200" baseline="0" dirty="0" smtClean="0">
                <a:solidFill>
                  <a:schemeClr val="tx1"/>
                </a:solidFill>
                <a:latin typeface="+mn-lt"/>
                <a:ea typeface="+mn-ea"/>
                <a:cs typeface="+mn-cs"/>
              </a:rPr>
              <a:t>, return </a:t>
            </a:r>
            <a:r>
              <a:rPr lang="en-US" altLang="zh-CN" sz="1200" b="1" i="0" u="none" strike="noStrike" kern="1200" baseline="0" dirty="0" smtClean="0">
                <a:solidFill>
                  <a:schemeClr val="tx1"/>
                </a:solidFill>
                <a:latin typeface="+mn-lt"/>
                <a:ea typeface="+mn-ea"/>
                <a:cs typeface="+mn-cs"/>
              </a:rPr>
              <a:t>false</a:t>
            </a:r>
            <a:r>
              <a:rPr lang="en-US" altLang="zh-CN" sz="1200" b="0" i="0" u="none" strike="noStrike" kern="1200" baseline="0" dirty="0" smtClean="0">
                <a:solidFill>
                  <a:schemeClr val="tx1"/>
                </a:solidFill>
                <a:latin typeface="+mn-lt"/>
                <a:ea typeface="+mn-ea"/>
                <a:cs typeface="+mn-cs"/>
              </a:rPr>
              <a:t>.</a:t>
            </a:r>
          </a:p>
          <a:p>
            <a:r>
              <a:rPr lang="en-US" altLang="zh-CN" sz="1200" b="0" i="0" u="none" strike="noStrike" kern="1200" baseline="0" dirty="0" smtClean="0">
                <a:solidFill>
                  <a:schemeClr val="tx1"/>
                </a:solidFill>
                <a:latin typeface="+mn-lt"/>
                <a:ea typeface="+mn-ea"/>
                <a:cs typeface="+mn-cs"/>
              </a:rPr>
              <a:t>iii. If </a:t>
            </a:r>
            <a:r>
              <a:rPr lang="en-US" altLang="zh-CN" sz="1200" b="0" i="1" u="none" strike="noStrike" kern="1200" baseline="0" dirty="0" smtClean="0">
                <a:solidFill>
                  <a:schemeClr val="tx1"/>
                </a:solidFill>
                <a:latin typeface="+mn-lt"/>
                <a:ea typeface="+mn-ea"/>
                <a:cs typeface="+mn-cs"/>
              </a:rPr>
              <a:t>x </a:t>
            </a:r>
            <a:r>
              <a:rPr lang="en-US" altLang="zh-CN" sz="1200" b="0" i="0" u="none" strike="noStrike" kern="1200" baseline="0" dirty="0" smtClean="0">
                <a:solidFill>
                  <a:schemeClr val="tx1"/>
                </a:solidFill>
                <a:latin typeface="+mn-lt"/>
                <a:ea typeface="+mn-ea"/>
                <a:cs typeface="+mn-cs"/>
              </a:rPr>
              <a:t>is the same Number value as </a:t>
            </a:r>
            <a:r>
              <a:rPr lang="en-US" altLang="zh-CN" sz="1200" b="0" i="1" u="none" strike="noStrike" kern="1200" baseline="0" dirty="0" smtClean="0">
                <a:solidFill>
                  <a:schemeClr val="tx1"/>
                </a:solidFill>
                <a:latin typeface="+mn-lt"/>
                <a:ea typeface="+mn-ea"/>
                <a:cs typeface="+mn-cs"/>
              </a:rPr>
              <a:t>y</a:t>
            </a:r>
            <a:r>
              <a:rPr lang="en-US" altLang="zh-CN" sz="1200" b="0" i="0" u="none" strike="noStrike" kern="1200" baseline="0" dirty="0" smtClean="0">
                <a:solidFill>
                  <a:schemeClr val="tx1"/>
                </a:solidFill>
                <a:latin typeface="+mn-lt"/>
                <a:ea typeface="+mn-ea"/>
                <a:cs typeface="+mn-cs"/>
              </a:rPr>
              <a:t>, return </a:t>
            </a:r>
            <a:r>
              <a:rPr lang="en-US" altLang="zh-CN" sz="1200" b="1" i="0" u="none" strike="noStrike" kern="1200" baseline="0" dirty="0" smtClean="0">
                <a:solidFill>
                  <a:schemeClr val="tx1"/>
                </a:solidFill>
                <a:latin typeface="+mn-lt"/>
                <a:ea typeface="+mn-ea"/>
                <a:cs typeface="+mn-cs"/>
              </a:rPr>
              <a:t>true</a:t>
            </a:r>
            <a:r>
              <a:rPr lang="en-US" altLang="zh-CN" sz="1200" b="0" i="0" u="none" strike="noStrike" kern="1200" baseline="0" dirty="0" smtClean="0">
                <a:solidFill>
                  <a:schemeClr val="tx1"/>
                </a:solidFill>
                <a:latin typeface="+mn-lt"/>
                <a:ea typeface="+mn-ea"/>
                <a:cs typeface="+mn-cs"/>
              </a:rPr>
              <a:t>.</a:t>
            </a:r>
          </a:p>
          <a:p>
            <a:r>
              <a:rPr lang="en-US" altLang="zh-CN" sz="1200" b="0" i="0" u="none" strike="noStrike" kern="1200" baseline="0" dirty="0" smtClean="0">
                <a:solidFill>
                  <a:schemeClr val="tx1"/>
                </a:solidFill>
                <a:latin typeface="+mn-lt"/>
                <a:ea typeface="+mn-ea"/>
                <a:cs typeface="+mn-cs"/>
              </a:rPr>
              <a:t>iv. If </a:t>
            </a:r>
            <a:r>
              <a:rPr lang="en-US" altLang="zh-CN" sz="1200" b="0" i="1" u="none" strike="noStrike" kern="1200" baseline="0" dirty="0" smtClean="0">
                <a:solidFill>
                  <a:schemeClr val="tx1"/>
                </a:solidFill>
                <a:latin typeface="+mn-lt"/>
                <a:ea typeface="+mn-ea"/>
                <a:cs typeface="+mn-cs"/>
              </a:rPr>
              <a:t>x </a:t>
            </a:r>
            <a:r>
              <a:rPr lang="en-US" altLang="zh-CN" sz="1200" b="0" i="0" u="none" strike="noStrike" kern="1200" baseline="0" dirty="0" smtClean="0">
                <a:solidFill>
                  <a:schemeClr val="tx1"/>
                </a:solidFill>
                <a:latin typeface="+mn-lt"/>
                <a:ea typeface="+mn-ea"/>
                <a:cs typeface="+mn-cs"/>
              </a:rPr>
              <a:t>is </a:t>
            </a:r>
            <a:r>
              <a:rPr lang="en-US" altLang="zh-CN" sz="1200" b="1" i="0" u="none" strike="noStrike" kern="1200" baseline="0" dirty="0" smtClean="0">
                <a:solidFill>
                  <a:schemeClr val="tx1"/>
                </a:solidFill>
                <a:latin typeface="+mn-lt"/>
                <a:ea typeface="+mn-ea"/>
                <a:cs typeface="+mn-cs"/>
              </a:rPr>
              <a:t>+0 </a:t>
            </a:r>
            <a:r>
              <a:rPr lang="en-US" altLang="zh-CN" sz="1200" b="0" i="0" u="none" strike="noStrike" kern="1200" baseline="0" dirty="0" smtClean="0">
                <a:solidFill>
                  <a:schemeClr val="tx1"/>
                </a:solidFill>
                <a:latin typeface="+mn-lt"/>
                <a:ea typeface="+mn-ea"/>
                <a:cs typeface="+mn-cs"/>
              </a:rPr>
              <a:t>and </a:t>
            </a:r>
            <a:r>
              <a:rPr lang="en-US" altLang="zh-CN" sz="1200" b="0" i="1" u="none" strike="noStrike" kern="1200" baseline="0" dirty="0" smtClean="0">
                <a:solidFill>
                  <a:schemeClr val="tx1"/>
                </a:solidFill>
                <a:latin typeface="+mn-lt"/>
                <a:ea typeface="+mn-ea"/>
                <a:cs typeface="+mn-cs"/>
              </a:rPr>
              <a:t>y </a:t>
            </a:r>
            <a:r>
              <a:rPr lang="en-US" altLang="zh-CN" sz="1200" b="0" i="0" u="none" strike="noStrike" kern="1200" baseline="0" dirty="0" smtClean="0">
                <a:solidFill>
                  <a:schemeClr val="tx1"/>
                </a:solidFill>
                <a:latin typeface="+mn-lt"/>
                <a:ea typeface="+mn-ea"/>
                <a:cs typeface="+mn-cs"/>
              </a:rPr>
              <a:t>is </a:t>
            </a:r>
            <a:r>
              <a:rPr lang="en-US" altLang="zh-CN" sz="1200" b="1" i="0" u="none" strike="noStrike" kern="1200" baseline="0" dirty="0" smtClean="0">
                <a:solidFill>
                  <a:schemeClr val="tx1"/>
                </a:solidFill>
                <a:latin typeface="+mn-lt"/>
                <a:ea typeface="+mn-ea"/>
                <a:cs typeface="+mn-cs"/>
              </a:rPr>
              <a:t>0</a:t>
            </a:r>
            <a:r>
              <a:rPr lang="en-US" altLang="zh-CN" sz="1200" b="0" i="0" u="none" strike="noStrike" kern="1200" baseline="0" dirty="0" smtClean="0">
                <a:solidFill>
                  <a:schemeClr val="tx1"/>
                </a:solidFill>
                <a:latin typeface="+mn-lt"/>
                <a:ea typeface="+mn-ea"/>
                <a:cs typeface="+mn-cs"/>
              </a:rPr>
              <a:t>, return </a:t>
            </a:r>
            <a:r>
              <a:rPr lang="en-US" altLang="zh-CN" sz="1200" b="1" i="0" u="none" strike="noStrike" kern="1200" baseline="0" dirty="0" smtClean="0">
                <a:solidFill>
                  <a:schemeClr val="tx1"/>
                </a:solidFill>
                <a:latin typeface="+mn-lt"/>
                <a:ea typeface="+mn-ea"/>
                <a:cs typeface="+mn-cs"/>
              </a:rPr>
              <a:t>true</a:t>
            </a:r>
            <a:r>
              <a:rPr lang="en-US" altLang="zh-CN" sz="1200" b="0" i="0" u="none" strike="noStrike" kern="1200" baseline="0" dirty="0" smtClean="0">
                <a:solidFill>
                  <a:schemeClr val="tx1"/>
                </a:solidFill>
                <a:latin typeface="+mn-lt"/>
                <a:ea typeface="+mn-ea"/>
                <a:cs typeface="+mn-cs"/>
              </a:rPr>
              <a:t>.</a:t>
            </a:r>
          </a:p>
          <a:p>
            <a:r>
              <a:rPr lang="en-US" altLang="zh-CN" sz="1200" b="0" i="0" u="none" strike="noStrike" kern="1200" baseline="0" dirty="0" smtClean="0">
                <a:solidFill>
                  <a:schemeClr val="tx1"/>
                </a:solidFill>
                <a:latin typeface="+mn-lt"/>
                <a:ea typeface="+mn-ea"/>
                <a:cs typeface="+mn-cs"/>
              </a:rPr>
              <a:t>v. If </a:t>
            </a:r>
            <a:r>
              <a:rPr lang="en-US" altLang="zh-CN" sz="1200" b="0" i="1" u="none" strike="noStrike" kern="1200" baseline="0" dirty="0" smtClean="0">
                <a:solidFill>
                  <a:schemeClr val="tx1"/>
                </a:solidFill>
                <a:latin typeface="+mn-lt"/>
                <a:ea typeface="+mn-ea"/>
                <a:cs typeface="+mn-cs"/>
              </a:rPr>
              <a:t>x </a:t>
            </a:r>
            <a:r>
              <a:rPr lang="en-US" altLang="zh-CN" sz="1200" b="0" i="0" u="none" strike="noStrike" kern="1200" baseline="0" dirty="0" smtClean="0">
                <a:solidFill>
                  <a:schemeClr val="tx1"/>
                </a:solidFill>
                <a:latin typeface="+mn-lt"/>
                <a:ea typeface="+mn-ea"/>
                <a:cs typeface="+mn-cs"/>
              </a:rPr>
              <a:t>is </a:t>
            </a:r>
            <a:r>
              <a:rPr lang="en-US" altLang="zh-CN" sz="1200" b="1" i="0" u="none" strike="noStrike" kern="1200" baseline="0" dirty="0" smtClean="0">
                <a:solidFill>
                  <a:schemeClr val="tx1"/>
                </a:solidFill>
                <a:latin typeface="+mn-lt"/>
                <a:ea typeface="+mn-ea"/>
                <a:cs typeface="+mn-cs"/>
              </a:rPr>
              <a:t>0 </a:t>
            </a:r>
            <a:r>
              <a:rPr lang="en-US" altLang="zh-CN" sz="1200" b="0" i="0" u="none" strike="noStrike" kern="1200" baseline="0" dirty="0" smtClean="0">
                <a:solidFill>
                  <a:schemeClr val="tx1"/>
                </a:solidFill>
                <a:latin typeface="+mn-lt"/>
                <a:ea typeface="+mn-ea"/>
                <a:cs typeface="+mn-cs"/>
              </a:rPr>
              <a:t>and </a:t>
            </a:r>
            <a:r>
              <a:rPr lang="en-US" altLang="zh-CN" sz="1200" b="0" i="1" u="none" strike="noStrike" kern="1200" baseline="0" dirty="0" smtClean="0">
                <a:solidFill>
                  <a:schemeClr val="tx1"/>
                </a:solidFill>
                <a:latin typeface="+mn-lt"/>
                <a:ea typeface="+mn-ea"/>
                <a:cs typeface="+mn-cs"/>
              </a:rPr>
              <a:t>y </a:t>
            </a:r>
            <a:r>
              <a:rPr lang="en-US" altLang="zh-CN" sz="1200" b="0" i="0" u="none" strike="noStrike" kern="1200" baseline="0" dirty="0" smtClean="0">
                <a:solidFill>
                  <a:schemeClr val="tx1"/>
                </a:solidFill>
                <a:latin typeface="+mn-lt"/>
                <a:ea typeface="+mn-ea"/>
                <a:cs typeface="+mn-cs"/>
              </a:rPr>
              <a:t>is </a:t>
            </a:r>
            <a:r>
              <a:rPr lang="en-US" altLang="zh-CN" sz="1200" b="1" i="0" u="none" strike="noStrike" kern="1200" baseline="0" dirty="0" smtClean="0">
                <a:solidFill>
                  <a:schemeClr val="tx1"/>
                </a:solidFill>
                <a:latin typeface="+mn-lt"/>
                <a:ea typeface="+mn-ea"/>
                <a:cs typeface="+mn-cs"/>
              </a:rPr>
              <a:t>+0</a:t>
            </a:r>
            <a:r>
              <a:rPr lang="en-US" altLang="zh-CN" sz="1200" b="0" i="0" u="none" strike="noStrike" kern="1200" baseline="0" dirty="0" smtClean="0">
                <a:solidFill>
                  <a:schemeClr val="tx1"/>
                </a:solidFill>
                <a:latin typeface="+mn-lt"/>
                <a:ea typeface="+mn-ea"/>
                <a:cs typeface="+mn-cs"/>
              </a:rPr>
              <a:t>, return </a:t>
            </a:r>
            <a:r>
              <a:rPr lang="en-US" altLang="zh-CN" sz="1200" b="1" i="0" u="none" strike="noStrike" kern="1200" baseline="0" dirty="0" smtClean="0">
                <a:solidFill>
                  <a:schemeClr val="tx1"/>
                </a:solidFill>
                <a:latin typeface="+mn-lt"/>
                <a:ea typeface="+mn-ea"/>
                <a:cs typeface="+mn-cs"/>
              </a:rPr>
              <a:t>true</a:t>
            </a:r>
            <a:r>
              <a:rPr lang="en-US" altLang="zh-CN" sz="1200" b="0" i="0" u="none" strike="noStrike" kern="1200" baseline="0" dirty="0" smtClean="0">
                <a:solidFill>
                  <a:schemeClr val="tx1"/>
                </a:solidFill>
                <a:latin typeface="+mn-lt"/>
                <a:ea typeface="+mn-ea"/>
                <a:cs typeface="+mn-cs"/>
              </a:rPr>
              <a:t>.</a:t>
            </a:r>
          </a:p>
          <a:p>
            <a:r>
              <a:rPr lang="en-US" altLang="zh-CN" sz="1200" b="0" i="0" u="none" strike="noStrike" kern="1200" baseline="0" dirty="0" smtClean="0">
                <a:solidFill>
                  <a:schemeClr val="tx1"/>
                </a:solidFill>
                <a:latin typeface="+mn-lt"/>
                <a:ea typeface="+mn-ea"/>
                <a:cs typeface="+mn-cs"/>
              </a:rPr>
              <a:t>vi. Return </a:t>
            </a:r>
            <a:r>
              <a:rPr lang="en-US" altLang="zh-CN" sz="1200" b="1" i="0" u="none" strike="noStrike" kern="1200" baseline="0" dirty="0" smtClean="0">
                <a:solidFill>
                  <a:schemeClr val="tx1"/>
                </a:solidFill>
                <a:latin typeface="+mn-lt"/>
                <a:ea typeface="+mn-ea"/>
                <a:cs typeface="+mn-cs"/>
              </a:rPr>
              <a:t>false</a:t>
            </a:r>
            <a:r>
              <a:rPr lang="en-US" altLang="zh-CN" sz="1200" b="0" i="0" u="none" strike="noStrike" kern="1200" baseline="0" dirty="0" smtClean="0">
                <a:solidFill>
                  <a:schemeClr val="tx1"/>
                </a:solidFill>
                <a:latin typeface="+mn-lt"/>
                <a:ea typeface="+mn-ea"/>
                <a:cs typeface="+mn-cs"/>
              </a:rPr>
              <a:t>.</a:t>
            </a:r>
          </a:p>
          <a:p>
            <a:r>
              <a:rPr lang="en-US" altLang="zh-CN" sz="1200" b="0" i="0" u="none" strike="noStrike" kern="1200" baseline="0" dirty="0" smtClean="0">
                <a:solidFill>
                  <a:schemeClr val="tx1"/>
                </a:solidFill>
                <a:latin typeface="+mn-lt"/>
                <a:ea typeface="+mn-ea"/>
                <a:cs typeface="+mn-cs"/>
              </a:rPr>
              <a:t>d. If Type(</a:t>
            </a:r>
            <a:r>
              <a:rPr lang="en-US" altLang="zh-CN" sz="1200" b="0" i="1" u="none" strike="noStrike" kern="1200" baseline="0" dirty="0" smtClean="0">
                <a:solidFill>
                  <a:schemeClr val="tx1"/>
                </a:solidFill>
                <a:latin typeface="+mn-lt"/>
                <a:ea typeface="+mn-ea"/>
                <a:cs typeface="+mn-cs"/>
              </a:rPr>
              <a:t>x</a:t>
            </a:r>
            <a:r>
              <a:rPr lang="en-US" altLang="zh-CN" sz="1200" b="0" i="0" u="none" strike="noStrike" kern="1200" baseline="0" dirty="0" smtClean="0">
                <a:solidFill>
                  <a:schemeClr val="tx1"/>
                </a:solidFill>
                <a:latin typeface="+mn-lt"/>
                <a:ea typeface="+mn-ea"/>
                <a:cs typeface="+mn-cs"/>
              </a:rPr>
              <a:t>) is String, then return </a:t>
            </a:r>
            <a:r>
              <a:rPr lang="en-US" altLang="zh-CN" sz="1200" b="1" i="0" u="none" strike="noStrike" kern="1200" baseline="0" dirty="0" smtClean="0">
                <a:solidFill>
                  <a:schemeClr val="tx1"/>
                </a:solidFill>
                <a:latin typeface="+mn-lt"/>
                <a:ea typeface="+mn-ea"/>
                <a:cs typeface="+mn-cs"/>
              </a:rPr>
              <a:t>true </a:t>
            </a:r>
            <a:r>
              <a:rPr lang="en-US" altLang="zh-CN" sz="1200" b="0" i="0" u="none" strike="noStrike" kern="1200" baseline="0" dirty="0" smtClean="0">
                <a:solidFill>
                  <a:schemeClr val="tx1"/>
                </a:solidFill>
                <a:latin typeface="+mn-lt"/>
                <a:ea typeface="+mn-ea"/>
                <a:cs typeface="+mn-cs"/>
              </a:rPr>
              <a:t>if </a:t>
            </a:r>
            <a:r>
              <a:rPr lang="en-US" altLang="zh-CN" sz="1200" b="0" i="1" u="none" strike="noStrike" kern="1200" baseline="0" dirty="0" smtClean="0">
                <a:solidFill>
                  <a:schemeClr val="tx1"/>
                </a:solidFill>
                <a:latin typeface="+mn-lt"/>
                <a:ea typeface="+mn-ea"/>
                <a:cs typeface="+mn-cs"/>
              </a:rPr>
              <a:t>x </a:t>
            </a:r>
            <a:r>
              <a:rPr lang="en-US" altLang="zh-CN" sz="1200" b="0" i="0" u="none" strike="noStrike" kern="1200" baseline="0" dirty="0" smtClean="0">
                <a:solidFill>
                  <a:schemeClr val="tx1"/>
                </a:solidFill>
                <a:latin typeface="+mn-lt"/>
                <a:ea typeface="+mn-ea"/>
                <a:cs typeface="+mn-cs"/>
              </a:rPr>
              <a:t>and </a:t>
            </a:r>
            <a:r>
              <a:rPr lang="en-US" altLang="zh-CN" sz="1200" b="0" i="1" u="none" strike="noStrike" kern="1200" baseline="0" dirty="0" smtClean="0">
                <a:solidFill>
                  <a:schemeClr val="tx1"/>
                </a:solidFill>
                <a:latin typeface="+mn-lt"/>
                <a:ea typeface="+mn-ea"/>
                <a:cs typeface="+mn-cs"/>
              </a:rPr>
              <a:t>y </a:t>
            </a:r>
            <a:r>
              <a:rPr lang="en-US" altLang="zh-CN" sz="1200" b="0" i="0" u="none" strike="noStrike" kern="1200" baseline="0" dirty="0" smtClean="0">
                <a:solidFill>
                  <a:schemeClr val="tx1"/>
                </a:solidFill>
                <a:latin typeface="+mn-lt"/>
                <a:ea typeface="+mn-ea"/>
                <a:cs typeface="+mn-cs"/>
              </a:rPr>
              <a:t>are exactly the same sequence of characters (same</a:t>
            </a:r>
          </a:p>
          <a:p>
            <a:r>
              <a:rPr lang="en-US" altLang="zh-CN" sz="1200" b="0" i="0" u="none" strike="noStrike" kern="1200" baseline="0" dirty="0" smtClean="0">
                <a:solidFill>
                  <a:schemeClr val="tx1"/>
                </a:solidFill>
                <a:latin typeface="+mn-lt"/>
                <a:ea typeface="+mn-ea"/>
                <a:cs typeface="+mn-cs"/>
              </a:rPr>
              <a:t>length and same characters in corresponding positions). Otherwise, return </a:t>
            </a:r>
            <a:r>
              <a:rPr lang="en-US" altLang="zh-CN" sz="1200" b="1" i="0" u="none" strike="noStrike" kern="1200" baseline="0" dirty="0" smtClean="0">
                <a:solidFill>
                  <a:schemeClr val="tx1"/>
                </a:solidFill>
                <a:latin typeface="+mn-lt"/>
                <a:ea typeface="+mn-ea"/>
                <a:cs typeface="+mn-cs"/>
              </a:rPr>
              <a:t>false</a:t>
            </a:r>
            <a:r>
              <a:rPr lang="en-US" altLang="zh-CN" sz="1200" b="0" i="0" u="none" strike="noStrike" kern="1200" baseline="0" dirty="0" smtClean="0">
                <a:solidFill>
                  <a:schemeClr val="tx1"/>
                </a:solidFill>
                <a:latin typeface="+mn-lt"/>
                <a:ea typeface="+mn-ea"/>
                <a:cs typeface="+mn-cs"/>
              </a:rPr>
              <a:t>.</a:t>
            </a:r>
          </a:p>
          <a:p>
            <a:r>
              <a:rPr lang="en-US" altLang="zh-CN" sz="1200" b="0" i="0" u="none" strike="noStrike" kern="1200" baseline="0" dirty="0" smtClean="0">
                <a:solidFill>
                  <a:schemeClr val="tx1"/>
                </a:solidFill>
                <a:latin typeface="+mn-lt"/>
                <a:ea typeface="+mn-ea"/>
                <a:cs typeface="+mn-cs"/>
              </a:rPr>
              <a:t>e. If Type(</a:t>
            </a:r>
            <a:r>
              <a:rPr lang="en-US" altLang="zh-CN" sz="1200" b="0" i="1" u="none" strike="noStrike" kern="1200" baseline="0" dirty="0" smtClean="0">
                <a:solidFill>
                  <a:schemeClr val="tx1"/>
                </a:solidFill>
                <a:latin typeface="+mn-lt"/>
                <a:ea typeface="+mn-ea"/>
                <a:cs typeface="+mn-cs"/>
              </a:rPr>
              <a:t>x</a:t>
            </a:r>
            <a:r>
              <a:rPr lang="en-US" altLang="zh-CN" sz="1200" b="0" i="0" u="none" strike="noStrike" kern="1200" baseline="0" dirty="0" smtClean="0">
                <a:solidFill>
                  <a:schemeClr val="tx1"/>
                </a:solidFill>
                <a:latin typeface="+mn-lt"/>
                <a:ea typeface="+mn-ea"/>
                <a:cs typeface="+mn-cs"/>
              </a:rPr>
              <a:t>) is Boolean, return </a:t>
            </a:r>
            <a:r>
              <a:rPr lang="en-US" altLang="zh-CN" sz="1200" b="1" i="0" u="none" strike="noStrike" kern="1200" baseline="0" dirty="0" smtClean="0">
                <a:solidFill>
                  <a:schemeClr val="tx1"/>
                </a:solidFill>
                <a:latin typeface="+mn-lt"/>
                <a:ea typeface="+mn-ea"/>
                <a:cs typeface="+mn-cs"/>
              </a:rPr>
              <a:t>true </a:t>
            </a:r>
            <a:r>
              <a:rPr lang="en-US" altLang="zh-CN" sz="1200" b="0" i="0" u="none" strike="noStrike" kern="1200" baseline="0" dirty="0" smtClean="0">
                <a:solidFill>
                  <a:schemeClr val="tx1"/>
                </a:solidFill>
                <a:latin typeface="+mn-lt"/>
                <a:ea typeface="+mn-ea"/>
                <a:cs typeface="+mn-cs"/>
              </a:rPr>
              <a:t>if </a:t>
            </a:r>
            <a:r>
              <a:rPr lang="en-US" altLang="zh-CN" sz="1200" b="0" i="1" u="none" strike="noStrike" kern="1200" baseline="0" dirty="0" smtClean="0">
                <a:solidFill>
                  <a:schemeClr val="tx1"/>
                </a:solidFill>
                <a:latin typeface="+mn-lt"/>
                <a:ea typeface="+mn-ea"/>
                <a:cs typeface="+mn-cs"/>
              </a:rPr>
              <a:t>x </a:t>
            </a:r>
            <a:r>
              <a:rPr lang="en-US" altLang="zh-CN" sz="1200" b="0" i="0" u="none" strike="noStrike" kern="1200" baseline="0" dirty="0" smtClean="0">
                <a:solidFill>
                  <a:schemeClr val="tx1"/>
                </a:solidFill>
                <a:latin typeface="+mn-lt"/>
                <a:ea typeface="+mn-ea"/>
                <a:cs typeface="+mn-cs"/>
              </a:rPr>
              <a:t>and </a:t>
            </a:r>
            <a:r>
              <a:rPr lang="en-US" altLang="zh-CN" sz="1200" b="0" i="1" u="none" strike="noStrike" kern="1200" baseline="0" dirty="0" smtClean="0">
                <a:solidFill>
                  <a:schemeClr val="tx1"/>
                </a:solidFill>
                <a:latin typeface="+mn-lt"/>
                <a:ea typeface="+mn-ea"/>
                <a:cs typeface="+mn-cs"/>
              </a:rPr>
              <a:t>y </a:t>
            </a:r>
            <a:r>
              <a:rPr lang="en-US" altLang="zh-CN" sz="1200" b="0" i="0" u="none" strike="noStrike" kern="1200" baseline="0" dirty="0" smtClean="0">
                <a:solidFill>
                  <a:schemeClr val="tx1"/>
                </a:solidFill>
                <a:latin typeface="+mn-lt"/>
                <a:ea typeface="+mn-ea"/>
                <a:cs typeface="+mn-cs"/>
              </a:rPr>
              <a:t>are both </a:t>
            </a:r>
            <a:r>
              <a:rPr lang="en-US" altLang="zh-CN" sz="1200" b="1" i="0" u="none" strike="noStrike" kern="1200" baseline="0" dirty="0" smtClean="0">
                <a:solidFill>
                  <a:schemeClr val="tx1"/>
                </a:solidFill>
                <a:latin typeface="+mn-lt"/>
                <a:ea typeface="+mn-ea"/>
                <a:cs typeface="+mn-cs"/>
              </a:rPr>
              <a:t>true </a:t>
            </a:r>
            <a:r>
              <a:rPr lang="en-US" altLang="zh-CN" sz="1200" b="0" i="0" u="none" strike="noStrike" kern="1200" baseline="0" dirty="0" smtClean="0">
                <a:solidFill>
                  <a:schemeClr val="tx1"/>
                </a:solidFill>
                <a:latin typeface="+mn-lt"/>
                <a:ea typeface="+mn-ea"/>
                <a:cs typeface="+mn-cs"/>
              </a:rPr>
              <a:t>or both </a:t>
            </a:r>
            <a:r>
              <a:rPr lang="en-US" altLang="zh-CN" sz="1200" b="1" i="0" u="none" strike="noStrike" kern="1200" baseline="0" dirty="0" smtClean="0">
                <a:solidFill>
                  <a:schemeClr val="tx1"/>
                </a:solidFill>
                <a:latin typeface="+mn-lt"/>
                <a:ea typeface="+mn-ea"/>
                <a:cs typeface="+mn-cs"/>
              </a:rPr>
              <a:t>false</a:t>
            </a:r>
            <a:r>
              <a:rPr lang="en-US" altLang="zh-CN" sz="1200" b="0" i="0" u="none" strike="noStrike" kern="1200" baseline="0" dirty="0" smtClean="0">
                <a:solidFill>
                  <a:schemeClr val="tx1"/>
                </a:solidFill>
                <a:latin typeface="+mn-lt"/>
                <a:ea typeface="+mn-ea"/>
                <a:cs typeface="+mn-cs"/>
              </a:rPr>
              <a:t>. Otherwise, return </a:t>
            </a:r>
            <a:r>
              <a:rPr lang="en-US" altLang="zh-CN" sz="1200" b="1" i="0" u="none" strike="noStrike" kern="1200" baseline="0" dirty="0" smtClean="0">
                <a:solidFill>
                  <a:schemeClr val="tx1"/>
                </a:solidFill>
                <a:latin typeface="+mn-lt"/>
                <a:ea typeface="+mn-ea"/>
                <a:cs typeface="+mn-cs"/>
              </a:rPr>
              <a:t>false</a:t>
            </a:r>
            <a:r>
              <a:rPr lang="en-US" altLang="zh-CN" sz="1200" b="0" i="0" u="none" strike="noStrike" kern="1200" baseline="0" dirty="0" smtClean="0">
                <a:solidFill>
                  <a:schemeClr val="tx1"/>
                </a:solidFill>
                <a:latin typeface="+mn-lt"/>
                <a:ea typeface="+mn-ea"/>
                <a:cs typeface="+mn-cs"/>
              </a:rPr>
              <a:t>.</a:t>
            </a:r>
          </a:p>
          <a:p>
            <a:r>
              <a:rPr lang="en-US" altLang="zh-CN" sz="1200" b="0" i="0" u="none" strike="noStrike" kern="1200" baseline="0" dirty="0" smtClean="0">
                <a:solidFill>
                  <a:schemeClr val="tx1"/>
                </a:solidFill>
                <a:latin typeface="+mn-lt"/>
                <a:ea typeface="+mn-ea"/>
                <a:cs typeface="+mn-cs"/>
              </a:rPr>
              <a:t>f. Return </a:t>
            </a:r>
            <a:r>
              <a:rPr lang="en-US" altLang="zh-CN" sz="1200" b="1" i="0" u="none" strike="noStrike" kern="1200" baseline="0" dirty="0" smtClean="0">
                <a:solidFill>
                  <a:schemeClr val="tx1"/>
                </a:solidFill>
                <a:latin typeface="+mn-lt"/>
                <a:ea typeface="+mn-ea"/>
                <a:cs typeface="+mn-cs"/>
              </a:rPr>
              <a:t>true </a:t>
            </a:r>
            <a:r>
              <a:rPr lang="en-US" altLang="zh-CN" sz="1200" b="0" i="0" u="none" strike="noStrike" kern="1200" baseline="0" dirty="0" smtClean="0">
                <a:solidFill>
                  <a:schemeClr val="tx1"/>
                </a:solidFill>
                <a:latin typeface="+mn-lt"/>
                <a:ea typeface="+mn-ea"/>
                <a:cs typeface="+mn-cs"/>
              </a:rPr>
              <a:t>if </a:t>
            </a:r>
            <a:r>
              <a:rPr lang="en-US" altLang="zh-CN" sz="1200" b="0" i="1" u="none" strike="noStrike" kern="1200" baseline="0" dirty="0" smtClean="0">
                <a:solidFill>
                  <a:schemeClr val="tx1"/>
                </a:solidFill>
                <a:latin typeface="+mn-lt"/>
                <a:ea typeface="+mn-ea"/>
                <a:cs typeface="+mn-cs"/>
              </a:rPr>
              <a:t>x </a:t>
            </a:r>
            <a:r>
              <a:rPr lang="en-US" altLang="zh-CN" sz="1200" b="0" i="0" u="none" strike="noStrike" kern="1200" baseline="0" dirty="0" smtClean="0">
                <a:solidFill>
                  <a:schemeClr val="tx1"/>
                </a:solidFill>
                <a:latin typeface="+mn-lt"/>
                <a:ea typeface="+mn-ea"/>
                <a:cs typeface="+mn-cs"/>
              </a:rPr>
              <a:t>and </a:t>
            </a:r>
            <a:r>
              <a:rPr lang="en-US" altLang="zh-CN" sz="1200" b="0" i="1" u="none" strike="noStrike" kern="1200" baseline="0" dirty="0" smtClean="0">
                <a:solidFill>
                  <a:schemeClr val="tx1"/>
                </a:solidFill>
                <a:latin typeface="+mn-lt"/>
                <a:ea typeface="+mn-ea"/>
                <a:cs typeface="+mn-cs"/>
              </a:rPr>
              <a:t>y </a:t>
            </a:r>
            <a:r>
              <a:rPr lang="en-US" altLang="zh-CN" sz="1200" b="0" i="0" u="none" strike="noStrike" kern="1200" baseline="0" dirty="0" smtClean="0">
                <a:solidFill>
                  <a:schemeClr val="tx1"/>
                </a:solidFill>
                <a:latin typeface="+mn-lt"/>
                <a:ea typeface="+mn-ea"/>
                <a:cs typeface="+mn-cs"/>
              </a:rPr>
              <a:t>refer to the same object. Otherwise, return </a:t>
            </a:r>
            <a:r>
              <a:rPr lang="en-US" altLang="zh-CN" sz="1200" b="1" i="0" u="none" strike="noStrike" kern="1200" baseline="0" dirty="0" smtClean="0">
                <a:solidFill>
                  <a:schemeClr val="tx1"/>
                </a:solidFill>
                <a:latin typeface="+mn-lt"/>
                <a:ea typeface="+mn-ea"/>
                <a:cs typeface="+mn-cs"/>
              </a:rPr>
              <a:t>false</a:t>
            </a:r>
            <a:r>
              <a:rPr lang="en-US" altLang="zh-CN" sz="1200" b="0" i="0" u="none" strike="noStrike" kern="1200" baseline="0" dirty="0" smtClean="0">
                <a:solidFill>
                  <a:schemeClr val="tx1"/>
                </a:solidFill>
                <a:latin typeface="+mn-lt"/>
                <a:ea typeface="+mn-ea"/>
                <a:cs typeface="+mn-cs"/>
              </a:rPr>
              <a:t>.</a:t>
            </a:r>
          </a:p>
          <a:p>
            <a:r>
              <a:rPr lang="en-US" altLang="zh-CN" sz="1200" b="0" i="0" u="none" strike="noStrike" kern="1200" baseline="0" dirty="0" smtClean="0">
                <a:solidFill>
                  <a:schemeClr val="tx1"/>
                </a:solidFill>
                <a:latin typeface="+mn-lt"/>
                <a:ea typeface="+mn-ea"/>
                <a:cs typeface="+mn-cs"/>
              </a:rPr>
              <a:t>2. If </a:t>
            </a:r>
            <a:r>
              <a:rPr lang="en-US" altLang="zh-CN" sz="1200" b="0" i="1" u="none" strike="noStrike" kern="1200" baseline="0" dirty="0" smtClean="0">
                <a:solidFill>
                  <a:schemeClr val="tx1"/>
                </a:solidFill>
                <a:latin typeface="+mn-lt"/>
                <a:ea typeface="+mn-ea"/>
                <a:cs typeface="+mn-cs"/>
              </a:rPr>
              <a:t>x </a:t>
            </a:r>
            <a:r>
              <a:rPr lang="en-US" altLang="zh-CN" sz="1200" b="0" i="0" u="none" strike="noStrike" kern="1200" baseline="0" dirty="0" smtClean="0">
                <a:solidFill>
                  <a:schemeClr val="tx1"/>
                </a:solidFill>
                <a:latin typeface="+mn-lt"/>
                <a:ea typeface="+mn-ea"/>
                <a:cs typeface="+mn-cs"/>
              </a:rPr>
              <a:t>is </a:t>
            </a:r>
            <a:r>
              <a:rPr lang="en-US" altLang="zh-CN" sz="1200" b="1" i="0" u="none" strike="noStrike" kern="1200" baseline="0" dirty="0" smtClean="0">
                <a:solidFill>
                  <a:schemeClr val="tx1"/>
                </a:solidFill>
                <a:latin typeface="+mn-lt"/>
                <a:ea typeface="+mn-ea"/>
                <a:cs typeface="+mn-cs"/>
              </a:rPr>
              <a:t>null </a:t>
            </a:r>
            <a:r>
              <a:rPr lang="en-US" altLang="zh-CN" sz="1200" b="0" i="0" u="none" strike="noStrike" kern="1200" baseline="0" dirty="0" smtClean="0">
                <a:solidFill>
                  <a:schemeClr val="tx1"/>
                </a:solidFill>
                <a:latin typeface="+mn-lt"/>
                <a:ea typeface="+mn-ea"/>
                <a:cs typeface="+mn-cs"/>
              </a:rPr>
              <a:t>and </a:t>
            </a:r>
            <a:r>
              <a:rPr lang="en-US" altLang="zh-CN" sz="1200" b="0" i="1" u="none" strike="noStrike" kern="1200" baseline="0" dirty="0" smtClean="0">
                <a:solidFill>
                  <a:schemeClr val="tx1"/>
                </a:solidFill>
                <a:latin typeface="+mn-lt"/>
                <a:ea typeface="+mn-ea"/>
                <a:cs typeface="+mn-cs"/>
              </a:rPr>
              <a:t>y </a:t>
            </a:r>
            <a:r>
              <a:rPr lang="en-US" altLang="zh-CN" sz="1200" b="0" i="0" u="none" strike="noStrike" kern="1200" baseline="0" dirty="0" smtClean="0">
                <a:solidFill>
                  <a:schemeClr val="tx1"/>
                </a:solidFill>
                <a:latin typeface="+mn-lt"/>
                <a:ea typeface="+mn-ea"/>
                <a:cs typeface="+mn-cs"/>
              </a:rPr>
              <a:t>is </a:t>
            </a:r>
            <a:r>
              <a:rPr lang="en-US" altLang="zh-CN" sz="1200" b="1" i="0" u="none" strike="noStrike" kern="1200" baseline="0" dirty="0" smtClean="0">
                <a:solidFill>
                  <a:schemeClr val="tx1"/>
                </a:solidFill>
                <a:latin typeface="+mn-lt"/>
                <a:ea typeface="+mn-ea"/>
                <a:cs typeface="+mn-cs"/>
              </a:rPr>
              <a:t>undefined</a:t>
            </a:r>
            <a:r>
              <a:rPr lang="en-US" altLang="zh-CN" sz="1200" b="0" i="0" u="none" strike="noStrike" kern="1200" baseline="0" dirty="0" smtClean="0">
                <a:solidFill>
                  <a:schemeClr val="tx1"/>
                </a:solidFill>
                <a:latin typeface="+mn-lt"/>
                <a:ea typeface="+mn-ea"/>
                <a:cs typeface="+mn-cs"/>
              </a:rPr>
              <a:t>, return </a:t>
            </a:r>
            <a:r>
              <a:rPr lang="en-US" altLang="zh-CN" sz="1200" b="1" i="0" u="none" strike="noStrike" kern="1200" baseline="0" dirty="0" smtClean="0">
                <a:solidFill>
                  <a:schemeClr val="tx1"/>
                </a:solidFill>
                <a:latin typeface="+mn-lt"/>
                <a:ea typeface="+mn-ea"/>
                <a:cs typeface="+mn-cs"/>
              </a:rPr>
              <a:t>true</a:t>
            </a:r>
            <a:r>
              <a:rPr lang="en-US" altLang="zh-CN" sz="1200" b="0" i="0" u="none" strike="noStrike" kern="1200" baseline="0" dirty="0" smtClean="0">
                <a:solidFill>
                  <a:schemeClr val="tx1"/>
                </a:solidFill>
                <a:latin typeface="+mn-lt"/>
                <a:ea typeface="+mn-ea"/>
                <a:cs typeface="+mn-cs"/>
              </a:rPr>
              <a:t>.</a:t>
            </a:r>
          </a:p>
          <a:p>
            <a:r>
              <a:rPr lang="en-US" altLang="zh-CN" sz="1200" b="0" i="0" u="none" strike="noStrike" kern="1200" baseline="0" dirty="0" smtClean="0">
                <a:solidFill>
                  <a:schemeClr val="tx1"/>
                </a:solidFill>
                <a:latin typeface="+mn-lt"/>
                <a:ea typeface="+mn-ea"/>
                <a:cs typeface="+mn-cs"/>
              </a:rPr>
              <a:t>3. If </a:t>
            </a:r>
            <a:r>
              <a:rPr lang="en-US" altLang="zh-CN" sz="1200" b="0" i="1" u="none" strike="noStrike" kern="1200" baseline="0" dirty="0" smtClean="0">
                <a:solidFill>
                  <a:schemeClr val="tx1"/>
                </a:solidFill>
                <a:latin typeface="+mn-lt"/>
                <a:ea typeface="+mn-ea"/>
                <a:cs typeface="+mn-cs"/>
              </a:rPr>
              <a:t>x </a:t>
            </a:r>
            <a:r>
              <a:rPr lang="en-US" altLang="zh-CN" sz="1200" b="0" i="0" u="none" strike="noStrike" kern="1200" baseline="0" dirty="0" smtClean="0">
                <a:solidFill>
                  <a:schemeClr val="tx1"/>
                </a:solidFill>
                <a:latin typeface="+mn-lt"/>
                <a:ea typeface="+mn-ea"/>
                <a:cs typeface="+mn-cs"/>
              </a:rPr>
              <a:t>is </a:t>
            </a:r>
            <a:r>
              <a:rPr lang="en-US" altLang="zh-CN" sz="1200" b="1" i="0" u="none" strike="noStrike" kern="1200" baseline="0" dirty="0" smtClean="0">
                <a:solidFill>
                  <a:schemeClr val="tx1"/>
                </a:solidFill>
                <a:latin typeface="+mn-lt"/>
                <a:ea typeface="+mn-ea"/>
                <a:cs typeface="+mn-cs"/>
              </a:rPr>
              <a:t>undefined </a:t>
            </a:r>
            <a:r>
              <a:rPr lang="en-US" altLang="zh-CN" sz="1200" b="0" i="0" u="none" strike="noStrike" kern="1200" baseline="0" dirty="0" smtClean="0">
                <a:solidFill>
                  <a:schemeClr val="tx1"/>
                </a:solidFill>
                <a:latin typeface="+mn-lt"/>
                <a:ea typeface="+mn-ea"/>
                <a:cs typeface="+mn-cs"/>
              </a:rPr>
              <a:t>and </a:t>
            </a:r>
            <a:r>
              <a:rPr lang="en-US" altLang="zh-CN" sz="1200" b="0" i="1" u="none" strike="noStrike" kern="1200" baseline="0" dirty="0" smtClean="0">
                <a:solidFill>
                  <a:schemeClr val="tx1"/>
                </a:solidFill>
                <a:latin typeface="+mn-lt"/>
                <a:ea typeface="+mn-ea"/>
                <a:cs typeface="+mn-cs"/>
              </a:rPr>
              <a:t>y </a:t>
            </a:r>
            <a:r>
              <a:rPr lang="en-US" altLang="zh-CN" sz="1200" b="0" i="0" u="none" strike="noStrike" kern="1200" baseline="0" dirty="0" smtClean="0">
                <a:solidFill>
                  <a:schemeClr val="tx1"/>
                </a:solidFill>
                <a:latin typeface="+mn-lt"/>
                <a:ea typeface="+mn-ea"/>
                <a:cs typeface="+mn-cs"/>
              </a:rPr>
              <a:t>is </a:t>
            </a:r>
            <a:r>
              <a:rPr lang="en-US" altLang="zh-CN" sz="1200" b="1" i="0" u="none" strike="noStrike" kern="1200" baseline="0" dirty="0" smtClean="0">
                <a:solidFill>
                  <a:schemeClr val="tx1"/>
                </a:solidFill>
                <a:latin typeface="+mn-lt"/>
                <a:ea typeface="+mn-ea"/>
                <a:cs typeface="+mn-cs"/>
              </a:rPr>
              <a:t>null</a:t>
            </a:r>
            <a:r>
              <a:rPr lang="en-US" altLang="zh-CN" sz="1200" b="0" i="0" u="none" strike="noStrike" kern="1200" baseline="0" dirty="0" smtClean="0">
                <a:solidFill>
                  <a:schemeClr val="tx1"/>
                </a:solidFill>
                <a:latin typeface="+mn-lt"/>
                <a:ea typeface="+mn-ea"/>
                <a:cs typeface="+mn-cs"/>
              </a:rPr>
              <a:t>, return </a:t>
            </a:r>
            <a:r>
              <a:rPr lang="en-US" altLang="zh-CN" sz="1200" b="1" i="0" u="none" strike="noStrike" kern="1200" baseline="0" dirty="0" smtClean="0">
                <a:solidFill>
                  <a:schemeClr val="tx1"/>
                </a:solidFill>
                <a:latin typeface="+mn-lt"/>
                <a:ea typeface="+mn-ea"/>
                <a:cs typeface="+mn-cs"/>
              </a:rPr>
              <a:t>true</a:t>
            </a:r>
            <a:r>
              <a:rPr lang="en-US" altLang="zh-CN" sz="1200" b="0" i="0" u="none" strike="noStrike" kern="1200" baseline="0" dirty="0" smtClean="0">
                <a:solidFill>
                  <a:schemeClr val="tx1"/>
                </a:solidFill>
                <a:latin typeface="+mn-lt"/>
                <a:ea typeface="+mn-ea"/>
                <a:cs typeface="+mn-cs"/>
              </a:rPr>
              <a:t>.</a:t>
            </a:r>
          </a:p>
          <a:p>
            <a:r>
              <a:rPr lang="en-US" altLang="zh-CN" sz="1200" b="0" i="0" u="none" strike="noStrike" kern="1200" baseline="0" dirty="0" smtClean="0">
                <a:solidFill>
                  <a:schemeClr val="tx1"/>
                </a:solidFill>
                <a:latin typeface="+mn-lt"/>
                <a:ea typeface="+mn-ea"/>
                <a:cs typeface="+mn-cs"/>
              </a:rPr>
              <a:t>4. If Type(</a:t>
            </a:r>
            <a:r>
              <a:rPr lang="en-US" altLang="zh-CN" sz="1200" b="0" i="1" u="none" strike="noStrike" kern="1200" baseline="0" dirty="0" smtClean="0">
                <a:solidFill>
                  <a:schemeClr val="tx1"/>
                </a:solidFill>
                <a:latin typeface="+mn-lt"/>
                <a:ea typeface="+mn-ea"/>
                <a:cs typeface="+mn-cs"/>
              </a:rPr>
              <a:t>x</a:t>
            </a:r>
            <a:r>
              <a:rPr lang="en-US" altLang="zh-CN" sz="1200" b="0" i="0" u="none" strike="noStrike" kern="1200" baseline="0" dirty="0" smtClean="0">
                <a:solidFill>
                  <a:schemeClr val="tx1"/>
                </a:solidFill>
                <a:latin typeface="+mn-lt"/>
                <a:ea typeface="+mn-ea"/>
                <a:cs typeface="+mn-cs"/>
              </a:rPr>
              <a:t>) is Number and Type(</a:t>
            </a:r>
            <a:r>
              <a:rPr lang="en-US" altLang="zh-CN" sz="1200" b="0" i="1" u="none" strike="noStrike" kern="1200" baseline="0" dirty="0" smtClean="0">
                <a:solidFill>
                  <a:schemeClr val="tx1"/>
                </a:solidFill>
                <a:latin typeface="+mn-lt"/>
                <a:ea typeface="+mn-ea"/>
                <a:cs typeface="+mn-cs"/>
              </a:rPr>
              <a:t>y</a:t>
            </a:r>
            <a:r>
              <a:rPr lang="en-US" altLang="zh-CN" sz="1200" b="0" i="0" u="none" strike="noStrike" kern="1200" baseline="0" dirty="0" smtClean="0">
                <a:solidFill>
                  <a:schemeClr val="tx1"/>
                </a:solidFill>
                <a:latin typeface="+mn-lt"/>
                <a:ea typeface="+mn-ea"/>
                <a:cs typeface="+mn-cs"/>
              </a:rPr>
              <a:t>) is String,</a:t>
            </a:r>
          </a:p>
          <a:p>
            <a:r>
              <a:rPr lang="en-US" altLang="zh-CN" sz="1200" b="0" i="0" u="none" strike="noStrike" kern="1200" baseline="0" dirty="0" smtClean="0">
                <a:solidFill>
                  <a:schemeClr val="tx1"/>
                </a:solidFill>
                <a:latin typeface="+mn-lt"/>
                <a:ea typeface="+mn-ea"/>
                <a:cs typeface="+mn-cs"/>
              </a:rPr>
              <a:t>return the result of the comparison </a:t>
            </a:r>
            <a:r>
              <a:rPr lang="en-US" altLang="zh-CN" sz="1200" b="0" i="1" u="none" strike="noStrike" kern="1200" baseline="0" dirty="0" smtClean="0">
                <a:solidFill>
                  <a:schemeClr val="tx1"/>
                </a:solidFill>
                <a:latin typeface="+mn-lt"/>
                <a:ea typeface="+mn-ea"/>
                <a:cs typeface="+mn-cs"/>
              </a:rPr>
              <a:t>x </a:t>
            </a:r>
            <a:r>
              <a:rPr lang="en-US" altLang="zh-CN" sz="1200" b="0" i="0" u="none" strike="noStrike" kern="1200" baseline="0" dirty="0" smtClean="0">
                <a:solidFill>
                  <a:schemeClr val="tx1"/>
                </a:solidFill>
                <a:latin typeface="+mn-lt"/>
                <a:ea typeface="+mn-ea"/>
                <a:cs typeface="+mn-cs"/>
              </a:rPr>
              <a:t>== </a:t>
            </a:r>
            <a:r>
              <a:rPr lang="en-US" altLang="zh-CN" sz="1200" b="0" i="0" u="none" strike="noStrike" kern="1200" baseline="0" dirty="0" err="1" smtClean="0">
                <a:solidFill>
                  <a:schemeClr val="tx1"/>
                </a:solidFill>
                <a:latin typeface="+mn-lt"/>
                <a:ea typeface="+mn-ea"/>
                <a:cs typeface="+mn-cs"/>
              </a:rPr>
              <a:t>ToNumber</a:t>
            </a:r>
            <a:r>
              <a:rPr lang="en-US" altLang="zh-CN" sz="1200" b="0" i="0" u="none" strike="noStrike" kern="1200" baseline="0" dirty="0" smtClean="0">
                <a:solidFill>
                  <a:schemeClr val="tx1"/>
                </a:solidFill>
                <a:latin typeface="+mn-lt"/>
                <a:ea typeface="+mn-ea"/>
                <a:cs typeface="+mn-cs"/>
              </a:rPr>
              <a:t>(</a:t>
            </a:r>
            <a:r>
              <a:rPr lang="en-US" altLang="zh-CN" sz="1200" b="0" i="1" u="none" strike="noStrike" kern="1200" baseline="0" dirty="0" smtClean="0">
                <a:solidFill>
                  <a:schemeClr val="tx1"/>
                </a:solidFill>
                <a:latin typeface="+mn-lt"/>
                <a:ea typeface="+mn-ea"/>
                <a:cs typeface="+mn-cs"/>
              </a:rPr>
              <a:t>y</a:t>
            </a:r>
            <a:r>
              <a:rPr lang="en-US" altLang="zh-CN" sz="1200" b="0" i="0" u="none" strike="noStrike" kern="1200" baseline="0" dirty="0" smtClean="0">
                <a:solidFill>
                  <a:schemeClr val="tx1"/>
                </a:solidFill>
                <a:latin typeface="+mn-lt"/>
                <a:ea typeface="+mn-ea"/>
                <a:cs typeface="+mn-cs"/>
              </a:rPr>
              <a:t>).</a:t>
            </a:r>
          </a:p>
          <a:p>
            <a:r>
              <a:rPr lang="en-US" altLang="zh-CN" sz="1200" b="0" i="0" u="none" strike="noStrike" kern="1200" baseline="0" dirty="0" smtClean="0">
                <a:solidFill>
                  <a:schemeClr val="tx1"/>
                </a:solidFill>
                <a:latin typeface="+mn-lt"/>
                <a:ea typeface="+mn-ea"/>
                <a:cs typeface="+mn-cs"/>
              </a:rPr>
              <a:t>5. If Type(</a:t>
            </a:r>
            <a:r>
              <a:rPr lang="en-US" altLang="zh-CN" sz="1200" b="0" i="1" u="none" strike="noStrike" kern="1200" baseline="0" dirty="0" smtClean="0">
                <a:solidFill>
                  <a:schemeClr val="tx1"/>
                </a:solidFill>
                <a:latin typeface="+mn-lt"/>
                <a:ea typeface="+mn-ea"/>
                <a:cs typeface="+mn-cs"/>
              </a:rPr>
              <a:t>x</a:t>
            </a:r>
            <a:r>
              <a:rPr lang="en-US" altLang="zh-CN" sz="1200" b="0" i="0" u="none" strike="noStrike" kern="1200" baseline="0" dirty="0" smtClean="0">
                <a:solidFill>
                  <a:schemeClr val="tx1"/>
                </a:solidFill>
                <a:latin typeface="+mn-lt"/>
                <a:ea typeface="+mn-ea"/>
                <a:cs typeface="+mn-cs"/>
              </a:rPr>
              <a:t>) is String and Type(</a:t>
            </a:r>
            <a:r>
              <a:rPr lang="en-US" altLang="zh-CN" sz="1200" b="0" i="1" u="none" strike="noStrike" kern="1200" baseline="0" dirty="0" smtClean="0">
                <a:solidFill>
                  <a:schemeClr val="tx1"/>
                </a:solidFill>
                <a:latin typeface="+mn-lt"/>
                <a:ea typeface="+mn-ea"/>
                <a:cs typeface="+mn-cs"/>
              </a:rPr>
              <a:t>y</a:t>
            </a:r>
            <a:r>
              <a:rPr lang="en-US" altLang="zh-CN" sz="1200" b="0" i="0" u="none" strike="noStrike" kern="1200" baseline="0" dirty="0" smtClean="0">
                <a:solidFill>
                  <a:schemeClr val="tx1"/>
                </a:solidFill>
                <a:latin typeface="+mn-lt"/>
                <a:ea typeface="+mn-ea"/>
                <a:cs typeface="+mn-cs"/>
              </a:rPr>
              <a:t>) is Number,</a:t>
            </a:r>
          </a:p>
          <a:p>
            <a:r>
              <a:rPr lang="en-US" altLang="zh-CN" sz="1200" b="0" i="0" u="none" strike="noStrike" kern="1200" baseline="0" dirty="0" smtClean="0">
                <a:solidFill>
                  <a:schemeClr val="tx1"/>
                </a:solidFill>
                <a:latin typeface="+mn-lt"/>
                <a:ea typeface="+mn-ea"/>
                <a:cs typeface="+mn-cs"/>
              </a:rPr>
              <a:t>return the result of the comparison </a:t>
            </a:r>
            <a:r>
              <a:rPr lang="en-US" altLang="zh-CN" sz="1200" b="0" i="0" u="none" strike="noStrike" kern="1200" baseline="0" dirty="0" err="1" smtClean="0">
                <a:solidFill>
                  <a:schemeClr val="tx1"/>
                </a:solidFill>
                <a:latin typeface="+mn-lt"/>
                <a:ea typeface="+mn-ea"/>
                <a:cs typeface="+mn-cs"/>
              </a:rPr>
              <a:t>ToNumber</a:t>
            </a:r>
            <a:r>
              <a:rPr lang="en-US" altLang="zh-CN" sz="1200" b="0" i="0" u="none" strike="noStrike" kern="1200" baseline="0" dirty="0" smtClean="0">
                <a:solidFill>
                  <a:schemeClr val="tx1"/>
                </a:solidFill>
                <a:latin typeface="+mn-lt"/>
                <a:ea typeface="+mn-ea"/>
                <a:cs typeface="+mn-cs"/>
              </a:rPr>
              <a:t>(</a:t>
            </a:r>
            <a:r>
              <a:rPr lang="en-US" altLang="zh-CN" sz="1200" b="0" i="1" u="none" strike="noStrike" kern="1200" baseline="0" dirty="0" smtClean="0">
                <a:solidFill>
                  <a:schemeClr val="tx1"/>
                </a:solidFill>
                <a:latin typeface="+mn-lt"/>
                <a:ea typeface="+mn-ea"/>
                <a:cs typeface="+mn-cs"/>
              </a:rPr>
              <a:t>x</a:t>
            </a:r>
            <a:r>
              <a:rPr lang="en-US" altLang="zh-CN" sz="1200" b="0" i="0" u="none" strike="noStrike" kern="1200" baseline="0" dirty="0" smtClean="0">
                <a:solidFill>
                  <a:schemeClr val="tx1"/>
                </a:solidFill>
                <a:latin typeface="+mn-lt"/>
                <a:ea typeface="+mn-ea"/>
                <a:cs typeface="+mn-cs"/>
              </a:rPr>
              <a:t>) == </a:t>
            </a:r>
            <a:r>
              <a:rPr lang="en-US" altLang="zh-CN" sz="1200" b="0" i="1" u="none" strike="noStrike" kern="1200" baseline="0" dirty="0" smtClean="0">
                <a:solidFill>
                  <a:schemeClr val="tx1"/>
                </a:solidFill>
                <a:latin typeface="+mn-lt"/>
                <a:ea typeface="+mn-ea"/>
                <a:cs typeface="+mn-cs"/>
              </a:rPr>
              <a:t>y</a:t>
            </a:r>
            <a:r>
              <a:rPr lang="en-US" altLang="zh-CN" sz="1200" b="0" i="0" u="none" strike="noStrike" kern="1200" baseline="0" dirty="0" smtClean="0">
                <a:solidFill>
                  <a:schemeClr val="tx1"/>
                </a:solidFill>
                <a:latin typeface="+mn-lt"/>
                <a:ea typeface="+mn-ea"/>
                <a:cs typeface="+mn-cs"/>
              </a:rPr>
              <a:t>.</a:t>
            </a:r>
          </a:p>
          <a:p>
            <a:r>
              <a:rPr lang="en-US" altLang="zh-CN" sz="1200" b="0" i="0" u="none" strike="noStrike" kern="1200" baseline="0" dirty="0" smtClean="0">
                <a:solidFill>
                  <a:schemeClr val="tx1"/>
                </a:solidFill>
                <a:latin typeface="+mn-lt"/>
                <a:ea typeface="+mn-ea"/>
                <a:cs typeface="+mn-cs"/>
              </a:rPr>
              <a:t>6. If Type(</a:t>
            </a:r>
            <a:r>
              <a:rPr lang="en-US" altLang="zh-CN" sz="1200" b="0" i="1" u="none" strike="noStrike" kern="1200" baseline="0" dirty="0" smtClean="0">
                <a:solidFill>
                  <a:schemeClr val="tx1"/>
                </a:solidFill>
                <a:latin typeface="+mn-lt"/>
                <a:ea typeface="+mn-ea"/>
                <a:cs typeface="+mn-cs"/>
              </a:rPr>
              <a:t>x</a:t>
            </a:r>
            <a:r>
              <a:rPr lang="en-US" altLang="zh-CN" sz="1200" b="0" i="0" u="none" strike="noStrike" kern="1200" baseline="0" dirty="0" smtClean="0">
                <a:solidFill>
                  <a:schemeClr val="tx1"/>
                </a:solidFill>
                <a:latin typeface="+mn-lt"/>
                <a:ea typeface="+mn-ea"/>
                <a:cs typeface="+mn-cs"/>
              </a:rPr>
              <a:t>) is Boolean, return the result of the comparison </a:t>
            </a:r>
            <a:r>
              <a:rPr lang="en-US" altLang="zh-CN" sz="1200" b="0" i="0" u="none" strike="noStrike" kern="1200" baseline="0" dirty="0" err="1" smtClean="0">
                <a:solidFill>
                  <a:schemeClr val="tx1"/>
                </a:solidFill>
                <a:latin typeface="+mn-lt"/>
                <a:ea typeface="+mn-ea"/>
                <a:cs typeface="+mn-cs"/>
              </a:rPr>
              <a:t>ToNumber</a:t>
            </a:r>
            <a:r>
              <a:rPr lang="en-US" altLang="zh-CN" sz="1200" b="0" i="0" u="none" strike="noStrike" kern="1200" baseline="0" dirty="0" smtClean="0">
                <a:solidFill>
                  <a:schemeClr val="tx1"/>
                </a:solidFill>
                <a:latin typeface="+mn-lt"/>
                <a:ea typeface="+mn-ea"/>
                <a:cs typeface="+mn-cs"/>
              </a:rPr>
              <a:t>(</a:t>
            </a:r>
            <a:r>
              <a:rPr lang="en-US" altLang="zh-CN" sz="1200" b="0" i="1" u="none" strike="noStrike" kern="1200" baseline="0" dirty="0" smtClean="0">
                <a:solidFill>
                  <a:schemeClr val="tx1"/>
                </a:solidFill>
                <a:latin typeface="+mn-lt"/>
                <a:ea typeface="+mn-ea"/>
                <a:cs typeface="+mn-cs"/>
              </a:rPr>
              <a:t>x</a:t>
            </a:r>
            <a:r>
              <a:rPr lang="en-US" altLang="zh-CN" sz="1200" b="0" i="0" u="none" strike="noStrike" kern="1200" baseline="0" dirty="0" smtClean="0">
                <a:solidFill>
                  <a:schemeClr val="tx1"/>
                </a:solidFill>
                <a:latin typeface="+mn-lt"/>
                <a:ea typeface="+mn-ea"/>
                <a:cs typeface="+mn-cs"/>
              </a:rPr>
              <a:t>) == </a:t>
            </a:r>
            <a:r>
              <a:rPr lang="en-US" altLang="zh-CN" sz="1200" b="0" i="1" u="none" strike="noStrike" kern="1200" baseline="0" dirty="0" smtClean="0">
                <a:solidFill>
                  <a:schemeClr val="tx1"/>
                </a:solidFill>
                <a:latin typeface="+mn-lt"/>
                <a:ea typeface="+mn-ea"/>
                <a:cs typeface="+mn-cs"/>
              </a:rPr>
              <a:t>y</a:t>
            </a:r>
            <a:r>
              <a:rPr lang="en-US" altLang="zh-CN" sz="1200" b="0" i="0" u="none" strike="noStrike" kern="1200" baseline="0" dirty="0" smtClean="0">
                <a:solidFill>
                  <a:schemeClr val="tx1"/>
                </a:solidFill>
                <a:latin typeface="+mn-lt"/>
                <a:ea typeface="+mn-ea"/>
                <a:cs typeface="+mn-cs"/>
              </a:rPr>
              <a:t>.</a:t>
            </a:r>
          </a:p>
          <a:p>
            <a:r>
              <a:rPr lang="en-US" altLang="zh-CN" sz="1200" b="0" i="0" u="none" strike="noStrike" kern="1200" baseline="0" dirty="0" smtClean="0">
                <a:solidFill>
                  <a:schemeClr val="tx1"/>
                </a:solidFill>
                <a:latin typeface="+mn-lt"/>
                <a:ea typeface="+mn-ea"/>
                <a:cs typeface="+mn-cs"/>
              </a:rPr>
              <a:t>7. If Type(</a:t>
            </a:r>
            <a:r>
              <a:rPr lang="en-US" altLang="zh-CN" sz="1200" b="0" i="1" u="none" strike="noStrike" kern="1200" baseline="0" dirty="0" smtClean="0">
                <a:solidFill>
                  <a:schemeClr val="tx1"/>
                </a:solidFill>
                <a:latin typeface="+mn-lt"/>
                <a:ea typeface="+mn-ea"/>
                <a:cs typeface="+mn-cs"/>
              </a:rPr>
              <a:t>y</a:t>
            </a:r>
            <a:r>
              <a:rPr lang="en-US" altLang="zh-CN" sz="1200" b="0" i="0" u="none" strike="noStrike" kern="1200" baseline="0" dirty="0" smtClean="0">
                <a:solidFill>
                  <a:schemeClr val="tx1"/>
                </a:solidFill>
                <a:latin typeface="+mn-lt"/>
                <a:ea typeface="+mn-ea"/>
                <a:cs typeface="+mn-cs"/>
              </a:rPr>
              <a:t>) is Boolean, return the result of the comparison </a:t>
            </a:r>
            <a:r>
              <a:rPr lang="en-US" altLang="zh-CN" sz="1200" b="0" i="1" u="none" strike="noStrike" kern="1200" baseline="0" dirty="0" smtClean="0">
                <a:solidFill>
                  <a:schemeClr val="tx1"/>
                </a:solidFill>
                <a:latin typeface="+mn-lt"/>
                <a:ea typeface="+mn-ea"/>
                <a:cs typeface="+mn-cs"/>
              </a:rPr>
              <a:t>x </a:t>
            </a:r>
            <a:r>
              <a:rPr lang="en-US" altLang="zh-CN" sz="1200" b="0" i="0" u="none" strike="noStrike" kern="1200" baseline="0" dirty="0" smtClean="0">
                <a:solidFill>
                  <a:schemeClr val="tx1"/>
                </a:solidFill>
                <a:latin typeface="+mn-lt"/>
                <a:ea typeface="+mn-ea"/>
                <a:cs typeface="+mn-cs"/>
              </a:rPr>
              <a:t>== </a:t>
            </a:r>
            <a:r>
              <a:rPr lang="en-US" altLang="zh-CN" sz="1200" b="0" i="0" u="none" strike="noStrike" kern="1200" baseline="0" dirty="0" err="1" smtClean="0">
                <a:solidFill>
                  <a:schemeClr val="tx1"/>
                </a:solidFill>
                <a:latin typeface="+mn-lt"/>
                <a:ea typeface="+mn-ea"/>
                <a:cs typeface="+mn-cs"/>
              </a:rPr>
              <a:t>ToNumber</a:t>
            </a:r>
            <a:r>
              <a:rPr lang="en-US" altLang="zh-CN" sz="1200" b="0" i="0" u="none" strike="noStrike" kern="1200" baseline="0" dirty="0" smtClean="0">
                <a:solidFill>
                  <a:schemeClr val="tx1"/>
                </a:solidFill>
                <a:latin typeface="+mn-lt"/>
                <a:ea typeface="+mn-ea"/>
                <a:cs typeface="+mn-cs"/>
              </a:rPr>
              <a:t>(</a:t>
            </a:r>
            <a:r>
              <a:rPr lang="en-US" altLang="zh-CN" sz="1200" b="0" i="1" u="none" strike="noStrike" kern="1200" baseline="0" dirty="0" smtClean="0">
                <a:solidFill>
                  <a:schemeClr val="tx1"/>
                </a:solidFill>
                <a:latin typeface="+mn-lt"/>
                <a:ea typeface="+mn-ea"/>
                <a:cs typeface="+mn-cs"/>
              </a:rPr>
              <a:t>y</a:t>
            </a:r>
            <a:r>
              <a:rPr lang="en-US" altLang="zh-CN" sz="1200" b="0" i="0" u="none" strike="noStrike" kern="1200" baseline="0" dirty="0" smtClean="0">
                <a:solidFill>
                  <a:schemeClr val="tx1"/>
                </a:solidFill>
                <a:latin typeface="+mn-lt"/>
                <a:ea typeface="+mn-ea"/>
                <a:cs typeface="+mn-cs"/>
              </a:rPr>
              <a:t>).</a:t>
            </a:r>
          </a:p>
          <a:p>
            <a:r>
              <a:rPr lang="en-US" altLang="zh-CN" sz="1200" b="0" i="0" u="none" strike="noStrike" kern="1200" baseline="0" dirty="0" smtClean="0">
                <a:solidFill>
                  <a:schemeClr val="tx1"/>
                </a:solidFill>
                <a:latin typeface="+mn-lt"/>
                <a:ea typeface="+mn-ea"/>
                <a:cs typeface="+mn-cs"/>
              </a:rPr>
              <a:t>8. If Type(</a:t>
            </a:r>
            <a:r>
              <a:rPr lang="en-US" altLang="zh-CN" sz="1200" b="0" i="1" u="none" strike="noStrike" kern="1200" baseline="0" dirty="0" smtClean="0">
                <a:solidFill>
                  <a:schemeClr val="tx1"/>
                </a:solidFill>
                <a:latin typeface="+mn-lt"/>
                <a:ea typeface="+mn-ea"/>
                <a:cs typeface="+mn-cs"/>
              </a:rPr>
              <a:t>x</a:t>
            </a:r>
            <a:r>
              <a:rPr lang="en-US" altLang="zh-CN" sz="1200" b="0" i="0" u="none" strike="noStrike" kern="1200" baseline="0" dirty="0" smtClean="0">
                <a:solidFill>
                  <a:schemeClr val="tx1"/>
                </a:solidFill>
                <a:latin typeface="+mn-lt"/>
                <a:ea typeface="+mn-ea"/>
                <a:cs typeface="+mn-cs"/>
              </a:rPr>
              <a:t>) is either String or Number and Type(</a:t>
            </a:r>
            <a:r>
              <a:rPr lang="en-US" altLang="zh-CN" sz="1200" b="0" i="1" u="none" strike="noStrike" kern="1200" baseline="0" dirty="0" smtClean="0">
                <a:solidFill>
                  <a:schemeClr val="tx1"/>
                </a:solidFill>
                <a:latin typeface="+mn-lt"/>
                <a:ea typeface="+mn-ea"/>
                <a:cs typeface="+mn-cs"/>
              </a:rPr>
              <a:t>y</a:t>
            </a:r>
            <a:r>
              <a:rPr lang="en-US" altLang="zh-CN" sz="1200" b="0" i="0" u="none" strike="noStrike" kern="1200" baseline="0" dirty="0" smtClean="0">
                <a:solidFill>
                  <a:schemeClr val="tx1"/>
                </a:solidFill>
                <a:latin typeface="+mn-lt"/>
                <a:ea typeface="+mn-ea"/>
                <a:cs typeface="+mn-cs"/>
              </a:rPr>
              <a:t>) is Object,</a:t>
            </a:r>
          </a:p>
          <a:p>
            <a:r>
              <a:rPr lang="en-US" altLang="zh-CN" sz="1200" b="0" i="0" u="none" strike="noStrike" kern="1200" baseline="0" dirty="0" smtClean="0">
                <a:solidFill>
                  <a:schemeClr val="tx1"/>
                </a:solidFill>
                <a:latin typeface="+mn-lt"/>
                <a:ea typeface="+mn-ea"/>
                <a:cs typeface="+mn-cs"/>
              </a:rPr>
              <a:t>return the result of the comparison </a:t>
            </a:r>
            <a:r>
              <a:rPr lang="en-US" altLang="zh-CN" sz="1200" b="0" i="1" u="none" strike="noStrike" kern="1200" baseline="0" dirty="0" smtClean="0">
                <a:solidFill>
                  <a:schemeClr val="tx1"/>
                </a:solidFill>
                <a:latin typeface="+mn-lt"/>
                <a:ea typeface="+mn-ea"/>
                <a:cs typeface="+mn-cs"/>
              </a:rPr>
              <a:t>x </a:t>
            </a:r>
            <a:r>
              <a:rPr lang="en-US" altLang="zh-CN" sz="1200" b="0" i="0" u="none" strike="noStrike" kern="1200" baseline="0" dirty="0" smtClean="0">
                <a:solidFill>
                  <a:schemeClr val="tx1"/>
                </a:solidFill>
                <a:latin typeface="+mn-lt"/>
                <a:ea typeface="+mn-ea"/>
                <a:cs typeface="+mn-cs"/>
              </a:rPr>
              <a:t>== </a:t>
            </a:r>
            <a:r>
              <a:rPr lang="en-US" altLang="zh-CN" sz="1200" b="0" i="0" u="none" strike="noStrike" kern="1200" baseline="0" dirty="0" err="1" smtClean="0">
                <a:solidFill>
                  <a:schemeClr val="tx1"/>
                </a:solidFill>
                <a:latin typeface="+mn-lt"/>
                <a:ea typeface="+mn-ea"/>
                <a:cs typeface="+mn-cs"/>
              </a:rPr>
              <a:t>ToPrimitive</a:t>
            </a:r>
            <a:r>
              <a:rPr lang="en-US" altLang="zh-CN" sz="1200" b="0" i="0" u="none" strike="noStrike" kern="1200" baseline="0" dirty="0" smtClean="0">
                <a:solidFill>
                  <a:schemeClr val="tx1"/>
                </a:solidFill>
                <a:latin typeface="+mn-lt"/>
                <a:ea typeface="+mn-ea"/>
                <a:cs typeface="+mn-cs"/>
              </a:rPr>
              <a:t>(</a:t>
            </a:r>
            <a:r>
              <a:rPr lang="en-US" altLang="zh-CN" sz="1200" b="0" i="1" u="none" strike="noStrike" kern="1200" baseline="0" dirty="0" smtClean="0">
                <a:solidFill>
                  <a:schemeClr val="tx1"/>
                </a:solidFill>
                <a:latin typeface="+mn-lt"/>
                <a:ea typeface="+mn-ea"/>
                <a:cs typeface="+mn-cs"/>
              </a:rPr>
              <a:t>y</a:t>
            </a:r>
            <a:r>
              <a:rPr lang="en-US" altLang="zh-CN" sz="1200" b="0" i="0" u="none" strike="noStrike" kern="1200" baseline="0" dirty="0" smtClean="0">
                <a:solidFill>
                  <a:schemeClr val="tx1"/>
                </a:solidFill>
                <a:latin typeface="+mn-lt"/>
                <a:ea typeface="+mn-ea"/>
                <a:cs typeface="+mn-cs"/>
              </a:rPr>
              <a:t>).</a:t>
            </a:r>
          </a:p>
          <a:p>
            <a:r>
              <a:rPr lang="en-US" altLang="zh-CN" sz="1200" b="0" i="0" u="none" strike="noStrike" kern="1200" baseline="0" dirty="0" smtClean="0">
                <a:solidFill>
                  <a:schemeClr val="tx1"/>
                </a:solidFill>
                <a:latin typeface="+mn-lt"/>
                <a:ea typeface="+mn-ea"/>
                <a:cs typeface="+mn-cs"/>
              </a:rPr>
              <a:t>9. If Type(</a:t>
            </a:r>
            <a:r>
              <a:rPr lang="en-US" altLang="zh-CN" sz="1200" b="0" i="1" u="none" strike="noStrike" kern="1200" baseline="0" dirty="0" smtClean="0">
                <a:solidFill>
                  <a:schemeClr val="tx1"/>
                </a:solidFill>
                <a:latin typeface="+mn-lt"/>
                <a:ea typeface="+mn-ea"/>
                <a:cs typeface="+mn-cs"/>
              </a:rPr>
              <a:t>x</a:t>
            </a:r>
            <a:r>
              <a:rPr lang="en-US" altLang="zh-CN" sz="1200" b="0" i="0" u="none" strike="noStrike" kern="1200" baseline="0" dirty="0" smtClean="0">
                <a:solidFill>
                  <a:schemeClr val="tx1"/>
                </a:solidFill>
                <a:latin typeface="+mn-lt"/>
                <a:ea typeface="+mn-ea"/>
                <a:cs typeface="+mn-cs"/>
              </a:rPr>
              <a:t>) is Object and Type(</a:t>
            </a:r>
            <a:r>
              <a:rPr lang="en-US" altLang="zh-CN" sz="1200" b="0" i="1" u="none" strike="noStrike" kern="1200" baseline="0" dirty="0" smtClean="0">
                <a:solidFill>
                  <a:schemeClr val="tx1"/>
                </a:solidFill>
                <a:latin typeface="+mn-lt"/>
                <a:ea typeface="+mn-ea"/>
                <a:cs typeface="+mn-cs"/>
              </a:rPr>
              <a:t>y</a:t>
            </a:r>
            <a:r>
              <a:rPr lang="en-US" altLang="zh-CN" sz="1200" b="0" i="0" u="none" strike="noStrike" kern="1200" baseline="0" dirty="0" smtClean="0">
                <a:solidFill>
                  <a:schemeClr val="tx1"/>
                </a:solidFill>
                <a:latin typeface="+mn-lt"/>
                <a:ea typeface="+mn-ea"/>
                <a:cs typeface="+mn-cs"/>
              </a:rPr>
              <a:t>) is either String or Number,</a:t>
            </a:r>
          </a:p>
          <a:p>
            <a:r>
              <a:rPr lang="en-US" altLang="zh-CN" sz="1200" b="0" i="0" u="none" strike="noStrike" kern="1200" baseline="0" dirty="0" smtClean="0">
                <a:solidFill>
                  <a:schemeClr val="tx1"/>
                </a:solidFill>
                <a:latin typeface="+mn-lt"/>
                <a:ea typeface="+mn-ea"/>
                <a:cs typeface="+mn-cs"/>
              </a:rPr>
              <a:t>return the result of the comparison </a:t>
            </a:r>
            <a:r>
              <a:rPr lang="en-US" altLang="zh-CN" sz="1200" b="0" i="0" u="none" strike="noStrike" kern="1200" baseline="0" dirty="0" err="1" smtClean="0">
                <a:solidFill>
                  <a:schemeClr val="tx1"/>
                </a:solidFill>
                <a:latin typeface="+mn-lt"/>
                <a:ea typeface="+mn-ea"/>
                <a:cs typeface="+mn-cs"/>
              </a:rPr>
              <a:t>ToPrimitive</a:t>
            </a:r>
            <a:r>
              <a:rPr lang="en-US" altLang="zh-CN" sz="1200" b="0" i="0" u="none" strike="noStrike" kern="1200" baseline="0" dirty="0" smtClean="0">
                <a:solidFill>
                  <a:schemeClr val="tx1"/>
                </a:solidFill>
                <a:latin typeface="+mn-lt"/>
                <a:ea typeface="+mn-ea"/>
                <a:cs typeface="+mn-cs"/>
              </a:rPr>
              <a:t>(</a:t>
            </a:r>
            <a:r>
              <a:rPr lang="en-US" altLang="zh-CN" sz="1200" b="0" i="1" u="none" strike="noStrike" kern="1200" baseline="0" dirty="0" smtClean="0">
                <a:solidFill>
                  <a:schemeClr val="tx1"/>
                </a:solidFill>
                <a:latin typeface="+mn-lt"/>
                <a:ea typeface="+mn-ea"/>
                <a:cs typeface="+mn-cs"/>
              </a:rPr>
              <a:t>x</a:t>
            </a:r>
            <a:r>
              <a:rPr lang="en-US" altLang="zh-CN" sz="1200" b="0" i="0" u="none" strike="noStrike" kern="1200" baseline="0" dirty="0" smtClean="0">
                <a:solidFill>
                  <a:schemeClr val="tx1"/>
                </a:solidFill>
                <a:latin typeface="+mn-lt"/>
                <a:ea typeface="+mn-ea"/>
                <a:cs typeface="+mn-cs"/>
              </a:rPr>
              <a:t>) == </a:t>
            </a:r>
            <a:r>
              <a:rPr lang="en-US" altLang="zh-CN" sz="1200" b="0" i="1" u="none" strike="noStrike" kern="1200" baseline="0" dirty="0" smtClean="0">
                <a:solidFill>
                  <a:schemeClr val="tx1"/>
                </a:solidFill>
                <a:latin typeface="+mn-lt"/>
                <a:ea typeface="+mn-ea"/>
                <a:cs typeface="+mn-cs"/>
              </a:rPr>
              <a:t>y</a:t>
            </a:r>
            <a:r>
              <a:rPr lang="en-US" altLang="zh-CN" sz="1200" b="0" i="0" u="none" strike="noStrike" kern="1200" baseline="0" dirty="0" smtClean="0">
                <a:solidFill>
                  <a:schemeClr val="tx1"/>
                </a:solidFill>
                <a:latin typeface="+mn-lt"/>
                <a:ea typeface="+mn-ea"/>
                <a:cs typeface="+mn-cs"/>
              </a:rPr>
              <a:t>.</a:t>
            </a:r>
          </a:p>
          <a:p>
            <a:r>
              <a:rPr lang="en-US" altLang="zh-CN" sz="1200" b="0" i="0" u="none" strike="noStrike" kern="1200" baseline="0" dirty="0" smtClean="0">
                <a:solidFill>
                  <a:schemeClr val="tx1"/>
                </a:solidFill>
                <a:latin typeface="+mn-lt"/>
                <a:ea typeface="+mn-ea"/>
                <a:cs typeface="+mn-cs"/>
              </a:rPr>
              <a:t>10. Return </a:t>
            </a:r>
            <a:r>
              <a:rPr lang="en-US" altLang="zh-CN" sz="1200" b="1" i="0" u="none" strike="noStrike" kern="1200" baseline="0" dirty="0" smtClean="0">
                <a:solidFill>
                  <a:schemeClr val="tx1"/>
                </a:solidFill>
                <a:latin typeface="+mn-lt"/>
                <a:ea typeface="+mn-ea"/>
                <a:cs typeface="+mn-cs"/>
              </a:rPr>
              <a:t>false</a:t>
            </a:r>
            <a:r>
              <a:rPr lang="en-US" altLang="zh-CN" sz="1200" b="0" i="0" u="none" strike="noStrike" kern="1200" baseline="0" dirty="0" smtClean="0">
                <a:solidFill>
                  <a:schemeClr val="tx1"/>
                </a:solidFill>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71077955-89F1-4C1F-81B2-7E7DD696C0AB}" type="slidenum">
              <a:rPr lang="zh-CN" altLang="en-US" smtClean="0"/>
              <a:t>13</a:t>
            </a:fld>
            <a:endParaRPr lang="zh-CN" altLang="en-US"/>
          </a:p>
        </p:txBody>
      </p:sp>
    </p:spTree>
    <p:extLst>
      <p:ext uri="{BB962C8B-B14F-4D97-AF65-F5344CB8AC3E}">
        <p14:creationId xmlns:p14="http://schemas.microsoft.com/office/powerpoint/2010/main" val="9118998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最常用且容易疑惑的是加法运算，除了算数意义，还表示着字符串拼接。</a:t>
            </a:r>
            <a:endParaRPr lang="zh-CN" altLang="en-US" dirty="0"/>
          </a:p>
        </p:txBody>
      </p:sp>
      <p:sp>
        <p:nvSpPr>
          <p:cNvPr id="4" name="灯片编号占位符 3"/>
          <p:cNvSpPr>
            <a:spLocks noGrp="1"/>
          </p:cNvSpPr>
          <p:nvPr>
            <p:ph type="sldNum" sz="quarter" idx="10"/>
          </p:nvPr>
        </p:nvSpPr>
        <p:spPr/>
        <p:txBody>
          <a:bodyPr/>
          <a:lstStyle/>
          <a:p>
            <a:fld id="{71077955-89F1-4C1F-81B2-7E7DD696C0AB}" type="slidenum">
              <a:rPr lang="zh-CN" altLang="en-US" smtClean="0"/>
              <a:t>14</a:t>
            </a:fld>
            <a:endParaRPr lang="zh-CN" altLang="en-US"/>
          </a:p>
        </p:txBody>
      </p:sp>
    </p:spTree>
    <p:extLst>
      <p:ext uri="{BB962C8B-B14F-4D97-AF65-F5344CB8AC3E}">
        <p14:creationId xmlns:p14="http://schemas.microsoft.com/office/powerpoint/2010/main" val="12019587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Explain</a:t>
            </a:r>
            <a:r>
              <a:rPr lang="en-US" altLang="zh-CN" baseline="0" dirty="0" smtClean="0"/>
              <a:t> primitive datatype wrapper object -&gt; explain the example on the screen</a:t>
            </a:r>
            <a:endParaRPr lang="en-US" altLang="zh-CN" dirty="0" smtClean="0"/>
          </a:p>
          <a:p>
            <a:endParaRPr lang="en-US" altLang="zh-CN" dirty="0" smtClean="0"/>
          </a:p>
          <a:p>
            <a:r>
              <a:rPr lang="en-US" altLang="zh-CN" dirty="0" smtClean="0"/>
              <a:t>Reference: &lt;&lt;JavaScript:</a:t>
            </a:r>
            <a:r>
              <a:rPr lang="en-US" altLang="zh-CN" baseline="0" dirty="0" smtClean="0"/>
              <a:t> the definitive guide, 5</a:t>
            </a:r>
            <a:r>
              <a:rPr lang="en-US" altLang="zh-CN" baseline="30000" dirty="0" smtClean="0"/>
              <a:t>th</a:t>
            </a:r>
            <a:r>
              <a:rPr lang="en-US" altLang="zh-CN" baseline="0" dirty="0" smtClean="0"/>
              <a:t> edition&gt;&gt;</a:t>
            </a:r>
          </a:p>
          <a:p>
            <a:r>
              <a:rPr lang="en-US" altLang="zh-CN" sz="1200" b="1" i="0" u="none" strike="noStrike" kern="1200" baseline="0" dirty="0" smtClean="0">
                <a:solidFill>
                  <a:schemeClr val="tx1"/>
                </a:solidFill>
                <a:latin typeface="+mn-lt"/>
                <a:ea typeface="+mn-ea"/>
                <a:cs typeface="+mn-cs"/>
              </a:rPr>
              <a:t>Section 3.13. Primitive Datatype Wrapper Objects</a:t>
            </a:r>
          </a:p>
          <a:p>
            <a:r>
              <a:rPr lang="en-US" altLang="zh-CN" sz="1200" b="0" i="0" u="none" strike="noStrike" kern="1200" baseline="0" dirty="0" smtClean="0">
                <a:solidFill>
                  <a:schemeClr val="tx1"/>
                </a:solidFill>
                <a:latin typeface="+mn-lt"/>
                <a:ea typeface="+mn-ea"/>
                <a:cs typeface="+mn-cs"/>
              </a:rPr>
              <a:t>When we discussed strings earlier in this chapter, I pointed out a strange feature of that datatype: to operate on strings, you use object notation.[*] For example, a typical operation involving strings might look like the following: [*] This section covers advanced material, which you may want to skip on your first reading. var s = "These are the times that try people's souls."; var </a:t>
            </a:r>
            <a:r>
              <a:rPr lang="en-US" altLang="zh-CN" sz="1200" b="0" i="0" u="none" strike="noStrike" kern="1200" baseline="0" dirty="0" err="1" smtClean="0">
                <a:solidFill>
                  <a:schemeClr val="tx1"/>
                </a:solidFill>
                <a:latin typeface="+mn-lt"/>
                <a:ea typeface="+mn-ea"/>
                <a:cs typeface="+mn-cs"/>
              </a:rPr>
              <a:t>last_word</a:t>
            </a:r>
            <a:r>
              <a:rPr lang="en-US" altLang="zh-CN" sz="1200" b="0" i="0" u="none" strike="noStrike" kern="1200" baseline="0" dirty="0" smtClean="0">
                <a:solidFill>
                  <a:schemeClr val="tx1"/>
                </a:solidFill>
                <a:latin typeface="+mn-lt"/>
                <a:ea typeface="+mn-ea"/>
                <a:cs typeface="+mn-cs"/>
              </a:rPr>
              <a:t> = </a:t>
            </a:r>
            <a:r>
              <a:rPr lang="en-US" altLang="zh-CN" sz="1200" b="0" i="0" u="none" strike="noStrike" kern="1200" baseline="0" dirty="0" err="1" smtClean="0">
                <a:solidFill>
                  <a:schemeClr val="tx1"/>
                </a:solidFill>
                <a:latin typeface="+mn-lt"/>
                <a:ea typeface="+mn-ea"/>
                <a:cs typeface="+mn-cs"/>
              </a:rPr>
              <a:t>s.substring</a:t>
            </a:r>
            <a:r>
              <a:rPr lang="en-US" altLang="zh-CN" sz="1200" b="0" i="0" u="none" strike="noStrike" kern="1200" baseline="0" dirty="0" smtClean="0">
                <a:solidFill>
                  <a:schemeClr val="tx1"/>
                </a:solidFill>
                <a:latin typeface="+mn-lt"/>
                <a:ea typeface="+mn-ea"/>
                <a:cs typeface="+mn-cs"/>
              </a:rPr>
              <a:t>(</a:t>
            </a:r>
            <a:r>
              <a:rPr lang="en-US" altLang="zh-CN" sz="1200" b="0" i="0" u="none" strike="noStrike" kern="1200" baseline="0" dirty="0" err="1" smtClean="0">
                <a:solidFill>
                  <a:schemeClr val="tx1"/>
                </a:solidFill>
                <a:latin typeface="+mn-lt"/>
                <a:ea typeface="+mn-ea"/>
                <a:cs typeface="+mn-cs"/>
              </a:rPr>
              <a:t>s.lastIndexOf</a:t>
            </a:r>
            <a:r>
              <a:rPr lang="en-US" altLang="zh-CN" sz="1200" b="0" i="0" u="none" strike="noStrike" kern="1200" baseline="0" dirty="0" smtClean="0">
                <a:solidFill>
                  <a:schemeClr val="tx1"/>
                </a:solidFill>
                <a:latin typeface="+mn-lt"/>
                <a:ea typeface="+mn-ea"/>
                <a:cs typeface="+mn-cs"/>
              </a:rPr>
              <a:t>(" ")+1, </a:t>
            </a:r>
            <a:r>
              <a:rPr lang="en-US" altLang="zh-CN" sz="1200" b="0" i="0" u="none" strike="noStrike" kern="1200" baseline="0" dirty="0" err="1" smtClean="0">
                <a:solidFill>
                  <a:schemeClr val="tx1"/>
                </a:solidFill>
                <a:latin typeface="+mn-lt"/>
                <a:ea typeface="+mn-ea"/>
                <a:cs typeface="+mn-cs"/>
              </a:rPr>
              <a:t>s.length</a:t>
            </a:r>
            <a:r>
              <a:rPr lang="en-US" altLang="zh-CN" sz="1200" b="0" i="0" u="none" strike="noStrike" kern="1200" baseline="0" dirty="0" smtClean="0">
                <a:solidFill>
                  <a:schemeClr val="tx1"/>
                </a:solidFill>
                <a:latin typeface="+mn-lt"/>
                <a:ea typeface="+mn-ea"/>
                <a:cs typeface="+mn-cs"/>
              </a:rPr>
              <a:t>); If you didn't know better, it would appear that s was an object and that you were invoking methods and reading property values of that object. What's going on? Are strings objects, or are they primitive </a:t>
            </a:r>
            <a:r>
              <a:rPr lang="en-US" altLang="zh-CN" sz="1200" b="0" i="0" u="none" strike="noStrike" kern="1200" baseline="0" dirty="0" err="1" smtClean="0">
                <a:solidFill>
                  <a:schemeClr val="tx1"/>
                </a:solidFill>
                <a:latin typeface="+mn-lt"/>
                <a:ea typeface="+mn-ea"/>
                <a:cs typeface="+mn-cs"/>
              </a:rPr>
              <a:t>datatypes</a:t>
            </a:r>
            <a:r>
              <a:rPr lang="en-US" altLang="zh-CN" sz="1200" b="0" i="0" u="none" strike="noStrike" kern="1200" baseline="0" dirty="0" smtClean="0">
                <a:solidFill>
                  <a:schemeClr val="tx1"/>
                </a:solidFill>
                <a:latin typeface="+mn-lt"/>
                <a:ea typeface="+mn-ea"/>
                <a:cs typeface="+mn-cs"/>
              </a:rPr>
              <a:t>? The typeof operator (see Chapter 5) assures us that strings have the datatype "string", which is distinct from the datatype "object". Why, then, are  strings manipulated using object notation? The truth is that a corresponding object class is defined for each of the three key primitive </a:t>
            </a:r>
            <a:r>
              <a:rPr lang="en-US" altLang="zh-CN" sz="1200" b="0" i="0" u="none" strike="noStrike" kern="1200" baseline="0" dirty="0" err="1" smtClean="0">
                <a:solidFill>
                  <a:schemeClr val="tx1"/>
                </a:solidFill>
                <a:latin typeface="+mn-lt"/>
                <a:ea typeface="+mn-ea"/>
                <a:cs typeface="+mn-cs"/>
              </a:rPr>
              <a:t>datatypes</a:t>
            </a:r>
            <a:r>
              <a:rPr lang="en-US" altLang="zh-CN" sz="1200" b="0" i="0" u="none" strike="noStrike" kern="1200" baseline="0" dirty="0" smtClean="0">
                <a:solidFill>
                  <a:schemeClr val="tx1"/>
                </a:solidFill>
                <a:latin typeface="+mn-lt"/>
                <a:ea typeface="+mn-ea"/>
                <a:cs typeface="+mn-cs"/>
              </a:rPr>
              <a:t>. That is, besides supporting the number, string, and boolean </a:t>
            </a:r>
            <a:r>
              <a:rPr lang="en-US" altLang="zh-CN" sz="1200" b="0" i="0" u="none" strike="noStrike" kern="1200" baseline="0" dirty="0" err="1" smtClean="0">
                <a:solidFill>
                  <a:schemeClr val="tx1"/>
                </a:solidFill>
                <a:latin typeface="+mn-lt"/>
                <a:ea typeface="+mn-ea"/>
                <a:cs typeface="+mn-cs"/>
              </a:rPr>
              <a:t>datatypes</a:t>
            </a:r>
            <a:r>
              <a:rPr lang="en-US" altLang="zh-CN" sz="1200" b="0" i="0" u="none" strike="noStrike" kern="1200" baseline="0" dirty="0" smtClean="0">
                <a:solidFill>
                  <a:schemeClr val="tx1"/>
                </a:solidFill>
                <a:latin typeface="+mn-lt"/>
                <a:ea typeface="+mn-ea"/>
                <a:cs typeface="+mn-cs"/>
              </a:rPr>
              <a:t>, JavaScript also supports Number, String, and Boolean classes. These classes are wrappers around the primitive </a:t>
            </a:r>
            <a:r>
              <a:rPr lang="en-US" altLang="zh-CN" sz="1200" b="0" i="0" u="none" strike="noStrike" kern="1200" baseline="0" dirty="0" err="1" smtClean="0">
                <a:solidFill>
                  <a:schemeClr val="tx1"/>
                </a:solidFill>
                <a:latin typeface="+mn-lt"/>
                <a:ea typeface="+mn-ea"/>
                <a:cs typeface="+mn-cs"/>
              </a:rPr>
              <a:t>datatypes</a:t>
            </a:r>
            <a:r>
              <a:rPr lang="en-US" altLang="zh-CN" sz="1200" b="0" i="0" u="none" strike="noStrike" kern="1200" baseline="0" dirty="0" smtClean="0">
                <a:solidFill>
                  <a:schemeClr val="tx1"/>
                </a:solidFill>
                <a:latin typeface="+mn-lt"/>
                <a:ea typeface="+mn-ea"/>
                <a:cs typeface="+mn-cs"/>
              </a:rPr>
              <a:t>. A </a:t>
            </a:r>
            <a:r>
              <a:rPr lang="en-US" altLang="zh-CN" sz="1200" b="0" i="1" u="none" strike="noStrike" kern="1200" baseline="0" dirty="0" smtClean="0">
                <a:solidFill>
                  <a:schemeClr val="tx1"/>
                </a:solidFill>
                <a:latin typeface="+mn-lt"/>
                <a:ea typeface="+mn-ea"/>
                <a:cs typeface="+mn-cs"/>
              </a:rPr>
              <a:t>wrapper </a:t>
            </a:r>
            <a:r>
              <a:rPr lang="en-US" altLang="zh-CN" sz="1200" b="0" i="0" u="none" strike="noStrike" kern="1200" baseline="0" dirty="0" smtClean="0">
                <a:solidFill>
                  <a:schemeClr val="tx1"/>
                </a:solidFill>
                <a:latin typeface="+mn-lt"/>
                <a:ea typeface="+mn-ea"/>
                <a:cs typeface="+mn-cs"/>
              </a:rPr>
              <a:t>contains the same primitive data value, but it also defines properties and methods that can be used to manipulate that data. JavaScript can flexibly convert values from one type to another. When you use a string in an object </a:t>
            </a:r>
            <a:r>
              <a:rPr lang="en-US" altLang="zh-CN" sz="1200" b="0" i="0" u="none" strike="noStrike" kern="1200" baseline="0" dirty="0" err="1" smtClean="0">
                <a:solidFill>
                  <a:schemeClr val="tx1"/>
                </a:solidFill>
                <a:latin typeface="+mn-lt"/>
                <a:ea typeface="+mn-ea"/>
                <a:cs typeface="+mn-cs"/>
              </a:rPr>
              <a:t>contexti.e</a:t>
            </a:r>
            <a:r>
              <a:rPr lang="en-US" altLang="zh-CN" sz="1200" b="0" i="0" u="none" strike="noStrike" kern="1200" baseline="0" dirty="0" smtClean="0">
                <a:solidFill>
                  <a:schemeClr val="tx1"/>
                </a:solidFill>
                <a:latin typeface="+mn-lt"/>
                <a:ea typeface="+mn-ea"/>
                <a:cs typeface="+mn-cs"/>
              </a:rPr>
              <a:t>., when you try to access a property or method of the </a:t>
            </a:r>
            <a:r>
              <a:rPr lang="en-US" altLang="zh-CN" sz="1200" b="0" i="0" u="none" strike="noStrike" kern="1200" baseline="0" dirty="0" err="1" smtClean="0">
                <a:solidFill>
                  <a:schemeClr val="tx1"/>
                </a:solidFill>
                <a:latin typeface="+mn-lt"/>
                <a:ea typeface="+mn-ea"/>
                <a:cs typeface="+mn-cs"/>
              </a:rPr>
              <a:t>stringJavaScript</a:t>
            </a:r>
            <a:r>
              <a:rPr lang="en-US" altLang="zh-CN" sz="1200" b="0" i="0" u="none" strike="noStrike" kern="1200" baseline="0" dirty="0" smtClean="0">
                <a:solidFill>
                  <a:schemeClr val="tx1"/>
                </a:solidFill>
                <a:latin typeface="+mn-lt"/>
                <a:ea typeface="+mn-ea"/>
                <a:cs typeface="+mn-cs"/>
              </a:rPr>
              <a:t> internally creates a String wrapper object for the string value. This String object is used in place of the primitive string value. The object has</a:t>
            </a:r>
          </a:p>
          <a:p>
            <a:r>
              <a:rPr lang="en-US" altLang="zh-CN" sz="1200" b="0" i="0" u="none" strike="noStrike" kern="1200" baseline="0" dirty="0" smtClean="0">
                <a:solidFill>
                  <a:schemeClr val="tx1"/>
                </a:solidFill>
                <a:latin typeface="+mn-lt"/>
                <a:ea typeface="+mn-ea"/>
                <a:cs typeface="+mn-cs"/>
              </a:rPr>
              <a:t>properties and methods defined, so the use of the primitive value in an object context succeeds. The same is true, of course, for the other primitive types and their corresponding wrapper objects; you just don't use the other types in an object context nearly as often as you use strings in that context. Note that the String object created when you use a string in an object context is a</a:t>
            </a:r>
          </a:p>
          <a:p>
            <a:r>
              <a:rPr lang="en-US" altLang="zh-CN" sz="1200" b="0" i="0" u="none" strike="noStrike" kern="1200" baseline="0" dirty="0" smtClean="0">
                <a:solidFill>
                  <a:schemeClr val="tx1"/>
                </a:solidFill>
                <a:latin typeface="+mn-lt"/>
                <a:ea typeface="+mn-ea"/>
                <a:cs typeface="+mn-cs"/>
              </a:rPr>
              <a:t>transient one; it allows you to access a property or method, and then it is no longer needed, so it is reclaimed by the system. Suppose s is a string and the length of the string is determined with a line like this: var </a:t>
            </a:r>
            <a:r>
              <a:rPr lang="en-US" altLang="zh-CN" sz="1200" b="0" i="0" u="none" strike="noStrike" kern="1200" baseline="0" dirty="0" err="1" smtClean="0">
                <a:solidFill>
                  <a:schemeClr val="tx1"/>
                </a:solidFill>
                <a:latin typeface="+mn-lt"/>
                <a:ea typeface="+mn-ea"/>
                <a:cs typeface="+mn-cs"/>
              </a:rPr>
              <a:t>len</a:t>
            </a:r>
            <a:r>
              <a:rPr lang="en-US" altLang="zh-CN" sz="1200" b="0" i="0" u="none" strike="noStrike" kern="1200" baseline="0" dirty="0" smtClean="0">
                <a:solidFill>
                  <a:schemeClr val="tx1"/>
                </a:solidFill>
                <a:latin typeface="+mn-lt"/>
                <a:ea typeface="+mn-ea"/>
                <a:cs typeface="+mn-cs"/>
              </a:rPr>
              <a:t> = </a:t>
            </a:r>
            <a:r>
              <a:rPr lang="en-US" altLang="zh-CN" sz="1200" b="0" i="0" u="none" strike="noStrike" kern="1200" baseline="0" dirty="0" err="1" smtClean="0">
                <a:solidFill>
                  <a:schemeClr val="tx1"/>
                </a:solidFill>
                <a:latin typeface="+mn-lt"/>
                <a:ea typeface="+mn-ea"/>
                <a:cs typeface="+mn-cs"/>
              </a:rPr>
              <a:t>s.length</a:t>
            </a:r>
            <a:r>
              <a:rPr lang="en-US" altLang="zh-CN" sz="1200" b="0" i="0" u="none" strike="noStrike" kern="1200" baseline="0" dirty="0" smtClean="0">
                <a:solidFill>
                  <a:schemeClr val="tx1"/>
                </a:solidFill>
                <a:latin typeface="+mn-lt"/>
                <a:ea typeface="+mn-ea"/>
                <a:cs typeface="+mn-cs"/>
              </a:rPr>
              <a:t>; In this case, s remains a string; the original string value itself is not changed. A new transient String object is created, which allows you to access the length property, and then the transient object is discarded, with no change to the original value s. If you think this scheme sounds elegant and bizarrely complex at the same time, you are right. Typically, however, JavaScript implementations perform this internal conversion very efficiently, and it is not something you should worry about. If you want to use a String object explicitly in your program, you have to create a</a:t>
            </a:r>
          </a:p>
          <a:p>
            <a:r>
              <a:rPr lang="en-US" altLang="zh-CN" sz="1200" b="0" i="0" u="none" strike="noStrike" kern="1200" baseline="0" dirty="0" err="1" smtClean="0">
                <a:solidFill>
                  <a:schemeClr val="tx1"/>
                </a:solidFill>
                <a:latin typeface="+mn-lt"/>
                <a:ea typeface="+mn-ea"/>
                <a:cs typeface="+mn-cs"/>
              </a:rPr>
              <a:t>nontransient</a:t>
            </a:r>
            <a:r>
              <a:rPr lang="en-US" altLang="zh-CN" sz="1200" b="0" i="0" u="none" strike="noStrike" kern="1200" baseline="0" dirty="0" smtClean="0">
                <a:solidFill>
                  <a:schemeClr val="tx1"/>
                </a:solidFill>
                <a:latin typeface="+mn-lt"/>
                <a:ea typeface="+mn-ea"/>
                <a:cs typeface="+mn-cs"/>
              </a:rPr>
              <a:t> one that is not automatically discarded by the system. String objects are created just like other objects, with the new operator. For example: var s = "hello world"; // A primitive string value</a:t>
            </a:r>
          </a:p>
          <a:p>
            <a:r>
              <a:rPr lang="en-US" altLang="zh-CN" sz="1200" b="0" i="0" u="none" strike="noStrike" kern="1200" baseline="0" dirty="0" smtClean="0">
                <a:solidFill>
                  <a:schemeClr val="tx1"/>
                </a:solidFill>
                <a:latin typeface="+mn-lt"/>
                <a:ea typeface="+mn-ea"/>
                <a:cs typeface="+mn-cs"/>
              </a:rPr>
              <a:t>var S = new String("Hello World"); // A String object Once you've created a String object S, what can you do with it? Nothing that can't be done with the corresponding primitive string value. If you use the typeof operator, it says that S is indeed an object and not a string value, but except for that case, you'll find that you can't normally distinguish between a primitive string and the String object.[*] As I've already shown, strings are automatically converted to String objects whenever necessary. It turns out that the reverse is also true. Whenever you use a String object where a primitive string value is expected, JavaScript automatically converts the String to a string. So if you use a String object with the + operator, a transient primitive string value is created so that the string concatenation operation can be performed: [*] Note, however, that the eval( ) method treats string values and String objects differently, and it will not behave as you expect it to if you inadvertently pass it a String object instead of a primitive string value. msg = S + '!'; Bear in mind that everything discussed in this section about string values and String objects applies also to number and boolean values, and their corresponding Number and Boolean objects. You can learn more about the Number and Boolean classes from their respective entries in Part III. Finally, note that any number, string, or boolean value can be converted to its corresponding wrapper object with the Object( ) function: var </a:t>
            </a:r>
            <a:r>
              <a:rPr lang="en-US" altLang="zh-CN" sz="1200" b="0" i="0" u="none" strike="noStrike" kern="1200" baseline="0" dirty="0" err="1" smtClean="0">
                <a:solidFill>
                  <a:schemeClr val="tx1"/>
                </a:solidFill>
                <a:latin typeface="+mn-lt"/>
                <a:ea typeface="+mn-ea"/>
                <a:cs typeface="+mn-cs"/>
              </a:rPr>
              <a:t>number_wrapper</a:t>
            </a:r>
            <a:r>
              <a:rPr lang="en-US" altLang="zh-CN" sz="1200" b="0" i="0" u="none" strike="noStrike" kern="1200" baseline="0" dirty="0" smtClean="0">
                <a:solidFill>
                  <a:schemeClr val="tx1"/>
                </a:solidFill>
                <a:latin typeface="+mn-lt"/>
                <a:ea typeface="+mn-ea"/>
                <a:cs typeface="+mn-cs"/>
              </a:rPr>
              <a:t> = Object(3);</a:t>
            </a:r>
            <a:endParaRPr lang="zh-CN" altLang="en-US" dirty="0"/>
          </a:p>
        </p:txBody>
      </p:sp>
      <p:sp>
        <p:nvSpPr>
          <p:cNvPr id="4" name="Slide Number Placeholder 3"/>
          <p:cNvSpPr>
            <a:spLocks noGrp="1"/>
          </p:cNvSpPr>
          <p:nvPr>
            <p:ph type="sldNum" sz="quarter" idx="10"/>
          </p:nvPr>
        </p:nvSpPr>
        <p:spPr/>
        <p:txBody>
          <a:bodyPr/>
          <a:lstStyle/>
          <a:p>
            <a:fld id="{71077955-89F1-4C1F-81B2-7E7DD696C0AB}" type="slidenum">
              <a:rPr lang="zh-CN" altLang="en-US" smtClean="0"/>
              <a:t>16</a:t>
            </a:fld>
            <a:endParaRPr lang="zh-CN" altLang="en-US"/>
          </a:p>
        </p:txBody>
      </p:sp>
    </p:spTree>
    <p:extLst>
      <p:ext uri="{BB962C8B-B14F-4D97-AF65-F5344CB8AC3E}">
        <p14:creationId xmlns:p14="http://schemas.microsoft.com/office/powerpoint/2010/main" val="41401248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关于鸭子类型（</a:t>
            </a:r>
            <a:r>
              <a:rPr lang="en-US" altLang="zh-CN" dirty="0" smtClean="0"/>
              <a:t>Duck</a:t>
            </a:r>
            <a:r>
              <a:rPr lang="en-US" altLang="zh-CN" baseline="0" dirty="0" smtClean="0"/>
              <a:t> Type</a:t>
            </a:r>
            <a:r>
              <a:rPr lang="zh-CN" altLang="en-US" baseline="0" dirty="0" smtClean="0"/>
              <a:t>）：</a:t>
            </a:r>
            <a:r>
              <a:rPr lang="en-US" altLang="zh-CN" dirty="0" smtClean="0">
                <a:hlinkClick r:id="rId3"/>
              </a:rPr>
              <a:t>http://zh.wikipedia.org/wiki/%E9%B8%AD%E5%AD%90%E7%B1%BB%E5%9E%8B</a:t>
            </a:r>
            <a:endParaRPr lang="en-US" altLang="zh-CN" dirty="0" smtClean="0"/>
          </a:p>
          <a:p>
            <a:endParaRPr lang="zh-CN" altLang="en-US" dirty="0"/>
          </a:p>
        </p:txBody>
      </p:sp>
      <p:sp>
        <p:nvSpPr>
          <p:cNvPr id="4" name="Slide Number Placeholder 3"/>
          <p:cNvSpPr>
            <a:spLocks noGrp="1"/>
          </p:cNvSpPr>
          <p:nvPr>
            <p:ph type="sldNum" sz="quarter" idx="10"/>
          </p:nvPr>
        </p:nvSpPr>
        <p:spPr/>
        <p:txBody>
          <a:bodyPr/>
          <a:lstStyle/>
          <a:p>
            <a:fld id="{71077955-89F1-4C1F-81B2-7E7DD696C0AB}" type="slidenum">
              <a:rPr lang="zh-CN" altLang="en-US" smtClean="0"/>
              <a:t>18</a:t>
            </a:fld>
            <a:endParaRPr lang="zh-CN" altLang="en-US"/>
          </a:p>
        </p:txBody>
      </p:sp>
    </p:spTree>
    <p:extLst>
      <p:ext uri="{BB962C8B-B14F-4D97-AF65-F5344CB8AC3E}">
        <p14:creationId xmlns:p14="http://schemas.microsoft.com/office/powerpoint/2010/main" val="13342946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71077955-89F1-4C1F-81B2-7E7DD696C0AB}" type="slidenum">
              <a:rPr lang="zh-CN" altLang="en-US" smtClean="0"/>
              <a:t>19</a:t>
            </a:fld>
            <a:endParaRPr lang="zh-CN" altLang="en-US"/>
          </a:p>
        </p:txBody>
      </p:sp>
    </p:spTree>
    <p:extLst>
      <p:ext uri="{BB962C8B-B14F-4D97-AF65-F5344CB8AC3E}">
        <p14:creationId xmlns:p14="http://schemas.microsoft.com/office/powerpoint/2010/main" val="12795689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solidFill>
                  <a:schemeClr val="bg1"/>
                </a:solidFill>
              </a:rPr>
              <a:t>http://wiki.ecmascript.org/doku.php?id=harmony:typeof_null</a:t>
            </a:r>
            <a:endParaRPr lang="zh-CN" altLang="en-US" dirty="0" smtClean="0">
              <a:solidFill>
                <a:schemeClr val="bg1"/>
              </a:solidFill>
            </a:endParaRPr>
          </a:p>
        </p:txBody>
      </p:sp>
      <p:sp>
        <p:nvSpPr>
          <p:cNvPr id="4" name="Slide Number Placeholder 3"/>
          <p:cNvSpPr>
            <a:spLocks noGrp="1"/>
          </p:cNvSpPr>
          <p:nvPr>
            <p:ph type="sldNum" sz="quarter" idx="10"/>
          </p:nvPr>
        </p:nvSpPr>
        <p:spPr/>
        <p:txBody>
          <a:bodyPr/>
          <a:lstStyle/>
          <a:p>
            <a:fld id="{71077955-89F1-4C1F-81B2-7E7DD696C0AB}" type="slidenum">
              <a:rPr lang="zh-CN" altLang="en-US" smtClean="0"/>
              <a:t>20</a:t>
            </a:fld>
            <a:endParaRPr lang="zh-CN" altLang="en-US"/>
          </a:p>
        </p:txBody>
      </p:sp>
    </p:spTree>
    <p:extLst>
      <p:ext uri="{BB962C8B-B14F-4D97-AF65-F5344CB8AC3E}">
        <p14:creationId xmlns:p14="http://schemas.microsoft.com/office/powerpoint/2010/main" val="27007416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MDN</a:t>
            </a:r>
            <a:r>
              <a:rPr lang="zh-CN" altLang="en-US" dirty="0" smtClean="0"/>
              <a:t>上关于跨越</a:t>
            </a:r>
            <a:r>
              <a:rPr lang="en-US" altLang="zh-CN" dirty="0" err="1" smtClean="0"/>
              <a:t>iframe</a:t>
            </a:r>
            <a:r>
              <a:rPr lang="zh-CN" altLang="en-US" dirty="0" smtClean="0"/>
              <a:t>的</a:t>
            </a:r>
            <a:r>
              <a:rPr lang="en-US" altLang="zh-CN" dirty="0" err="1" smtClean="0"/>
              <a:t>instanceof</a:t>
            </a:r>
            <a:r>
              <a:rPr lang="zh-CN" altLang="en-US" dirty="0" smtClean="0"/>
              <a:t>的解释：</a:t>
            </a:r>
            <a:endParaRPr lang="en-US" altLang="zh-CN" dirty="0" smtClean="0"/>
          </a:p>
          <a:p>
            <a:endParaRPr lang="en-US" altLang="zh-CN" dirty="0" smtClean="0"/>
          </a:p>
          <a:p>
            <a:r>
              <a:rPr lang="en-US" altLang="zh-CN" sz="1200" b="1" i="0" kern="1200" dirty="0" err="1" smtClean="0">
                <a:solidFill>
                  <a:schemeClr val="tx1"/>
                </a:solidFill>
                <a:effectLst/>
                <a:latin typeface="+mn-lt"/>
                <a:ea typeface="+mn-ea"/>
                <a:cs typeface="+mn-cs"/>
              </a:rPr>
              <a:t>instanceof</a:t>
            </a:r>
            <a:r>
              <a:rPr lang="en-US" altLang="zh-CN" sz="1200" b="1" i="0" kern="1200" dirty="0" smtClean="0">
                <a:solidFill>
                  <a:schemeClr val="tx1"/>
                </a:solidFill>
                <a:effectLst/>
                <a:latin typeface="+mn-lt"/>
                <a:ea typeface="+mn-ea"/>
                <a:cs typeface="+mn-cs"/>
              </a:rPr>
              <a:t> and multiple context (e.g. frames or windows)</a:t>
            </a:r>
          </a:p>
          <a:p>
            <a:r>
              <a:rPr lang="en-US" altLang="zh-CN" sz="1200" b="0" i="0" kern="1200" dirty="0" smtClean="0">
                <a:solidFill>
                  <a:schemeClr val="tx1"/>
                </a:solidFill>
                <a:effectLst/>
                <a:latin typeface="+mn-lt"/>
                <a:ea typeface="+mn-ea"/>
                <a:cs typeface="+mn-cs"/>
              </a:rPr>
              <a:t>Different scope have different execution environments. This means that they have different built-ins (different global object, different constructors, etc.). This may result in unexpected results. For instance, [] </a:t>
            </a:r>
            <a:r>
              <a:rPr lang="en-US" altLang="zh-CN" sz="1200" b="0" i="0" kern="1200" dirty="0" err="1" smtClean="0">
                <a:solidFill>
                  <a:schemeClr val="tx1"/>
                </a:solidFill>
                <a:effectLst/>
                <a:latin typeface="+mn-lt"/>
                <a:ea typeface="+mn-ea"/>
                <a:cs typeface="+mn-cs"/>
              </a:rPr>
              <a:t>instanceof</a:t>
            </a:r>
            <a:r>
              <a:rPr lang="en-US" altLang="zh-CN" sz="1200" b="0" i="0" kern="1200" dirty="0" smtClean="0">
                <a:solidFill>
                  <a:schemeClr val="tx1"/>
                </a:solidFill>
                <a:effectLst/>
                <a:latin typeface="+mn-lt"/>
                <a:ea typeface="+mn-ea"/>
                <a:cs typeface="+mn-cs"/>
              </a:rPr>
              <a:t> </a:t>
            </a:r>
            <a:r>
              <a:rPr lang="en-US" altLang="zh-CN" sz="1200" b="0" i="0" kern="1200" dirty="0" err="1" smtClean="0">
                <a:solidFill>
                  <a:schemeClr val="tx1"/>
                </a:solidFill>
                <a:effectLst/>
                <a:latin typeface="+mn-lt"/>
                <a:ea typeface="+mn-ea"/>
                <a:cs typeface="+mn-cs"/>
              </a:rPr>
              <a:t>window.frames</a:t>
            </a:r>
            <a:r>
              <a:rPr lang="en-US" altLang="zh-CN" sz="1200" b="0" i="0" kern="1200" dirty="0" smtClean="0">
                <a:solidFill>
                  <a:schemeClr val="tx1"/>
                </a:solidFill>
                <a:effectLst/>
                <a:latin typeface="+mn-lt"/>
                <a:ea typeface="+mn-ea"/>
                <a:cs typeface="+mn-cs"/>
              </a:rPr>
              <a:t>[0].Array will return false, because </a:t>
            </a:r>
            <a:r>
              <a:rPr lang="en-US" altLang="zh-CN" sz="1200" b="0" i="0" kern="1200" dirty="0" err="1" smtClean="0">
                <a:solidFill>
                  <a:schemeClr val="tx1"/>
                </a:solidFill>
                <a:effectLst/>
                <a:latin typeface="+mn-lt"/>
                <a:ea typeface="+mn-ea"/>
                <a:cs typeface="+mn-cs"/>
              </a:rPr>
              <a:t>Array.prototype</a:t>
            </a:r>
            <a:r>
              <a:rPr lang="en-US" altLang="zh-CN" sz="1200" b="0" i="0" kern="1200" dirty="0" smtClean="0">
                <a:solidFill>
                  <a:schemeClr val="tx1"/>
                </a:solidFill>
                <a:effectLst/>
                <a:latin typeface="+mn-lt"/>
                <a:ea typeface="+mn-ea"/>
                <a:cs typeface="+mn-cs"/>
              </a:rPr>
              <a:t> !== </a:t>
            </a:r>
            <a:r>
              <a:rPr lang="en-US" altLang="zh-CN" sz="1200" b="0" i="0" kern="1200" dirty="0" err="1" smtClean="0">
                <a:solidFill>
                  <a:schemeClr val="tx1"/>
                </a:solidFill>
                <a:effectLst/>
                <a:latin typeface="+mn-lt"/>
                <a:ea typeface="+mn-ea"/>
                <a:cs typeface="+mn-cs"/>
              </a:rPr>
              <a:t>window.frames</a:t>
            </a:r>
            <a:r>
              <a:rPr lang="en-US" altLang="zh-CN" sz="1200" b="0" i="0" kern="1200" dirty="0" smtClean="0">
                <a:solidFill>
                  <a:schemeClr val="tx1"/>
                </a:solidFill>
                <a:effectLst/>
                <a:latin typeface="+mn-lt"/>
                <a:ea typeface="+mn-ea"/>
                <a:cs typeface="+mn-cs"/>
              </a:rPr>
              <a:t>[0].Array and arrays inherit from the former. This may not make sense at first but when you start dealing with multiple frames or windows in your script and pass objects from one context to another via functions, this will be a valid and strong issue. For instance, you can securely check if a given object is in fact an Array using </a:t>
            </a:r>
            <a:r>
              <a:rPr lang="en-US" altLang="zh-CN" sz="1200" b="0" i="0" kern="1200" dirty="0" err="1" smtClean="0">
                <a:solidFill>
                  <a:schemeClr val="tx1"/>
                </a:solidFill>
                <a:effectLst/>
                <a:latin typeface="+mn-lt"/>
                <a:ea typeface="+mn-ea"/>
                <a:cs typeface="+mn-cs"/>
              </a:rPr>
              <a:t>Array.isArray</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myObj</a:t>
            </a:r>
            <a:r>
              <a:rPr lang="en-US" altLang="zh-CN" sz="1200" b="0" i="0" kern="1200" dirty="0" smtClean="0">
                <a:solidFill>
                  <a:schemeClr val="tx1"/>
                </a:solidFill>
                <a:effectLst/>
                <a:latin typeface="+mn-lt"/>
                <a:ea typeface="+mn-ea"/>
                <a:cs typeface="+mn-cs"/>
              </a:rPr>
              <a:t>)</a:t>
            </a:r>
          </a:p>
          <a:p>
            <a:endParaRPr lang="zh-CN" altLang="en-US" dirty="0"/>
          </a:p>
        </p:txBody>
      </p:sp>
      <p:sp>
        <p:nvSpPr>
          <p:cNvPr id="4" name="灯片编号占位符 3"/>
          <p:cNvSpPr>
            <a:spLocks noGrp="1"/>
          </p:cNvSpPr>
          <p:nvPr>
            <p:ph type="sldNum" sz="quarter" idx="10"/>
          </p:nvPr>
        </p:nvSpPr>
        <p:spPr/>
        <p:txBody>
          <a:bodyPr/>
          <a:lstStyle/>
          <a:p>
            <a:fld id="{71077955-89F1-4C1F-81B2-7E7DD696C0AB}" type="slidenum">
              <a:rPr lang="zh-CN" altLang="en-US" smtClean="0"/>
              <a:t>22</a:t>
            </a:fld>
            <a:endParaRPr lang="zh-CN" altLang="en-US"/>
          </a:p>
        </p:txBody>
      </p:sp>
    </p:spTree>
    <p:extLst>
      <p:ext uri="{BB962C8B-B14F-4D97-AF65-F5344CB8AC3E}">
        <p14:creationId xmlns:p14="http://schemas.microsoft.com/office/powerpoint/2010/main" val="32653914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文中关于类型检测的原文：</a:t>
            </a:r>
            <a:r>
              <a:rPr lang="en-US" altLang="zh-CN" dirty="0" smtClean="0">
                <a:hlinkClick r:id="rId3"/>
              </a:rPr>
              <a:t>http://united-coders.com/matthias-reuter/all-about-types-part-4/</a:t>
            </a:r>
            <a:endParaRPr lang="en-US" altLang="zh-CN" dirty="0" smtClean="0"/>
          </a:p>
          <a:p>
            <a:endParaRPr lang="zh-CN" altLang="en-US" dirty="0"/>
          </a:p>
        </p:txBody>
      </p:sp>
      <p:sp>
        <p:nvSpPr>
          <p:cNvPr id="4" name="Slide Number Placeholder 3"/>
          <p:cNvSpPr>
            <a:spLocks noGrp="1"/>
          </p:cNvSpPr>
          <p:nvPr>
            <p:ph type="sldNum" sz="quarter" idx="10"/>
          </p:nvPr>
        </p:nvSpPr>
        <p:spPr/>
        <p:txBody>
          <a:bodyPr/>
          <a:lstStyle/>
          <a:p>
            <a:fld id="{71077955-89F1-4C1F-81B2-7E7DD696C0AB}" type="slidenum">
              <a:rPr lang="zh-CN" altLang="en-US" smtClean="0"/>
              <a:t>24</a:t>
            </a:fld>
            <a:endParaRPr lang="zh-CN" altLang="en-US"/>
          </a:p>
        </p:txBody>
      </p:sp>
    </p:spTree>
    <p:extLst>
      <p:ext uri="{BB962C8B-B14F-4D97-AF65-F5344CB8AC3E}">
        <p14:creationId xmlns:p14="http://schemas.microsoft.com/office/powerpoint/2010/main" val="3960429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1077955-89F1-4C1F-81B2-7E7DD696C0AB}" type="slidenum">
              <a:rPr lang="zh-CN" altLang="en-US" smtClean="0"/>
              <a:t>27</a:t>
            </a:fld>
            <a:endParaRPr lang="zh-CN" altLang="en-US"/>
          </a:p>
        </p:txBody>
      </p:sp>
    </p:spTree>
    <p:extLst>
      <p:ext uri="{BB962C8B-B14F-4D97-AF65-F5344CB8AC3E}">
        <p14:creationId xmlns:p14="http://schemas.microsoft.com/office/powerpoint/2010/main" val="9454687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1077955-89F1-4C1F-81B2-7E7DD696C0AB}" type="slidenum">
              <a:rPr lang="zh-CN" altLang="en-US" smtClean="0"/>
              <a:t>2</a:t>
            </a:fld>
            <a:endParaRPr lang="zh-CN" altLang="en-US"/>
          </a:p>
        </p:txBody>
      </p:sp>
    </p:spTree>
    <p:extLst>
      <p:ext uri="{BB962C8B-B14F-4D97-AF65-F5344CB8AC3E}">
        <p14:creationId xmlns:p14="http://schemas.microsoft.com/office/powerpoint/2010/main" val="11001908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1077955-89F1-4C1F-81B2-7E7DD696C0AB}" type="slidenum">
              <a:rPr lang="zh-CN" altLang="en-US" smtClean="0"/>
              <a:t>28</a:t>
            </a:fld>
            <a:endParaRPr lang="zh-CN" altLang="en-US"/>
          </a:p>
        </p:txBody>
      </p:sp>
    </p:spTree>
    <p:extLst>
      <p:ext uri="{BB962C8B-B14F-4D97-AF65-F5344CB8AC3E}">
        <p14:creationId xmlns:p14="http://schemas.microsoft.com/office/powerpoint/2010/main" val="9454687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1077955-89F1-4C1F-81B2-7E7DD696C0AB}" type="slidenum">
              <a:rPr lang="zh-CN" altLang="en-US" smtClean="0"/>
              <a:t>31</a:t>
            </a:fld>
            <a:endParaRPr lang="zh-CN" altLang="en-US"/>
          </a:p>
        </p:txBody>
      </p:sp>
    </p:spTree>
    <p:extLst>
      <p:ext uri="{BB962C8B-B14F-4D97-AF65-F5344CB8AC3E}">
        <p14:creationId xmlns:p14="http://schemas.microsoft.com/office/powerpoint/2010/main" val="2826858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1077955-89F1-4C1F-81B2-7E7DD696C0AB}" type="slidenum">
              <a:rPr lang="zh-CN" altLang="en-US" smtClean="0"/>
              <a:t>3</a:t>
            </a:fld>
            <a:endParaRPr lang="zh-CN" altLang="en-US"/>
          </a:p>
        </p:txBody>
      </p:sp>
    </p:spTree>
    <p:extLst>
      <p:ext uri="{BB962C8B-B14F-4D97-AF65-F5344CB8AC3E}">
        <p14:creationId xmlns:p14="http://schemas.microsoft.com/office/powerpoint/2010/main" val="42733520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zh-CN" altLang="en-US" dirty="0" smtClean="0"/>
              <a:t>简短声明</a:t>
            </a:r>
            <a:endParaRPr lang="en-US" altLang="zh-CN" dirty="0" smtClean="0"/>
          </a:p>
          <a:p>
            <a:pPr marL="228600" indent="-228600">
              <a:buAutoNum type="arabicPeriod"/>
            </a:pPr>
            <a:r>
              <a:rPr lang="zh-CN" altLang="en-US" dirty="0" smtClean="0"/>
              <a:t>我们在不特殊说明时，默认以</a:t>
            </a:r>
            <a:r>
              <a:rPr lang="en-US" altLang="zh-CN" dirty="0" smtClean="0"/>
              <a:t>ES5</a:t>
            </a:r>
            <a:r>
              <a:rPr lang="zh-CN" altLang="en-US" dirty="0" smtClean="0"/>
              <a:t>（也就是</a:t>
            </a:r>
            <a:r>
              <a:rPr lang="en-US" altLang="zh-CN" dirty="0" smtClean="0"/>
              <a:t>ECMA-262-5</a:t>
            </a:r>
            <a:r>
              <a:rPr lang="zh-CN" altLang="en-US" dirty="0" smtClean="0"/>
              <a:t>）为准，并且默认我们将以最新的</a:t>
            </a:r>
            <a:r>
              <a:rPr lang="en-US" altLang="zh-CN" dirty="0" smtClean="0"/>
              <a:t>Chrome</a:t>
            </a:r>
            <a:r>
              <a:rPr lang="zh-CN" altLang="en-US" dirty="0" smtClean="0"/>
              <a:t>自带的</a:t>
            </a:r>
            <a:r>
              <a:rPr lang="en-US" altLang="zh-CN" dirty="0" smtClean="0"/>
              <a:t>V8</a:t>
            </a:r>
            <a:r>
              <a:rPr lang="zh-CN" altLang="en-US" dirty="0" smtClean="0"/>
              <a:t>引擎来做</a:t>
            </a:r>
            <a:r>
              <a:rPr lang="en-US" altLang="zh-CN" dirty="0" smtClean="0"/>
              <a:t>JavaScript</a:t>
            </a:r>
            <a:r>
              <a:rPr lang="zh-CN" altLang="en-US" dirty="0" smtClean="0"/>
              <a:t>用例的测试。</a:t>
            </a:r>
            <a:endParaRPr lang="en-US" altLang="zh-CN" dirty="0" smtClean="0"/>
          </a:p>
          <a:p>
            <a:pPr marL="228600" indent="-228600">
              <a:buAutoNum type="arabicPeriod"/>
            </a:pPr>
            <a:r>
              <a:rPr lang="zh-CN" altLang="en-US" baseline="0" dirty="0" smtClean="0"/>
              <a:t>本着严谨态度，但时间精力有限，错误之处还请海涵并批评指正！</a:t>
            </a:r>
            <a:endParaRPr lang="zh-CN" altLang="en-US" dirty="0"/>
          </a:p>
        </p:txBody>
      </p:sp>
      <p:sp>
        <p:nvSpPr>
          <p:cNvPr id="4" name="灯片编号占位符 3"/>
          <p:cNvSpPr>
            <a:spLocks noGrp="1"/>
          </p:cNvSpPr>
          <p:nvPr>
            <p:ph type="sldNum" sz="quarter" idx="10"/>
          </p:nvPr>
        </p:nvSpPr>
        <p:spPr/>
        <p:txBody>
          <a:bodyPr/>
          <a:lstStyle/>
          <a:p>
            <a:fld id="{71077955-89F1-4C1F-81B2-7E7DD696C0AB}" type="slidenum">
              <a:rPr lang="zh-CN" altLang="en-US" smtClean="0"/>
              <a:t>4</a:t>
            </a:fld>
            <a:endParaRPr lang="zh-CN" altLang="en-US"/>
          </a:p>
        </p:txBody>
      </p:sp>
    </p:spTree>
    <p:extLst>
      <p:ext uri="{BB962C8B-B14F-4D97-AF65-F5344CB8AC3E}">
        <p14:creationId xmlns:p14="http://schemas.microsoft.com/office/powerpoint/2010/main" val="19569420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Interaction</a:t>
            </a:r>
            <a:r>
              <a:rPr lang="en-US" altLang="zh-CN" baseline="0" dirty="0" smtClean="0"/>
              <a:t> -&gt; solving problems</a:t>
            </a:r>
            <a:endParaRPr lang="en-US" altLang="zh-CN" dirty="0" smtClean="0"/>
          </a:p>
          <a:p>
            <a:endParaRPr lang="en-US" altLang="zh-CN" dirty="0" smtClean="0"/>
          </a:p>
          <a:p>
            <a:r>
              <a:rPr lang="en-US" altLang="zh-CN" dirty="0" smtClean="0"/>
              <a:t>Chrome21.0.1180.60m</a:t>
            </a:r>
            <a:r>
              <a:rPr lang="zh-CN" altLang="en-US" dirty="0" smtClean="0"/>
              <a:t>自带</a:t>
            </a:r>
            <a:r>
              <a:rPr lang="en-US" altLang="zh-CN" dirty="0" smtClean="0"/>
              <a:t>V8</a:t>
            </a:r>
            <a:r>
              <a:rPr lang="zh-CN" altLang="en-US" dirty="0" smtClean="0"/>
              <a:t>引擎下的结果：</a:t>
            </a:r>
            <a:r>
              <a:rPr lang="en-US" altLang="zh-CN" dirty="0" smtClean="0"/>
              <a:t>1,</a:t>
            </a:r>
            <a:r>
              <a:rPr lang="en-US" altLang="zh-CN" baseline="0" dirty="0" smtClean="0"/>
              <a:t> 54, 1, 1, NaN, NaN, Infinity</a:t>
            </a:r>
            <a:endParaRPr lang="en-US" altLang="zh-CN" dirty="0" smtClean="0"/>
          </a:p>
          <a:p>
            <a:r>
              <a:rPr lang="en-US" altLang="zh-CN" dirty="0" smtClean="0"/>
              <a:t>ECMA-262-5</a:t>
            </a:r>
            <a:r>
              <a:rPr lang="en-US" altLang="zh-CN" baseline="0" dirty="0" smtClean="0"/>
              <a:t> Document reference:</a:t>
            </a:r>
          </a:p>
          <a:p>
            <a:r>
              <a:rPr lang="en-US" altLang="zh-CN" baseline="0" dirty="0" smtClean="0"/>
              <a:t>4.3.2 </a:t>
            </a:r>
            <a:r>
              <a:rPr lang="en-US" altLang="zh-CN" sz="1200" b="0" i="0" u="none" strike="noStrike" kern="1200" baseline="0" dirty="0" smtClean="0">
                <a:solidFill>
                  <a:schemeClr val="tx1"/>
                </a:solidFill>
                <a:latin typeface="+mn-lt"/>
                <a:ea typeface="+mn-ea"/>
                <a:cs typeface="+mn-cs"/>
              </a:rPr>
              <a:t>NOTE A </a:t>
            </a:r>
            <a:r>
              <a:rPr lang="en-US" altLang="zh-CN" sz="1200" b="1" i="0" u="none" strike="noStrike" kern="1200" baseline="0" dirty="0" smtClean="0">
                <a:solidFill>
                  <a:schemeClr val="tx1"/>
                </a:solidFill>
                <a:latin typeface="+mn-lt"/>
                <a:ea typeface="+mn-ea"/>
                <a:cs typeface="+mn-cs"/>
              </a:rPr>
              <a:t>primitive</a:t>
            </a:r>
            <a:r>
              <a:rPr lang="en-US" altLang="zh-CN" sz="1200" b="0" i="0" u="none" strike="noStrike" kern="1200" baseline="0" dirty="0" smtClean="0">
                <a:solidFill>
                  <a:schemeClr val="tx1"/>
                </a:solidFill>
                <a:latin typeface="+mn-lt"/>
                <a:ea typeface="+mn-ea"/>
                <a:cs typeface="+mn-cs"/>
              </a:rPr>
              <a:t> value is a datum that is represented directly at the lowest level of the language implementation.</a:t>
            </a:r>
          </a:p>
          <a:p>
            <a:r>
              <a:rPr lang="en-US" altLang="zh-CN" sz="1200" b="0" i="0" u="none" strike="noStrike" kern="1200" baseline="0" dirty="0" smtClean="0">
                <a:solidFill>
                  <a:schemeClr val="tx1"/>
                </a:solidFill>
                <a:latin typeface="+mn-lt"/>
                <a:ea typeface="+mn-ea"/>
                <a:cs typeface="+mn-cs"/>
              </a:rPr>
              <a:t>4.3.3 NOTE An </a:t>
            </a:r>
            <a:r>
              <a:rPr lang="en-US" altLang="zh-CN" sz="1200" b="1" i="0" u="none" strike="noStrike" kern="1200" baseline="0" dirty="0" smtClean="0">
                <a:solidFill>
                  <a:schemeClr val="tx1"/>
                </a:solidFill>
                <a:latin typeface="+mn-lt"/>
                <a:ea typeface="+mn-ea"/>
                <a:cs typeface="+mn-cs"/>
              </a:rPr>
              <a:t>object</a:t>
            </a:r>
            <a:r>
              <a:rPr lang="en-US" altLang="zh-CN" sz="1200" b="0" i="0" u="none" strike="noStrike" kern="1200" baseline="0" dirty="0" smtClean="0">
                <a:solidFill>
                  <a:schemeClr val="tx1"/>
                </a:solidFill>
                <a:latin typeface="+mn-lt"/>
                <a:ea typeface="+mn-ea"/>
                <a:cs typeface="+mn-cs"/>
              </a:rPr>
              <a:t> is a collection of properties and has a single prototype object. The prototype may be the null value.</a:t>
            </a:r>
          </a:p>
          <a:p>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11.6.1 The Addition Operator (+)</a:t>
            </a:r>
          </a:p>
          <a:p>
            <a:r>
              <a:rPr lang="en-US" altLang="zh-CN" sz="1200" b="0" i="0" u="none" strike="noStrike" kern="1200" baseline="0" dirty="0" smtClean="0">
                <a:solidFill>
                  <a:schemeClr val="tx1"/>
                </a:solidFill>
                <a:latin typeface="+mn-lt"/>
                <a:ea typeface="+mn-ea"/>
                <a:cs typeface="+mn-cs"/>
              </a:rPr>
              <a:t>7. If Type(</a:t>
            </a:r>
            <a:r>
              <a:rPr lang="en-US" altLang="zh-CN" sz="1200" b="0" i="1" u="none" strike="noStrike" kern="1200" baseline="0" dirty="0" err="1" smtClean="0">
                <a:solidFill>
                  <a:schemeClr val="tx1"/>
                </a:solidFill>
                <a:latin typeface="+mn-lt"/>
                <a:ea typeface="+mn-ea"/>
                <a:cs typeface="+mn-cs"/>
              </a:rPr>
              <a:t>lprim</a:t>
            </a:r>
            <a:r>
              <a:rPr lang="en-US" altLang="zh-CN" sz="1200" b="0" i="0" u="none" strike="noStrike" kern="1200" baseline="0" dirty="0" smtClean="0">
                <a:solidFill>
                  <a:schemeClr val="tx1"/>
                </a:solidFill>
                <a:latin typeface="+mn-lt"/>
                <a:ea typeface="+mn-ea"/>
                <a:cs typeface="+mn-cs"/>
              </a:rPr>
              <a:t>) is String or Type(</a:t>
            </a:r>
            <a:r>
              <a:rPr lang="en-US" altLang="zh-CN" sz="1200" b="0" i="1" u="none" strike="noStrike" kern="1200" baseline="0" dirty="0" err="1" smtClean="0">
                <a:solidFill>
                  <a:schemeClr val="tx1"/>
                </a:solidFill>
                <a:latin typeface="+mn-lt"/>
                <a:ea typeface="+mn-ea"/>
                <a:cs typeface="+mn-cs"/>
              </a:rPr>
              <a:t>rprim</a:t>
            </a:r>
            <a:r>
              <a:rPr lang="en-US" altLang="zh-CN" sz="1200" b="0" i="0" u="none" strike="noStrike" kern="1200" baseline="0" dirty="0" smtClean="0">
                <a:solidFill>
                  <a:schemeClr val="tx1"/>
                </a:solidFill>
                <a:latin typeface="+mn-lt"/>
                <a:ea typeface="+mn-ea"/>
                <a:cs typeface="+mn-cs"/>
              </a:rPr>
              <a:t>) is String, then</a:t>
            </a:r>
          </a:p>
          <a:p>
            <a:r>
              <a:rPr lang="en-US" altLang="zh-CN" sz="1200" b="0" i="0" u="none" strike="noStrike" kern="1200" baseline="0" dirty="0" smtClean="0">
                <a:solidFill>
                  <a:schemeClr val="tx1"/>
                </a:solidFill>
                <a:latin typeface="+mn-lt"/>
                <a:ea typeface="+mn-ea"/>
                <a:cs typeface="+mn-cs"/>
              </a:rPr>
              <a:t>a. Return the String that is the result of concatenating ToString(</a:t>
            </a:r>
            <a:r>
              <a:rPr lang="en-US" altLang="zh-CN" sz="1200" b="0" i="1" u="none" strike="noStrike" kern="1200" baseline="0" dirty="0" err="1" smtClean="0">
                <a:solidFill>
                  <a:schemeClr val="tx1"/>
                </a:solidFill>
                <a:latin typeface="+mn-lt"/>
                <a:ea typeface="+mn-ea"/>
                <a:cs typeface="+mn-cs"/>
              </a:rPr>
              <a:t>lprim</a:t>
            </a:r>
            <a:r>
              <a:rPr lang="en-US" altLang="zh-CN" sz="1200" b="0" i="0" u="none" strike="noStrike" kern="1200" baseline="0" dirty="0" smtClean="0">
                <a:solidFill>
                  <a:schemeClr val="tx1"/>
                </a:solidFill>
                <a:latin typeface="+mn-lt"/>
                <a:ea typeface="+mn-ea"/>
                <a:cs typeface="+mn-cs"/>
              </a:rPr>
              <a:t>) followed by ToString(</a:t>
            </a:r>
            <a:r>
              <a:rPr lang="en-US" altLang="zh-CN" sz="1200" b="0" i="1" u="none" strike="noStrike" kern="1200" baseline="0" dirty="0" err="1" smtClean="0">
                <a:solidFill>
                  <a:schemeClr val="tx1"/>
                </a:solidFill>
                <a:latin typeface="+mn-lt"/>
                <a:ea typeface="+mn-ea"/>
                <a:cs typeface="+mn-cs"/>
              </a:rPr>
              <a:t>rprim</a:t>
            </a:r>
            <a:r>
              <a:rPr lang="en-US" altLang="zh-CN" sz="1200" b="0" i="0" u="none" strike="noStrike" kern="1200" baseline="0" dirty="0" smtClean="0">
                <a:solidFill>
                  <a:schemeClr val="tx1"/>
                </a:solidFill>
                <a:latin typeface="+mn-lt"/>
                <a:ea typeface="+mn-ea"/>
                <a:cs typeface="+mn-cs"/>
              </a:rPr>
              <a:t>)</a:t>
            </a:r>
          </a:p>
          <a:p>
            <a:r>
              <a:rPr lang="en-US" altLang="zh-CN" sz="1200" b="0" i="0" u="none" strike="noStrike" kern="1200" baseline="0" dirty="0" smtClean="0">
                <a:solidFill>
                  <a:schemeClr val="tx1"/>
                </a:solidFill>
                <a:latin typeface="+mn-lt"/>
                <a:ea typeface="+mn-ea"/>
                <a:cs typeface="+mn-cs"/>
              </a:rPr>
              <a:t>8. Return the result of applying the addition operation to </a:t>
            </a:r>
            <a:r>
              <a:rPr lang="en-US" altLang="zh-CN" sz="1200" b="0" i="0" u="none" strike="noStrike" kern="1200" baseline="0" dirty="0" err="1" smtClean="0">
                <a:solidFill>
                  <a:schemeClr val="tx1"/>
                </a:solidFill>
                <a:latin typeface="+mn-lt"/>
                <a:ea typeface="+mn-ea"/>
                <a:cs typeface="+mn-cs"/>
              </a:rPr>
              <a:t>ToNumber</a:t>
            </a:r>
            <a:r>
              <a:rPr lang="en-US" altLang="zh-CN" sz="1200" b="0" i="0" u="none" strike="noStrike" kern="1200" baseline="0" dirty="0" smtClean="0">
                <a:solidFill>
                  <a:schemeClr val="tx1"/>
                </a:solidFill>
                <a:latin typeface="+mn-lt"/>
                <a:ea typeface="+mn-ea"/>
                <a:cs typeface="+mn-cs"/>
              </a:rPr>
              <a:t>( </a:t>
            </a:r>
            <a:r>
              <a:rPr lang="en-US" altLang="zh-CN" sz="1200" b="0" i="1" u="none" strike="noStrike" kern="1200" baseline="0" dirty="0" err="1" smtClean="0">
                <a:solidFill>
                  <a:schemeClr val="tx1"/>
                </a:solidFill>
                <a:latin typeface="+mn-lt"/>
                <a:ea typeface="+mn-ea"/>
                <a:cs typeface="+mn-cs"/>
              </a:rPr>
              <a:t>lprim</a:t>
            </a:r>
            <a:r>
              <a:rPr lang="en-US" altLang="zh-CN" sz="1200" b="0" i="0" u="none" strike="noStrike" kern="1200" baseline="0" dirty="0" smtClean="0">
                <a:solidFill>
                  <a:schemeClr val="tx1"/>
                </a:solidFill>
                <a:latin typeface="+mn-lt"/>
                <a:ea typeface="+mn-ea"/>
                <a:cs typeface="+mn-cs"/>
              </a:rPr>
              <a:t>) and </a:t>
            </a:r>
            <a:r>
              <a:rPr lang="en-US" altLang="zh-CN" sz="1200" b="0" i="0" u="none" strike="noStrike" kern="1200" baseline="0" dirty="0" err="1" smtClean="0">
                <a:solidFill>
                  <a:schemeClr val="tx1"/>
                </a:solidFill>
                <a:latin typeface="+mn-lt"/>
                <a:ea typeface="+mn-ea"/>
                <a:cs typeface="+mn-cs"/>
              </a:rPr>
              <a:t>ToNumber</a:t>
            </a:r>
            <a:r>
              <a:rPr lang="en-US" altLang="zh-CN" sz="1200" b="0" i="0" u="none" strike="noStrike" kern="1200" baseline="0" dirty="0" smtClean="0">
                <a:solidFill>
                  <a:schemeClr val="tx1"/>
                </a:solidFill>
                <a:latin typeface="+mn-lt"/>
                <a:ea typeface="+mn-ea"/>
                <a:cs typeface="+mn-cs"/>
              </a:rPr>
              <a:t>(</a:t>
            </a:r>
            <a:r>
              <a:rPr lang="en-US" altLang="zh-CN" sz="1200" b="0" i="1" u="none" strike="noStrike" kern="1200" baseline="0" dirty="0" err="1" smtClean="0">
                <a:solidFill>
                  <a:schemeClr val="tx1"/>
                </a:solidFill>
                <a:latin typeface="+mn-lt"/>
                <a:ea typeface="+mn-ea"/>
                <a:cs typeface="+mn-cs"/>
              </a:rPr>
              <a:t>rprim</a:t>
            </a:r>
            <a:r>
              <a:rPr lang="en-US" altLang="zh-CN" sz="1200" b="0" i="0" u="none" strike="noStrike" kern="1200" baseline="0" dirty="0" smtClean="0">
                <a:solidFill>
                  <a:schemeClr val="tx1"/>
                </a:solidFill>
                <a:latin typeface="+mn-lt"/>
                <a:ea typeface="+mn-ea"/>
                <a:cs typeface="+mn-cs"/>
              </a:rPr>
              <a:t>). See the</a:t>
            </a:r>
          </a:p>
          <a:p>
            <a:r>
              <a:rPr lang="en-US" altLang="zh-CN" sz="1200" b="0" i="0" u="none" strike="noStrike" kern="1200" baseline="0" dirty="0" smtClean="0">
                <a:solidFill>
                  <a:schemeClr val="tx1"/>
                </a:solidFill>
                <a:latin typeface="+mn-lt"/>
                <a:ea typeface="+mn-ea"/>
                <a:cs typeface="+mn-cs"/>
              </a:rPr>
              <a:t>Note below 11.6.3.</a:t>
            </a:r>
          </a:p>
          <a:p>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11.6.2 The </a:t>
            </a:r>
            <a:r>
              <a:rPr lang="en-US" altLang="zh-CN" sz="1200" b="0" i="0" u="none" strike="noStrike" kern="1200" baseline="0" dirty="0" err="1" smtClean="0">
                <a:solidFill>
                  <a:schemeClr val="tx1"/>
                </a:solidFill>
                <a:latin typeface="+mn-lt"/>
                <a:ea typeface="+mn-ea"/>
                <a:cs typeface="+mn-cs"/>
              </a:rPr>
              <a:t>Subtracktion</a:t>
            </a:r>
            <a:r>
              <a:rPr lang="en-US" altLang="zh-CN" sz="1200" b="0" i="0" u="none" strike="noStrike" kern="1200" baseline="0" dirty="0" smtClean="0">
                <a:solidFill>
                  <a:schemeClr val="tx1"/>
                </a:solidFill>
                <a:latin typeface="+mn-lt"/>
                <a:ea typeface="+mn-ea"/>
                <a:cs typeface="+mn-cs"/>
              </a:rPr>
              <a:t> Operator (-)</a:t>
            </a:r>
          </a:p>
          <a:p>
            <a:r>
              <a:rPr lang="en-US" altLang="zh-CN" sz="1200" b="0" i="0" u="none" strike="noStrike" kern="1200" baseline="0" dirty="0" smtClean="0">
                <a:solidFill>
                  <a:schemeClr val="tx1"/>
                </a:solidFill>
                <a:latin typeface="+mn-lt"/>
                <a:ea typeface="+mn-ea"/>
                <a:cs typeface="+mn-cs"/>
              </a:rPr>
              <a:t>5. Let </a:t>
            </a:r>
            <a:r>
              <a:rPr lang="en-US" altLang="zh-CN" sz="1200" b="0" i="1" u="none" strike="noStrike" kern="1200" baseline="0" dirty="0" err="1" smtClean="0">
                <a:solidFill>
                  <a:schemeClr val="tx1"/>
                </a:solidFill>
                <a:latin typeface="+mn-lt"/>
                <a:ea typeface="+mn-ea"/>
                <a:cs typeface="+mn-cs"/>
              </a:rPr>
              <a:t>lnum</a:t>
            </a:r>
            <a:r>
              <a:rPr lang="en-US" altLang="zh-CN" sz="1200" b="0" i="1" u="none" strike="noStrike" kern="1200" baseline="0" dirty="0" smtClean="0">
                <a:solidFill>
                  <a:schemeClr val="tx1"/>
                </a:solidFill>
                <a:latin typeface="+mn-lt"/>
                <a:ea typeface="+mn-ea"/>
                <a:cs typeface="+mn-cs"/>
              </a:rPr>
              <a:t> </a:t>
            </a:r>
            <a:r>
              <a:rPr lang="en-US" altLang="zh-CN" sz="1200" b="0" i="0" u="none" strike="noStrike" kern="1200" baseline="0" dirty="0" smtClean="0">
                <a:solidFill>
                  <a:schemeClr val="tx1"/>
                </a:solidFill>
                <a:latin typeface="+mn-lt"/>
                <a:ea typeface="+mn-ea"/>
                <a:cs typeface="+mn-cs"/>
              </a:rPr>
              <a:t>be </a:t>
            </a:r>
            <a:r>
              <a:rPr lang="en-US" altLang="zh-CN" sz="1200" b="0" i="0" u="none" strike="noStrike" kern="1200" baseline="0" dirty="0" err="1" smtClean="0">
                <a:solidFill>
                  <a:schemeClr val="tx1"/>
                </a:solidFill>
                <a:latin typeface="+mn-lt"/>
                <a:ea typeface="+mn-ea"/>
                <a:cs typeface="+mn-cs"/>
              </a:rPr>
              <a:t>ToNumber</a:t>
            </a:r>
            <a:r>
              <a:rPr lang="en-US" altLang="zh-CN" sz="1200" b="0" i="0" u="none" strike="noStrike" kern="1200" baseline="0" dirty="0" smtClean="0">
                <a:solidFill>
                  <a:schemeClr val="tx1"/>
                </a:solidFill>
                <a:latin typeface="+mn-lt"/>
                <a:ea typeface="+mn-ea"/>
                <a:cs typeface="+mn-cs"/>
              </a:rPr>
              <a:t>(</a:t>
            </a:r>
            <a:r>
              <a:rPr lang="en-US" altLang="zh-CN" sz="1200" b="0" i="1" u="none" strike="noStrike" kern="1200" baseline="0" dirty="0" err="1" smtClean="0">
                <a:solidFill>
                  <a:schemeClr val="tx1"/>
                </a:solidFill>
                <a:latin typeface="+mn-lt"/>
                <a:ea typeface="+mn-ea"/>
                <a:cs typeface="+mn-cs"/>
              </a:rPr>
              <a:t>lval</a:t>
            </a:r>
            <a:r>
              <a:rPr lang="en-US" altLang="zh-CN" sz="1200" b="0" i="0" u="none" strike="noStrike" kern="1200" baseline="0" dirty="0" smtClean="0">
                <a:solidFill>
                  <a:schemeClr val="tx1"/>
                </a:solidFill>
                <a:latin typeface="+mn-lt"/>
                <a:ea typeface="+mn-ea"/>
                <a:cs typeface="+mn-cs"/>
              </a:rPr>
              <a:t>).</a:t>
            </a:r>
          </a:p>
          <a:p>
            <a:r>
              <a:rPr lang="en-US" altLang="zh-CN" sz="1200" b="0" i="0" u="none" strike="noStrike" kern="1200" baseline="0" dirty="0" smtClean="0">
                <a:solidFill>
                  <a:schemeClr val="tx1"/>
                </a:solidFill>
                <a:latin typeface="+mn-lt"/>
                <a:ea typeface="+mn-ea"/>
                <a:cs typeface="+mn-cs"/>
              </a:rPr>
              <a:t>6. Let </a:t>
            </a:r>
            <a:r>
              <a:rPr lang="en-US" altLang="zh-CN" sz="1200" b="0" i="1" u="none" strike="noStrike" kern="1200" baseline="0" dirty="0" err="1" smtClean="0">
                <a:solidFill>
                  <a:schemeClr val="tx1"/>
                </a:solidFill>
                <a:latin typeface="+mn-lt"/>
                <a:ea typeface="+mn-ea"/>
                <a:cs typeface="+mn-cs"/>
              </a:rPr>
              <a:t>rnum</a:t>
            </a:r>
            <a:r>
              <a:rPr lang="en-US" altLang="zh-CN" sz="1200" b="0" i="1" u="none" strike="noStrike" kern="1200" baseline="0" dirty="0" smtClean="0">
                <a:solidFill>
                  <a:schemeClr val="tx1"/>
                </a:solidFill>
                <a:latin typeface="+mn-lt"/>
                <a:ea typeface="+mn-ea"/>
                <a:cs typeface="+mn-cs"/>
              </a:rPr>
              <a:t> </a:t>
            </a:r>
            <a:r>
              <a:rPr lang="en-US" altLang="zh-CN" sz="1200" b="0" i="0" u="none" strike="noStrike" kern="1200" baseline="0" dirty="0" smtClean="0">
                <a:solidFill>
                  <a:schemeClr val="tx1"/>
                </a:solidFill>
                <a:latin typeface="+mn-lt"/>
                <a:ea typeface="+mn-ea"/>
                <a:cs typeface="+mn-cs"/>
              </a:rPr>
              <a:t>be </a:t>
            </a:r>
            <a:r>
              <a:rPr lang="en-US" altLang="zh-CN" sz="1200" b="0" i="0" u="none" strike="noStrike" kern="1200" baseline="0" dirty="0" err="1" smtClean="0">
                <a:solidFill>
                  <a:schemeClr val="tx1"/>
                </a:solidFill>
                <a:latin typeface="+mn-lt"/>
                <a:ea typeface="+mn-ea"/>
                <a:cs typeface="+mn-cs"/>
              </a:rPr>
              <a:t>ToNumber</a:t>
            </a:r>
            <a:r>
              <a:rPr lang="en-US" altLang="zh-CN" sz="1200" b="0" i="0" u="none" strike="noStrike" kern="1200" baseline="0" dirty="0" smtClean="0">
                <a:solidFill>
                  <a:schemeClr val="tx1"/>
                </a:solidFill>
                <a:latin typeface="+mn-lt"/>
                <a:ea typeface="+mn-ea"/>
                <a:cs typeface="+mn-cs"/>
              </a:rPr>
              <a:t>(</a:t>
            </a:r>
            <a:r>
              <a:rPr lang="en-US" altLang="zh-CN" sz="1200" b="0" i="1" u="none" strike="noStrike" kern="1200" baseline="0" dirty="0" err="1" smtClean="0">
                <a:solidFill>
                  <a:schemeClr val="tx1"/>
                </a:solidFill>
                <a:latin typeface="+mn-lt"/>
                <a:ea typeface="+mn-ea"/>
                <a:cs typeface="+mn-cs"/>
              </a:rPr>
              <a:t>rval</a:t>
            </a:r>
            <a:r>
              <a:rPr lang="en-US" altLang="zh-CN" sz="1200" b="0" i="0" u="none" strike="noStrike" kern="1200" baseline="0" dirty="0" smtClean="0">
                <a:solidFill>
                  <a:schemeClr val="tx1"/>
                </a:solidFill>
                <a:latin typeface="+mn-lt"/>
                <a:ea typeface="+mn-ea"/>
                <a:cs typeface="+mn-cs"/>
              </a:rPr>
              <a:t>).</a:t>
            </a:r>
          </a:p>
          <a:p>
            <a:endParaRPr lang="en-US" altLang="zh-CN" sz="1200" b="0" i="0" u="none" strike="noStrike" kern="1200" baseline="0" dirty="0" smtClean="0">
              <a:solidFill>
                <a:schemeClr val="tx1"/>
              </a:solidFill>
              <a:latin typeface="+mn-lt"/>
              <a:ea typeface="+mn-ea"/>
              <a:cs typeface="+mn-cs"/>
            </a:endParaRPr>
          </a:p>
          <a:p>
            <a:r>
              <a:rPr lang="zh-CN" altLang="en-US" sz="1200" b="0" i="0" u="none" strike="noStrike" kern="1200" baseline="0" dirty="0" smtClean="0">
                <a:solidFill>
                  <a:schemeClr val="tx1"/>
                </a:solidFill>
                <a:latin typeface="+mn-lt"/>
                <a:ea typeface="+mn-ea"/>
                <a:cs typeface="+mn-cs"/>
              </a:rPr>
              <a:t>关于操作符优先级的参考：</a:t>
            </a:r>
            <a:endParaRPr lang="en-US" altLang="zh-CN" sz="1200" b="0" i="0" u="none" strike="noStrike" kern="1200" baseline="0" dirty="0" smtClean="0">
              <a:solidFill>
                <a:schemeClr val="tx1"/>
              </a:solidFill>
              <a:latin typeface="+mn-lt"/>
              <a:ea typeface="+mn-ea"/>
              <a:cs typeface="+mn-cs"/>
            </a:endParaRPr>
          </a:p>
          <a:p>
            <a:r>
              <a:rPr lang="en-US" altLang="zh-CN" dirty="0" smtClean="0">
                <a:hlinkClick r:id="rId3"/>
              </a:rPr>
              <a:t>https://developer.mozilla.org/en-US/docs/JavaScript/Reference/Operators/Operator_Precedence</a:t>
            </a:r>
            <a:endParaRPr lang="en-US" altLang="zh-CN" dirty="0" smtClean="0"/>
          </a:p>
          <a:p>
            <a:endParaRPr lang="en-US" altLang="zh-CN" sz="1200" b="0" i="0" u="none" strike="noStrike" kern="1200" baseline="0" dirty="0" smtClean="0">
              <a:solidFill>
                <a:schemeClr val="tx1"/>
              </a:solidFill>
              <a:latin typeface="+mn-lt"/>
              <a:ea typeface="+mn-ea"/>
              <a:cs typeface="+mn-cs"/>
            </a:endParaRPr>
          </a:p>
          <a:p>
            <a:endParaRPr lang="en-US" altLang="zh-CN" sz="1200" b="0" i="0" u="none" strike="noStrike" kern="1200" baseline="0" dirty="0" smtClean="0">
              <a:solidFill>
                <a:schemeClr val="tx1"/>
              </a:solidFill>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71077955-89F1-4C1F-81B2-7E7DD696C0AB}" type="slidenum">
              <a:rPr lang="zh-CN" altLang="en-US" smtClean="0"/>
              <a:t>6</a:t>
            </a:fld>
            <a:endParaRPr lang="zh-CN" altLang="en-US"/>
          </a:p>
        </p:txBody>
      </p:sp>
    </p:spTree>
    <p:extLst>
      <p:ext uri="{BB962C8B-B14F-4D97-AF65-F5344CB8AC3E}">
        <p14:creationId xmlns:p14="http://schemas.microsoft.com/office/powerpoint/2010/main" val="11634165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Interaction</a:t>
            </a:r>
            <a:r>
              <a:rPr lang="en-US" altLang="zh-CN" baseline="0" dirty="0" smtClean="0"/>
              <a:t> -&gt; solving problems -&gt; type coercion in equality operators</a:t>
            </a:r>
            <a:endParaRPr lang="en-US" altLang="zh-CN" dirty="0" smtClean="0"/>
          </a:p>
          <a:p>
            <a:endParaRPr lang="en-US" altLang="zh-CN" dirty="0" smtClean="0"/>
          </a:p>
          <a:p>
            <a:r>
              <a:rPr lang="en-US" altLang="zh-CN" dirty="0" smtClean="0"/>
              <a:t>Chrome21.0.1180.60m</a:t>
            </a:r>
            <a:r>
              <a:rPr lang="zh-CN" altLang="en-US" dirty="0" smtClean="0"/>
              <a:t>自带</a:t>
            </a:r>
            <a:r>
              <a:rPr lang="en-US" altLang="zh-CN" dirty="0" smtClean="0"/>
              <a:t>V8</a:t>
            </a:r>
            <a:r>
              <a:rPr lang="zh-CN" altLang="en-US" dirty="0" smtClean="0"/>
              <a:t>引擎下的结果：</a:t>
            </a:r>
            <a:r>
              <a:rPr lang="en-US" altLang="zh-CN" dirty="0" smtClean="0"/>
              <a:t>54, 5,</a:t>
            </a:r>
            <a:r>
              <a:rPr lang="en-US" altLang="zh-CN" baseline="0" dirty="0" smtClean="0"/>
              <a:t> true, false, true, true, false, false</a:t>
            </a:r>
          </a:p>
          <a:p>
            <a:endParaRPr lang="en-US" altLang="zh-CN" baseline="0" dirty="0" smtClean="0"/>
          </a:p>
          <a:p>
            <a:r>
              <a:rPr lang="en-US" altLang="zh-CN" sz="1200" b="1" i="0" u="none" strike="noStrike" kern="1200" baseline="0" dirty="0" smtClean="0">
                <a:solidFill>
                  <a:schemeClr val="tx1"/>
                </a:solidFill>
                <a:latin typeface="+mn-lt"/>
                <a:ea typeface="+mn-ea"/>
                <a:cs typeface="+mn-cs"/>
              </a:rPr>
              <a:t>11.9.3 The Abstract Equality Comparison Algorithm</a:t>
            </a:r>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1. If Type(</a:t>
            </a:r>
            <a:r>
              <a:rPr lang="en-US" altLang="zh-CN" sz="1200" b="0" i="1" u="none" strike="noStrike" kern="1200" baseline="0" dirty="0" smtClean="0">
                <a:solidFill>
                  <a:schemeClr val="tx1"/>
                </a:solidFill>
                <a:latin typeface="+mn-lt"/>
                <a:ea typeface="+mn-ea"/>
                <a:cs typeface="+mn-cs"/>
              </a:rPr>
              <a:t>x</a:t>
            </a:r>
            <a:r>
              <a:rPr lang="en-US" altLang="zh-CN" sz="1200" b="0" i="0" u="none" strike="noStrike" kern="1200" baseline="0" dirty="0" smtClean="0">
                <a:solidFill>
                  <a:schemeClr val="tx1"/>
                </a:solidFill>
                <a:latin typeface="+mn-lt"/>
                <a:ea typeface="+mn-ea"/>
                <a:cs typeface="+mn-cs"/>
              </a:rPr>
              <a:t>) is the same as Type(</a:t>
            </a:r>
            <a:r>
              <a:rPr lang="en-US" altLang="zh-CN" sz="1200" b="0" i="1" u="none" strike="noStrike" kern="1200" baseline="0" dirty="0" smtClean="0">
                <a:solidFill>
                  <a:schemeClr val="tx1"/>
                </a:solidFill>
                <a:latin typeface="+mn-lt"/>
                <a:ea typeface="+mn-ea"/>
                <a:cs typeface="+mn-cs"/>
              </a:rPr>
              <a:t>y</a:t>
            </a:r>
            <a:r>
              <a:rPr lang="en-US" altLang="zh-CN" sz="1200" b="0" i="0" u="none" strike="noStrike" kern="1200" baseline="0" dirty="0" smtClean="0">
                <a:solidFill>
                  <a:schemeClr val="tx1"/>
                </a:solidFill>
                <a:latin typeface="+mn-lt"/>
                <a:ea typeface="+mn-ea"/>
                <a:cs typeface="+mn-cs"/>
              </a:rPr>
              <a:t>), then</a:t>
            </a:r>
          </a:p>
          <a:p>
            <a:r>
              <a:rPr lang="en-US" altLang="zh-CN" sz="1200" b="0" i="0" u="none" strike="noStrike" kern="1200" baseline="0" dirty="0" smtClean="0">
                <a:solidFill>
                  <a:schemeClr val="tx1"/>
                </a:solidFill>
                <a:latin typeface="+mn-lt"/>
                <a:ea typeface="+mn-ea"/>
                <a:cs typeface="+mn-cs"/>
              </a:rPr>
              <a:t>a. If Type(</a:t>
            </a:r>
            <a:r>
              <a:rPr lang="en-US" altLang="zh-CN" sz="1200" b="0" i="1" u="none" strike="noStrike" kern="1200" baseline="0" dirty="0" smtClean="0">
                <a:solidFill>
                  <a:schemeClr val="tx1"/>
                </a:solidFill>
                <a:latin typeface="+mn-lt"/>
                <a:ea typeface="+mn-ea"/>
                <a:cs typeface="+mn-cs"/>
              </a:rPr>
              <a:t>x</a:t>
            </a:r>
            <a:r>
              <a:rPr lang="en-US" altLang="zh-CN" sz="1200" b="0" i="0" u="none" strike="noStrike" kern="1200" baseline="0" dirty="0" smtClean="0">
                <a:solidFill>
                  <a:schemeClr val="tx1"/>
                </a:solidFill>
                <a:latin typeface="+mn-lt"/>
                <a:ea typeface="+mn-ea"/>
                <a:cs typeface="+mn-cs"/>
              </a:rPr>
              <a:t>) is Undefined, return </a:t>
            </a:r>
            <a:r>
              <a:rPr lang="en-US" altLang="zh-CN" sz="1200" b="1" i="0" u="none" strike="noStrike" kern="1200" baseline="0" dirty="0" smtClean="0">
                <a:solidFill>
                  <a:schemeClr val="tx1"/>
                </a:solidFill>
                <a:latin typeface="+mn-lt"/>
                <a:ea typeface="+mn-ea"/>
                <a:cs typeface="+mn-cs"/>
              </a:rPr>
              <a:t>true</a:t>
            </a:r>
            <a:r>
              <a:rPr lang="en-US" altLang="zh-CN" sz="1200" b="0" i="0" u="none" strike="noStrike" kern="1200" baseline="0" dirty="0" smtClean="0">
                <a:solidFill>
                  <a:schemeClr val="tx1"/>
                </a:solidFill>
                <a:latin typeface="+mn-lt"/>
                <a:ea typeface="+mn-ea"/>
                <a:cs typeface="+mn-cs"/>
              </a:rPr>
              <a:t>.</a:t>
            </a:r>
          </a:p>
          <a:p>
            <a:r>
              <a:rPr lang="en-US" altLang="zh-CN" sz="1200" b="0" i="0" u="none" strike="noStrike" kern="1200" baseline="0" dirty="0" smtClean="0">
                <a:solidFill>
                  <a:schemeClr val="tx1"/>
                </a:solidFill>
                <a:latin typeface="+mn-lt"/>
                <a:ea typeface="+mn-ea"/>
                <a:cs typeface="+mn-cs"/>
              </a:rPr>
              <a:t>b. If Type(</a:t>
            </a:r>
            <a:r>
              <a:rPr lang="en-US" altLang="zh-CN" sz="1200" b="0" i="1" u="none" strike="noStrike" kern="1200" baseline="0" dirty="0" smtClean="0">
                <a:solidFill>
                  <a:schemeClr val="tx1"/>
                </a:solidFill>
                <a:latin typeface="+mn-lt"/>
                <a:ea typeface="+mn-ea"/>
                <a:cs typeface="+mn-cs"/>
              </a:rPr>
              <a:t>x</a:t>
            </a:r>
            <a:r>
              <a:rPr lang="en-US" altLang="zh-CN" sz="1200" b="0" i="0" u="none" strike="noStrike" kern="1200" baseline="0" dirty="0" smtClean="0">
                <a:solidFill>
                  <a:schemeClr val="tx1"/>
                </a:solidFill>
                <a:latin typeface="+mn-lt"/>
                <a:ea typeface="+mn-ea"/>
                <a:cs typeface="+mn-cs"/>
              </a:rPr>
              <a:t>) is Null, return </a:t>
            </a:r>
            <a:r>
              <a:rPr lang="en-US" altLang="zh-CN" sz="1200" b="1" i="0" u="none" strike="noStrike" kern="1200" baseline="0" dirty="0" smtClean="0">
                <a:solidFill>
                  <a:schemeClr val="tx1"/>
                </a:solidFill>
                <a:latin typeface="+mn-lt"/>
                <a:ea typeface="+mn-ea"/>
                <a:cs typeface="+mn-cs"/>
              </a:rPr>
              <a:t>true</a:t>
            </a:r>
            <a:r>
              <a:rPr lang="en-US" altLang="zh-CN" sz="1200" b="0" i="0" u="none" strike="noStrike" kern="1200" baseline="0" dirty="0" smtClean="0">
                <a:solidFill>
                  <a:schemeClr val="tx1"/>
                </a:solidFill>
                <a:latin typeface="+mn-lt"/>
                <a:ea typeface="+mn-ea"/>
                <a:cs typeface="+mn-cs"/>
              </a:rPr>
              <a:t>.</a:t>
            </a:r>
          </a:p>
          <a:p>
            <a:r>
              <a:rPr lang="en-US" altLang="zh-CN" sz="1200" b="0" i="0" u="none" strike="noStrike" kern="1200" baseline="0" dirty="0" smtClean="0">
                <a:solidFill>
                  <a:schemeClr val="tx1"/>
                </a:solidFill>
                <a:latin typeface="+mn-lt"/>
                <a:ea typeface="+mn-ea"/>
                <a:cs typeface="+mn-cs"/>
              </a:rPr>
              <a:t>c. If Type(</a:t>
            </a:r>
            <a:r>
              <a:rPr lang="en-US" altLang="zh-CN" sz="1200" b="0" i="1" u="none" strike="noStrike" kern="1200" baseline="0" dirty="0" smtClean="0">
                <a:solidFill>
                  <a:schemeClr val="tx1"/>
                </a:solidFill>
                <a:latin typeface="+mn-lt"/>
                <a:ea typeface="+mn-ea"/>
                <a:cs typeface="+mn-cs"/>
              </a:rPr>
              <a:t>x</a:t>
            </a:r>
            <a:r>
              <a:rPr lang="en-US" altLang="zh-CN" sz="1200" b="0" i="0" u="none" strike="noStrike" kern="1200" baseline="0" dirty="0" smtClean="0">
                <a:solidFill>
                  <a:schemeClr val="tx1"/>
                </a:solidFill>
                <a:latin typeface="+mn-lt"/>
                <a:ea typeface="+mn-ea"/>
                <a:cs typeface="+mn-cs"/>
              </a:rPr>
              <a:t>) is Number, then</a:t>
            </a:r>
          </a:p>
          <a:p>
            <a:r>
              <a:rPr lang="en-US" altLang="zh-CN" sz="1200" b="0" i="0" u="none" strike="noStrike" kern="1200" baseline="0" dirty="0" smtClean="0">
                <a:solidFill>
                  <a:schemeClr val="tx1"/>
                </a:solidFill>
                <a:latin typeface="+mn-lt"/>
                <a:ea typeface="+mn-ea"/>
                <a:cs typeface="+mn-cs"/>
              </a:rPr>
              <a:t>i. If </a:t>
            </a:r>
            <a:r>
              <a:rPr lang="en-US" altLang="zh-CN" sz="1200" b="0" i="1" u="none" strike="noStrike" kern="1200" baseline="0" dirty="0" smtClean="0">
                <a:solidFill>
                  <a:schemeClr val="tx1"/>
                </a:solidFill>
                <a:latin typeface="+mn-lt"/>
                <a:ea typeface="+mn-ea"/>
                <a:cs typeface="+mn-cs"/>
              </a:rPr>
              <a:t>x </a:t>
            </a:r>
            <a:r>
              <a:rPr lang="en-US" altLang="zh-CN" sz="1200" b="0" i="0" u="none" strike="noStrike" kern="1200" baseline="0" dirty="0" smtClean="0">
                <a:solidFill>
                  <a:schemeClr val="tx1"/>
                </a:solidFill>
                <a:latin typeface="+mn-lt"/>
                <a:ea typeface="+mn-ea"/>
                <a:cs typeface="+mn-cs"/>
              </a:rPr>
              <a:t>is </a:t>
            </a:r>
            <a:r>
              <a:rPr lang="en-US" altLang="zh-CN" sz="1200" b="1" i="0" u="none" strike="noStrike" kern="1200" baseline="0" dirty="0" smtClean="0">
                <a:solidFill>
                  <a:schemeClr val="tx1"/>
                </a:solidFill>
                <a:latin typeface="+mn-lt"/>
                <a:ea typeface="+mn-ea"/>
                <a:cs typeface="+mn-cs"/>
              </a:rPr>
              <a:t>NaN</a:t>
            </a:r>
            <a:r>
              <a:rPr lang="en-US" altLang="zh-CN" sz="1200" b="0" i="0" u="none" strike="noStrike" kern="1200" baseline="0" dirty="0" smtClean="0">
                <a:solidFill>
                  <a:schemeClr val="tx1"/>
                </a:solidFill>
                <a:latin typeface="+mn-lt"/>
                <a:ea typeface="+mn-ea"/>
                <a:cs typeface="+mn-cs"/>
              </a:rPr>
              <a:t>, return </a:t>
            </a:r>
            <a:r>
              <a:rPr lang="en-US" altLang="zh-CN" sz="1200" b="1" i="0" u="none" strike="noStrike" kern="1200" baseline="0" dirty="0" smtClean="0">
                <a:solidFill>
                  <a:schemeClr val="tx1"/>
                </a:solidFill>
                <a:latin typeface="+mn-lt"/>
                <a:ea typeface="+mn-ea"/>
                <a:cs typeface="+mn-cs"/>
              </a:rPr>
              <a:t>false</a:t>
            </a:r>
            <a:r>
              <a:rPr lang="en-US" altLang="zh-CN" sz="1200" b="0" i="0" u="none" strike="noStrike" kern="1200" baseline="0" dirty="0" smtClean="0">
                <a:solidFill>
                  <a:schemeClr val="tx1"/>
                </a:solidFill>
                <a:latin typeface="+mn-lt"/>
                <a:ea typeface="+mn-ea"/>
                <a:cs typeface="+mn-cs"/>
              </a:rPr>
              <a:t>.</a:t>
            </a:r>
          </a:p>
          <a:p>
            <a:r>
              <a:rPr lang="en-US" altLang="zh-CN" sz="1200" b="0" i="0" u="none" strike="noStrike" kern="1200" baseline="0" dirty="0" smtClean="0">
                <a:solidFill>
                  <a:schemeClr val="tx1"/>
                </a:solidFill>
                <a:latin typeface="+mn-lt"/>
                <a:ea typeface="+mn-ea"/>
                <a:cs typeface="+mn-cs"/>
              </a:rPr>
              <a:t>© </a:t>
            </a:r>
            <a:r>
              <a:rPr lang="en-US" altLang="zh-CN" sz="1200" b="0" i="0" u="none" strike="noStrike" kern="1200" baseline="0" dirty="0" err="1" smtClean="0">
                <a:solidFill>
                  <a:schemeClr val="tx1"/>
                </a:solidFill>
                <a:latin typeface="+mn-lt"/>
                <a:ea typeface="+mn-ea"/>
                <a:cs typeface="+mn-cs"/>
              </a:rPr>
              <a:t>Ecma</a:t>
            </a:r>
            <a:r>
              <a:rPr lang="en-US" altLang="zh-CN" sz="1200" b="0" i="0" u="none" strike="noStrike" kern="1200" baseline="0" dirty="0" smtClean="0">
                <a:solidFill>
                  <a:schemeClr val="tx1"/>
                </a:solidFill>
                <a:latin typeface="+mn-lt"/>
                <a:ea typeface="+mn-ea"/>
                <a:cs typeface="+mn-cs"/>
              </a:rPr>
              <a:t> International 2011 </a:t>
            </a:r>
            <a:r>
              <a:rPr lang="en-US" altLang="zh-CN" sz="1200" b="1" i="0" u="none" strike="noStrike" kern="1200" baseline="0" dirty="0" smtClean="0">
                <a:solidFill>
                  <a:schemeClr val="tx1"/>
                </a:solidFill>
                <a:latin typeface="+mn-lt"/>
                <a:ea typeface="+mn-ea"/>
                <a:cs typeface="+mn-cs"/>
              </a:rPr>
              <a:t>81</a:t>
            </a:r>
          </a:p>
          <a:p>
            <a:r>
              <a:rPr lang="en-US" altLang="zh-CN" sz="1200" b="0" i="0" u="none" strike="noStrike" kern="1200" baseline="0" dirty="0" smtClean="0">
                <a:solidFill>
                  <a:schemeClr val="tx1"/>
                </a:solidFill>
                <a:latin typeface="+mn-lt"/>
                <a:ea typeface="+mn-ea"/>
                <a:cs typeface="+mn-cs"/>
              </a:rPr>
              <a:t>ii. If </a:t>
            </a:r>
            <a:r>
              <a:rPr lang="en-US" altLang="zh-CN" sz="1200" b="0" i="1" u="none" strike="noStrike" kern="1200" baseline="0" dirty="0" smtClean="0">
                <a:solidFill>
                  <a:schemeClr val="tx1"/>
                </a:solidFill>
                <a:latin typeface="+mn-lt"/>
                <a:ea typeface="+mn-ea"/>
                <a:cs typeface="+mn-cs"/>
              </a:rPr>
              <a:t>y </a:t>
            </a:r>
            <a:r>
              <a:rPr lang="en-US" altLang="zh-CN" sz="1200" b="0" i="0" u="none" strike="noStrike" kern="1200" baseline="0" dirty="0" smtClean="0">
                <a:solidFill>
                  <a:schemeClr val="tx1"/>
                </a:solidFill>
                <a:latin typeface="+mn-lt"/>
                <a:ea typeface="+mn-ea"/>
                <a:cs typeface="+mn-cs"/>
              </a:rPr>
              <a:t>is </a:t>
            </a:r>
            <a:r>
              <a:rPr lang="en-US" altLang="zh-CN" sz="1200" b="1" i="0" u="none" strike="noStrike" kern="1200" baseline="0" dirty="0" smtClean="0">
                <a:solidFill>
                  <a:schemeClr val="tx1"/>
                </a:solidFill>
                <a:latin typeface="+mn-lt"/>
                <a:ea typeface="+mn-ea"/>
                <a:cs typeface="+mn-cs"/>
              </a:rPr>
              <a:t>NaN</a:t>
            </a:r>
            <a:r>
              <a:rPr lang="en-US" altLang="zh-CN" sz="1200" b="0" i="0" u="none" strike="noStrike" kern="1200" baseline="0" dirty="0" smtClean="0">
                <a:solidFill>
                  <a:schemeClr val="tx1"/>
                </a:solidFill>
                <a:latin typeface="+mn-lt"/>
                <a:ea typeface="+mn-ea"/>
                <a:cs typeface="+mn-cs"/>
              </a:rPr>
              <a:t>, return </a:t>
            </a:r>
            <a:r>
              <a:rPr lang="en-US" altLang="zh-CN" sz="1200" b="1" i="0" u="none" strike="noStrike" kern="1200" baseline="0" dirty="0" smtClean="0">
                <a:solidFill>
                  <a:schemeClr val="tx1"/>
                </a:solidFill>
                <a:latin typeface="+mn-lt"/>
                <a:ea typeface="+mn-ea"/>
                <a:cs typeface="+mn-cs"/>
              </a:rPr>
              <a:t>false</a:t>
            </a:r>
            <a:r>
              <a:rPr lang="en-US" altLang="zh-CN" sz="1200" b="0" i="0" u="none" strike="noStrike" kern="1200" baseline="0" dirty="0" smtClean="0">
                <a:solidFill>
                  <a:schemeClr val="tx1"/>
                </a:solidFill>
                <a:latin typeface="+mn-lt"/>
                <a:ea typeface="+mn-ea"/>
                <a:cs typeface="+mn-cs"/>
              </a:rPr>
              <a:t>.</a:t>
            </a:r>
          </a:p>
          <a:p>
            <a:r>
              <a:rPr lang="en-US" altLang="zh-CN" sz="1200" b="0" i="0" u="none" strike="noStrike" kern="1200" baseline="0" dirty="0" smtClean="0">
                <a:solidFill>
                  <a:schemeClr val="tx1"/>
                </a:solidFill>
                <a:latin typeface="+mn-lt"/>
                <a:ea typeface="+mn-ea"/>
                <a:cs typeface="+mn-cs"/>
              </a:rPr>
              <a:t>iii. If </a:t>
            </a:r>
            <a:r>
              <a:rPr lang="en-US" altLang="zh-CN" sz="1200" b="0" i="1" u="none" strike="noStrike" kern="1200" baseline="0" dirty="0" smtClean="0">
                <a:solidFill>
                  <a:schemeClr val="tx1"/>
                </a:solidFill>
                <a:latin typeface="+mn-lt"/>
                <a:ea typeface="+mn-ea"/>
                <a:cs typeface="+mn-cs"/>
              </a:rPr>
              <a:t>x </a:t>
            </a:r>
            <a:r>
              <a:rPr lang="en-US" altLang="zh-CN" sz="1200" b="0" i="0" u="none" strike="noStrike" kern="1200" baseline="0" dirty="0" smtClean="0">
                <a:solidFill>
                  <a:schemeClr val="tx1"/>
                </a:solidFill>
                <a:latin typeface="+mn-lt"/>
                <a:ea typeface="+mn-ea"/>
                <a:cs typeface="+mn-cs"/>
              </a:rPr>
              <a:t>is the same Number value as </a:t>
            </a:r>
            <a:r>
              <a:rPr lang="en-US" altLang="zh-CN" sz="1200" b="0" i="1" u="none" strike="noStrike" kern="1200" baseline="0" dirty="0" smtClean="0">
                <a:solidFill>
                  <a:schemeClr val="tx1"/>
                </a:solidFill>
                <a:latin typeface="+mn-lt"/>
                <a:ea typeface="+mn-ea"/>
                <a:cs typeface="+mn-cs"/>
              </a:rPr>
              <a:t>y</a:t>
            </a:r>
            <a:r>
              <a:rPr lang="en-US" altLang="zh-CN" sz="1200" b="0" i="0" u="none" strike="noStrike" kern="1200" baseline="0" dirty="0" smtClean="0">
                <a:solidFill>
                  <a:schemeClr val="tx1"/>
                </a:solidFill>
                <a:latin typeface="+mn-lt"/>
                <a:ea typeface="+mn-ea"/>
                <a:cs typeface="+mn-cs"/>
              </a:rPr>
              <a:t>, return </a:t>
            </a:r>
            <a:r>
              <a:rPr lang="en-US" altLang="zh-CN" sz="1200" b="1" i="0" u="none" strike="noStrike" kern="1200" baseline="0" dirty="0" smtClean="0">
                <a:solidFill>
                  <a:schemeClr val="tx1"/>
                </a:solidFill>
                <a:latin typeface="+mn-lt"/>
                <a:ea typeface="+mn-ea"/>
                <a:cs typeface="+mn-cs"/>
              </a:rPr>
              <a:t>true</a:t>
            </a:r>
            <a:r>
              <a:rPr lang="en-US" altLang="zh-CN" sz="1200" b="0" i="0" u="none" strike="noStrike" kern="1200" baseline="0" dirty="0" smtClean="0">
                <a:solidFill>
                  <a:schemeClr val="tx1"/>
                </a:solidFill>
                <a:latin typeface="+mn-lt"/>
                <a:ea typeface="+mn-ea"/>
                <a:cs typeface="+mn-cs"/>
              </a:rPr>
              <a:t>.</a:t>
            </a:r>
          </a:p>
          <a:p>
            <a:r>
              <a:rPr lang="en-US" altLang="zh-CN" sz="1200" b="0" i="0" u="none" strike="noStrike" kern="1200" baseline="0" dirty="0" smtClean="0">
                <a:solidFill>
                  <a:schemeClr val="tx1"/>
                </a:solidFill>
                <a:latin typeface="+mn-lt"/>
                <a:ea typeface="+mn-ea"/>
                <a:cs typeface="+mn-cs"/>
              </a:rPr>
              <a:t>iv. If </a:t>
            </a:r>
            <a:r>
              <a:rPr lang="en-US" altLang="zh-CN" sz="1200" b="0" i="1" u="none" strike="noStrike" kern="1200" baseline="0" dirty="0" smtClean="0">
                <a:solidFill>
                  <a:schemeClr val="tx1"/>
                </a:solidFill>
                <a:latin typeface="+mn-lt"/>
                <a:ea typeface="+mn-ea"/>
                <a:cs typeface="+mn-cs"/>
              </a:rPr>
              <a:t>x </a:t>
            </a:r>
            <a:r>
              <a:rPr lang="en-US" altLang="zh-CN" sz="1200" b="0" i="0" u="none" strike="noStrike" kern="1200" baseline="0" dirty="0" smtClean="0">
                <a:solidFill>
                  <a:schemeClr val="tx1"/>
                </a:solidFill>
                <a:latin typeface="+mn-lt"/>
                <a:ea typeface="+mn-ea"/>
                <a:cs typeface="+mn-cs"/>
              </a:rPr>
              <a:t>is </a:t>
            </a:r>
            <a:r>
              <a:rPr lang="en-US" altLang="zh-CN" sz="1200" b="1" i="0" u="none" strike="noStrike" kern="1200" baseline="0" dirty="0" smtClean="0">
                <a:solidFill>
                  <a:schemeClr val="tx1"/>
                </a:solidFill>
                <a:latin typeface="+mn-lt"/>
                <a:ea typeface="+mn-ea"/>
                <a:cs typeface="+mn-cs"/>
              </a:rPr>
              <a:t>+0 </a:t>
            </a:r>
            <a:r>
              <a:rPr lang="en-US" altLang="zh-CN" sz="1200" b="0" i="0" u="none" strike="noStrike" kern="1200" baseline="0" dirty="0" smtClean="0">
                <a:solidFill>
                  <a:schemeClr val="tx1"/>
                </a:solidFill>
                <a:latin typeface="+mn-lt"/>
                <a:ea typeface="+mn-ea"/>
                <a:cs typeface="+mn-cs"/>
              </a:rPr>
              <a:t>and </a:t>
            </a:r>
            <a:r>
              <a:rPr lang="en-US" altLang="zh-CN" sz="1200" b="0" i="1" u="none" strike="noStrike" kern="1200" baseline="0" dirty="0" smtClean="0">
                <a:solidFill>
                  <a:schemeClr val="tx1"/>
                </a:solidFill>
                <a:latin typeface="+mn-lt"/>
                <a:ea typeface="+mn-ea"/>
                <a:cs typeface="+mn-cs"/>
              </a:rPr>
              <a:t>y </a:t>
            </a:r>
            <a:r>
              <a:rPr lang="en-US" altLang="zh-CN" sz="1200" b="0" i="0" u="none" strike="noStrike" kern="1200" baseline="0" dirty="0" smtClean="0">
                <a:solidFill>
                  <a:schemeClr val="tx1"/>
                </a:solidFill>
                <a:latin typeface="+mn-lt"/>
                <a:ea typeface="+mn-ea"/>
                <a:cs typeface="+mn-cs"/>
              </a:rPr>
              <a:t>is </a:t>
            </a:r>
            <a:r>
              <a:rPr lang="en-US" altLang="zh-CN" sz="1200" b="1" i="0" u="none" strike="noStrike" kern="1200" baseline="0" dirty="0" smtClean="0">
                <a:solidFill>
                  <a:schemeClr val="tx1"/>
                </a:solidFill>
                <a:latin typeface="+mn-lt"/>
                <a:ea typeface="+mn-ea"/>
                <a:cs typeface="+mn-cs"/>
              </a:rPr>
              <a:t>0</a:t>
            </a:r>
            <a:r>
              <a:rPr lang="en-US" altLang="zh-CN" sz="1200" b="0" i="0" u="none" strike="noStrike" kern="1200" baseline="0" dirty="0" smtClean="0">
                <a:solidFill>
                  <a:schemeClr val="tx1"/>
                </a:solidFill>
                <a:latin typeface="+mn-lt"/>
                <a:ea typeface="+mn-ea"/>
                <a:cs typeface="+mn-cs"/>
              </a:rPr>
              <a:t>, return </a:t>
            </a:r>
            <a:r>
              <a:rPr lang="en-US" altLang="zh-CN" sz="1200" b="1" i="0" u="none" strike="noStrike" kern="1200" baseline="0" dirty="0" smtClean="0">
                <a:solidFill>
                  <a:schemeClr val="tx1"/>
                </a:solidFill>
                <a:latin typeface="+mn-lt"/>
                <a:ea typeface="+mn-ea"/>
                <a:cs typeface="+mn-cs"/>
              </a:rPr>
              <a:t>true</a:t>
            </a:r>
            <a:r>
              <a:rPr lang="en-US" altLang="zh-CN" sz="1200" b="0" i="0" u="none" strike="noStrike" kern="1200" baseline="0" dirty="0" smtClean="0">
                <a:solidFill>
                  <a:schemeClr val="tx1"/>
                </a:solidFill>
                <a:latin typeface="+mn-lt"/>
                <a:ea typeface="+mn-ea"/>
                <a:cs typeface="+mn-cs"/>
              </a:rPr>
              <a:t>.</a:t>
            </a:r>
          </a:p>
          <a:p>
            <a:r>
              <a:rPr lang="en-US" altLang="zh-CN" sz="1200" b="0" i="0" u="none" strike="noStrike" kern="1200" baseline="0" dirty="0" smtClean="0">
                <a:solidFill>
                  <a:schemeClr val="tx1"/>
                </a:solidFill>
                <a:latin typeface="+mn-lt"/>
                <a:ea typeface="+mn-ea"/>
                <a:cs typeface="+mn-cs"/>
              </a:rPr>
              <a:t>v. If </a:t>
            </a:r>
            <a:r>
              <a:rPr lang="en-US" altLang="zh-CN" sz="1200" b="0" i="1" u="none" strike="noStrike" kern="1200" baseline="0" dirty="0" smtClean="0">
                <a:solidFill>
                  <a:schemeClr val="tx1"/>
                </a:solidFill>
                <a:latin typeface="+mn-lt"/>
                <a:ea typeface="+mn-ea"/>
                <a:cs typeface="+mn-cs"/>
              </a:rPr>
              <a:t>x </a:t>
            </a:r>
            <a:r>
              <a:rPr lang="en-US" altLang="zh-CN" sz="1200" b="0" i="0" u="none" strike="noStrike" kern="1200" baseline="0" dirty="0" smtClean="0">
                <a:solidFill>
                  <a:schemeClr val="tx1"/>
                </a:solidFill>
                <a:latin typeface="+mn-lt"/>
                <a:ea typeface="+mn-ea"/>
                <a:cs typeface="+mn-cs"/>
              </a:rPr>
              <a:t>is </a:t>
            </a:r>
            <a:r>
              <a:rPr lang="en-US" altLang="zh-CN" sz="1200" b="1" i="0" u="none" strike="noStrike" kern="1200" baseline="0" dirty="0" smtClean="0">
                <a:solidFill>
                  <a:schemeClr val="tx1"/>
                </a:solidFill>
                <a:latin typeface="+mn-lt"/>
                <a:ea typeface="+mn-ea"/>
                <a:cs typeface="+mn-cs"/>
              </a:rPr>
              <a:t>0 </a:t>
            </a:r>
            <a:r>
              <a:rPr lang="en-US" altLang="zh-CN" sz="1200" b="0" i="0" u="none" strike="noStrike" kern="1200" baseline="0" dirty="0" smtClean="0">
                <a:solidFill>
                  <a:schemeClr val="tx1"/>
                </a:solidFill>
                <a:latin typeface="+mn-lt"/>
                <a:ea typeface="+mn-ea"/>
                <a:cs typeface="+mn-cs"/>
              </a:rPr>
              <a:t>and </a:t>
            </a:r>
            <a:r>
              <a:rPr lang="en-US" altLang="zh-CN" sz="1200" b="0" i="1" u="none" strike="noStrike" kern="1200" baseline="0" dirty="0" smtClean="0">
                <a:solidFill>
                  <a:schemeClr val="tx1"/>
                </a:solidFill>
                <a:latin typeface="+mn-lt"/>
                <a:ea typeface="+mn-ea"/>
                <a:cs typeface="+mn-cs"/>
              </a:rPr>
              <a:t>y </a:t>
            </a:r>
            <a:r>
              <a:rPr lang="en-US" altLang="zh-CN" sz="1200" b="0" i="0" u="none" strike="noStrike" kern="1200" baseline="0" dirty="0" smtClean="0">
                <a:solidFill>
                  <a:schemeClr val="tx1"/>
                </a:solidFill>
                <a:latin typeface="+mn-lt"/>
                <a:ea typeface="+mn-ea"/>
                <a:cs typeface="+mn-cs"/>
              </a:rPr>
              <a:t>is </a:t>
            </a:r>
            <a:r>
              <a:rPr lang="en-US" altLang="zh-CN" sz="1200" b="1" i="0" u="none" strike="noStrike" kern="1200" baseline="0" dirty="0" smtClean="0">
                <a:solidFill>
                  <a:schemeClr val="tx1"/>
                </a:solidFill>
                <a:latin typeface="+mn-lt"/>
                <a:ea typeface="+mn-ea"/>
                <a:cs typeface="+mn-cs"/>
              </a:rPr>
              <a:t>+0</a:t>
            </a:r>
            <a:r>
              <a:rPr lang="en-US" altLang="zh-CN" sz="1200" b="0" i="0" u="none" strike="noStrike" kern="1200" baseline="0" dirty="0" smtClean="0">
                <a:solidFill>
                  <a:schemeClr val="tx1"/>
                </a:solidFill>
                <a:latin typeface="+mn-lt"/>
                <a:ea typeface="+mn-ea"/>
                <a:cs typeface="+mn-cs"/>
              </a:rPr>
              <a:t>, return </a:t>
            </a:r>
            <a:r>
              <a:rPr lang="en-US" altLang="zh-CN" sz="1200" b="1" i="0" u="none" strike="noStrike" kern="1200" baseline="0" dirty="0" smtClean="0">
                <a:solidFill>
                  <a:schemeClr val="tx1"/>
                </a:solidFill>
                <a:latin typeface="+mn-lt"/>
                <a:ea typeface="+mn-ea"/>
                <a:cs typeface="+mn-cs"/>
              </a:rPr>
              <a:t>true</a:t>
            </a:r>
            <a:r>
              <a:rPr lang="en-US" altLang="zh-CN" sz="1200" b="0" i="0" u="none" strike="noStrike" kern="1200" baseline="0" dirty="0" smtClean="0">
                <a:solidFill>
                  <a:schemeClr val="tx1"/>
                </a:solidFill>
                <a:latin typeface="+mn-lt"/>
                <a:ea typeface="+mn-ea"/>
                <a:cs typeface="+mn-cs"/>
              </a:rPr>
              <a:t>.</a:t>
            </a:r>
          </a:p>
          <a:p>
            <a:r>
              <a:rPr lang="en-US" altLang="zh-CN" sz="1200" b="0" i="0" u="none" strike="noStrike" kern="1200" baseline="0" dirty="0" smtClean="0">
                <a:solidFill>
                  <a:schemeClr val="tx1"/>
                </a:solidFill>
                <a:latin typeface="+mn-lt"/>
                <a:ea typeface="+mn-ea"/>
                <a:cs typeface="+mn-cs"/>
              </a:rPr>
              <a:t>vi. Return </a:t>
            </a:r>
            <a:r>
              <a:rPr lang="en-US" altLang="zh-CN" sz="1200" b="1" i="0" u="none" strike="noStrike" kern="1200" baseline="0" dirty="0" smtClean="0">
                <a:solidFill>
                  <a:schemeClr val="tx1"/>
                </a:solidFill>
                <a:latin typeface="+mn-lt"/>
                <a:ea typeface="+mn-ea"/>
                <a:cs typeface="+mn-cs"/>
              </a:rPr>
              <a:t>false</a:t>
            </a:r>
            <a:r>
              <a:rPr lang="en-US" altLang="zh-CN" sz="1200" b="0" i="0" u="none" strike="noStrike" kern="1200" baseline="0" dirty="0" smtClean="0">
                <a:solidFill>
                  <a:schemeClr val="tx1"/>
                </a:solidFill>
                <a:latin typeface="+mn-lt"/>
                <a:ea typeface="+mn-ea"/>
                <a:cs typeface="+mn-cs"/>
              </a:rPr>
              <a:t>.</a:t>
            </a:r>
          </a:p>
          <a:p>
            <a:r>
              <a:rPr lang="en-US" altLang="zh-CN" sz="1200" b="0" i="0" u="none" strike="noStrike" kern="1200" baseline="0" dirty="0" smtClean="0">
                <a:solidFill>
                  <a:schemeClr val="tx1"/>
                </a:solidFill>
                <a:latin typeface="+mn-lt"/>
                <a:ea typeface="+mn-ea"/>
                <a:cs typeface="+mn-cs"/>
              </a:rPr>
              <a:t>d. If Type(</a:t>
            </a:r>
            <a:r>
              <a:rPr lang="en-US" altLang="zh-CN" sz="1200" b="0" i="1" u="none" strike="noStrike" kern="1200" baseline="0" dirty="0" smtClean="0">
                <a:solidFill>
                  <a:schemeClr val="tx1"/>
                </a:solidFill>
                <a:latin typeface="+mn-lt"/>
                <a:ea typeface="+mn-ea"/>
                <a:cs typeface="+mn-cs"/>
              </a:rPr>
              <a:t>x</a:t>
            </a:r>
            <a:r>
              <a:rPr lang="en-US" altLang="zh-CN" sz="1200" b="0" i="0" u="none" strike="noStrike" kern="1200" baseline="0" dirty="0" smtClean="0">
                <a:solidFill>
                  <a:schemeClr val="tx1"/>
                </a:solidFill>
                <a:latin typeface="+mn-lt"/>
                <a:ea typeface="+mn-ea"/>
                <a:cs typeface="+mn-cs"/>
              </a:rPr>
              <a:t>) is String, then return </a:t>
            </a:r>
            <a:r>
              <a:rPr lang="en-US" altLang="zh-CN" sz="1200" b="1" i="0" u="none" strike="noStrike" kern="1200" baseline="0" dirty="0" smtClean="0">
                <a:solidFill>
                  <a:schemeClr val="tx1"/>
                </a:solidFill>
                <a:latin typeface="+mn-lt"/>
                <a:ea typeface="+mn-ea"/>
                <a:cs typeface="+mn-cs"/>
              </a:rPr>
              <a:t>true </a:t>
            </a:r>
            <a:r>
              <a:rPr lang="en-US" altLang="zh-CN" sz="1200" b="0" i="0" u="none" strike="noStrike" kern="1200" baseline="0" dirty="0" smtClean="0">
                <a:solidFill>
                  <a:schemeClr val="tx1"/>
                </a:solidFill>
                <a:latin typeface="+mn-lt"/>
                <a:ea typeface="+mn-ea"/>
                <a:cs typeface="+mn-cs"/>
              </a:rPr>
              <a:t>if </a:t>
            </a:r>
            <a:r>
              <a:rPr lang="en-US" altLang="zh-CN" sz="1200" b="0" i="1" u="none" strike="noStrike" kern="1200" baseline="0" dirty="0" smtClean="0">
                <a:solidFill>
                  <a:schemeClr val="tx1"/>
                </a:solidFill>
                <a:latin typeface="+mn-lt"/>
                <a:ea typeface="+mn-ea"/>
                <a:cs typeface="+mn-cs"/>
              </a:rPr>
              <a:t>x </a:t>
            </a:r>
            <a:r>
              <a:rPr lang="en-US" altLang="zh-CN" sz="1200" b="0" i="0" u="none" strike="noStrike" kern="1200" baseline="0" dirty="0" smtClean="0">
                <a:solidFill>
                  <a:schemeClr val="tx1"/>
                </a:solidFill>
                <a:latin typeface="+mn-lt"/>
                <a:ea typeface="+mn-ea"/>
                <a:cs typeface="+mn-cs"/>
              </a:rPr>
              <a:t>and </a:t>
            </a:r>
            <a:r>
              <a:rPr lang="en-US" altLang="zh-CN" sz="1200" b="0" i="1" u="none" strike="noStrike" kern="1200" baseline="0" dirty="0" smtClean="0">
                <a:solidFill>
                  <a:schemeClr val="tx1"/>
                </a:solidFill>
                <a:latin typeface="+mn-lt"/>
                <a:ea typeface="+mn-ea"/>
                <a:cs typeface="+mn-cs"/>
              </a:rPr>
              <a:t>y </a:t>
            </a:r>
            <a:r>
              <a:rPr lang="en-US" altLang="zh-CN" sz="1200" b="0" i="0" u="none" strike="noStrike" kern="1200" baseline="0" dirty="0" smtClean="0">
                <a:solidFill>
                  <a:schemeClr val="tx1"/>
                </a:solidFill>
                <a:latin typeface="+mn-lt"/>
                <a:ea typeface="+mn-ea"/>
                <a:cs typeface="+mn-cs"/>
              </a:rPr>
              <a:t>are exactly the same sequence of characters (same</a:t>
            </a:r>
          </a:p>
          <a:p>
            <a:r>
              <a:rPr lang="en-US" altLang="zh-CN" sz="1200" b="0" i="0" u="none" strike="noStrike" kern="1200" baseline="0" dirty="0" smtClean="0">
                <a:solidFill>
                  <a:schemeClr val="tx1"/>
                </a:solidFill>
                <a:latin typeface="+mn-lt"/>
                <a:ea typeface="+mn-ea"/>
                <a:cs typeface="+mn-cs"/>
              </a:rPr>
              <a:t>length and same characters in corresponding positions). Otherwise, return </a:t>
            </a:r>
            <a:r>
              <a:rPr lang="en-US" altLang="zh-CN" sz="1200" b="1" i="0" u="none" strike="noStrike" kern="1200" baseline="0" dirty="0" smtClean="0">
                <a:solidFill>
                  <a:schemeClr val="tx1"/>
                </a:solidFill>
                <a:latin typeface="+mn-lt"/>
                <a:ea typeface="+mn-ea"/>
                <a:cs typeface="+mn-cs"/>
              </a:rPr>
              <a:t>false</a:t>
            </a:r>
            <a:r>
              <a:rPr lang="en-US" altLang="zh-CN" sz="1200" b="0" i="0" u="none" strike="noStrike" kern="1200" baseline="0" dirty="0" smtClean="0">
                <a:solidFill>
                  <a:schemeClr val="tx1"/>
                </a:solidFill>
                <a:latin typeface="+mn-lt"/>
                <a:ea typeface="+mn-ea"/>
                <a:cs typeface="+mn-cs"/>
              </a:rPr>
              <a:t>.</a:t>
            </a:r>
          </a:p>
          <a:p>
            <a:r>
              <a:rPr lang="en-US" altLang="zh-CN" sz="1200" b="0" i="0" u="none" strike="noStrike" kern="1200" baseline="0" dirty="0" smtClean="0">
                <a:solidFill>
                  <a:schemeClr val="tx1"/>
                </a:solidFill>
                <a:latin typeface="+mn-lt"/>
                <a:ea typeface="+mn-ea"/>
                <a:cs typeface="+mn-cs"/>
              </a:rPr>
              <a:t>e. If Type(</a:t>
            </a:r>
            <a:r>
              <a:rPr lang="en-US" altLang="zh-CN" sz="1200" b="0" i="1" u="none" strike="noStrike" kern="1200" baseline="0" dirty="0" smtClean="0">
                <a:solidFill>
                  <a:schemeClr val="tx1"/>
                </a:solidFill>
                <a:latin typeface="+mn-lt"/>
                <a:ea typeface="+mn-ea"/>
                <a:cs typeface="+mn-cs"/>
              </a:rPr>
              <a:t>x</a:t>
            </a:r>
            <a:r>
              <a:rPr lang="en-US" altLang="zh-CN" sz="1200" b="0" i="0" u="none" strike="noStrike" kern="1200" baseline="0" dirty="0" smtClean="0">
                <a:solidFill>
                  <a:schemeClr val="tx1"/>
                </a:solidFill>
                <a:latin typeface="+mn-lt"/>
                <a:ea typeface="+mn-ea"/>
                <a:cs typeface="+mn-cs"/>
              </a:rPr>
              <a:t>) is Boolean, return </a:t>
            </a:r>
            <a:r>
              <a:rPr lang="en-US" altLang="zh-CN" sz="1200" b="1" i="0" u="none" strike="noStrike" kern="1200" baseline="0" dirty="0" smtClean="0">
                <a:solidFill>
                  <a:schemeClr val="tx1"/>
                </a:solidFill>
                <a:latin typeface="+mn-lt"/>
                <a:ea typeface="+mn-ea"/>
                <a:cs typeface="+mn-cs"/>
              </a:rPr>
              <a:t>true </a:t>
            </a:r>
            <a:r>
              <a:rPr lang="en-US" altLang="zh-CN" sz="1200" b="0" i="0" u="none" strike="noStrike" kern="1200" baseline="0" dirty="0" smtClean="0">
                <a:solidFill>
                  <a:schemeClr val="tx1"/>
                </a:solidFill>
                <a:latin typeface="+mn-lt"/>
                <a:ea typeface="+mn-ea"/>
                <a:cs typeface="+mn-cs"/>
              </a:rPr>
              <a:t>if </a:t>
            </a:r>
            <a:r>
              <a:rPr lang="en-US" altLang="zh-CN" sz="1200" b="0" i="1" u="none" strike="noStrike" kern="1200" baseline="0" dirty="0" smtClean="0">
                <a:solidFill>
                  <a:schemeClr val="tx1"/>
                </a:solidFill>
                <a:latin typeface="+mn-lt"/>
                <a:ea typeface="+mn-ea"/>
                <a:cs typeface="+mn-cs"/>
              </a:rPr>
              <a:t>x </a:t>
            </a:r>
            <a:r>
              <a:rPr lang="en-US" altLang="zh-CN" sz="1200" b="0" i="0" u="none" strike="noStrike" kern="1200" baseline="0" dirty="0" smtClean="0">
                <a:solidFill>
                  <a:schemeClr val="tx1"/>
                </a:solidFill>
                <a:latin typeface="+mn-lt"/>
                <a:ea typeface="+mn-ea"/>
                <a:cs typeface="+mn-cs"/>
              </a:rPr>
              <a:t>and </a:t>
            </a:r>
            <a:r>
              <a:rPr lang="en-US" altLang="zh-CN" sz="1200" b="0" i="1" u="none" strike="noStrike" kern="1200" baseline="0" dirty="0" smtClean="0">
                <a:solidFill>
                  <a:schemeClr val="tx1"/>
                </a:solidFill>
                <a:latin typeface="+mn-lt"/>
                <a:ea typeface="+mn-ea"/>
                <a:cs typeface="+mn-cs"/>
              </a:rPr>
              <a:t>y </a:t>
            </a:r>
            <a:r>
              <a:rPr lang="en-US" altLang="zh-CN" sz="1200" b="0" i="0" u="none" strike="noStrike" kern="1200" baseline="0" dirty="0" smtClean="0">
                <a:solidFill>
                  <a:schemeClr val="tx1"/>
                </a:solidFill>
                <a:latin typeface="+mn-lt"/>
                <a:ea typeface="+mn-ea"/>
                <a:cs typeface="+mn-cs"/>
              </a:rPr>
              <a:t>are both </a:t>
            </a:r>
            <a:r>
              <a:rPr lang="en-US" altLang="zh-CN" sz="1200" b="1" i="0" u="none" strike="noStrike" kern="1200" baseline="0" dirty="0" smtClean="0">
                <a:solidFill>
                  <a:schemeClr val="tx1"/>
                </a:solidFill>
                <a:latin typeface="+mn-lt"/>
                <a:ea typeface="+mn-ea"/>
                <a:cs typeface="+mn-cs"/>
              </a:rPr>
              <a:t>true </a:t>
            </a:r>
            <a:r>
              <a:rPr lang="en-US" altLang="zh-CN" sz="1200" b="0" i="0" u="none" strike="noStrike" kern="1200" baseline="0" dirty="0" smtClean="0">
                <a:solidFill>
                  <a:schemeClr val="tx1"/>
                </a:solidFill>
                <a:latin typeface="+mn-lt"/>
                <a:ea typeface="+mn-ea"/>
                <a:cs typeface="+mn-cs"/>
              </a:rPr>
              <a:t>or both </a:t>
            </a:r>
            <a:r>
              <a:rPr lang="en-US" altLang="zh-CN" sz="1200" b="1" i="0" u="none" strike="noStrike" kern="1200" baseline="0" dirty="0" smtClean="0">
                <a:solidFill>
                  <a:schemeClr val="tx1"/>
                </a:solidFill>
                <a:latin typeface="+mn-lt"/>
                <a:ea typeface="+mn-ea"/>
                <a:cs typeface="+mn-cs"/>
              </a:rPr>
              <a:t>false</a:t>
            </a:r>
            <a:r>
              <a:rPr lang="en-US" altLang="zh-CN" sz="1200" b="0" i="0" u="none" strike="noStrike" kern="1200" baseline="0" dirty="0" smtClean="0">
                <a:solidFill>
                  <a:schemeClr val="tx1"/>
                </a:solidFill>
                <a:latin typeface="+mn-lt"/>
                <a:ea typeface="+mn-ea"/>
                <a:cs typeface="+mn-cs"/>
              </a:rPr>
              <a:t>. Otherwise, return </a:t>
            </a:r>
            <a:r>
              <a:rPr lang="en-US" altLang="zh-CN" sz="1200" b="1" i="0" u="none" strike="noStrike" kern="1200" baseline="0" dirty="0" smtClean="0">
                <a:solidFill>
                  <a:schemeClr val="tx1"/>
                </a:solidFill>
                <a:latin typeface="+mn-lt"/>
                <a:ea typeface="+mn-ea"/>
                <a:cs typeface="+mn-cs"/>
              </a:rPr>
              <a:t>false</a:t>
            </a:r>
            <a:r>
              <a:rPr lang="en-US" altLang="zh-CN" sz="1200" b="0" i="0" u="none" strike="noStrike" kern="1200" baseline="0" dirty="0" smtClean="0">
                <a:solidFill>
                  <a:schemeClr val="tx1"/>
                </a:solidFill>
                <a:latin typeface="+mn-lt"/>
                <a:ea typeface="+mn-ea"/>
                <a:cs typeface="+mn-cs"/>
              </a:rPr>
              <a:t>.</a:t>
            </a:r>
          </a:p>
          <a:p>
            <a:r>
              <a:rPr lang="en-US" altLang="zh-CN" sz="1200" b="0" i="0" u="none" strike="noStrike" kern="1200" baseline="0" dirty="0" smtClean="0">
                <a:solidFill>
                  <a:schemeClr val="tx1"/>
                </a:solidFill>
                <a:latin typeface="+mn-lt"/>
                <a:ea typeface="+mn-ea"/>
                <a:cs typeface="+mn-cs"/>
              </a:rPr>
              <a:t>f. Return </a:t>
            </a:r>
            <a:r>
              <a:rPr lang="en-US" altLang="zh-CN" sz="1200" b="1" i="0" u="none" strike="noStrike" kern="1200" baseline="0" dirty="0" smtClean="0">
                <a:solidFill>
                  <a:schemeClr val="tx1"/>
                </a:solidFill>
                <a:latin typeface="+mn-lt"/>
                <a:ea typeface="+mn-ea"/>
                <a:cs typeface="+mn-cs"/>
              </a:rPr>
              <a:t>true </a:t>
            </a:r>
            <a:r>
              <a:rPr lang="en-US" altLang="zh-CN" sz="1200" b="0" i="0" u="none" strike="noStrike" kern="1200" baseline="0" dirty="0" smtClean="0">
                <a:solidFill>
                  <a:schemeClr val="tx1"/>
                </a:solidFill>
                <a:latin typeface="+mn-lt"/>
                <a:ea typeface="+mn-ea"/>
                <a:cs typeface="+mn-cs"/>
              </a:rPr>
              <a:t>if </a:t>
            </a:r>
            <a:r>
              <a:rPr lang="en-US" altLang="zh-CN" sz="1200" b="0" i="1" u="none" strike="noStrike" kern="1200" baseline="0" dirty="0" smtClean="0">
                <a:solidFill>
                  <a:schemeClr val="tx1"/>
                </a:solidFill>
                <a:latin typeface="+mn-lt"/>
                <a:ea typeface="+mn-ea"/>
                <a:cs typeface="+mn-cs"/>
              </a:rPr>
              <a:t>x </a:t>
            </a:r>
            <a:r>
              <a:rPr lang="en-US" altLang="zh-CN" sz="1200" b="0" i="0" u="none" strike="noStrike" kern="1200" baseline="0" dirty="0" smtClean="0">
                <a:solidFill>
                  <a:schemeClr val="tx1"/>
                </a:solidFill>
                <a:latin typeface="+mn-lt"/>
                <a:ea typeface="+mn-ea"/>
                <a:cs typeface="+mn-cs"/>
              </a:rPr>
              <a:t>and </a:t>
            </a:r>
            <a:r>
              <a:rPr lang="en-US" altLang="zh-CN" sz="1200" b="0" i="1" u="none" strike="noStrike" kern="1200" baseline="0" dirty="0" smtClean="0">
                <a:solidFill>
                  <a:schemeClr val="tx1"/>
                </a:solidFill>
                <a:latin typeface="+mn-lt"/>
                <a:ea typeface="+mn-ea"/>
                <a:cs typeface="+mn-cs"/>
              </a:rPr>
              <a:t>y </a:t>
            </a:r>
            <a:r>
              <a:rPr lang="en-US" altLang="zh-CN" sz="1200" b="0" i="0" u="none" strike="noStrike" kern="1200" baseline="0" dirty="0" smtClean="0">
                <a:solidFill>
                  <a:schemeClr val="tx1"/>
                </a:solidFill>
                <a:latin typeface="+mn-lt"/>
                <a:ea typeface="+mn-ea"/>
                <a:cs typeface="+mn-cs"/>
              </a:rPr>
              <a:t>refer to the same object. Otherwise, return </a:t>
            </a:r>
            <a:r>
              <a:rPr lang="en-US" altLang="zh-CN" sz="1200" b="1" i="0" u="none" strike="noStrike" kern="1200" baseline="0" dirty="0" smtClean="0">
                <a:solidFill>
                  <a:schemeClr val="tx1"/>
                </a:solidFill>
                <a:latin typeface="+mn-lt"/>
                <a:ea typeface="+mn-ea"/>
                <a:cs typeface="+mn-cs"/>
              </a:rPr>
              <a:t>false</a:t>
            </a:r>
            <a:r>
              <a:rPr lang="en-US" altLang="zh-CN" sz="1200" b="0" i="0" u="none" strike="noStrike" kern="1200" baseline="0" dirty="0" smtClean="0">
                <a:solidFill>
                  <a:schemeClr val="tx1"/>
                </a:solidFill>
                <a:latin typeface="+mn-lt"/>
                <a:ea typeface="+mn-ea"/>
                <a:cs typeface="+mn-cs"/>
              </a:rPr>
              <a:t>.</a:t>
            </a:r>
          </a:p>
          <a:p>
            <a:r>
              <a:rPr lang="en-US" altLang="zh-CN" sz="1200" b="0" i="0" u="none" strike="noStrike" kern="1200" baseline="0" dirty="0" smtClean="0">
                <a:solidFill>
                  <a:schemeClr val="tx1"/>
                </a:solidFill>
                <a:latin typeface="+mn-lt"/>
                <a:ea typeface="+mn-ea"/>
                <a:cs typeface="+mn-cs"/>
              </a:rPr>
              <a:t>2. If </a:t>
            </a:r>
            <a:r>
              <a:rPr lang="en-US" altLang="zh-CN" sz="1200" b="0" i="1" u="none" strike="noStrike" kern="1200" baseline="0" dirty="0" smtClean="0">
                <a:solidFill>
                  <a:schemeClr val="tx1"/>
                </a:solidFill>
                <a:latin typeface="+mn-lt"/>
                <a:ea typeface="+mn-ea"/>
                <a:cs typeface="+mn-cs"/>
              </a:rPr>
              <a:t>x </a:t>
            </a:r>
            <a:r>
              <a:rPr lang="en-US" altLang="zh-CN" sz="1200" b="0" i="0" u="none" strike="noStrike" kern="1200" baseline="0" dirty="0" smtClean="0">
                <a:solidFill>
                  <a:schemeClr val="tx1"/>
                </a:solidFill>
                <a:latin typeface="+mn-lt"/>
                <a:ea typeface="+mn-ea"/>
                <a:cs typeface="+mn-cs"/>
              </a:rPr>
              <a:t>is </a:t>
            </a:r>
            <a:r>
              <a:rPr lang="en-US" altLang="zh-CN" sz="1200" b="1" i="0" u="none" strike="noStrike" kern="1200" baseline="0" dirty="0" smtClean="0">
                <a:solidFill>
                  <a:schemeClr val="tx1"/>
                </a:solidFill>
                <a:latin typeface="+mn-lt"/>
                <a:ea typeface="+mn-ea"/>
                <a:cs typeface="+mn-cs"/>
              </a:rPr>
              <a:t>null </a:t>
            </a:r>
            <a:r>
              <a:rPr lang="en-US" altLang="zh-CN" sz="1200" b="0" i="0" u="none" strike="noStrike" kern="1200" baseline="0" dirty="0" smtClean="0">
                <a:solidFill>
                  <a:schemeClr val="tx1"/>
                </a:solidFill>
                <a:latin typeface="+mn-lt"/>
                <a:ea typeface="+mn-ea"/>
                <a:cs typeface="+mn-cs"/>
              </a:rPr>
              <a:t>and </a:t>
            </a:r>
            <a:r>
              <a:rPr lang="en-US" altLang="zh-CN" sz="1200" b="0" i="1" u="none" strike="noStrike" kern="1200" baseline="0" dirty="0" smtClean="0">
                <a:solidFill>
                  <a:schemeClr val="tx1"/>
                </a:solidFill>
                <a:latin typeface="+mn-lt"/>
                <a:ea typeface="+mn-ea"/>
                <a:cs typeface="+mn-cs"/>
              </a:rPr>
              <a:t>y </a:t>
            </a:r>
            <a:r>
              <a:rPr lang="en-US" altLang="zh-CN" sz="1200" b="0" i="0" u="none" strike="noStrike" kern="1200" baseline="0" dirty="0" smtClean="0">
                <a:solidFill>
                  <a:schemeClr val="tx1"/>
                </a:solidFill>
                <a:latin typeface="+mn-lt"/>
                <a:ea typeface="+mn-ea"/>
                <a:cs typeface="+mn-cs"/>
              </a:rPr>
              <a:t>is </a:t>
            </a:r>
            <a:r>
              <a:rPr lang="en-US" altLang="zh-CN" sz="1200" b="1" i="0" u="none" strike="noStrike" kern="1200" baseline="0" dirty="0" smtClean="0">
                <a:solidFill>
                  <a:schemeClr val="tx1"/>
                </a:solidFill>
                <a:latin typeface="+mn-lt"/>
                <a:ea typeface="+mn-ea"/>
                <a:cs typeface="+mn-cs"/>
              </a:rPr>
              <a:t>undefined</a:t>
            </a:r>
            <a:r>
              <a:rPr lang="en-US" altLang="zh-CN" sz="1200" b="0" i="0" u="none" strike="noStrike" kern="1200" baseline="0" dirty="0" smtClean="0">
                <a:solidFill>
                  <a:schemeClr val="tx1"/>
                </a:solidFill>
                <a:latin typeface="+mn-lt"/>
                <a:ea typeface="+mn-ea"/>
                <a:cs typeface="+mn-cs"/>
              </a:rPr>
              <a:t>, return </a:t>
            </a:r>
            <a:r>
              <a:rPr lang="en-US" altLang="zh-CN" sz="1200" b="1" i="0" u="none" strike="noStrike" kern="1200" baseline="0" dirty="0" smtClean="0">
                <a:solidFill>
                  <a:schemeClr val="tx1"/>
                </a:solidFill>
                <a:latin typeface="+mn-lt"/>
                <a:ea typeface="+mn-ea"/>
                <a:cs typeface="+mn-cs"/>
              </a:rPr>
              <a:t>true</a:t>
            </a:r>
            <a:r>
              <a:rPr lang="en-US" altLang="zh-CN" sz="1200" b="0" i="0" u="none" strike="noStrike" kern="1200" baseline="0" dirty="0" smtClean="0">
                <a:solidFill>
                  <a:schemeClr val="tx1"/>
                </a:solidFill>
                <a:latin typeface="+mn-lt"/>
                <a:ea typeface="+mn-ea"/>
                <a:cs typeface="+mn-cs"/>
              </a:rPr>
              <a:t>.</a:t>
            </a:r>
          </a:p>
          <a:p>
            <a:r>
              <a:rPr lang="en-US" altLang="zh-CN" sz="1200" b="0" i="0" u="none" strike="noStrike" kern="1200" baseline="0" dirty="0" smtClean="0">
                <a:solidFill>
                  <a:schemeClr val="tx1"/>
                </a:solidFill>
                <a:latin typeface="+mn-lt"/>
                <a:ea typeface="+mn-ea"/>
                <a:cs typeface="+mn-cs"/>
              </a:rPr>
              <a:t>3. If </a:t>
            </a:r>
            <a:r>
              <a:rPr lang="en-US" altLang="zh-CN" sz="1200" b="0" i="1" u="none" strike="noStrike" kern="1200" baseline="0" dirty="0" smtClean="0">
                <a:solidFill>
                  <a:schemeClr val="tx1"/>
                </a:solidFill>
                <a:latin typeface="+mn-lt"/>
                <a:ea typeface="+mn-ea"/>
                <a:cs typeface="+mn-cs"/>
              </a:rPr>
              <a:t>x </a:t>
            </a:r>
            <a:r>
              <a:rPr lang="en-US" altLang="zh-CN" sz="1200" b="0" i="0" u="none" strike="noStrike" kern="1200" baseline="0" dirty="0" smtClean="0">
                <a:solidFill>
                  <a:schemeClr val="tx1"/>
                </a:solidFill>
                <a:latin typeface="+mn-lt"/>
                <a:ea typeface="+mn-ea"/>
                <a:cs typeface="+mn-cs"/>
              </a:rPr>
              <a:t>is </a:t>
            </a:r>
            <a:r>
              <a:rPr lang="en-US" altLang="zh-CN" sz="1200" b="1" i="0" u="none" strike="noStrike" kern="1200" baseline="0" dirty="0" smtClean="0">
                <a:solidFill>
                  <a:schemeClr val="tx1"/>
                </a:solidFill>
                <a:latin typeface="+mn-lt"/>
                <a:ea typeface="+mn-ea"/>
                <a:cs typeface="+mn-cs"/>
              </a:rPr>
              <a:t>undefined </a:t>
            </a:r>
            <a:r>
              <a:rPr lang="en-US" altLang="zh-CN" sz="1200" b="0" i="0" u="none" strike="noStrike" kern="1200" baseline="0" dirty="0" smtClean="0">
                <a:solidFill>
                  <a:schemeClr val="tx1"/>
                </a:solidFill>
                <a:latin typeface="+mn-lt"/>
                <a:ea typeface="+mn-ea"/>
                <a:cs typeface="+mn-cs"/>
              </a:rPr>
              <a:t>and </a:t>
            </a:r>
            <a:r>
              <a:rPr lang="en-US" altLang="zh-CN" sz="1200" b="0" i="1" u="none" strike="noStrike" kern="1200" baseline="0" dirty="0" smtClean="0">
                <a:solidFill>
                  <a:schemeClr val="tx1"/>
                </a:solidFill>
                <a:latin typeface="+mn-lt"/>
                <a:ea typeface="+mn-ea"/>
                <a:cs typeface="+mn-cs"/>
              </a:rPr>
              <a:t>y </a:t>
            </a:r>
            <a:r>
              <a:rPr lang="en-US" altLang="zh-CN" sz="1200" b="0" i="0" u="none" strike="noStrike" kern="1200" baseline="0" dirty="0" smtClean="0">
                <a:solidFill>
                  <a:schemeClr val="tx1"/>
                </a:solidFill>
                <a:latin typeface="+mn-lt"/>
                <a:ea typeface="+mn-ea"/>
                <a:cs typeface="+mn-cs"/>
              </a:rPr>
              <a:t>is </a:t>
            </a:r>
            <a:r>
              <a:rPr lang="en-US" altLang="zh-CN" sz="1200" b="1" i="0" u="none" strike="noStrike" kern="1200" baseline="0" dirty="0" smtClean="0">
                <a:solidFill>
                  <a:schemeClr val="tx1"/>
                </a:solidFill>
                <a:latin typeface="+mn-lt"/>
                <a:ea typeface="+mn-ea"/>
                <a:cs typeface="+mn-cs"/>
              </a:rPr>
              <a:t>null</a:t>
            </a:r>
            <a:r>
              <a:rPr lang="en-US" altLang="zh-CN" sz="1200" b="0" i="0" u="none" strike="noStrike" kern="1200" baseline="0" dirty="0" smtClean="0">
                <a:solidFill>
                  <a:schemeClr val="tx1"/>
                </a:solidFill>
                <a:latin typeface="+mn-lt"/>
                <a:ea typeface="+mn-ea"/>
                <a:cs typeface="+mn-cs"/>
              </a:rPr>
              <a:t>, return </a:t>
            </a:r>
            <a:r>
              <a:rPr lang="en-US" altLang="zh-CN" sz="1200" b="1" i="0" u="none" strike="noStrike" kern="1200" baseline="0" dirty="0" smtClean="0">
                <a:solidFill>
                  <a:schemeClr val="tx1"/>
                </a:solidFill>
                <a:latin typeface="+mn-lt"/>
                <a:ea typeface="+mn-ea"/>
                <a:cs typeface="+mn-cs"/>
              </a:rPr>
              <a:t>true</a:t>
            </a:r>
            <a:r>
              <a:rPr lang="en-US" altLang="zh-CN" sz="1200" b="0" i="0" u="none" strike="noStrike" kern="1200" baseline="0" dirty="0" smtClean="0">
                <a:solidFill>
                  <a:schemeClr val="tx1"/>
                </a:solidFill>
                <a:latin typeface="+mn-lt"/>
                <a:ea typeface="+mn-ea"/>
                <a:cs typeface="+mn-cs"/>
              </a:rPr>
              <a:t>.</a:t>
            </a:r>
          </a:p>
          <a:p>
            <a:r>
              <a:rPr lang="en-US" altLang="zh-CN" sz="1200" b="0" i="0" u="none" strike="noStrike" kern="1200" baseline="0" dirty="0" smtClean="0">
                <a:solidFill>
                  <a:schemeClr val="tx1"/>
                </a:solidFill>
                <a:latin typeface="+mn-lt"/>
                <a:ea typeface="+mn-ea"/>
                <a:cs typeface="+mn-cs"/>
              </a:rPr>
              <a:t>4. If Type(</a:t>
            </a:r>
            <a:r>
              <a:rPr lang="en-US" altLang="zh-CN" sz="1200" b="0" i="1" u="none" strike="noStrike" kern="1200" baseline="0" dirty="0" smtClean="0">
                <a:solidFill>
                  <a:schemeClr val="tx1"/>
                </a:solidFill>
                <a:latin typeface="+mn-lt"/>
                <a:ea typeface="+mn-ea"/>
                <a:cs typeface="+mn-cs"/>
              </a:rPr>
              <a:t>x</a:t>
            </a:r>
            <a:r>
              <a:rPr lang="en-US" altLang="zh-CN" sz="1200" b="0" i="0" u="none" strike="noStrike" kern="1200" baseline="0" dirty="0" smtClean="0">
                <a:solidFill>
                  <a:schemeClr val="tx1"/>
                </a:solidFill>
                <a:latin typeface="+mn-lt"/>
                <a:ea typeface="+mn-ea"/>
                <a:cs typeface="+mn-cs"/>
              </a:rPr>
              <a:t>) is Number and Type(</a:t>
            </a:r>
            <a:r>
              <a:rPr lang="en-US" altLang="zh-CN" sz="1200" b="0" i="1" u="none" strike="noStrike" kern="1200" baseline="0" dirty="0" smtClean="0">
                <a:solidFill>
                  <a:schemeClr val="tx1"/>
                </a:solidFill>
                <a:latin typeface="+mn-lt"/>
                <a:ea typeface="+mn-ea"/>
                <a:cs typeface="+mn-cs"/>
              </a:rPr>
              <a:t>y</a:t>
            </a:r>
            <a:r>
              <a:rPr lang="en-US" altLang="zh-CN" sz="1200" b="0" i="0" u="none" strike="noStrike" kern="1200" baseline="0" dirty="0" smtClean="0">
                <a:solidFill>
                  <a:schemeClr val="tx1"/>
                </a:solidFill>
                <a:latin typeface="+mn-lt"/>
                <a:ea typeface="+mn-ea"/>
                <a:cs typeface="+mn-cs"/>
              </a:rPr>
              <a:t>) is String,</a:t>
            </a:r>
          </a:p>
          <a:p>
            <a:r>
              <a:rPr lang="en-US" altLang="zh-CN" sz="1200" b="0" i="0" u="none" strike="noStrike" kern="1200" baseline="0" dirty="0" smtClean="0">
                <a:solidFill>
                  <a:schemeClr val="tx1"/>
                </a:solidFill>
                <a:latin typeface="+mn-lt"/>
                <a:ea typeface="+mn-ea"/>
                <a:cs typeface="+mn-cs"/>
              </a:rPr>
              <a:t>return the result of the comparison </a:t>
            </a:r>
            <a:r>
              <a:rPr lang="en-US" altLang="zh-CN" sz="1200" b="0" i="1" u="none" strike="noStrike" kern="1200" baseline="0" dirty="0" smtClean="0">
                <a:solidFill>
                  <a:schemeClr val="tx1"/>
                </a:solidFill>
                <a:latin typeface="+mn-lt"/>
                <a:ea typeface="+mn-ea"/>
                <a:cs typeface="+mn-cs"/>
              </a:rPr>
              <a:t>x </a:t>
            </a:r>
            <a:r>
              <a:rPr lang="en-US" altLang="zh-CN" sz="1200" b="0" i="0" u="none" strike="noStrike" kern="1200" baseline="0" dirty="0" smtClean="0">
                <a:solidFill>
                  <a:schemeClr val="tx1"/>
                </a:solidFill>
                <a:latin typeface="+mn-lt"/>
                <a:ea typeface="+mn-ea"/>
                <a:cs typeface="+mn-cs"/>
              </a:rPr>
              <a:t>== </a:t>
            </a:r>
            <a:r>
              <a:rPr lang="en-US" altLang="zh-CN" sz="1200" b="0" i="0" u="none" strike="noStrike" kern="1200" baseline="0" dirty="0" err="1" smtClean="0">
                <a:solidFill>
                  <a:schemeClr val="tx1"/>
                </a:solidFill>
                <a:latin typeface="+mn-lt"/>
                <a:ea typeface="+mn-ea"/>
                <a:cs typeface="+mn-cs"/>
              </a:rPr>
              <a:t>ToNumber</a:t>
            </a:r>
            <a:r>
              <a:rPr lang="en-US" altLang="zh-CN" sz="1200" b="0" i="0" u="none" strike="noStrike" kern="1200" baseline="0" dirty="0" smtClean="0">
                <a:solidFill>
                  <a:schemeClr val="tx1"/>
                </a:solidFill>
                <a:latin typeface="+mn-lt"/>
                <a:ea typeface="+mn-ea"/>
                <a:cs typeface="+mn-cs"/>
              </a:rPr>
              <a:t>(</a:t>
            </a:r>
            <a:r>
              <a:rPr lang="en-US" altLang="zh-CN" sz="1200" b="0" i="1" u="none" strike="noStrike" kern="1200" baseline="0" dirty="0" smtClean="0">
                <a:solidFill>
                  <a:schemeClr val="tx1"/>
                </a:solidFill>
                <a:latin typeface="+mn-lt"/>
                <a:ea typeface="+mn-ea"/>
                <a:cs typeface="+mn-cs"/>
              </a:rPr>
              <a:t>y</a:t>
            </a:r>
            <a:r>
              <a:rPr lang="en-US" altLang="zh-CN" sz="1200" b="0" i="0" u="none" strike="noStrike" kern="1200" baseline="0" dirty="0" smtClean="0">
                <a:solidFill>
                  <a:schemeClr val="tx1"/>
                </a:solidFill>
                <a:latin typeface="+mn-lt"/>
                <a:ea typeface="+mn-ea"/>
                <a:cs typeface="+mn-cs"/>
              </a:rPr>
              <a:t>).</a:t>
            </a:r>
          </a:p>
          <a:p>
            <a:r>
              <a:rPr lang="en-US" altLang="zh-CN" sz="1200" b="0" i="0" u="none" strike="noStrike" kern="1200" baseline="0" dirty="0" smtClean="0">
                <a:solidFill>
                  <a:schemeClr val="tx1"/>
                </a:solidFill>
                <a:latin typeface="+mn-lt"/>
                <a:ea typeface="+mn-ea"/>
                <a:cs typeface="+mn-cs"/>
              </a:rPr>
              <a:t>5. If Type(</a:t>
            </a:r>
            <a:r>
              <a:rPr lang="en-US" altLang="zh-CN" sz="1200" b="0" i="1" u="none" strike="noStrike" kern="1200" baseline="0" dirty="0" smtClean="0">
                <a:solidFill>
                  <a:schemeClr val="tx1"/>
                </a:solidFill>
                <a:latin typeface="+mn-lt"/>
                <a:ea typeface="+mn-ea"/>
                <a:cs typeface="+mn-cs"/>
              </a:rPr>
              <a:t>x</a:t>
            </a:r>
            <a:r>
              <a:rPr lang="en-US" altLang="zh-CN" sz="1200" b="0" i="0" u="none" strike="noStrike" kern="1200" baseline="0" dirty="0" smtClean="0">
                <a:solidFill>
                  <a:schemeClr val="tx1"/>
                </a:solidFill>
                <a:latin typeface="+mn-lt"/>
                <a:ea typeface="+mn-ea"/>
                <a:cs typeface="+mn-cs"/>
              </a:rPr>
              <a:t>) is String and Type(</a:t>
            </a:r>
            <a:r>
              <a:rPr lang="en-US" altLang="zh-CN" sz="1200" b="0" i="1" u="none" strike="noStrike" kern="1200" baseline="0" dirty="0" smtClean="0">
                <a:solidFill>
                  <a:schemeClr val="tx1"/>
                </a:solidFill>
                <a:latin typeface="+mn-lt"/>
                <a:ea typeface="+mn-ea"/>
                <a:cs typeface="+mn-cs"/>
              </a:rPr>
              <a:t>y</a:t>
            </a:r>
            <a:r>
              <a:rPr lang="en-US" altLang="zh-CN" sz="1200" b="0" i="0" u="none" strike="noStrike" kern="1200" baseline="0" dirty="0" smtClean="0">
                <a:solidFill>
                  <a:schemeClr val="tx1"/>
                </a:solidFill>
                <a:latin typeface="+mn-lt"/>
                <a:ea typeface="+mn-ea"/>
                <a:cs typeface="+mn-cs"/>
              </a:rPr>
              <a:t>) is Number,</a:t>
            </a:r>
          </a:p>
          <a:p>
            <a:r>
              <a:rPr lang="en-US" altLang="zh-CN" sz="1200" b="0" i="0" u="none" strike="noStrike" kern="1200" baseline="0" dirty="0" smtClean="0">
                <a:solidFill>
                  <a:schemeClr val="tx1"/>
                </a:solidFill>
                <a:latin typeface="+mn-lt"/>
                <a:ea typeface="+mn-ea"/>
                <a:cs typeface="+mn-cs"/>
              </a:rPr>
              <a:t>return the result of the comparison </a:t>
            </a:r>
            <a:r>
              <a:rPr lang="en-US" altLang="zh-CN" sz="1200" b="0" i="0" u="none" strike="noStrike" kern="1200" baseline="0" dirty="0" err="1" smtClean="0">
                <a:solidFill>
                  <a:schemeClr val="tx1"/>
                </a:solidFill>
                <a:latin typeface="+mn-lt"/>
                <a:ea typeface="+mn-ea"/>
                <a:cs typeface="+mn-cs"/>
              </a:rPr>
              <a:t>ToNumber</a:t>
            </a:r>
            <a:r>
              <a:rPr lang="en-US" altLang="zh-CN" sz="1200" b="0" i="0" u="none" strike="noStrike" kern="1200" baseline="0" dirty="0" smtClean="0">
                <a:solidFill>
                  <a:schemeClr val="tx1"/>
                </a:solidFill>
                <a:latin typeface="+mn-lt"/>
                <a:ea typeface="+mn-ea"/>
                <a:cs typeface="+mn-cs"/>
              </a:rPr>
              <a:t>(</a:t>
            </a:r>
            <a:r>
              <a:rPr lang="en-US" altLang="zh-CN" sz="1200" b="0" i="1" u="none" strike="noStrike" kern="1200" baseline="0" dirty="0" smtClean="0">
                <a:solidFill>
                  <a:schemeClr val="tx1"/>
                </a:solidFill>
                <a:latin typeface="+mn-lt"/>
                <a:ea typeface="+mn-ea"/>
                <a:cs typeface="+mn-cs"/>
              </a:rPr>
              <a:t>x</a:t>
            </a:r>
            <a:r>
              <a:rPr lang="en-US" altLang="zh-CN" sz="1200" b="0" i="0" u="none" strike="noStrike" kern="1200" baseline="0" dirty="0" smtClean="0">
                <a:solidFill>
                  <a:schemeClr val="tx1"/>
                </a:solidFill>
                <a:latin typeface="+mn-lt"/>
                <a:ea typeface="+mn-ea"/>
                <a:cs typeface="+mn-cs"/>
              </a:rPr>
              <a:t>) == </a:t>
            </a:r>
            <a:r>
              <a:rPr lang="en-US" altLang="zh-CN" sz="1200" b="0" i="1" u="none" strike="noStrike" kern="1200" baseline="0" dirty="0" smtClean="0">
                <a:solidFill>
                  <a:schemeClr val="tx1"/>
                </a:solidFill>
                <a:latin typeface="+mn-lt"/>
                <a:ea typeface="+mn-ea"/>
                <a:cs typeface="+mn-cs"/>
              </a:rPr>
              <a:t>y</a:t>
            </a:r>
            <a:r>
              <a:rPr lang="en-US" altLang="zh-CN" sz="1200" b="0" i="0" u="none" strike="noStrike" kern="1200" baseline="0" dirty="0" smtClean="0">
                <a:solidFill>
                  <a:schemeClr val="tx1"/>
                </a:solidFill>
                <a:latin typeface="+mn-lt"/>
                <a:ea typeface="+mn-ea"/>
                <a:cs typeface="+mn-cs"/>
              </a:rPr>
              <a:t>.</a:t>
            </a:r>
          </a:p>
          <a:p>
            <a:r>
              <a:rPr lang="en-US" altLang="zh-CN" sz="1200" b="0" i="0" u="none" strike="noStrike" kern="1200" baseline="0" dirty="0" smtClean="0">
                <a:solidFill>
                  <a:schemeClr val="tx1"/>
                </a:solidFill>
                <a:latin typeface="+mn-lt"/>
                <a:ea typeface="+mn-ea"/>
                <a:cs typeface="+mn-cs"/>
              </a:rPr>
              <a:t>6. If Type(</a:t>
            </a:r>
            <a:r>
              <a:rPr lang="en-US" altLang="zh-CN" sz="1200" b="0" i="1" u="none" strike="noStrike" kern="1200" baseline="0" dirty="0" smtClean="0">
                <a:solidFill>
                  <a:schemeClr val="tx1"/>
                </a:solidFill>
                <a:latin typeface="+mn-lt"/>
                <a:ea typeface="+mn-ea"/>
                <a:cs typeface="+mn-cs"/>
              </a:rPr>
              <a:t>x</a:t>
            </a:r>
            <a:r>
              <a:rPr lang="en-US" altLang="zh-CN" sz="1200" b="0" i="0" u="none" strike="noStrike" kern="1200" baseline="0" dirty="0" smtClean="0">
                <a:solidFill>
                  <a:schemeClr val="tx1"/>
                </a:solidFill>
                <a:latin typeface="+mn-lt"/>
                <a:ea typeface="+mn-ea"/>
                <a:cs typeface="+mn-cs"/>
              </a:rPr>
              <a:t>) is Boolean, return the result of the comparison </a:t>
            </a:r>
            <a:r>
              <a:rPr lang="en-US" altLang="zh-CN" sz="1200" b="0" i="0" u="none" strike="noStrike" kern="1200" baseline="0" dirty="0" err="1" smtClean="0">
                <a:solidFill>
                  <a:schemeClr val="tx1"/>
                </a:solidFill>
                <a:latin typeface="+mn-lt"/>
                <a:ea typeface="+mn-ea"/>
                <a:cs typeface="+mn-cs"/>
              </a:rPr>
              <a:t>ToNumber</a:t>
            </a:r>
            <a:r>
              <a:rPr lang="en-US" altLang="zh-CN" sz="1200" b="0" i="0" u="none" strike="noStrike" kern="1200" baseline="0" dirty="0" smtClean="0">
                <a:solidFill>
                  <a:schemeClr val="tx1"/>
                </a:solidFill>
                <a:latin typeface="+mn-lt"/>
                <a:ea typeface="+mn-ea"/>
                <a:cs typeface="+mn-cs"/>
              </a:rPr>
              <a:t>(</a:t>
            </a:r>
            <a:r>
              <a:rPr lang="en-US" altLang="zh-CN" sz="1200" b="0" i="1" u="none" strike="noStrike" kern="1200" baseline="0" dirty="0" smtClean="0">
                <a:solidFill>
                  <a:schemeClr val="tx1"/>
                </a:solidFill>
                <a:latin typeface="+mn-lt"/>
                <a:ea typeface="+mn-ea"/>
                <a:cs typeface="+mn-cs"/>
              </a:rPr>
              <a:t>x</a:t>
            </a:r>
            <a:r>
              <a:rPr lang="en-US" altLang="zh-CN" sz="1200" b="0" i="0" u="none" strike="noStrike" kern="1200" baseline="0" dirty="0" smtClean="0">
                <a:solidFill>
                  <a:schemeClr val="tx1"/>
                </a:solidFill>
                <a:latin typeface="+mn-lt"/>
                <a:ea typeface="+mn-ea"/>
                <a:cs typeface="+mn-cs"/>
              </a:rPr>
              <a:t>) == </a:t>
            </a:r>
            <a:r>
              <a:rPr lang="en-US" altLang="zh-CN" sz="1200" b="0" i="1" u="none" strike="noStrike" kern="1200" baseline="0" dirty="0" smtClean="0">
                <a:solidFill>
                  <a:schemeClr val="tx1"/>
                </a:solidFill>
                <a:latin typeface="+mn-lt"/>
                <a:ea typeface="+mn-ea"/>
                <a:cs typeface="+mn-cs"/>
              </a:rPr>
              <a:t>y</a:t>
            </a:r>
            <a:r>
              <a:rPr lang="en-US" altLang="zh-CN" sz="1200" b="0" i="0" u="none" strike="noStrike" kern="1200" baseline="0" dirty="0" smtClean="0">
                <a:solidFill>
                  <a:schemeClr val="tx1"/>
                </a:solidFill>
                <a:latin typeface="+mn-lt"/>
                <a:ea typeface="+mn-ea"/>
                <a:cs typeface="+mn-cs"/>
              </a:rPr>
              <a:t>.</a:t>
            </a:r>
          </a:p>
          <a:p>
            <a:r>
              <a:rPr lang="en-US" altLang="zh-CN" sz="1200" b="0" i="0" u="none" strike="noStrike" kern="1200" baseline="0" dirty="0" smtClean="0">
                <a:solidFill>
                  <a:schemeClr val="tx1"/>
                </a:solidFill>
                <a:latin typeface="+mn-lt"/>
                <a:ea typeface="+mn-ea"/>
                <a:cs typeface="+mn-cs"/>
              </a:rPr>
              <a:t>7. If Type(</a:t>
            </a:r>
            <a:r>
              <a:rPr lang="en-US" altLang="zh-CN" sz="1200" b="0" i="1" u="none" strike="noStrike" kern="1200" baseline="0" dirty="0" smtClean="0">
                <a:solidFill>
                  <a:schemeClr val="tx1"/>
                </a:solidFill>
                <a:latin typeface="+mn-lt"/>
                <a:ea typeface="+mn-ea"/>
                <a:cs typeface="+mn-cs"/>
              </a:rPr>
              <a:t>y</a:t>
            </a:r>
            <a:r>
              <a:rPr lang="en-US" altLang="zh-CN" sz="1200" b="0" i="0" u="none" strike="noStrike" kern="1200" baseline="0" dirty="0" smtClean="0">
                <a:solidFill>
                  <a:schemeClr val="tx1"/>
                </a:solidFill>
                <a:latin typeface="+mn-lt"/>
                <a:ea typeface="+mn-ea"/>
                <a:cs typeface="+mn-cs"/>
              </a:rPr>
              <a:t>) is Boolean, return the result of the comparison </a:t>
            </a:r>
            <a:r>
              <a:rPr lang="en-US" altLang="zh-CN" sz="1200" b="0" i="1" u="none" strike="noStrike" kern="1200" baseline="0" dirty="0" smtClean="0">
                <a:solidFill>
                  <a:schemeClr val="tx1"/>
                </a:solidFill>
                <a:latin typeface="+mn-lt"/>
                <a:ea typeface="+mn-ea"/>
                <a:cs typeface="+mn-cs"/>
              </a:rPr>
              <a:t>x </a:t>
            </a:r>
            <a:r>
              <a:rPr lang="en-US" altLang="zh-CN" sz="1200" b="0" i="0" u="none" strike="noStrike" kern="1200" baseline="0" dirty="0" smtClean="0">
                <a:solidFill>
                  <a:schemeClr val="tx1"/>
                </a:solidFill>
                <a:latin typeface="+mn-lt"/>
                <a:ea typeface="+mn-ea"/>
                <a:cs typeface="+mn-cs"/>
              </a:rPr>
              <a:t>== </a:t>
            </a:r>
            <a:r>
              <a:rPr lang="en-US" altLang="zh-CN" sz="1200" b="0" i="0" u="none" strike="noStrike" kern="1200" baseline="0" dirty="0" err="1" smtClean="0">
                <a:solidFill>
                  <a:schemeClr val="tx1"/>
                </a:solidFill>
                <a:latin typeface="+mn-lt"/>
                <a:ea typeface="+mn-ea"/>
                <a:cs typeface="+mn-cs"/>
              </a:rPr>
              <a:t>ToNumber</a:t>
            </a:r>
            <a:r>
              <a:rPr lang="en-US" altLang="zh-CN" sz="1200" b="0" i="0" u="none" strike="noStrike" kern="1200" baseline="0" dirty="0" smtClean="0">
                <a:solidFill>
                  <a:schemeClr val="tx1"/>
                </a:solidFill>
                <a:latin typeface="+mn-lt"/>
                <a:ea typeface="+mn-ea"/>
                <a:cs typeface="+mn-cs"/>
              </a:rPr>
              <a:t>(</a:t>
            </a:r>
            <a:r>
              <a:rPr lang="en-US" altLang="zh-CN" sz="1200" b="0" i="1" u="none" strike="noStrike" kern="1200" baseline="0" dirty="0" smtClean="0">
                <a:solidFill>
                  <a:schemeClr val="tx1"/>
                </a:solidFill>
                <a:latin typeface="+mn-lt"/>
                <a:ea typeface="+mn-ea"/>
                <a:cs typeface="+mn-cs"/>
              </a:rPr>
              <a:t>y</a:t>
            </a:r>
            <a:r>
              <a:rPr lang="en-US" altLang="zh-CN" sz="1200" b="0" i="0" u="none" strike="noStrike" kern="1200" baseline="0" dirty="0" smtClean="0">
                <a:solidFill>
                  <a:schemeClr val="tx1"/>
                </a:solidFill>
                <a:latin typeface="+mn-lt"/>
                <a:ea typeface="+mn-ea"/>
                <a:cs typeface="+mn-cs"/>
              </a:rPr>
              <a:t>).</a:t>
            </a:r>
          </a:p>
          <a:p>
            <a:r>
              <a:rPr lang="en-US" altLang="zh-CN" sz="1200" b="0" i="0" u="none" strike="noStrike" kern="1200" baseline="0" dirty="0" smtClean="0">
                <a:solidFill>
                  <a:schemeClr val="tx1"/>
                </a:solidFill>
                <a:latin typeface="+mn-lt"/>
                <a:ea typeface="+mn-ea"/>
                <a:cs typeface="+mn-cs"/>
              </a:rPr>
              <a:t>8. If Type(</a:t>
            </a:r>
            <a:r>
              <a:rPr lang="en-US" altLang="zh-CN" sz="1200" b="0" i="1" u="none" strike="noStrike" kern="1200" baseline="0" dirty="0" smtClean="0">
                <a:solidFill>
                  <a:schemeClr val="tx1"/>
                </a:solidFill>
                <a:latin typeface="+mn-lt"/>
                <a:ea typeface="+mn-ea"/>
                <a:cs typeface="+mn-cs"/>
              </a:rPr>
              <a:t>x</a:t>
            </a:r>
            <a:r>
              <a:rPr lang="en-US" altLang="zh-CN" sz="1200" b="0" i="0" u="none" strike="noStrike" kern="1200" baseline="0" dirty="0" smtClean="0">
                <a:solidFill>
                  <a:schemeClr val="tx1"/>
                </a:solidFill>
                <a:latin typeface="+mn-lt"/>
                <a:ea typeface="+mn-ea"/>
                <a:cs typeface="+mn-cs"/>
              </a:rPr>
              <a:t>) is either String or Number and Type(</a:t>
            </a:r>
            <a:r>
              <a:rPr lang="en-US" altLang="zh-CN" sz="1200" b="0" i="1" u="none" strike="noStrike" kern="1200" baseline="0" dirty="0" smtClean="0">
                <a:solidFill>
                  <a:schemeClr val="tx1"/>
                </a:solidFill>
                <a:latin typeface="+mn-lt"/>
                <a:ea typeface="+mn-ea"/>
                <a:cs typeface="+mn-cs"/>
              </a:rPr>
              <a:t>y</a:t>
            </a:r>
            <a:r>
              <a:rPr lang="en-US" altLang="zh-CN" sz="1200" b="0" i="0" u="none" strike="noStrike" kern="1200" baseline="0" dirty="0" smtClean="0">
                <a:solidFill>
                  <a:schemeClr val="tx1"/>
                </a:solidFill>
                <a:latin typeface="+mn-lt"/>
                <a:ea typeface="+mn-ea"/>
                <a:cs typeface="+mn-cs"/>
              </a:rPr>
              <a:t>) is Object,</a:t>
            </a:r>
            <a:br>
              <a:rPr lang="en-US" altLang="zh-CN" sz="1200" b="0" i="0" u="none" strike="noStrike" kern="1200" baseline="0" dirty="0" smtClean="0">
                <a:solidFill>
                  <a:schemeClr val="tx1"/>
                </a:solidFill>
                <a:latin typeface="+mn-lt"/>
                <a:ea typeface="+mn-ea"/>
                <a:cs typeface="+mn-cs"/>
              </a:rPr>
            </a:br>
            <a:endParaRPr lang="en-US" altLang="zh-CN" sz="1200" b="0" i="0" u="none" strike="noStrike" kern="1200" baseline="0" dirty="0" smtClean="0">
              <a:solidFill>
                <a:schemeClr val="tx1"/>
              </a:solidFill>
              <a:latin typeface="+mn-lt"/>
              <a:ea typeface="+mn-ea"/>
              <a:cs typeface="+mn-cs"/>
            </a:endParaRPr>
          </a:p>
          <a:p>
            <a:r>
              <a:rPr lang="en-US" altLang="zh-CN" sz="1200" b="1" i="0" u="none" strike="noStrike" kern="1200" baseline="0" dirty="0" smtClean="0">
                <a:solidFill>
                  <a:schemeClr val="tx1"/>
                </a:solidFill>
                <a:latin typeface="+mn-lt"/>
                <a:ea typeface="+mn-ea"/>
                <a:cs typeface="+mn-cs"/>
              </a:rPr>
              <a:t>9.3 </a:t>
            </a:r>
            <a:r>
              <a:rPr lang="en-US" altLang="zh-CN" sz="1200" b="1" i="0" u="none" strike="noStrike" kern="1200" baseline="0" dirty="0" err="1" smtClean="0">
                <a:solidFill>
                  <a:schemeClr val="tx1"/>
                </a:solidFill>
                <a:latin typeface="+mn-lt"/>
                <a:ea typeface="+mn-ea"/>
                <a:cs typeface="+mn-cs"/>
              </a:rPr>
              <a:t>ToNumber</a:t>
            </a:r>
            <a:r>
              <a:rPr lang="en-US" altLang="zh-CN" sz="1200" b="1" i="0" u="none" strike="noStrike" kern="1200" baseline="0" dirty="0" smtClean="0">
                <a:solidFill>
                  <a:schemeClr val="tx1"/>
                </a:solidFill>
                <a:latin typeface="+mn-lt"/>
                <a:ea typeface="+mn-ea"/>
                <a:cs typeface="+mn-cs"/>
              </a:rPr>
              <a:t> Conversions</a:t>
            </a:r>
          </a:p>
          <a:p>
            <a:r>
              <a:rPr lang="en-US" altLang="zh-CN" sz="1200" b="0" i="0" u="none" strike="noStrike" kern="1200" baseline="0" dirty="0" smtClean="0">
                <a:solidFill>
                  <a:schemeClr val="tx1"/>
                </a:solidFill>
                <a:latin typeface="+mn-lt"/>
                <a:ea typeface="+mn-ea"/>
                <a:cs typeface="+mn-cs"/>
              </a:rPr>
              <a:t>Undefined =&gt; NaN</a:t>
            </a:r>
          </a:p>
          <a:p>
            <a:r>
              <a:rPr lang="en-US" altLang="zh-CN" sz="1200" b="0" i="0" u="none" strike="noStrike" kern="1200" baseline="0" dirty="0" smtClean="0">
                <a:solidFill>
                  <a:schemeClr val="tx1"/>
                </a:solidFill>
                <a:latin typeface="+mn-lt"/>
                <a:ea typeface="+mn-ea"/>
                <a:cs typeface="+mn-cs"/>
              </a:rPr>
              <a:t>Null =&gt; +0</a:t>
            </a:r>
          </a:p>
          <a:p>
            <a:r>
              <a:rPr lang="en-US" altLang="zh-CN" sz="1200" b="0" i="0" u="none" strike="noStrike" kern="1200" baseline="0" dirty="0" smtClean="0">
                <a:solidFill>
                  <a:schemeClr val="tx1"/>
                </a:solidFill>
                <a:latin typeface="+mn-lt"/>
                <a:ea typeface="+mn-ea"/>
                <a:cs typeface="+mn-cs"/>
              </a:rPr>
              <a:t>Boolean =&gt; 1 | 0</a:t>
            </a:r>
          </a:p>
        </p:txBody>
      </p:sp>
      <p:sp>
        <p:nvSpPr>
          <p:cNvPr id="4" name="灯片编号占位符 3"/>
          <p:cNvSpPr>
            <a:spLocks noGrp="1"/>
          </p:cNvSpPr>
          <p:nvPr>
            <p:ph type="sldNum" sz="quarter" idx="10"/>
          </p:nvPr>
        </p:nvSpPr>
        <p:spPr/>
        <p:txBody>
          <a:bodyPr/>
          <a:lstStyle/>
          <a:p>
            <a:fld id="{71077955-89F1-4C1F-81B2-7E7DD696C0AB}" type="slidenum">
              <a:rPr lang="zh-CN" altLang="en-US" smtClean="0"/>
              <a:t>7</a:t>
            </a:fld>
            <a:endParaRPr lang="zh-CN" altLang="en-US"/>
          </a:p>
        </p:txBody>
      </p:sp>
    </p:spTree>
    <p:extLst>
      <p:ext uri="{BB962C8B-B14F-4D97-AF65-F5344CB8AC3E}">
        <p14:creationId xmlns:p14="http://schemas.microsoft.com/office/powerpoint/2010/main" val="11634165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hlinkClick r:id="rId3"/>
              </a:rPr>
              <a:t>http://zh.wikipedia.org/wiki/JavaScript</a:t>
            </a:r>
            <a:endParaRPr lang="en-US" altLang="zh-CN" dirty="0" smtClean="0"/>
          </a:p>
          <a:p>
            <a:endParaRPr lang="en-US" altLang="zh-CN" dirty="0" smtClean="0"/>
          </a:p>
          <a:p>
            <a:r>
              <a:rPr lang="en-US" altLang="zh-CN" sz="1200" b="0" i="0" kern="1200" dirty="0" smtClean="0">
                <a:solidFill>
                  <a:schemeClr val="tx1"/>
                </a:solidFill>
                <a:effectLst/>
                <a:latin typeface="+mn-lt"/>
                <a:ea typeface="+mn-ea"/>
                <a:cs typeface="+mn-cs"/>
              </a:rPr>
              <a:t>JavaScript</a:t>
            </a:r>
            <a:r>
              <a:rPr lang="zh-CN" altLang="en-US" sz="1200" b="0" i="0" kern="1200" dirty="0" smtClean="0">
                <a:solidFill>
                  <a:schemeClr val="tx1"/>
                </a:solidFill>
                <a:effectLst/>
                <a:latin typeface="+mn-lt"/>
                <a:ea typeface="+mn-ea"/>
                <a:cs typeface="+mn-cs"/>
              </a:rPr>
              <a:t>是一种广泛用于</a:t>
            </a:r>
            <a:r>
              <a:rPr lang="zh-CN" altLang="en-US" sz="1200" b="0" i="0" u="none" strike="noStrike" kern="1200" dirty="0" smtClean="0">
                <a:solidFill>
                  <a:schemeClr val="tx1"/>
                </a:solidFill>
                <a:effectLst/>
                <a:latin typeface="+mn-lt"/>
                <a:ea typeface="+mn-ea"/>
                <a:cs typeface="+mn-cs"/>
                <a:hlinkClick r:id="rId4" tooltip="客户端"/>
              </a:rPr>
              <a:t>客户端</a:t>
            </a:r>
            <a:r>
              <a:rPr lang="zh-CN" altLang="en-US" sz="1200" b="0" i="0" u="none" strike="noStrike" kern="1200" dirty="0" smtClean="0">
                <a:solidFill>
                  <a:schemeClr val="tx1"/>
                </a:solidFill>
                <a:effectLst/>
                <a:latin typeface="+mn-lt"/>
                <a:ea typeface="+mn-ea"/>
                <a:cs typeface="+mn-cs"/>
                <a:hlinkClick r:id="rId5" tooltip="网页开发（页面不存在）"/>
              </a:rPr>
              <a:t>网页开发</a:t>
            </a:r>
            <a:r>
              <a:rPr lang="zh-CN" altLang="en-US" sz="1200" b="0" i="0" kern="1200" dirty="0" smtClean="0">
                <a:solidFill>
                  <a:schemeClr val="tx1"/>
                </a:solidFill>
                <a:effectLst/>
                <a:latin typeface="+mn-lt"/>
                <a:ea typeface="+mn-ea"/>
                <a:cs typeface="+mn-cs"/>
              </a:rPr>
              <a:t>的</a:t>
            </a:r>
            <a:r>
              <a:rPr lang="zh-CN" altLang="en-US" sz="1200" b="0" i="0" u="none" strike="noStrike" kern="1200" dirty="0" smtClean="0">
                <a:solidFill>
                  <a:schemeClr val="tx1"/>
                </a:solidFill>
                <a:effectLst/>
                <a:latin typeface="+mn-lt"/>
                <a:ea typeface="+mn-ea"/>
                <a:cs typeface="+mn-cs"/>
                <a:hlinkClick r:id="rId6" tooltip="脚本语言"/>
              </a:rPr>
              <a:t>脚本语言</a:t>
            </a:r>
            <a:r>
              <a:rPr lang="zh-CN" altLang="en-US" sz="1200" b="0" i="0" kern="1200" dirty="0" smtClean="0">
                <a:solidFill>
                  <a:schemeClr val="tx1"/>
                </a:solidFill>
                <a:effectLst/>
                <a:latin typeface="+mn-lt"/>
                <a:ea typeface="+mn-ea"/>
                <a:cs typeface="+mn-cs"/>
              </a:rPr>
              <a:t>，最常是于</a:t>
            </a:r>
            <a:r>
              <a:rPr lang="en-US" altLang="zh-CN" sz="1200" b="0" i="0" u="none" strike="noStrike" kern="1200" dirty="0" smtClean="0">
                <a:solidFill>
                  <a:schemeClr val="tx1"/>
                </a:solidFill>
                <a:effectLst/>
                <a:latin typeface="+mn-lt"/>
                <a:ea typeface="+mn-ea"/>
                <a:cs typeface="+mn-cs"/>
                <a:hlinkClick r:id="rId7" tooltip="HTML"/>
              </a:rPr>
              <a:t>HTML</a:t>
            </a:r>
            <a:r>
              <a:rPr lang="zh-CN" altLang="en-US" sz="1200" b="0" i="0" kern="1200" dirty="0" smtClean="0">
                <a:solidFill>
                  <a:schemeClr val="tx1"/>
                </a:solidFill>
                <a:effectLst/>
                <a:latin typeface="+mn-lt"/>
                <a:ea typeface="+mn-ea"/>
                <a:cs typeface="+mn-cs"/>
              </a:rPr>
              <a:t>上使用，用来给</a:t>
            </a:r>
            <a:r>
              <a:rPr lang="en-US" altLang="zh-CN" sz="1200" b="0" i="0" kern="1200" dirty="0" smtClean="0">
                <a:solidFill>
                  <a:schemeClr val="tx1"/>
                </a:solidFill>
                <a:effectLst/>
                <a:latin typeface="+mn-lt"/>
                <a:ea typeface="+mn-ea"/>
                <a:cs typeface="+mn-cs"/>
              </a:rPr>
              <a:t>HTML</a:t>
            </a:r>
            <a:r>
              <a:rPr lang="zh-CN" altLang="en-US" sz="1200" b="0" i="0" kern="1200" dirty="0" smtClean="0">
                <a:solidFill>
                  <a:schemeClr val="tx1"/>
                </a:solidFill>
                <a:effectLst/>
                <a:latin typeface="+mn-lt"/>
                <a:ea typeface="+mn-ea"/>
                <a:cs typeface="+mn-cs"/>
              </a:rPr>
              <a:t>网页添加动态功能。然而</a:t>
            </a:r>
            <a:r>
              <a:rPr lang="en-US" altLang="zh-CN" sz="1200" b="0" i="0" kern="1200" dirty="0" smtClean="0">
                <a:solidFill>
                  <a:schemeClr val="tx1"/>
                </a:solidFill>
                <a:effectLst/>
                <a:latin typeface="+mn-lt"/>
                <a:ea typeface="+mn-ea"/>
                <a:cs typeface="+mn-cs"/>
              </a:rPr>
              <a:t>JavaScript</a:t>
            </a:r>
            <a:r>
              <a:rPr lang="zh-CN" altLang="en-US" sz="1200" b="0" i="0" kern="1200" dirty="0" smtClean="0">
                <a:solidFill>
                  <a:schemeClr val="tx1"/>
                </a:solidFill>
                <a:effectLst/>
                <a:latin typeface="+mn-lt"/>
                <a:ea typeface="+mn-ea"/>
                <a:cs typeface="+mn-cs"/>
              </a:rPr>
              <a:t>也被用于不同的接口上，如</a:t>
            </a:r>
            <a:r>
              <a:rPr lang="zh-CN" altLang="en-US" sz="1200" b="0" i="0" u="none" strike="noStrike" kern="1200" dirty="0" smtClean="0">
                <a:solidFill>
                  <a:schemeClr val="tx1"/>
                </a:solidFill>
                <a:effectLst/>
                <a:latin typeface="+mn-lt"/>
                <a:ea typeface="+mn-ea"/>
                <a:cs typeface="+mn-cs"/>
                <a:hlinkClick r:id="rId8" tooltip="服务器"/>
              </a:rPr>
              <a:t>服务器</a:t>
            </a:r>
            <a:r>
              <a:rPr lang="zh-CN" altLang="en-US" sz="1200" b="0" i="0" kern="1200" dirty="0" smtClean="0">
                <a:solidFill>
                  <a:schemeClr val="tx1"/>
                </a:solidFill>
                <a:effectLst/>
                <a:latin typeface="+mn-lt"/>
                <a:ea typeface="+mn-ea"/>
                <a:cs typeface="+mn-cs"/>
              </a:rPr>
              <a:t>。它最初由</a:t>
            </a:r>
            <a:r>
              <a:rPr lang="zh-CN" altLang="en-US" sz="1200" b="0" i="0" u="none" strike="noStrike" kern="1200" dirty="0" smtClean="0">
                <a:solidFill>
                  <a:schemeClr val="tx1"/>
                </a:solidFill>
                <a:effectLst/>
                <a:latin typeface="+mn-lt"/>
                <a:ea typeface="+mn-ea"/>
                <a:cs typeface="+mn-cs"/>
                <a:hlinkClick r:id="rId9" tooltip="网景公司"/>
              </a:rPr>
              <a:t>网景公司</a:t>
            </a:r>
            <a:r>
              <a:rPr lang="zh-CN" altLang="en-US" sz="1200" b="0" i="0" kern="1200" dirty="0" smtClean="0">
                <a:solidFill>
                  <a:schemeClr val="tx1"/>
                </a:solidFill>
                <a:effectLst/>
                <a:latin typeface="+mn-lt"/>
                <a:ea typeface="+mn-ea"/>
                <a:cs typeface="+mn-cs"/>
              </a:rPr>
              <a:t>的</a:t>
            </a:r>
            <a:r>
              <a:rPr lang="en-US" altLang="zh-CN" sz="1200" b="0" i="0" u="none" strike="noStrike" kern="1200" dirty="0" smtClean="0">
                <a:solidFill>
                  <a:schemeClr val="tx1"/>
                </a:solidFill>
                <a:effectLst/>
                <a:latin typeface="+mn-lt"/>
                <a:ea typeface="+mn-ea"/>
                <a:cs typeface="+mn-cs"/>
                <a:hlinkClick r:id="rId10" tooltip="Brendan Eich"/>
              </a:rPr>
              <a:t>Brendan </a:t>
            </a:r>
            <a:r>
              <a:rPr lang="en-US" altLang="zh-CN" sz="1200" b="0" i="0" u="none" strike="noStrike" kern="1200" dirty="0" err="1" smtClean="0">
                <a:solidFill>
                  <a:schemeClr val="tx1"/>
                </a:solidFill>
                <a:effectLst/>
                <a:latin typeface="+mn-lt"/>
                <a:ea typeface="+mn-ea"/>
                <a:cs typeface="+mn-cs"/>
                <a:hlinkClick r:id="rId10" tooltip="Brendan Eich"/>
              </a:rPr>
              <a:t>Eich</a:t>
            </a:r>
            <a:r>
              <a:rPr lang="zh-CN" altLang="en-US" sz="1200" b="0" i="0" kern="1200" dirty="0" smtClean="0">
                <a:solidFill>
                  <a:schemeClr val="tx1"/>
                </a:solidFill>
                <a:effectLst/>
                <a:latin typeface="+mn-lt"/>
                <a:ea typeface="+mn-ea"/>
                <a:cs typeface="+mn-cs"/>
              </a:rPr>
              <a:t>设计，是一种</a:t>
            </a:r>
            <a:r>
              <a:rPr lang="zh-CN" altLang="en-US" sz="1200" b="1" i="0" kern="1200" dirty="0" smtClean="0">
                <a:solidFill>
                  <a:schemeClr val="tx1"/>
                </a:solidFill>
                <a:effectLst/>
                <a:latin typeface="+mn-lt"/>
                <a:ea typeface="+mn-ea"/>
                <a:cs typeface="+mn-cs"/>
              </a:rPr>
              <a:t>动态</a:t>
            </a:r>
            <a:r>
              <a:rPr lang="zh-CN" altLang="en-US" sz="1200" b="0" i="0" kern="1200" dirty="0" smtClean="0">
                <a:solidFill>
                  <a:schemeClr val="tx1"/>
                </a:solidFill>
                <a:effectLst/>
                <a:latin typeface="+mn-lt"/>
                <a:ea typeface="+mn-ea"/>
                <a:cs typeface="+mn-cs"/>
              </a:rPr>
              <a:t>、</a:t>
            </a:r>
            <a:r>
              <a:rPr lang="zh-CN" altLang="en-US" sz="1200" b="1" i="0" kern="1200" dirty="0" smtClean="0">
                <a:solidFill>
                  <a:srgbClr val="FF0000"/>
                </a:solidFill>
                <a:effectLst/>
                <a:latin typeface="+mn-lt"/>
                <a:ea typeface="+mn-ea"/>
                <a:cs typeface="+mn-cs"/>
              </a:rPr>
              <a:t>弱类型</a:t>
            </a:r>
            <a:r>
              <a:rPr lang="zh-CN" altLang="en-US" sz="1200" b="0" i="0" kern="1200" dirty="0" smtClean="0">
                <a:solidFill>
                  <a:schemeClr val="tx1"/>
                </a:solidFill>
                <a:effectLst/>
                <a:latin typeface="+mn-lt"/>
                <a:ea typeface="+mn-ea"/>
                <a:cs typeface="+mn-cs"/>
              </a:rPr>
              <a:t>、基于原型的语言，内置支持类型。</a:t>
            </a:r>
            <a:r>
              <a:rPr lang="en-US" altLang="zh-CN" sz="1200" b="0" i="0" kern="1200" dirty="0" smtClean="0">
                <a:solidFill>
                  <a:schemeClr val="tx1"/>
                </a:solidFill>
                <a:effectLst/>
                <a:latin typeface="+mn-lt"/>
                <a:ea typeface="+mn-ea"/>
                <a:cs typeface="+mn-cs"/>
              </a:rPr>
              <a:t>JavaScript</a:t>
            </a:r>
            <a:r>
              <a:rPr lang="zh-CN" altLang="en-US" sz="1200" b="0" i="0" kern="1200" dirty="0" smtClean="0">
                <a:solidFill>
                  <a:schemeClr val="tx1"/>
                </a:solidFill>
                <a:effectLst/>
                <a:latin typeface="+mn-lt"/>
                <a:ea typeface="+mn-ea"/>
                <a:cs typeface="+mn-cs"/>
              </a:rPr>
              <a:t>是</a:t>
            </a:r>
            <a:r>
              <a:rPr lang="zh-CN" altLang="en-US" sz="1200" b="0" i="0" u="none" strike="noStrike" kern="1200" dirty="0" smtClean="0">
                <a:solidFill>
                  <a:schemeClr val="tx1"/>
                </a:solidFill>
                <a:effectLst/>
                <a:latin typeface="+mn-lt"/>
                <a:ea typeface="+mn-ea"/>
                <a:cs typeface="+mn-cs"/>
                <a:hlinkClick r:id="rId11" tooltip="甲骨文公司"/>
              </a:rPr>
              <a:t>甲骨文公司</a:t>
            </a:r>
            <a:r>
              <a:rPr lang="zh-CN" altLang="en-US" sz="1200" b="0" i="0" kern="1200" dirty="0" smtClean="0">
                <a:solidFill>
                  <a:schemeClr val="tx1"/>
                </a:solidFill>
                <a:effectLst/>
                <a:latin typeface="+mn-lt"/>
                <a:ea typeface="+mn-ea"/>
                <a:cs typeface="+mn-cs"/>
              </a:rPr>
              <a:t>的注册商标。</a:t>
            </a:r>
            <a:r>
              <a:rPr lang="en-US" altLang="zh-CN" sz="1200" b="0" i="0" u="none" strike="noStrike" kern="1200" baseline="30000" dirty="0" smtClean="0">
                <a:solidFill>
                  <a:schemeClr val="tx1"/>
                </a:solidFill>
                <a:effectLst/>
                <a:latin typeface="+mn-lt"/>
                <a:ea typeface="+mn-ea"/>
                <a:cs typeface="+mn-cs"/>
                <a:hlinkClick r:id="rId3"/>
              </a:rPr>
              <a:t>[4]</a:t>
            </a:r>
            <a:r>
              <a:rPr lang="zh-CN" altLang="en-US" sz="1200" b="0" i="0" kern="1200" dirty="0" smtClean="0">
                <a:solidFill>
                  <a:schemeClr val="tx1"/>
                </a:solidFill>
                <a:effectLst/>
                <a:latin typeface="+mn-lt"/>
                <a:ea typeface="+mn-ea"/>
                <a:cs typeface="+mn-cs"/>
              </a:rPr>
              <a:t> </a:t>
            </a:r>
            <a:r>
              <a:rPr lang="en-US" altLang="zh-CN" sz="1200" b="0" i="0" u="none" strike="noStrike" kern="1200" dirty="0" err="1" smtClean="0">
                <a:solidFill>
                  <a:schemeClr val="tx1"/>
                </a:solidFill>
                <a:effectLst/>
                <a:latin typeface="+mn-lt"/>
                <a:ea typeface="+mn-ea"/>
                <a:cs typeface="+mn-cs"/>
                <a:hlinkClick r:id="rId12" tooltip="Ecma国际"/>
              </a:rPr>
              <a:t>Ecma</a:t>
            </a:r>
            <a:r>
              <a:rPr lang="zh-CN" altLang="en-US" sz="1200" b="0" i="0" u="none" strike="noStrike" kern="1200" dirty="0" smtClean="0">
                <a:solidFill>
                  <a:schemeClr val="tx1"/>
                </a:solidFill>
                <a:effectLst/>
                <a:latin typeface="+mn-lt"/>
                <a:ea typeface="+mn-ea"/>
                <a:cs typeface="+mn-cs"/>
                <a:hlinkClick r:id="rId12" tooltip="Ecma国际"/>
              </a:rPr>
              <a:t>国际</a:t>
            </a:r>
            <a:r>
              <a:rPr lang="zh-CN" altLang="en-US" sz="1200" b="0" i="0" kern="1200" dirty="0" smtClean="0">
                <a:solidFill>
                  <a:schemeClr val="tx1"/>
                </a:solidFill>
                <a:effectLst/>
                <a:latin typeface="+mn-lt"/>
                <a:ea typeface="+mn-ea"/>
                <a:cs typeface="+mn-cs"/>
              </a:rPr>
              <a:t>以</a:t>
            </a:r>
            <a:r>
              <a:rPr lang="en-US" altLang="zh-CN" sz="1200" b="0" i="0" kern="1200" dirty="0" smtClean="0">
                <a:solidFill>
                  <a:schemeClr val="tx1"/>
                </a:solidFill>
                <a:effectLst/>
                <a:latin typeface="+mn-lt"/>
                <a:ea typeface="+mn-ea"/>
                <a:cs typeface="+mn-cs"/>
              </a:rPr>
              <a:t>JavaScript</a:t>
            </a:r>
            <a:r>
              <a:rPr lang="zh-CN" altLang="en-US" sz="1200" b="0" i="0" kern="1200" dirty="0" smtClean="0">
                <a:solidFill>
                  <a:schemeClr val="tx1"/>
                </a:solidFill>
                <a:effectLst/>
                <a:latin typeface="+mn-lt"/>
                <a:ea typeface="+mn-ea"/>
                <a:cs typeface="+mn-cs"/>
              </a:rPr>
              <a:t>为基础制定了</a:t>
            </a:r>
            <a:r>
              <a:rPr lang="en-US" altLang="zh-CN" sz="1200" b="0" i="0" u="none" strike="noStrike" kern="1200" dirty="0" err="1" smtClean="0">
                <a:solidFill>
                  <a:schemeClr val="tx1"/>
                </a:solidFill>
                <a:effectLst/>
                <a:latin typeface="+mn-lt"/>
                <a:ea typeface="+mn-ea"/>
                <a:cs typeface="+mn-cs"/>
                <a:hlinkClick r:id="rId13" tooltip="ECMAScript"/>
              </a:rPr>
              <a:t>ECMAScript</a:t>
            </a:r>
            <a:r>
              <a:rPr lang="zh-CN" altLang="en-US" sz="1200" b="0" i="0" kern="1200" dirty="0" smtClean="0">
                <a:solidFill>
                  <a:schemeClr val="tx1"/>
                </a:solidFill>
                <a:effectLst/>
                <a:latin typeface="+mn-lt"/>
                <a:ea typeface="+mn-ea"/>
                <a:cs typeface="+mn-cs"/>
              </a:rPr>
              <a:t>标准。</a:t>
            </a:r>
            <a:r>
              <a:rPr lang="en-US" altLang="zh-CN" sz="1200" b="0" i="0" kern="1200" dirty="0" smtClean="0">
                <a:solidFill>
                  <a:schemeClr val="tx1"/>
                </a:solidFill>
                <a:effectLst/>
                <a:latin typeface="+mn-lt"/>
                <a:ea typeface="+mn-ea"/>
                <a:cs typeface="+mn-cs"/>
              </a:rPr>
              <a:t>JavaScript</a:t>
            </a:r>
            <a:r>
              <a:rPr lang="zh-CN" altLang="en-US" sz="1200" b="0" i="0" kern="1200" dirty="0" smtClean="0">
                <a:solidFill>
                  <a:schemeClr val="tx1"/>
                </a:solidFill>
                <a:effectLst/>
                <a:latin typeface="+mn-lt"/>
                <a:ea typeface="+mn-ea"/>
                <a:cs typeface="+mn-cs"/>
              </a:rPr>
              <a:t>也可以用于其他场合，如服务器端编程。完整的</a:t>
            </a:r>
            <a:r>
              <a:rPr lang="en-US" altLang="zh-CN" sz="1200" b="0" i="0" kern="1200" dirty="0" smtClean="0">
                <a:solidFill>
                  <a:schemeClr val="tx1"/>
                </a:solidFill>
                <a:effectLst/>
                <a:latin typeface="+mn-lt"/>
                <a:ea typeface="+mn-ea"/>
                <a:cs typeface="+mn-cs"/>
              </a:rPr>
              <a:t>JavaScript</a:t>
            </a:r>
            <a:r>
              <a:rPr lang="zh-CN" altLang="en-US" sz="1200" b="0" i="0" kern="1200" dirty="0" smtClean="0">
                <a:solidFill>
                  <a:schemeClr val="tx1"/>
                </a:solidFill>
                <a:effectLst/>
                <a:latin typeface="+mn-lt"/>
                <a:ea typeface="+mn-ea"/>
                <a:cs typeface="+mn-cs"/>
              </a:rPr>
              <a:t>实现包含三个部分：</a:t>
            </a:r>
            <a:r>
              <a:rPr lang="en-US" altLang="zh-CN" sz="1200" b="0" i="0" u="none" strike="noStrike" kern="1200" dirty="0" err="1" smtClean="0">
                <a:solidFill>
                  <a:schemeClr val="tx1"/>
                </a:solidFill>
                <a:effectLst/>
                <a:latin typeface="+mn-lt"/>
                <a:ea typeface="+mn-ea"/>
                <a:cs typeface="+mn-cs"/>
                <a:hlinkClick r:id="rId13" tooltip="ECMAScript"/>
              </a:rPr>
              <a:t>ECMAScript</a:t>
            </a:r>
            <a:r>
              <a:rPr lang="zh-CN" altLang="en-US" sz="1200" b="0" i="0" kern="1200" dirty="0" smtClean="0">
                <a:solidFill>
                  <a:schemeClr val="tx1"/>
                </a:solidFill>
                <a:effectLst/>
                <a:latin typeface="+mn-lt"/>
                <a:ea typeface="+mn-ea"/>
                <a:cs typeface="+mn-cs"/>
              </a:rPr>
              <a:t>，</a:t>
            </a:r>
            <a:r>
              <a:rPr lang="zh-CN" altLang="en-US" sz="1200" b="0" i="0" u="none" strike="noStrike" kern="1200" dirty="0" smtClean="0">
                <a:solidFill>
                  <a:schemeClr val="tx1"/>
                </a:solidFill>
                <a:effectLst/>
                <a:latin typeface="+mn-lt"/>
                <a:ea typeface="+mn-ea"/>
                <a:cs typeface="+mn-cs"/>
                <a:hlinkClick r:id="rId14" tooltip="文档对象模型"/>
              </a:rPr>
              <a:t>文档对象模型</a:t>
            </a:r>
            <a:r>
              <a:rPr lang="zh-CN" altLang="en-US" sz="1200" b="0" i="0" kern="1200" dirty="0" smtClean="0">
                <a:solidFill>
                  <a:schemeClr val="tx1"/>
                </a:solidFill>
                <a:effectLst/>
                <a:latin typeface="+mn-lt"/>
                <a:ea typeface="+mn-ea"/>
                <a:cs typeface="+mn-cs"/>
              </a:rPr>
              <a:t>，</a:t>
            </a:r>
            <a:r>
              <a:rPr lang="zh-CN" altLang="en-US" sz="1200" b="0" i="0" u="none" strike="noStrike" kern="1200" dirty="0" smtClean="0">
                <a:solidFill>
                  <a:schemeClr val="tx1"/>
                </a:solidFill>
                <a:effectLst/>
                <a:latin typeface="+mn-lt"/>
                <a:ea typeface="+mn-ea"/>
                <a:cs typeface="+mn-cs"/>
                <a:hlinkClick r:id="rId15" tooltip="浏览器对象模型（页面不存在）"/>
              </a:rPr>
              <a:t>浏览器对象模型</a:t>
            </a:r>
            <a:r>
              <a:rPr lang="zh-CN" altLang="en-US" sz="1200" b="0" i="0" kern="1200" dirty="0" smtClean="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71077955-89F1-4C1F-81B2-7E7DD696C0AB}" type="slidenum">
              <a:rPr lang="zh-CN" altLang="en-US" smtClean="0"/>
              <a:t>9</a:t>
            </a:fld>
            <a:endParaRPr lang="zh-CN" altLang="en-US"/>
          </a:p>
        </p:txBody>
      </p:sp>
    </p:spTree>
    <p:extLst>
      <p:ext uri="{BB962C8B-B14F-4D97-AF65-F5344CB8AC3E}">
        <p14:creationId xmlns:p14="http://schemas.microsoft.com/office/powerpoint/2010/main" val="5568020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更多</a:t>
            </a:r>
            <a:r>
              <a:rPr lang="en-US" altLang="zh-CN" dirty="0" smtClean="0"/>
              <a:t>WeakMap</a:t>
            </a:r>
            <a:r>
              <a:rPr lang="zh-CN" altLang="en-US" dirty="0" smtClean="0"/>
              <a:t>的介绍：</a:t>
            </a:r>
            <a:r>
              <a:rPr lang="en-US" altLang="zh-CN" dirty="0" smtClean="0">
                <a:hlinkClick r:id="rId3"/>
              </a:rPr>
              <a:t>https://developer.mozilla.org/en-US/docs/JavaScript/Reference/Global_Objects/WeakMap</a:t>
            </a:r>
            <a:endParaRPr lang="en-US" altLang="zh-CN" dirty="0" smtClean="0"/>
          </a:p>
          <a:p>
            <a:r>
              <a:rPr lang="zh-CN" altLang="en-US" dirty="0" smtClean="0"/>
              <a:t>关于</a:t>
            </a:r>
            <a:r>
              <a:rPr lang="en-US" altLang="zh-CN" dirty="0" smtClean="0"/>
              <a:t>WeakMap</a:t>
            </a:r>
            <a:r>
              <a:rPr lang="zh-CN" altLang="en-US" dirty="0" smtClean="0"/>
              <a:t>引入到</a:t>
            </a:r>
            <a:r>
              <a:rPr lang="en-US" altLang="zh-CN" dirty="0" smtClean="0"/>
              <a:t>ECMAScript</a:t>
            </a:r>
            <a:r>
              <a:rPr lang="zh-CN" altLang="en-US" dirty="0" smtClean="0"/>
              <a:t>提案：</a:t>
            </a:r>
            <a:r>
              <a:rPr lang="en-US" altLang="zh-CN" dirty="0" smtClean="0">
                <a:hlinkClick r:id="rId4"/>
              </a:rPr>
              <a:t>http://wiki.ecmascript.org/doku.php?id=harmony:weak_maps#weakmap</a:t>
            </a:r>
            <a:endParaRPr lang="en-US" altLang="zh-CN" dirty="0" smtClean="0"/>
          </a:p>
          <a:p>
            <a:r>
              <a:rPr lang="zh-CN" altLang="en-US" dirty="0" smtClean="0"/>
              <a:t>更多</a:t>
            </a:r>
            <a:r>
              <a:rPr lang="en-US" altLang="zh-CN" dirty="0" smtClean="0"/>
              <a:t>Typed Array</a:t>
            </a:r>
            <a:r>
              <a:rPr lang="zh-CN" altLang="en-US" dirty="0" smtClean="0"/>
              <a:t>的介绍：</a:t>
            </a:r>
            <a:r>
              <a:rPr lang="en-US" altLang="zh-CN" dirty="0" smtClean="0">
                <a:hlinkClick r:id="rId5"/>
              </a:rPr>
              <a:t>http://www.khronos.org/registry/typedarray/specs/latest/</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71077955-89F1-4C1F-81B2-7E7DD696C0AB}" type="slidenum">
              <a:rPr lang="zh-CN" altLang="en-US" smtClean="0"/>
              <a:t>10</a:t>
            </a:fld>
            <a:endParaRPr lang="zh-CN" altLang="en-US"/>
          </a:p>
        </p:txBody>
      </p:sp>
    </p:spTree>
    <p:extLst>
      <p:ext uri="{BB962C8B-B14F-4D97-AF65-F5344CB8AC3E}">
        <p14:creationId xmlns:p14="http://schemas.microsoft.com/office/powerpoint/2010/main" val="11634165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最常用且容易疑惑的是加法运算，除了算数意义，还表示着字符串拼接。</a:t>
            </a:r>
            <a:endParaRPr lang="zh-CN" altLang="en-US" dirty="0"/>
          </a:p>
        </p:txBody>
      </p:sp>
      <p:sp>
        <p:nvSpPr>
          <p:cNvPr id="4" name="灯片编号占位符 3"/>
          <p:cNvSpPr>
            <a:spLocks noGrp="1"/>
          </p:cNvSpPr>
          <p:nvPr>
            <p:ph type="sldNum" sz="quarter" idx="10"/>
          </p:nvPr>
        </p:nvSpPr>
        <p:spPr/>
        <p:txBody>
          <a:bodyPr/>
          <a:lstStyle/>
          <a:p>
            <a:fld id="{71077955-89F1-4C1F-81B2-7E7DD696C0AB}" type="slidenum">
              <a:rPr lang="zh-CN" altLang="en-US" smtClean="0"/>
              <a:t>11</a:t>
            </a:fld>
            <a:endParaRPr lang="zh-CN" altLang="en-US"/>
          </a:p>
        </p:txBody>
      </p:sp>
    </p:spTree>
    <p:extLst>
      <p:ext uri="{BB962C8B-B14F-4D97-AF65-F5344CB8AC3E}">
        <p14:creationId xmlns:p14="http://schemas.microsoft.com/office/powerpoint/2010/main" val="12019587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E760E48B-A7AE-46AB-BD70-F7B8569C6514}" type="datetimeFigureOut">
              <a:rPr lang="zh-CN" altLang="en-US" smtClean="0"/>
              <a:t>2012/11/8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7831430-BD63-43D9-B1E8-07ADFB5031B2}" type="slidenum">
              <a:rPr lang="zh-CN" altLang="en-US" smtClean="0"/>
              <a:t>‹#›</a:t>
            </a:fld>
            <a:endParaRPr lang="zh-CN" altLang="en-US"/>
          </a:p>
        </p:txBody>
      </p:sp>
    </p:spTree>
    <p:extLst>
      <p:ext uri="{BB962C8B-B14F-4D97-AF65-F5344CB8AC3E}">
        <p14:creationId xmlns:p14="http://schemas.microsoft.com/office/powerpoint/2010/main" val="30849909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760E48B-A7AE-46AB-BD70-F7B8569C6514}" type="datetimeFigureOut">
              <a:rPr lang="zh-CN" altLang="en-US" smtClean="0"/>
              <a:t>2012/11/8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7831430-BD63-43D9-B1E8-07ADFB5031B2}" type="slidenum">
              <a:rPr lang="zh-CN" altLang="en-US" smtClean="0"/>
              <a:t>‹#›</a:t>
            </a:fld>
            <a:endParaRPr lang="zh-CN" altLang="en-US"/>
          </a:p>
        </p:txBody>
      </p:sp>
    </p:spTree>
    <p:extLst>
      <p:ext uri="{BB962C8B-B14F-4D97-AF65-F5344CB8AC3E}">
        <p14:creationId xmlns:p14="http://schemas.microsoft.com/office/powerpoint/2010/main" val="19297029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760E48B-A7AE-46AB-BD70-F7B8569C6514}" type="datetimeFigureOut">
              <a:rPr lang="zh-CN" altLang="en-US" smtClean="0"/>
              <a:t>2012/11/8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7831430-BD63-43D9-B1E8-07ADFB5031B2}" type="slidenum">
              <a:rPr lang="zh-CN" altLang="en-US" smtClean="0"/>
              <a:t>‹#›</a:t>
            </a:fld>
            <a:endParaRPr lang="zh-CN" altLang="en-US"/>
          </a:p>
        </p:txBody>
      </p:sp>
    </p:spTree>
    <p:extLst>
      <p:ext uri="{BB962C8B-B14F-4D97-AF65-F5344CB8AC3E}">
        <p14:creationId xmlns:p14="http://schemas.microsoft.com/office/powerpoint/2010/main" val="35407739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760E48B-A7AE-46AB-BD70-F7B8569C6514}" type="datetimeFigureOut">
              <a:rPr lang="zh-CN" altLang="en-US" smtClean="0"/>
              <a:t>2012/11/8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7831430-BD63-43D9-B1E8-07ADFB5031B2}" type="slidenum">
              <a:rPr lang="zh-CN" altLang="en-US" smtClean="0"/>
              <a:t>‹#›</a:t>
            </a:fld>
            <a:endParaRPr lang="zh-CN" altLang="en-US"/>
          </a:p>
        </p:txBody>
      </p:sp>
    </p:spTree>
    <p:extLst>
      <p:ext uri="{BB962C8B-B14F-4D97-AF65-F5344CB8AC3E}">
        <p14:creationId xmlns:p14="http://schemas.microsoft.com/office/powerpoint/2010/main" val="30340309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E760E48B-A7AE-46AB-BD70-F7B8569C6514}" type="datetimeFigureOut">
              <a:rPr lang="zh-CN" altLang="en-US" smtClean="0"/>
              <a:t>2012/11/8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7831430-BD63-43D9-B1E8-07ADFB5031B2}" type="slidenum">
              <a:rPr lang="zh-CN" altLang="en-US" smtClean="0"/>
              <a:t>‹#›</a:t>
            </a:fld>
            <a:endParaRPr lang="zh-CN" altLang="en-US"/>
          </a:p>
        </p:txBody>
      </p:sp>
    </p:spTree>
    <p:extLst>
      <p:ext uri="{BB962C8B-B14F-4D97-AF65-F5344CB8AC3E}">
        <p14:creationId xmlns:p14="http://schemas.microsoft.com/office/powerpoint/2010/main" val="287499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E760E48B-A7AE-46AB-BD70-F7B8569C6514}" type="datetimeFigureOut">
              <a:rPr lang="zh-CN" altLang="en-US" smtClean="0"/>
              <a:t>2012/11/8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7831430-BD63-43D9-B1E8-07ADFB5031B2}" type="slidenum">
              <a:rPr lang="zh-CN" altLang="en-US" smtClean="0"/>
              <a:t>‹#›</a:t>
            </a:fld>
            <a:endParaRPr lang="zh-CN" altLang="en-US"/>
          </a:p>
        </p:txBody>
      </p:sp>
    </p:spTree>
    <p:extLst>
      <p:ext uri="{BB962C8B-B14F-4D97-AF65-F5344CB8AC3E}">
        <p14:creationId xmlns:p14="http://schemas.microsoft.com/office/powerpoint/2010/main" val="34521165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E760E48B-A7AE-46AB-BD70-F7B8569C6514}" type="datetimeFigureOut">
              <a:rPr lang="zh-CN" altLang="en-US" smtClean="0"/>
              <a:t>2012/11/8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7831430-BD63-43D9-B1E8-07ADFB5031B2}" type="slidenum">
              <a:rPr lang="zh-CN" altLang="en-US" smtClean="0"/>
              <a:t>‹#›</a:t>
            </a:fld>
            <a:endParaRPr lang="zh-CN" altLang="en-US"/>
          </a:p>
        </p:txBody>
      </p:sp>
    </p:spTree>
    <p:extLst>
      <p:ext uri="{BB962C8B-B14F-4D97-AF65-F5344CB8AC3E}">
        <p14:creationId xmlns:p14="http://schemas.microsoft.com/office/powerpoint/2010/main" val="8344459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E760E48B-A7AE-46AB-BD70-F7B8569C6514}" type="datetimeFigureOut">
              <a:rPr lang="zh-CN" altLang="en-US" smtClean="0"/>
              <a:t>2012/11/8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7831430-BD63-43D9-B1E8-07ADFB5031B2}" type="slidenum">
              <a:rPr lang="zh-CN" altLang="en-US" smtClean="0"/>
              <a:t>‹#›</a:t>
            </a:fld>
            <a:endParaRPr lang="zh-CN" altLang="en-US"/>
          </a:p>
        </p:txBody>
      </p:sp>
    </p:spTree>
    <p:extLst>
      <p:ext uri="{BB962C8B-B14F-4D97-AF65-F5344CB8AC3E}">
        <p14:creationId xmlns:p14="http://schemas.microsoft.com/office/powerpoint/2010/main" val="20057278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760E48B-A7AE-46AB-BD70-F7B8569C6514}" type="datetimeFigureOut">
              <a:rPr lang="zh-CN" altLang="en-US" smtClean="0"/>
              <a:t>2012/11/8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7831430-BD63-43D9-B1E8-07ADFB5031B2}" type="slidenum">
              <a:rPr lang="zh-CN" altLang="en-US" smtClean="0"/>
              <a:t>‹#›</a:t>
            </a:fld>
            <a:endParaRPr lang="zh-CN" altLang="en-US"/>
          </a:p>
        </p:txBody>
      </p:sp>
    </p:spTree>
    <p:extLst>
      <p:ext uri="{BB962C8B-B14F-4D97-AF65-F5344CB8AC3E}">
        <p14:creationId xmlns:p14="http://schemas.microsoft.com/office/powerpoint/2010/main" val="1889098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E760E48B-A7AE-46AB-BD70-F7B8569C6514}" type="datetimeFigureOut">
              <a:rPr lang="zh-CN" altLang="en-US" smtClean="0"/>
              <a:t>2012/11/8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7831430-BD63-43D9-B1E8-07ADFB5031B2}" type="slidenum">
              <a:rPr lang="zh-CN" altLang="en-US" smtClean="0"/>
              <a:t>‹#›</a:t>
            </a:fld>
            <a:endParaRPr lang="zh-CN" altLang="en-US"/>
          </a:p>
        </p:txBody>
      </p:sp>
    </p:spTree>
    <p:extLst>
      <p:ext uri="{BB962C8B-B14F-4D97-AF65-F5344CB8AC3E}">
        <p14:creationId xmlns:p14="http://schemas.microsoft.com/office/powerpoint/2010/main" val="26037345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E760E48B-A7AE-46AB-BD70-F7B8569C6514}" type="datetimeFigureOut">
              <a:rPr lang="zh-CN" altLang="en-US" smtClean="0"/>
              <a:t>2012/11/8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7831430-BD63-43D9-B1E8-07ADFB5031B2}" type="slidenum">
              <a:rPr lang="zh-CN" altLang="en-US" smtClean="0"/>
              <a:t>‹#›</a:t>
            </a:fld>
            <a:endParaRPr lang="zh-CN" altLang="en-US"/>
          </a:p>
        </p:txBody>
      </p:sp>
    </p:spTree>
    <p:extLst>
      <p:ext uri="{BB962C8B-B14F-4D97-AF65-F5344CB8AC3E}">
        <p14:creationId xmlns:p14="http://schemas.microsoft.com/office/powerpoint/2010/main" val="22179457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7000" r="-7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60E48B-A7AE-46AB-BD70-F7B8569C6514}" type="datetimeFigureOut">
              <a:rPr lang="zh-CN" altLang="en-US" smtClean="0"/>
              <a:t>2012/11/8</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831430-BD63-43D9-B1E8-07ADFB5031B2}" type="slidenum">
              <a:rPr lang="zh-CN" altLang="en-US" smtClean="0"/>
              <a:t>‹#›</a:t>
            </a:fld>
            <a:endParaRPr lang="zh-CN" altLang="en-US"/>
          </a:p>
        </p:txBody>
      </p:sp>
    </p:spTree>
    <p:extLst>
      <p:ext uri="{BB962C8B-B14F-4D97-AF65-F5344CB8AC3E}">
        <p14:creationId xmlns:p14="http://schemas.microsoft.com/office/powerpoint/2010/main" val="12183140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3.jpeg"/><Relationship Id="rId5" Type="http://schemas.openxmlformats.org/officeDocument/2006/relationships/image" Target="../media/image12.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slide" Target="slide19.xml"/><Relationship Id="rId7" Type="http://schemas.openxmlformats.org/officeDocument/2006/relationships/slide" Target="slide24.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slide" Target="slide25.xml"/><Relationship Id="rId5" Type="http://schemas.openxmlformats.org/officeDocument/2006/relationships/slide" Target="slide23.xml"/><Relationship Id="rId4" Type="http://schemas.openxmlformats.org/officeDocument/2006/relationships/slide" Target="slide21.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slide" Target="slide18.xm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slide" Target="slide18.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 Target="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403648" y="6500936"/>
            <a:ext cx="6400800" cy="384448"/>
          </a:xfrm>
        </p:spPr>
        <p:txBody>
          <a:bodyPr>
            <a:normAutofit/>
          </a:bodyPr>
          <a:lstStyle/>
          <a:p>
            <a:r>
              <a:rPr lang="en-US" altLang="zh-CN" sz="1200" dirty="0" smtClean="0">
                <a:solidFill>
                  <a:schemeClr val="bg1"/>
                </a:solidFill>
                <a:latin typeface="Comic Sans MS" pitchFamily="66" charset="0"/>
              </a:rPr>
              <a:t>by </a:t>
            </a:r>
            <a:r>
              <a:rPr lang="en-US" altLang="zh-CN" sz="1200" dirty="0" smtClean="0">
                <a:solidFill>
                  <a:srgbClr val="FFC000"/>
                </a:solidFill>
                <a:latin typeface="Comic Sans MS" pitchFamily="66" charset="0"/>
              </a:rPr>
              <a:t>Bosn </a:t>
            </a:r>
            <a:endParaRPr lang="zh-CN" altLang="en-US" sz="1200" dirty="0">
              <a:solidFill>
                <a:schemeClr val="bg1"/>
              </a:solidFill>
              <a:latin typeface="Comic Sans MS" pitchFamily="66" charset="0"/>
            </a:endParaRPr>
          </a:p>
        </p:txBody>
      </p:sp>
      <p:sp>
        <p:nvSpPr>
          <p:cNvPr id="8" name="矩形 7"/>
          <p:cNvSpPr/>
          <p:nvPr/>
        </p:nvSpPr>
        <p:spPr>
          <a:xfrm>
            <a:off x="2771800" y="2996952"/>
            <a:ext cx="3591048" cy="584775"/>
          </a:xfrm>
          <a:prstGeom prst="rect">
            <a:avLst/>
          </a:prstGeom>
        </p:spPr>
        <p:txBody>
          <a:bodyPr wrap="none">
            <a:spAutoFit/>
          </a:bodyPr>
          <a:lstStyle/>
          <a:p>
            <a:r>
              <a:rPr lang="zh-CN" altLang="en-US" sz="3200" dirty="0" smtClean="0">
                <a:solidFill>
                  <a:schemeClr val="bg1"/>
                </a:solidFill>
                <a:latin typeface="Comic Sans MS" pitchFamily="66" charset="0"/>
              </a:rPr>
              <a:t>二、玩转数据类型</a:t>
            </a:r>
            <a:endParaRPr lang="en-US" altLang="zh-CN" sz="3200" dirty="0">
              <a:solidFill>
                <a:srgbClr val="FFC000"/>
              </a:solidFill>
              <a:latin typeface="Comic Sans MS" pitchFamily="66" charset="0"/>
            </a:endParaRPr>
          </a:p>
        </p:txBody>
      </p:sp>
      <p:pic>
        <p:nvPicPr>
          <p:cNvPr id="4" name="Picture 2" descr="C:\Users\Bosn\Desktop\etao_A.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08304" y="6093296"/>
            <a:ext cx="1626385" cy="5789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585129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47864" y="2542252"/>
            <a:ext cx="2124235" cy="3046988"/>
          </a:xfrm>
          <a:prstGeom prst="rect">
            <a:avLst/>
          </a:prstGeom>
        </p:spPr>
        <p:txBody>
          <a:bodyPr wrap="square">
            <a:spAutoFit/>
          </a:bodyPr>
          <a:lstStyle/>
          <a:p>
            <a:pPr algn="ctr"/>
            <a:endParaRPr lang="en-US" altLang="zh-CN" sz="3200" dirty="0" smtClean="0">
              <a:solidFill>
                <a:schemeClr val="bg1"/>
              </a:solidFill>
              <a:latin typeface="Comic Sans MS" pitchFamily="66" charset="0"/>
            </a:endParaRPr>
          </a:p>
          <a:p>
            <a:pPr algn="ctr"/>
            <a:r>
              <a:rPr lang="en-US" altLang="zh-CN" sz="3200" dirty="0" smtClean="0">
                <a:solidFill>
                  <a:schemeClr val="bg1"/>
                </a:solidFill>
                <a:latin typeface="Comic Sans MS" pitchFamily="66" charset="0"/>
              </a:rPr>
              <a:t>number</a:t>
            </a:r>
          </a:p>
          <a:p>
            <a:pPr algn="ctr"/>
            <a:r>
              <a:rPr lang="en-US" altLang="zh-CN" sz="3200" dirty="0" smtClean="0">
                <a:solidFill>
                  <a:schemeClr val="bg1"/>
                </a:solidFill>
                <a:latin typeface="Comic Sans MS" pitchFamily="66" charset="0"/>
              </a:rPr>
              <a:t>string</a:t>
            </a:r>
          </a:p>
          <a:p>
            <a:pPr algn="ctr"/>
            <a:r>
              <a:rPr lang="en-US" altLang="zh-CN" sz="3200" dirty="0" smtClean="0">
                <a:solidFill>
                  <a:schemeClr val="bg1"/>
                </a:solidFill>
                <a:latin typeface="Comic Sans MS" pitchFamily="66" charset="0"/>
              </a:rPr>
              <a:t>boolean</a:t>
            </a:r>
          </a:p>
          <a:p>
            <a:pPr algn="ctr"/>
            <a:r>
              <a:rPr lang="en-US" altLang="zh-CN" sz="3200" dirty="0" smtClean="0">
                <a:solidFill>
                  <a:schemeClr val="bg1"/>
                </a:solidFill>
                <a:latin typeface="Comic Sans MS" pitchFamily="66" charset="0"/>
              </a:rPr>
              <a:t>null</a:t>
            </a:r>
          </a:p>
          <a:p>
            <a:pPr algn="ctr"/>
            <a:r>
              <a:rPr lang="en-US" altLang="zh-CN" sz="3200" dirty="0" smtClean="0">
                <a:solidFill>
                  <a:schemeClr val="bg1"/>
                </a:solidFill>
                <a:latin typeface="Comic Sans MS" pitchFamily="66" charset="0"/>
              </a:rPr>
              <a:t>undefined</a:t>
            </a:r>
            <a:endParaRPr lang="en-US" altLang="zh-CN" sz="3200" dirty="0">
              <a:solidFill>
                <a:schemeClr val="bg1"/>
              </a:solidFill>
              <a:latin typeface="Comic Sans MS" pitchFamily="66" charset="0"/>
            </a:endParaRPr>
          </a:p>
        </p:txBody>
      </p:sp>
      <p:sp>
        <p:nvSpPr>
          <p:cNvPr id="5" name="左大括号 4"/>
          <p:cNvSpPr/>
          <p:nvPr/>
        </p:nvSpPr>
        <p:spPr>
          <a:xfrm>
            <a:off x="3059832" y="3262332"/>
            <a:ext cx="288032" cy="2088232"/>
          </a:xfrm>
          <a:prstGeom prst="leftBrace">
            <a:avLst/>
          </a:prstGeom>
        </p:spPr>
        <p:style>
          <a:lnRef idx="2">
            <a:schemeClr val="accent3"/>
          </a:lnRef>
          <a:fillRef idx="0">
            <a:schemeClr val="accent3"/>
          </a:fillRef>
          <a:effectRef idx="1">
            <a:schemeClr val="accent3"/>
          </a:effectRef>
          <a:fontRef idx="minor">
            <a:schemeClr val="tx1"/>
          </a:fontRef>
        </p:style>
        <p:txBody>
          <a:bodyPr rtlCol="0" anchor="ctr"/>
          <a:lstStyle/>
          <a:p>
            <a:pPr algn="ctr"/>
            <a:endParaRPr lang="zh-CN" altLang="en-US"/>
          </a:p>
        </p:txBody>
      </p:sp>
      <p:sp>
        <p:nvSpPr>
          <p:cNvPr id="6" name="矩形 5"/>
          <p:cNvSpPr/>
          <p:nvPr/>
        </p:nvSpPr>
        <p:spPr>
          <a:xfrm>
            <a:off x="2051720" y="4152559"/>
            <a:ext cx="936104" cy="307777"/>
          </a:xfrm>
          <a:prstGeom prst="rect">
            <a:avLst/>
          </a:prstGeom>
        </p:spPr>
        <p:txBody>
          <a:bodyPr wrap="square">
            <a:spAutoFit/>
          </a:bodyPr>
          <a:lstStyle/>
          <a:p>
            <a:pPr algn="ctr"/>
            <a:r>
              <a:rPr lang="zh-CN" altLang="en-US" sz="1400" dirty="0" smtClean="0">
                <a:solidFill>
                  <a:schemeClr val="bg1"/>
                </a:solidFill>
                <a:latin typeface="Comic Sans MS" pitchFamily="66" charset="0"/>
              </a:rPr>
              <a:t>基元类型</a:t>
            </a:r>
            <a:endParaRPr lang="en-US" altLang="zh-CN" sz="1400" dirty="0">
              <a:solidFill>
                <a:schemeClr val="bg1"/>
              </a:solidFill>
              <a:latin typeface="Comic Sans MS" pitchFamily="66" charset="0"/>
            </a:endParaRPr>
          </a:p>
        </p:txBody>
      </p:sp>
      <p:sp>
        <p:nvSpPr>
          <p:cNvPr id="10" name="矩形 9"/>
          <p:cNvSpPr/>
          <p:nvPr/>
        </p:nvSpPr>
        <p:spPr>
          <a:xfrm>
            <a:off x="3690072" y="2533541"/>
            <a:ext cx="1439818" cy="584775"/>
          </a:xfrm>
          <a:prstGeom prst="rect">
            <a:avLst/>
          </a:prstGeom>
        </p:spPr>
        <p:txBody>
          <a:bodyPr wrap="none">
            <a:spAutoFit/>
          </a:bodyPr>
          <a:lstStyle/>
          <a:p>
            <a:r>
              <a:rPr lang="en-US" altLang="zh-CN" sz="3200" dirty="0">
                <a:solidFill>
                  <a:schemeClr val="bg1"/>
                </a:solidFill>
                <a:latin typeface="Comic Sans MS" pitchFamily="66" charset="0"/>
              </a:rPr>
              <a:t>object</a:t>
            </a:r>
            <a:endParaRPr lang="zh-CN" altLang="en-US" sz="3200" dirty="0"/>
          </a:p>
        </p:txBody>
      </p:sp>
      <p:sp>
        <p:nvSpPr>
          <p:cNvPr id="2" name="TextBox 1"/>
          <p:cNvSpPr txBox="1"/>
          <p:nvPr/>
        </p:nvSpPr>
        <p:spPr>
          <a:xfrm>
            <a:off x="395536" y="419675"/>
            <a:ext cx="1516890" cy="646331"/>
          </a:xfrm>
          <a:prstGeom prst="rect">
            <a:avLst/>
          </a:prstGeom>
          <a:noFill/>
        </p:spPr>
        <p:txBody>
          <a:bodyPr wrap="none" rtlCol="0">
            <a:spAutoFit/>
          </a:bodyPr>
          <a:lstStyle/>
          <a:p>
            <a:r>
              <a:rPr lang="zh-CN" altLang="en-US" dirty="0">
                <a:solidFill>
                  <a:schemeClr val="bg1"/>
                </a:solidFill>
              </a:rPr>
              <a:t>基元</a:t>
            </a:r>
            <a:r>
              <a:rPr lang="zh-CN" altLang="en-US" dirty="0" smtClean="0">
                <a:solidFill>
                  <a:schemeClr val="bg1"/>
                </a:solidFill>
              </a:rPr>
              <a:t>类型</a:t>
            </a:r>
            <a:endParaRPr lang="en-US" altLang="zh-CN" dirty="0" smtClean="0">
              <a:solidFill>
                <a:schemeClr val="bg1"/>
              </a:solidFill>
            </a:endParaRPr>
          </a:p>
          <a:p>
            <a:r>
              <a:rPr lang="en-US" altLang="zh-CN" dirty="0" smtClean="0">
                <a:solidFill>
                  <a:schemeClr val="bg1">
                    <a:lumMod val="50000"/>
                  </a:schemeClr>
                </a:solidFill>
              </a:rPr>
              <a:t>Primitive Type</a:t>
            </a:r>
            <a:endParaRPr lang="zh-CN" altLang="en-US" dirty="0">
              <a:solidFill>
                <a:schemeClr val="bg1">
                  <a:lumMod val="50000"/>
                </a:schemeClr>
              </a:solidFill>
            </a:endParaRPr>
          </a:p>
        </p:txBody>
      </p:sp>
      <p:sp>
        <p:nvSpPr>
          <p:cNvPr id="7" name="TextBox 6"/>
          <p:cNvSpPr txBox="1"/>
          <p:nvPr/>
        </p:nvSpPr>
        <p:spPr>
          <a:xfrm>
            <a:off x="2267744" y="419675"/>
            <a:ext cx="1207767" cy="646331"/>
          </a:xfrm>
          <a:prstGeom prst="rect">
            <a:avLst/>
          </a:prstGeom>
          <a:noFill/>
        </p:spPr>
        <p:txBody>
          <a:bodyPr wrap="none" rtlCol="0">
            <a:spAutoFit/>
          </a:bodyPr>
          <a:lstStyle/>
          <a:p>
            <a:r>
              <a:rPr lang="zh-CN" altLang="en-US" dirty="0" smtClean="0">
                <a:solidFill>
                  <a:schemeClr val="bg1"/>
                </a:solidFill>
              </a:rPr>
              <a:t>不变的</a:t>
            </a:r>
            <a:endParaRPr lang="en-US" altLang="zh-CN" dirty="0">
              <a:solidFill>
                <a:schemeClr val="bg1"/>
              </a:solidFill>
            </a:endParaRPr>
          </a:p>
          <a:p>
            <a:r>
              <a:rPr lang="en-US" altLang="zh-CN" dirty="0" smtClean="0">
                <a:solidFill>
                  <a:schemeClr val="bg1">
                    <a:lumMod val="50000"/>
                  </a:schemeClr>
                </a:solidFill>
              </a:rPr>
              <a:t>Immutable</a:t>
            </a:r>
            <a:endParaRPr lang="zh-CN" altLang="en-US" dirty="0">
              <a:solidFill>
                <a:schemeClr val="bg1">
                  <a:lumMod val="50000"/>
                </a:schemeClr>
              </a:solidFill>
            </a:endParaRPr>
          </a:p>
        </p:txBody>
      </p:sp>
      <p:sp>
        <p:nvSpPr>
          <p:cNvPr id="3" name="TextBox 2"/>
          <p:cNvSpPr txBox="1"/>
          <p:nvPr/>
        </p:nvSpPr>
        <p:spPr>
          <a:xfrm>
            <a:off x="395536" y="1201895"/>
            <a:ext cx="5656485" cy="707886"/>
          </a:xfrm>
          <a:prstGeom prst="rect">
            <a:avLst/>
          </a:prstGeom>
          <a:noFill/>
        </p:spPr>
        <p:txBody>
          <a:bodyPr wrap="none" rtlCol="0">
            <a:spAutoFit/>
          </a:bodyPr>
          <a:lstStyle/>
          <a:p>
            <a:r>
              <a:rPr lang="en-US" altLang="zh-CN" sz="2000" dirty="0">
                <a:solidFill>
                  <a:schemeClr val="bg1"/>
                </a:solidFill>
              </a:rPr>
              <a:t>64</a:t>
            </a:r>
            <a:r>
              <a:rPr lang="zh-CN" altLang="en-US" sz="2000" dirty="0">
                <a:solidFill>
                  <a:schemeClr val="bg1"/>
                </a:solidFill>
              </a:rPr>
              <a:t>位</a:t>
            </a:r>
            <a:r>
              <a:rPr lang="zh-CN" altLang="en-US" sz="2000" dirty="0" smtClean="0">
                <a:solidFill>
                  <a:schemeClr val="bg1"/>
                </a:solidFill>
              </a:rPr>
              <a:t>双精度二进制格式</a:t>
            </a:r>
            <a:r>
              <a:rPr lang="en-US" altLang="zh-CN" sz="2000" dirty="0" smtClean="0">
                <a:solidFill>
                  <a:schemeClr val="bg1"/>
                </a:solidFill>
              </a:rPr>
              <a:t>IEEE754</a:t>
            </a:r>
            <a:r>
              <a:rPr lang="zh-CN" altLang="en-US" sz="2000" dirty="0" smtClean="0">
                <a:solidFill>
                  <a:schemeClr val="bg1"/>
                </a:solidFill>
              </a:rPr>
              <a:t>值</a:t>
            </a:r>
            <a:endParaRPr lang="en-US" altLang="zh-CN" sz="2000" dirty="0" smtClean="0">
              <a:solidFill>
                <a:schemeClr val="bg1"/>
              </a:solidFill>
            </a:endParaRPr>
          </a:p>
          <a:p>
            <a:r>
              <a:rPr lang="en-US" altLang="zh-CN" sz="2000" dirty="0" smtClean="0">
                <a:solidFill>
                  <a:schemeClr val="bg1">
                    <a:lumMod val="50000"/>
                  </a:schemeClr>
                </a:solidFill>
              </a:rPr>
              <a:t>double-precision </a:t>
            </a:r>
            <a:r>
              <a:rPr lang="en-US" altLang="zh-CN" sz="2000" dirty="0">
                <a:solidFill>
                  <a:schemeClr val="bg1">
                    <a:lumMod val="50000"/>
                  </a:schemeClr>
                </a:solidFill>
              </a:rPr>
              <a:t>64-bit binary format IEEE 754 value</a:t>
            </a:r>
            <a:endParaRPr lang="zh-CN" altLang="en-US" sz="2000" dirty="0">
              <a:solidFill>
                <a:schemeClr val="bg1">
                  <a:lumMod val="50000"/>
                </a:schemeClr>
              </a:solidFill>
            </a:endParaRPr>
          </a:p>
        </p:txBody>
      </p:sp>
      <p:sp>
        <p:nvSpPr>
          <p:cNvPr id="8" name="TextBox 7"/>
          <p:cNvSpPr txBox="1"/>
          <p:nvPr/>
        </p:nvSpPr>
        <p:spPr>
          <a:xfrm>
            <a:off x="6797158" y="437462"/>
            <a:ext cx="1807290" cy="646331"/>
          </a:xfrm>
          <a:prstGeom prst="rect">
            <a:avLst/>
          </a:prstGeom>
          <a:noFill/>
        </p:spPr>
        <p:txBody>
          <a:bodyPr wrap="none" rtlCol="0">
            <a:spAutoFit/>
          </a:bodyPr>
          <a:lstStyle/>
          <a:p>
            <a:r>
              <a:rPr lang="zh-CN" altLang="en-US" dirty="0" smtClean="0">
                <a:solidFill>
                  <a:schemeClr val="bg1"/>
                </a:solidFill>
              </a:rPr>
              <a:t>不变的字符串</a:t>
            </a:r>
            <a:endParaRPr lang="en-US" altLang="zh-CN" dirty="0" smtClean="0">
              <a:solidFill>
                <a:schemeClr val="bg1"/>
              </a:solidFill>
            </a:endParaRPr>
          </a:p>
          <a:p>
            <a:r>
              <a:rPr lang="en-US" altLang="zh-CN" dirty="0" smtClean="0">
                <a:solidFill>
                  <a:schemeClr val="bg1">
                    <a:lumMod val="50000"/>
                  </a:schemeClr>
                </a:solidFill>
              </a:rPr>
              <a:t>Immutable String</a:t>
            </a:r>
            <a:endParaRPr lang="zh-CN" altLang="en-US" dirty="0">
              <a:solidFill>
                <a:schemeClr val="bg1">
                  <a:lumMod val="50000"/>
                </a:schemeClr>
              </a:solidFill>
            </a:endParaRPr>
          </a:p>
        </p:txBody>
      </p:sp>
      <p:sp>
        <p:nvSpPr>
          <p:cNvPr id="11" name="TextBox 10"/>
          <p:cNvSpPr txBox="1"/>
          <p:nvPr/>
        </p:nvSpPr>
        <p:spPr>
          <a:xfrm>
            <a:off x="4060084" y="437462"/>
            <a:ext cx="1301703" cy="646331"/>
          </a:xfrm>
          <a:prstGeom prst="rect">
            <a:avLst/>
          </a:prstGeom>
          <a:noFill/>
        </p:spPr>
        <p:txBody>
          <a:bodyPr wrap="none" rtlCol="0">
            <a:spAutoFit/>
          </a:bodyPr>
          <a:lstStyle/>
          <a:p>
            <a:r>
              <a:rPr lang="zh-CN" altLang="en-US" dirty="0" smtClean="0">
                <a:solidFill>
                  <a:schemeClr val="bg1"/>
                </a:solidFill>
              </a:rPr>
              <a:t>类型数组</a:t>
            </a:r>
            <a:endParaRPr lang="en-US" altLang="zh-CN" dirty="0" smtClean="0">
              <a:solidFill>
                <a:schemeClr val="bg1"/>
              </a:solidFill>
            </a:endParaRPr>
          </a:p>
          <a:p>
            <a:r>
              <a:rPr lang="en-US" altLang="zh-CN" dirty="0" smtClean="0">
                <a:solidFill>
                  <a:schemeClr val="bg1">
                    <a:lumMod val="50000"/>
                  </a:schemeClr>
                </a:solidFill>
              </a:rPr>
              <a:t>Typed Array</a:t>
            </a:r>
            <a:endParaRPr lang="zh-CN" altLang="en-US" dirty="0">
              <a:solidFill>
                <a:schemeClr val="bg1">
                  <a:lumMod val="50000"/>
                </a:schemeClr>
              </a:solidFill>
            </a:endParaRPr>
          </a:p>
        </p:txBody>
      </p:sp>
      <p:sp>
        <p:nvSpPr>
          <p:cNvPr id="12" name="TextBox 11"/>
          <p:cNvSpPr txBox="1"/>
          <p:nvPr/>
        </p:nvSpPr>
        <p:spPr>
          <a:xfrm>
            <a:off x="6248482" y="1237291"/>
            <a:ext cx="2355966" cy="646331"/>
          </a:xfrm>
          <a:prstGeom prst="rect">
            <a:avLst/>
          </a:prstGeom>
          <a:noFill/>
        </p:spPr>
        <p:txBody>
          <a:bodyPr wrap="none" rtlCol="0">
            <a:spAutoFit/>
          </a:bodyPr>
          <a:lstStyle/>
          <a:p>
            <a:r>
              <a:rPr lang="en-US" altLang="zh-CN" dirty="0" smtClean="0">
                <a:solidFill>
                  <a:schemeClr val="bg1"/>
                </a:solidFill>
              </a:rPr>
              <a:t>WeakMaps, Maps, Sets</a:t>
            </a:r>
          </a:p>
          <a:p>
            <a:r>
              <a:rPr lang="en-US" altLang="zh-CN" dirty="0" err="1" smtClean="0">
                <a:solidFill>
                  <a:schemeClr val="bg1">
                    <a:lumMod val="50000"/>
                  </a:schemeClr>
                </a:solidFill>
              </a:rPr>
              <a:t>Khrono</a:t>
            </a:r>
            <a:r>
              <a:rPr lang="en-US" altLang="zh-CN" dirty="0" smtClean="0">
                <a:solidFill>
                  <a:schemeClr val="bg1">
                    <a:lumMod val="50000"/>
                  </a:schemeClr>
                </a:solidFill>
              </a:rPr>
              <a:t> Working Draft</a:t>
            </a:r>
            <a:endParaRPr lang="zh-CN" altLang="en-US" dirty="0">
              <a:solidFill>
                <a:schemeClr val="bg1">
                  <a:lumMod val="50000"/>
                </a:schemeClr>
              </a:solidFill>
            </a:endParaRPr>
          </a:p>
        </p:txBody>
      </p:sp>
    </p:spTree>
    <p:extLst>
      <p:ext uri="{BB962C8B-B14F-4D97-AF65-F5344CB8AC3E}">
        <p14:creationId xmlns:p14="http://schemas.microsoft.com/office/powerpoint/2010/main" val="376109470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par>
                          <p:cTn id="11" fill="hold">
                            <p:stCondLst>
                              <p:cond delay="500"/>
                            </p:stCondLst>
                            <p:childTnLst>
                              <p:par>
                                <p:cTn id="12" presetID="32" presetClass="emph" presetSubtype="0" fill="hold" grpId="0" nodeType="afterEffect">
                                  <p:stCondLst>
                                    <p:cond delay="0"/>
                                  </p:stCondLst>
                                  <p:childTnLst>
                                    <p:animRot by="120000">
                                      <p:cBhvr>
                                        <p:cTn id="13" dur="100" fill="hold">
                                          <p:stCondLst>
                                            <p:cond delay="0"/>
                                          </p:stCondLst>
                                        </p:cTn>
                                        <p:tgtEl>
                                          <p:spTgt spid="10"/>
                                        </p:tgtEl>
                                        <p:attrNameLst>
                                          <p:attrName>r</p:attrName>
                                        </p:attrNameLst>
                                      </p:cBhvr>
                                    </p:animRot>
                                    <p:animRot by="-240000">
                                      <p:cBhvr>
                                        <p:cTn id="14" dur="200" fill="hold">
                                          <p:stCondLst>
                                            <p:cond delay="200"/>
                                          </p:stCondLst>
                                        </p:cTn>
                                        <p:tgtEl>
                                          <p:spTgt spid="10"/>
                                        </p:tgtEl>
                                        <p:attrNameLst>
                                          <p:attrName>r</p:attrName>
                                        </p:attrNameLst>
                                      </p:cBhvr>
                                    </p:animRot>
                                    <p:animRot by="240000">
                                      <p:cBhvr>
                                        <p:cTn id="15" dur="200" fill="hold">
                                          <p:stCondLst>
                                            <p:cond delay="400"/>
                                          </p:stCondLst>
                                        </p:cTn>
                                        <p:tgtEl>
                                          <p:spTgt spid="10"/>
                                        </p:tgtEl>
                                        <p:attrNameLst>
                                          <p:attrName>r</p:attrName>
                                        </p:attrNameLst>
                                      </p:cBhvr>
                                    </p:animRot>
                                    <p:animRot by="-240000">
                                      <p:cBhvr>
                                        <p:cTn id="16" dur="200" fill="hold">
                                          <p:stCondLst>
                                            <p:cond delay="600"/>
                                          </p:stCondLst>
                                        </p:cTn>
                                        <p:tgtEl>
                                          <p:spTgt spid="10"/>
                                        </p:tgtEl>
                                        <p:attrNameLst>
                                          <p:attrName>r</p:attrName>
                                        </p:attrNameLst>
                                      </p:cBhvr>
                                    </p:animRot>
                                    <p:animRot by="120000">
                                      <p:cBhvr>
                                        <p:cTn id="17" dur="200" fill="hold">
                                          <p:stCondLst>
                                            <p:cond delay="800"/>
                                          </p:stCondLst>
                                        </p:cTn>
                                        <p:tgtEl>
                                          <p:spTgt spid="10"/>
                                        </p:tgtEl>
                                        <p:attrNameLst>
                                          <p:attrName>r</p:attrName>
                                        </p:attrNameLst>
                                      </p:cBhvr>
                                    </p:animRot>
                                  </p:childTnLst>
                                </p:cTn>
                              </p:par>
                            </p:childTnLst>
                          </p:cTn>
                        </p:par>
                        <p:par>
                          <p:cTn id="18" fill="hold">
                            <p:stCondLst>
                              <p:cond delay="1500"/>
                            </p:stCondLst>
                            <p:childTnLst>
                              <p:par>
                                <p:cTn id="19" presetID="24" presetClass="emph" presetSubtype="0" fill="hold" grpId="1" nodeType="afterEffect">
                                  <p:stCondLst>
                                    <p:cond delay="0"/>
                                  </p:stCondLst>
                                  <p:childTnLst>
                                    <p:animClr clrSpc="hsl" dir="cw">
                                      <p:cBhvr override="childStyle">
                                        <p:cTn id="20" dur="500" fill="hold"/>
                                        <p:tgtEl>
                                          <p:spTgt spid="10"/>
                                        </p:tgtEl>
                                        <p:attrNameLst>
                                          <p:attrName>style.color</p:attrName>
                                        </p:attrNameLst>
                                      </p:cBhvr>
                                      <p:by>
                                        <p:hsl h="0" s="-12549" l="-25098"/>
                                      </p:by>
                                    </p:animClr>
                                    <p:animClr clrSpc="hsl" dir="cw">
                                      <p:cBhvr>
                                        <p:cTn id="21" dur="500" fill="hold"/>
                                        <p:tgtEl>
                                          <p:spTgt spid="10"/>
                                        </p:tgtEl>
                                        <p:attrNameLst>
                                          <p:attrName>fillcolor</p:attrName>
                                        </p:attrNameLst>
                                      </p:cBhvr>
                                      <p:by>
                                        <p:hsl h="0" s="-12549" l="-25098"/>
                                      </p:by>
                                    </p:animClr>
                                    <p:animClr clrSpc="hsl" dir="cw">
                                      <p:cBhvr>
                                        <p:cTn id="22" dur="500" fill="hold"/>
                                        <p:tgtEl>
                                          <p:spTgt spid="10"/>
                                        </p:tgtEl>
                                        <p:attrNameLst>
                                          <p:attrName>stroke.color</p:attrName>
                                        </p:attrNameLst>
                                      </p:cBhvr>
                                      <p:by>
                                        <p:hsl h="0" s="-12549" l="-25098"/>
                                      </p:by>
                                    </p:animClr>
                                    <p:set>
                                      <p:cBhvr>
                                        <p:cTn id="23" dur="500" fill="hold"/>
                                        <p:tgtEl>
                                          <p:spTgt spid="10"/>
                                        </p:tgtEl>
                                        <p:attrNameLst>
                                          <p:attrName>fill.type</p:attrName>
                                        </p:attrNameLst>
                                      </p:cBhvr>
                                      <p:to>
                                        <p:strVal val="solid"/>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fade">
                                      <p:cBhvr>
                                        <p:cTn id="28" dur="500"/>
                                        <p:tgtEl>
                                          <p:spTgt spid="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500"/>
                                        <p:tgtEl>
                                          <p:spTgt spid="7"/>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500"/>
                                        <p:tgtEl>
                                          <p:spTgt spid="11"/>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fade">
                                      <p:cBhvr>
                                        <p:cTn id="37" dur="500"/>
                                        <p:tgtEl>
                                          <p:spTgt spid="8"/>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
                                        </p:tgtEl>
                                        <p:attrNameLst>
                                          <p:attrName>style.visibility</p:attrName>
                                        </p:attrNameLst>
                                      </p:cBhvr>
                                      <p:to>
                                        <p:strVal val="visible"/>
                                      </p:to>
                                    </p:set>
                                    <p:animEffect transition="in" filter="fade">
                                      <p:cBhvr>
                                        <p:cTn id="40" dur="500"/>
                                        <p:tgtEl>
                                          <p:spTgt spid="3"/>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fade">
                                      <p:cBhvr>
                                        <p:cTn id="4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10" grpId="0"/>
      <p:bldP spid="10" grpId="1"/>
      <p:bldP spid="2" grpId="0"/>
      <p:bldP spid="7" grpId="0"/>
      <p:bldP spid="3" grpId="0"/>
      <p:bldP spid="8" grpId="0"/>
      <p:bldP spid="11" grpId="0"/>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3347864" y="1704583"/>
            <a:ext cx="216024" cy="15299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3" name="TextBox 2"/>
          <p:cNvSpPr txBox="1"/>
          <p:nvPr/>
        </p:nvSpPr>
        <p:spPr>
          <a:xfrm>
            <a:off x="2715940" y="1196752"/>
            <a:ext cx="3773790" cy="1015663"/>
          </a:xfrm>
          <a:prstGeom prst="rect">
            <a:avLst/>
          </a:prstGeom>
          <a:noFill/>
        </p:spPr>
        <p:txBody>
          <a:bodyPr wrap="none" rtlCol="0">
            <a:spAutoFit/>
          </a:bodyPr>
          <a:lstStyle/>
          <a:p>
            <a:r>
              <a:rPr lang="en-US" altLang="zh-CN" sz="6000" dirty="0" smtClean="0">
                <a:solidFill>
                  <a:schemeClr val="bg1"/>
                </a:solidFill>
              </a:rPr>
              <a:t>+                 -</a:t>
            </a:r>
            <a:endParaRPr lang="zh-CN" altLang="en-US" sz="6000" dirty="0">
              <a:solidFill>
                <a:schemeClr val="bg1"/>
              </a:solidFill>
            </a:endParaRPr>
          </a:p>
        </p:txBody>
      </p:sp>
      <p:sp>
        <p:nvSpPr>
          <p:cNvPr id="4" name="TextBox 3"/>
          <p:cNvSpPr txBox="1"/>
          <p:nvPr/>
        </p:nvSpPr>
        <p:spPr>
          <a:xfrm>
            <a:off x="2121829" y="2711822"/>
            <a:ext cx="5008294" cy="1077218"/>
          </a:xfrm>
          <a:prstGeom prst="rect">
            <a:avLst/>
          </a:prstGeom>
          <a:noFill/>
        </p:spPr>
        <p:txBody>
          <a:bodyPr wrap="none" rtlCol="0">
            <a:spAutoFit/>
          </a:bodyPr>
          <a:lstStyle/>
          <a:p>
            <a:r>
              <a:rPr lang="en-US" altLang="zh-CN" sz="3200" dirty="0" smtClean="0">
                <a:solidFill>
                  <a:srgbClr val="00B0F0"/>
                </a:solidFill>
              </a:rPr>
              <a:t>var </a:t>
            </a:r>
            <a:r>
              <a:rPr lang="en-US" altLang="zh-CN" sz="3200" dirty="0" smtClean="0">
                <a:solidFill>
                  <a:schemeClr val="bg1"/>
                </a:solidFill>
              </a:rPr>
              <a:t>x = </a:t>
            </a:r>
            <a:r>
              <a:rPr lang="en-US" altLang="zh-CN" sz="3200" dirty="0" smtClean="0">
                <a:solidFill>
                  <a:schemeClr val="accent6">
                    <a:lumMod val="75000"/>
                  </a:schemeClr>
                </a:solidFill>
              </a:rPr>
              <a:t>‘The answer is ‘ </a:t>
            </a:r>
            <a:r>
              <a:rPr lang="en-US" altLang="zh-CN" sz="3200" dirty="0" smtClean="0">
                <a:solidFill>
                  <a:schemeClr val="bg1"/>
                </a:solidFill>
              </a:rPr>
              <a:t>+ </a:t>
            </a:r>
            <a:r>
              <a:rPr lang="en-US" altLang="zh-CN" sz="3200" dirty="0" smtClean="0">
                <a:solidFill>
                  <a:srgbClr val="FF66CC"/>
                </a:solidFill>
              </a:rPr>
              <a:t>42</a:t>
            </a:r>
            <a:r>
              <a:rPr lang="en-US" altLang="zh-CN" sz="3200" dirty="0" smtClean="0">
                <a:solidFill>
                  <a:schemeClr val="bg1"/>
                </a:solidFill>
              </a:rPr>
              <a:t>;</a:t>
            </a:r>
          </a:p>
          <a:p>
            <a:r>
              <a:rPr lang="en-US" altLang="zh-CN" sz="3200" dirty="0" smtClean="0">
                <a:solidFill>
                  <a:srgbClr val="00B0F0"/>
                </a:solidFill>
              </a:rPr>
              <a:t>var </a:t>
            </a:r>
            <a:r>
              <a:rPr lang="en-US" altLang="zh-CN" sz="3200" dirty="0" smtClean="0">
                <a:solidFill>
                  <a:schemeClr val="bg1"/>
                </a:solidFill>
              </a:rPr>
              <a:t>y = </a:t>
            </a:r>
            <a:r>
              <a:rPr lang="en-US" altLang="zh-CN" sz="3200" dirty="0" smtClean="0">
                <a:solidFill>
                  <a:srgbClr val="FF66CC"/>
                </a:solidFill>
              </a:rPr>
              <a:t>42</a:t>
            </a:r>
            <a:r>
              <a:rPr lang="en-US" altLang="zh-CN" sz="3200" dirty="0" smtClean="0">
                <a:solidFill>
                  <a:schemeClr val="bg1"/>
                </a:solidFill>
              </a:rPr>
              <a:t> + </a:t>
            </a:r>
            <a:r>
              <a:rPr lang="en-US" altLang="zh-CN" sz="3200" dirty="0" smtClean="0">
                <a:solidFill>
                  <a:schemeClr val="accent6">
                    <a:lumMod val="75000"/>
                  </a:schemeClr>
                </a:solidFill>
              </a:rPr>
              <a:t>‘ is the answer’</a:t>
            </a:r>
            <a:r>
              <a:rPr lang="en-US" altLang="zh-CN" sz="3200" dirty="0" smtClean="0">
                <a:solidFill>
                  <a:schemeClr val="bg1"/>
                </a:solidFill>
              </a:rPr>
              <a:t>;</a:t>
            </a:r>
            <a:endParaRPr lang="zh-CN" altLang="en-US" sz="3200" dirty="0">
              <a:solidFill>
                <a:schemeClr val="bg1"/>
              </a:solidFill>
            </a:endParaRPr>
          </a:p>
        </p:txBody>
      </p:sp>
      <p:sp>
        <p:nvSpPr>
          <p:cNvPr id="5" name="TextBox 4"/>
          <p:cNvSpPr txBox="1"/>
          <p:nvPr/>
        </p:nvSpPr>
        <p:spPr>
          <a:xfrm>
            <a:off x="4173127" y="4223990"/>
            <a:ext cx="1544012" cy="1077218"/>
          </a:xfrm>
          <a:prstGeom prst="rect">
            <a:avLst/>
          </a:prstGeom>
          <a:noFill/>
        </p:spPr>
        <p:txBody>
          <a:bodyPr wrap="none" rtlCol="0">
            <a:spAutoFit/>
          </a:bodyPr>
          <a:lstStyle/>
          <a:p>
            <a:r>
              <a:rPr lang="en-US" altLang="zh-CN" sz="3200" dirty="0" smtClean="0">
                <a:solidFill>
                  <a:schemeClr val="accent6">
                    <a:lumMod val="75000"/>
                  </a:schemeClr>
                </a:solidFill>
              </a:rPr>
              <a:t>“37” </a:t>
            </a:r>
            <a:r>
              <a:rPr lang="en-US" altLang="zh-CN" sz="3200" dirty="0" smtClean="0">
                <a:solidFill>
                  <a:schemeClr val="bg1"/>
                </a:solidFill>
              </a:rPr>
              <a:t>– </a:t>
            </a:r>
            <a:r>
              <a:rPr lang="en-US" altLang="zh-CN" sz="3200" dirty="0" smtClean="0">
                <a:solidFill>
                  <a:srgbClr val="FF66CC"/>
                </a:solidFill>
              </a:rPr>
              <a:t>7</a:t>
            </a:r>
          </a:p>
          <a:p>
            <a:r>
              <a:rPr lang="en-US" altLang="zh-CN" sz="3200" dirty="0" smtClean="0">
                <a:solidFill>
                  <a:schemeClr val="accent6">
                    <a:lumMod val="75000"/>
                  </a:schemeClr>
                </a:solidFill>
              </a:rPr>
              <a:t>“37” </a:t>
            </a:r>
            <a:r>
              <a:rPr lang="en-US" altLang="zh-CN" sz="3200" dirty="0" smtClean="0">
                <a:solidFill>
                  <a:schemeClr val="bg1"/>
                </a:solidFill>
              </a:rPr>
              <a:t>+ </a:t>
            </a:r>
            <a:r>
              <a:rPr lang="en-US" altLang="zh-CN" sz="3200" dirty="0" smtClean="0">
                <a:solidFill>
                  <a:srgbClr val="FF66CC"/>
                </a:solidFill>
              </a:rPr>
              <a:t>7</a:t>
            </a:r>
            <a:endParaRPr lang="zh-CN" altLang="en-US" sz="3200" dirty="0">
              <a:solidFill>
                <a:srgbClr val="FF66CC"/>
              </a:solidFill>
            </a:endParaRPr>
          </a:p>
        </p:txBody>
      </p:sp>
      <p:sp>
        <p:nvSpPr>
          <p:cNvPr id="6" name="TextBox 5"/>
          <p:cNvSpPr txBox="1"/>
          <p:nvPr/>
        </p:nvSpPr>
        <p:spPr>
          <a:xfrm>
            <a:off x="6016090" y="4223990"/>
            <a:ext cx="1220206" cy="1077218"/>
          </a:xfrm>
          <a:prstGeom prst="rect">
            <a:avLst/>
          </a:prstGeom>
          <a:noFill/>
        </p:spPr>
        <p:txBody>
          <a:bodyPr wrap="none" rtlCol="0">
            <a:spAutoFit/>
          </a:bodyPr>
          <a:lstStyle/>
          <a:p>
            <a:r>
              <a:rPr lang="en-US" altLang="zh-CN" sz="3200" dirty="0" smtClean="0">
                <a:solidFill>
                  <a:srgbClr val="00B050"/>
                </a:solidFill>
              </a:rPr>
              <a:t>// 30</a:t>
            </a:r>
          </a:p>
          <a:p>
            <a:r>
              <a:rPr lang="en-US" altLang="zh-CN" sz="3200" dirty="0" smtClean="0">
                <a:solidFill>
                  <a:srgbClr val="00B050"/>
                </a:solidFill>
              </a:rPr>
              <a:t>// 377</a:t>
            </a:r>
            <a:endParaRPr lang="zh-CN" altLang="en-US" sz="3200" dirty="0">
              <a:solidFill>
                <a:srgbClr val="00B050"/>
              </a:solidFill>
            </a:endParaRPr>
          </a:p>
        </p:txBody>
      </p:sp>
      <p:sp>
        <p:nvSpPr>
          <p:cNvPr id="7" name="TextBox 6"/>
          <p:cNvSpPr txBox="1"/>
          <p:nvPr/>
        </p:nvSpPr>
        <p:spPr>
          <a:xfrm>
            <a:off x="2156903" y="4223990"/>
            <a:ext cx="1531188" cy="1077218"/>
          </a:xfrm>
          <a:prstGeom prst="rect">
            <a:avLst/>
          </a:prstGeom>
          <a:noFill/>
        </p:spPr>
        <p:txBody>
          <a:bodyPr wrap="none" rtlCol="0">
            <a:spAutoFit/>
          </a:bodyPr>
          <a:lstStyle/>
          <a:p>
            <a:r>
              <a:rPr lang="en-US" altLang="zh-CN" sz="3200" dirty="0" smtClean="0">
                <a:solidFill>
                  <a:schemeClr val="bg1"/>
                </a:solidFill>
              </a:rPr>
              <a:t>num - </a:t>
            </a:r>
            <a:r>
              <a:rPr lang="en-US" altLang="zh-CN" sz="3200" dirty="0" smtClean="0">
                <a:solidFill>
                  <a:srgbClr val="FF66CC"/>
                </a:solidFill>
              </a:rPr>
              <a:t>0</a:t>
            </a:r>
          </a:p>
          <a:p>
            <a:r>
              <a:rPr lang="en-US" altLang="zh-CN" sz="3200" dirty="0" smtClean="0">
                <a:solidFill>
                  <a:schemeClr val="bg1"/>
                </a:solidFill>
              </a:rPr>
              <a:t>num + </a:t>
            </a:r>
            <a:r>
              <a:rPr lang="en-US" altLang="zh-CN" sz="3200" dirty="0" smtClean="0">
                <a:solidFill>
                  <a:schemeClr val="accent6">
                    <a:lumMod val="75000"/>
                  </a:schemeClr>
                </a:solidFill>
              </a:rPr>
              <a:t>‘’</a:t>
            </a:r>
            <a:endParaRPr lang="zh-CN" altLang="en-US" sz="3200" dirty="0">
              <a:solidFill>
                <a:schemeClr val="accent6">
                  <a:lumMod val="75000"/>
                </a:schemeClr>
              </a:solidFill>
            </a:endParaRPr>
          </a:p>
        </p:txBody>
      </p:sp>
      <p:sp>
        <p:nvSpPr>
          <p:cNvPr id="8" name="标题 1"/>
          <p:cNvSpPr txBox="1">
            <a:spLocks/>
          </p:cNvSpPr>
          <p:nvPr/>
        </p:nvSpPr>
        <p:spPr>
          <a:xfrm rot="20590802">
            <a:off x="-3262338" y="199616"/>
            <a:ext cx="8318212" cy="464397"/>
          </a:xfrm>
          <a:prstGeom prst="rect">
            <a:avLst/>
          </a:prstGeom>
          <a:solidFill>
            <a:schemeClr val="accent1"/>
          </a:solidFill>
        </p:spPr>
        <p:txBody>
          <a:bodyPr vert="horz" lIns="91440" tIns="45720" rIns="91440" bIns="45720" rtlCol="0" anchor="ctr">
            <a:normAutofit fontScale="900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3000" dirty="0" smtClean="0">
                <a:solidFill>
                  <a:schemeClr val="bg1"/>
                </a:solidFill>
                <a:latin typeface="Comic Sans MS" pitchFamily="66" charset="0"/>
              </a:rPr>
              <a:t>加减</a:t>
            </a:r>
            <a:endParaRPr lang="zh-CN" altLang="en-US" sz="3000" dirty="0">
              <a:solidFill>
                <a:schemeClr val="bg1"/>
              </a:solidFill>
              <a:latin typeface="Comic Sans MS" pitchFamily="66" charset="0"/>
            </a:endParaRPr>
          </a:p>
        </p:txBody>
      </p:sp>
      <p:sp>
        <p:nvSpPr>
          <p:cNvPr id="2" name="矩形 1"/>
          <p:cNvSpPr/>
          <p:nvPr/>
        </p:nvSpPr>
        <p:spPr>
          <a:xfrm>
            <a:off x="3491880" y="1484784"/>
            <a:ext cx="2376264" cy="5760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0" name="TextBox 9"/>
          <p:cNvSpPr txBox="1"/>
          <p:nvPr/>
        </p:nvSpPr>
        <p:spPr>
          <a:xfrm>
            <a:off x="395536" y="5805262"/>
            <a:ext cx="2031325" cy="369332"/>
          </a:xfrm>
          <a:prstGeom prst="rect">
            <a:avLst/>
          </a:prstGeom>
          <a:noFill/>
        </p:spPr>
        <p:txBody>
          <a:bodyPr wrap="none" rtlCol="0">
            <a:spAutoFit/>
          </a:bodyPr>
          <a:lstStyle/>
          <a:p>
            <a:r>
              <a:rPr lang="zh-CN" alt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巧用加减转换类型</a:t>
            </a: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1" name="任意多边形 10"/>
          <p:cNvSpPr/>
          <p:nvPr/>
        </p:nvSpPr>
        <p:spPr>
          <a:xfrm>
            <a:off x="977900" y="4610100"/>
            <a:ext cx="1143000" cy="1155700"/>
          </a:xfrm>
          <a:custGeom>
            <a:avLst/>
            <a:gdLst>
              <a:gd name="connsiteX0" fmla="*/ 215900 w 1143000"/>
              <a:gd name="connsiteY0" fmla="*/ 1155700 h 1155700"/>
              <a:gd name="connsiteX1" fmla="*/ 38100 w 1143000"/>
              <a:gd name="connsiteY1" fmla="*/ 1028700 h 1155700"/>
              <a:gd name="connsiteX2" fmla="*/ 25400 w 1143000"/>
              <a:gd name="connsiteY2" fmla="*/ 977900 h 1155700"/>
              <a:gd name="connsiteX3" fmla="*/ 0 w 1143000"/>
              <a:gd name="connsiteY3" fmla="*/ 889000 h 1155700"/>
              <a:gd name="connsiteX4" fmla="*/ 12700 w 1143000"/>
              <a:gd name="connsiteY4" fmla="*/ 698500 h 1155700"/>
              <a:gd name="connsiteX5" fmla="*/ 25400 w 1143000"/>
              <a:gd name="connsiteY5" fmla="*/ 647700 h 1155700"/>
              <a:gd name="connsiteX6" fmla="*/ 63500 w 1143000"/>
              <a:gd name="connsiteY6" fmla="*/ 596900 h 1155700"/>
              <a:gd name="connsiteX7" fmla="*/ 152400 w 1143000"/>
              <a:gd name="connsiteY7" fmla="*/ 520700 h 1155700"/>
              <a:gd name="connsiteX8" fmla="*/ 241300 w 1143000"/>
              <a:gd name="connsiteY8" fmla="*/ 482600 h 1155700"/>
              <a:gd name="connsiteX9" fmla="*/ 279400 w 1143000"/>
              <a:gd name="connsiteY9" fmla="*/ 457200 h 1155700"/>
              <a:gd name="connsiteX10" fmla="*/ 482600 w 1143000"/>
              <a:gd name="connsiteY10" fmla="*/ 469900 h 1155700"/>
              <a:gd name="connsiteX11" fmla="*/ 508000 w 1143000"/>
              <a:gd name="connsiteY11" fmla="*/ 508000 h 1155700"/>
              <a:gd name="connsiteX12" fmla="*/ 457200 w 1143000"/>
              <a:gd name="connsiteY12" fmla="*/ 622300 h 1155700"/>
              <a:gd name="connsiteX13" fmla="*/ 330200 w 1143000"/>
              <a:gd name="connsiteY13" fmla="*/ 558800 h 1155700"/>
              <a:gd name="connsiteX14" fmla="*/ 317500 w 1143000"/>
              <a:gd name="connsiteY14" fmla="*/ 520700 h 1155700"/>
              <a:gd name="connsiteX15" fmla="*/ 279400 w 1143000"/>
              <a:gd name="connsiteY15" fmla="*/ 431800 h 1155700"/>
              <a:gd name="connsiteX16" fmla="*/ 254000 w 1143000"/>
              <a:gd name="connsiteY16" fmla="*/ 330200 h 1155700"/>
              <a:gd name="connsiteX17" fmla="*/ 292100 w 1143000"/>
              <a:gd name="connsiteY17" fmla="*/ 139700 h 1155700"/>
              <a:gd name="connsiteX18" fmla="*/ 431800 w 1143000"/>
              <a:gd name="connsiteY18" fmla="*/ 50800 h 1155700"/>
              <a:gd name="connsiteX19" fmla="*/ 469900 w 1143000"/>
              <a:gd name="connsiteY19" fmla="*/ 25400 h 1155700"/>
              <a:gd name="connsiteX20" fmla="*/ 558800 w 1143000"/>
              <a:gd name="connsiteY20" fmla="*/ 0 h 1155700"/>
              <a:gd name="connsiteX21" fmla="*/ 901700 w 1143000"/>
              <a:gd name="connsiteY21" fmla="*/ 12700 h 1155700"/>
              <a:gd name="connsiteX22" fmla="*/ 939800 w 1143000"/>
              <a:gd name="connsiteY22" fmla="*/ 25400 h 1155700"/>
              <a:gd name="connsiteX23" fmla="*/ 1003300 w 1143000"/>
              <a:gd name="connsiteY23" fmla="*/ 38100 h 1155700"/>
              <a:gd name="connsiteX24" fmla="*/ 1079500 w 1143000"/>
              <a:gd name="connsiteY24" fmla="*/ 63500 h 1155700"/>
              <a:gd name="connsiteX25" fmla="*/ 1143000 w 1143000"/>
              <a:gd name="connsiteY25" fmla="*/ 88900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143000" h="1155700">
                <a:moveTo>
                  <a:pt x="215900" y="1155700"/>
                </a:moveTo>
                <a:cubicBezTo>
                  <a:pt x="132269" y="1113884"/>
                  <a:pt x="93548" y="1107911"/>
                  <a:pt x="38100" y="1028700"/>
                </a:cubicBezTo>
                <a:cubicBezTo>
                  <a:pt x="28091" y="1014401"/>
                  <a:pt x="30195" y="994683"/>
                  <a:pt x="25400" y="977900"/>
                </a:cubicBezTo>
                <a:cubicBezTo>
                  <a:pt x="-11039" y="850363"/>
                  <a:pt x="39702" y="1047809"/>
                  <a:pt x="0" y="889000"/>
                </a:cubicBezTo>
                <a:cubicBezTo>
                  <a:pt x="4233" y="825500"/>
                  <a:pt x="6038" y="761791"/>
                  <a:pt x="12700" y="698500"/>
                </a:cubicBezTo>
                <a:cubicBezTo>
                  <a:pt x="14527" y="681141"/>
                  <a:pt x="17594" y="663312"/>
                  <a:pt x="25400" y="647700"/>
                </a:cubicBezTo>
                <a:cubicBezTo>
                  <a:pt x="34866" y="628768"/>
                  <a:pt x="49725" y="612971"/>
                  <a:pt x="63500" y="596900"/>
                </a:cubicBezTo>
                <a:cubicBezTo>
                  <a:pt x="87478" y="568926"/>
                  <a:pt x="121514" y="540004"/>
                  <a:pt x="152400" y="520700"/>
                </a:cubicBezTo>
                <a:cubicBezTo>
                  <a:pt x="258109" y="454632"/>
                  <a:pt x="154880" y="525810"/>
                  <a:pt x="241300" y="482600"/>
                </a:cubicBezTo>
                <a:cubicBezTo>
                  <a:pt x="254952" y="475774"/>
                  <a:pt x="266700" y="465667"/>
                  <a:pt x="279400" y="457200"/>
                </a:cubicBezTo>
                <a:cubicBezTo>
                  <a:pt x="347133" y="461433"/>
                  <a:pt x="416351" y="455178"/>
                  <a:pt x="482600" y="469900"/>
                </a:cubicBezTo>
                <a:cubicBezTo>
                  <a:pt x="497500" y="473211"/>
                  <a:pt x="506618" y="492799"/>
                  <a:pt x="508000" y="508000"/>
                </a:cubicBezTo>
                <a:cubicBezTo>
                  <a:pt x="517714" y="614859"/>
                  <a:pt x="518236" y="601955"/>
                  <a:pt x="457200" y="622300"/>
                </a:cubicBezTo>
                <a:cubicBezTo>
                  <a:pt x="360920" y="590207"/>
                  <a:pt x="402419" y="612964"/>
                  <a:pt x="330200" y="558800"/>
                </a:cubicBezTo>
                <a:cubicBezTo>
                  <a:pt x="325967" y="546100"/>
                  <a:pt x="322773" y="533005"/>
                  <a:pt x="317500" y="520700"/>
                </a:cubicBezTo>
                <a:cubicBezTo>
                  <a:pt x="291480" y="459987"/>
                  <a:pt x="294292" y="486404"/>
                  <a:pt x="279400" y="431800"/>
                </a:cubicBezTo>
                <a:cubicBezTo>
                  <a:pt x="270215" y="398121"/>
                  <a:pt x="254000" y="330200"/>
                  <a:pt x="254000" y="330200"/>
                </a:cubicBezTo>
                <a:cubicBezTo>
                  <a:pt x="256226" y="310169"/>
                  <a:pt x="263958" y="167842"/>
                  <a:pt x="292100" y="139700"/>
                </a:cubicBezTo>
                <a:cubicBezTo>
                  <a:pt x="384881" y="46919"/>
                  <a:pt x="255303" y="168464"/>
                  <a:pt x="431800" y="50800"/>
                </a:cubicBezTo>
                <a:cubicBezTo>
                  <a:pt x="444500" y="42333"/>
                  <a:pt x="456248" y="32226"/>
                  <a:pt x="469900" y="25400"/>
                </a:cubicBezTo>
                <a:cubicBezTo>
                  <a:pt x="488120" y="16290"/>
                  <a:pt x="542524" y="4069"/>
                  <a:pt x="558800" y="0"/>
                </a:cubicBezTo>
                <a:cubicBezTo>
                  <a:pt x="673100" y="4233"/>
                  <a:pt x="787575" y="5092"/>
                  <a:pt x="901700" y="12700"/>
                </a:cubicBezTo>
                <a:cubicBezTo>
                  <a:pt x="915057" y="13590"/>
                  <a:pt x="926813" y="22153"/>
                  <a:pt x="939800" y="25400"/>
                </a:cubicBezTo>
                <a:cubicBezTo>
                  <a:pt x="960741" y="30635"/>
                  <a:pt x="982475" y="32420"/>
                  <a:pt x="1003300" y="38100"/>
                </a:cubicBezTo>
                <a:cubicBezTo>
                  <a:pt x="1029131" y="45145"/>
                  <a:pt x="1054100" y="55033"/>
                  <a:pt x="1079500" y="63500"/>
                </a:cubicBezTo>
                <a:cubicBezTo>
                  <a:pt x="1126580" y="79193"/>
                  <a:pt x="1105626" y="70213"/>
                  <a:pt x="1143000" y="88900"/>
                </a:cubicBezTo>
              </a:path>
            </a:pathLst>
          </a:cu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2924527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32" presetClass="emph" presetSubtype="0" fill="hold" grpId="1" nodeType="afterEffect">
                                  <p:stCondLst>
                                    <p:cond delay="0"/>
                                  </p:stCondLst>
                                  <p:childTnLst>
                                    <p:animRot by="120000">
                                      <p:cBhvr>
                                        <p:cTn id="10" dur="100" fill="hold">
                                          <p:stCondLst>
                                            <p:cond delay="0"/>
                                          </p:stCondLst>
                                        </p:cTn>
                                        <p:tgtEl>
                                          <p:spTgt spid="2"/>
                                        </p:tgtEl>
                                        <p:attrNameLst>
                                          <p:attrName>r</p:attrName>
                                        </p:attrNameLst>
                                      </p:cBhvr>
                                    </p:animRot>
                                    <p:animRot by="-240000">
                                      <p:cBhvr>
                                        <p:cTn id="11" dur="200" fill="hold">
                                          <p:stCondLst>
                                            <p:cond delay="200"/>
                                          </p:stCondLst>
                                        </p:cTn>
                                        <p:tgtEl>
                                          <p:spTgt spid="2"/>
                                        </p:tgtEl>
                                        <p:attrNameLst>
                                          <p:attrName>r</p:attrName>
                                        </p:attrNameLst>
                                      </p:cBhvr>
                                    </p:animRot>
                                    <p:animRot by="240000">
                                      <p:cBhvr>
                                        <p:cTn id="12" dur="200" fill="hold">
                                          <p:stCondLst>
                                            <p:cond delay="400"/>
                                          </p:stCondLst>
                                        </p:cTn>
                                        <p:tgtEl>
                                          <p:spTgt spid="2"/>
                                        </p:tgtEl>
                                        <p:attrNameLst>
                                          <p:attrName>r</p:attrName>
                                        </p:attrNameLst>
                                      </p:cBhvr>
                                    </p:animRot>
                                    <p:animRot by="-240000">
                                      <p:cBhvr>
                                        <p:cTn id="13" dur="200" fill="hold">
                                          <p:stCondLst>
                                            <p:cond delay="600"/>
                                          </p:stCondLst>
                                        </p:cTn>
                                        <p:tgtEl>
                                          <p:spTgt spid="2"/>
                                        </p:tgtEl>
                                        <p:attrNameLst>
                                          <p:attrName>r</p:attrName>
                                        </p:attrNameLst>
                                      </p:cBhvr>
                                    </p:animRot>
                                    <p:animRot by="120000">
                                      <p:cBhvr>
                                        <p:cTn id="14" dur="200" fill="hold">
                                          <p:stCondLst>
                                            <p:cond delay="800"/>
                                          </p:stCondLst>
                                        </p:cTn>
                                        <p:tgtEl>
                                          <p:spTgt spid="2"/>
                                        </p:tgtEl>
                                        <p:attrNameLst>
                                          <p:attrName>r</p:attrName>
                                        </p:attrNameLst>
                                      </p:cBhvr>
                                    </p:animRot>
                                  </p:childTnLst>
                                </p:cTn>
                              </p:par>
                              <p:par>
                                <p:cTn id="15" presetID="10"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1000"/>
                                        <p:tgtEl>
                                          <p:spTgt spid="4"/>
                                        </p:tgtEl>
                                      </p:cBhvr>
                                    </p:animEffect>
                                    <p:anim calcmode="lin" valueType="num">
                                      <p:cBhvr>
                                        <p:cTn id="23" dur="1000" fill="hold"/>
                                        <p:tgtEl>
                                          <p:spTgt spid="4"/>
                                        </p:tgtEl>
                                        <p:attrNameLst>
                                          <p:attrName>ppt_x</p:attrName>
                                        </p:attrNameLst>
                                      </p:cBhvr>
                                      <p:tavLst>
                                        <p:tav tm="0">
                                          <p:val>
                                            <p:strVal val="#ppt_x"/>
                                          </p:val>
                                        </p:tav>
                                        <p:tav tm="100000">
                                          <p:val>
                                            <p:strVal val="#ppt_x"/>
                                          </p:val>
                                        </p:tav>
                                      </p:tavLst>
                                    </p:anim>
                                    <p:anim calcmode="lin" valueType="num">
                                      <p:cBhvr>
                                        <p:cTn id="2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fade">
                                      <p:cBhvr>
                                        <p:cTn id="29" dur="1000"/>
                                        <p:tgtEl>
                                          <p:spTgt spid="5"/>
                                        </p:tgtEl>
                                      </p:cBhvr>
                                    </p:animEffect>
                                    <p:anim calcmode="lin" valueType="num">
                                      <p:cBhvr>
                                        <p:cTn id="30" dur="1000" fill="hold"/>
                                        <p:tgtEl>
                                          <p:spTgt spid="5"/>
                                        </p:tgtEl>
                                        <p:attrNameLst>
                                          <p:attrName>ppt_x</p:attrName>
                                        </p:attrNameLst>
                                      </p:cBhvr>
                                      <p:tavLst>
                                        <p:tav tm="0">
                                          <p:val>
                                            <p:strVal val="#ppt_x"/>
                                          </p:val>
                                        </p:tav>
                                        <p:tav tm="100000">
                                          <p:val>
                                            <p:strVal val="#ppt_x"/>
                                          </p:val>
                                        </p:tav>
                                      </p:tavLst>
                                    </p:anim>
                                    <p:anim calcmode="lin" valueType="num">
                                      <p:cBhvr>
                                        <p:cTn id="3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fade">
                                      <p:cBhvr>
                                        <p:cTn id="36" dur="1000"/>
                                        <p:tgtEl>
                                          <p:spTgt spid="6"/>
                                        </p:tgtEl>
                                      </p:cBhvr>
                                    </p:animEffect>
                                    <p:anim calcmode="lin" valueType="num">
                                      <p:cBhvr>
                                        <p:cTn id="37" dur="1000" fill="hold"/>
                                        <p:tgtEl>
                                          <p:spTgt spid="6"/>
                                        </p:tgtEl>
                                        <p:attrNameLst>
                                          <p:attrName>ppt_x</p:attrName>
                                        </p:attrNameLst>
                                      </p:cBhvr>
                                      <p:tavLst>
                                        <p:tav tm="0">
                                          <p:val>
                                            <p:strVal val="#ppt_x"/>
                                          </p:val>
                                        </p:tav>
                                        <p:tav tm="100000">
                                          <p:val>
                                            <p:strVal val="#ppt_x"/>
                                          </p:val>
                                        </p:tav>
                                      </p:tavLst>
                                    </p:anim>
                                    <p:anim calcmode="lin" valueType="num">
                                      <p:cBhvr>
                                        <p:cTn id="38"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fade">
                                      <p:cBhvr>
                                        <p:cTn id="43" dur="500"/>
                                        <p:tgtEl>
                                          <p:spTgt spid="10"/>
                                        </p:tgtEl>
                                      </p:cBhvr>
                                    </p:animEffect>
                                  </p:childTnLst>
                                </p:cTn>
                              </p:par>
                            </p:childTnLst>
                          </p:cTn>
                        </p:par>
                        <p:par>
                          <p:cTn id="44" fill="hold">
                            <p:stCondLst>
                              <p:cond delay="500"/>
                            </p:stCondLst>
                            <p:childTnLst>
                              <p:par>
                                <p:cTn id="45" presetID="10" presetClass="entr" presetSubtype="0" fill="hold" grpId="0" nodeType="after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fade">
                                      <p:cBhvr>
                                        <p:cTn id="47" dur="500"/>
                                        <p:tgtEl>
                                          <p:spTgt spid="11"/>
                                        </p:tgtEl>
                                      </p:cBhvr>
                                    </p:animEffect>
                                  </p:childTnLst>
                                </p:cTn>
                              </p:par>
                            </p:childTnLst>
                          </p:cTn>
                        </p:par>
                        <p:par>
                          <p:cTn id="48" fill="hold">
                            <p:stCondLst>
                              <p:cond delay="1000"/>
                            </p:stCondLst>
                            <p:childTnLst>
                              <p:par>
                                <p:cTn id="49" presetID="10" presetClass="entr" presetSubtype="0" fill="hold" grpId="0" nodeType="afterEffect">
                                  <p:stCondLst>
                                    <p:cond delay="0"/>
                                  </p:stCondLst>
                                  <p:childTnLst>
                                    <p:set>
                                      <p:cBhvr>
                                        <p:cTn id="50" dur="1" fill="hold">
                                          <p:stCondLst>
                                            <p:cond delay="0"/>
                                          </p:stCondLst>
                                        </p:cTn>
                                        <p:tgtEl>
                                          <p:spTgt spid="7"/>
                                        </p:tgtEl>
                                        <p:attrNameLst>
                                          <p:attrName>style.visibility</p:attrName>
                                        </p:attrNameLst>
                                      </p:cBhvr>
                                      <p:to>
                                        <p:strVal val="visible"/>
                                      </p:to>
                                    </p:set>
                                    <p:animEffect transition="in" filter="fade">
                                      <p:cBhvr>
                                        <p:cTn id="5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4" grpId="0"/>
      <p:bldP spid="5" grpId="0"/>
      <p:bldP spid="6" grpId="0"/>
      <p:bldP spid="7" grpId="0"/>
      <p:bldP spid="2" grpId="0" animBg="1"/>
      <p:bldP spid="2" grpId="1" animBg="1"/>
      <p:bldP spid="10" grpId="0"/>
      <p:bldP spid="1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390525"/>
            <a:ext cx="8382000" cy="60769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a:xfrm>
            <a:off x="1475656" y="2492896"/>
            <a:ext cx="6768752"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486054" y="5805264"/>
            <a:ext cx="2293858"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6146930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059832" y="2996952"/>
            <a:ext cx="2140330" cy="584775"/>
          </a:xfrm>
          <a:prstGeom prst="rect">
            <a:avLst/>
          </a:prstGeom>
          <a:noFill/>
        </p:spPr>
        <p:txBody>
          <a:bodyPr wrap="none" rtlCol="0">
            <a:spAutoFit/>
          </a:bodyPr>
          <a:lstStyle/>
          <a:p>
            <a:r>
              <a:rPr lang="en-US" altLang="zh-CN" sz="3200" dirty="0" smtClean="0">
                <a:solidFill>
                  <a:schemeClr val="bg1"/>
                </a:solidFill>
              </a:rPr>
              <a:t>==          ===</a:t>
            </a:r>
            <a:endParaRPr lang="zh-CN" altLang="en-US" sz="3200" dirty="0">
              <a:solidFill>
                <a:schemeClr val="bg1"/>
              </a:solidFill>
            </a:endParaRPr>
          </a:p>
        </p:txBody>
      </p:sp>
      <p:sp>
        <p:nvSpPr>
          <p:cNvPr id="8" name="标题 1"/>
          <p:cNvSpPr txBox="1">
            <a:spLocks/>
          </p:cNvSpPr>
          <p:nvPr/>
        </p:nvSpPr>
        <p:spPr>
          <a:xfrm rot="20590802">
            <a:off x="-2811550" y="366009"/>
            <a:ext cx="8318212" cy="464397"/>
          </a:xfrm>
          <a:prstGeom prst="rect">
            <a:avLst/>
          </a:prstGeom>
          <a:solidFill>
            <a:schemeClr val="accent1"/>
          </a:solidFill>
        </p:spPr>
        <p:txBody>
          <a:bodyPr vert="horz" lIns="91440" tIns="45720" rIns="91440" bIns="45720" rtlCol="0" anchor="ctr">
            <a:normAutofit fontScale="900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3000" dirty="0" smtClean="0">
                <a:solidFill>
                  <a:schemeClr val="bg1"/>
                </a:solidFill>
                <a:latin typeface="Comic Sans MS" pitchFamily="66" charset="0"/>
              </a:rPr>
              <a:t>== </a:t>
            </a:r>
            <a:r>
              <a:rPr lang="zh-CN" altLang="en-US" sz="3000" dirty="0" smtClean="0">
                <a:solidFill>
                  <a:schemeClr val="bg1"/>
                </a:solidFill>
                <a:latin typeface="Comic Sans MS" pitchFamily="66" charset="0"/>
              </a:rPr>
              <a:t>和 </a:t>
            </a:r>
            <a:r>
              <a:rPr lang="en-US" altLang="zh-CN" sz="3000" dirty="0" smtClean="0">
                <a:solidFill>
                  <a:schemeClr val="bg1"/>
                </a:solidFill>
                <a:latin typeface="Comic Sans MS" pitchFamily="66" charset="0"/>
              </a:rPr>
              <a:t>===</a:t>
            </a:r>
            <a:endParaRPr lang="zh-CN" altLang="en-US" sz="3000" dirty="0">
              <a:solidFill>
                <a:schemeClr val="bg1"/>
              </a:solidFill>
              <a:latin typeface="Comic Sans MS" pitchFamily="66" charset="0"/>
            </a:endParaRPr>
          </a:p>
        </p:txBody>
      </p:sp>
      <p:sp>
        <p:nvSpPr>
          <p:cNvPr id="2" name="TextBox 1"/>
          <p:cNvSpPr txBox="1"/>
          <p:nvPr/>
        </p:nvSpPr>
        <p:spPr>
          <a:xfrm>
            <a:off x="4400108" y="3635732"/>
            <a:ext cx="1107996" cy="369332"/>
          </a:xfrm>
          <a:prstGeom prst="rect">
            <a:avLst/>
          </a:prstGeom>
          <a:noFill/>
        </p:spPr>
        <p:txBody>
          <a:bodyPr wrap="none" rtlCol="0">
            <a:spAutoFit/>
          </a:bodyPr>
          <a:lstStyle/>
          <a:p>
            <a:r>
              <a:rPr lang="zh-CN" altLang="en-US" dirty="0" smtClean="0">
                <a:solidFill>
                  <a:schemeClr val="bg1">
                    <a:lumMod val="50000"/>
                  </a:schemeClr>
                </a:solidFill>
              </a:rPr>
              <a:t>类型判断</a:t>
            </a:r>
            <a:endParaRPr lang="zh-CN" altLang="en-US" dirty="0">
              <a:solidFill>
                <a:schemeClr val="bg1">
                  <a:lumMod val="50000"/>
                </a:schemeClr>
              </a:solidFill>
            </a:endParaRPr>
          </a:p>
        </p:txBody>
      </p:sp>
      <p:sp>
        <p:nvSpPr>
          <p:cNvPr id="9" name="TextBox 8"/>
          <p:cNvSpPr txBox="1"/>
          <p:nvPr/>
        </p:nvSpPr>
        <p:spPr>
          <a:xfrm>
            <a:off x="2527900" y="2619484"/>
            <a:ext cx="1107996" cy="369332"/>
          </a:xfrm>
          <a:prstGeom prst="rect">
            <a:avLst/>
          </a:prstGeom>
          <a:noFill/>
        </p:spPr>
        <p:txBody>
          <a:bodyPr wrap="none" rtlCol="0">
            <a:spAutoFit/>
          </a:bodyPr>
          <a:lstStyle/>
          <a:p>
            <a:r>
              <a:rPr lang="zh-CN" altLang="en-US" dirty="0" smtClean="0">
                <a:solidFill>
                  <a:schemeClr val="bg1">
                    <a:lumMod val="50000"/>
                  </a:schemeClr>
                </a:solidFill>
              </a:rPr>
              <a:t>类型转换</a:t>
            </a:r>
            <a:endParaRPr lang="zh-CN" altLang="en-US" dirty="0">
              <a:solidFill>
                <a:schemeClr val="bg1">
                  <a:lumMod val="50000"/>
                </a:schemeClr>
              </a:solidFill>
            </a:endParaRPr>
          </a:p>
        </p:txBody>
      </p:sp>
      <p:sp>
        <p:nvSpPr>
          <p:cNvPr id="10" name="矩形 9"/>
          <p:cNvSpPr/>
          <p:nvPr/>
        </p:nvSpPr>
        <p:spPr>
          <a:xfrm>
            <a:off x="2411760" y="4653136"/>
            <a:ext cx="4572000" cy="923330"/>
          </a:xfrm>
          <a:prstGeom prst="rect">
            <a:avLst/>
          </a:prstGeom>
        </p:spPr>
        <p:txBody>
          <a:bodyPr>
            <a:spAutoFit/>
          </a:bodyPr>
          <a:lstStyle/>
          <a:p>
            <a:pPr>
              <a:lnSpc>
                <a:spcPct val="150000"/>
              </a:lnSpc>
            </a:pPr>
            <a:r>
              <a:rPr lang="en-US" altLang="zh-CN" dirty="0">
                <a:solidFill>
                  <a:schemeClr val="accent6">
                    <a:lumMod val="75000"/>
                  </a:schemeClr>
                </a:solidFill>
                <a:latin typeface="Comic Sans MS" pitchFamily="66" charset="0"/>
              </a:rPr>
              <a:t>4</a:t>
            </a:r>
            <a:r>
              <a:rPr lang="en-US" altLang="zh-CN" dirty="0">
                <a:solidFill>
                  <a:schemeClr val="bg1"/>
                </a:solidFill>
                <a:latin typeface="Comic Sans MS" pitchFamily="66" charset="0"/>
              </a:rPr>
              <a:t> == </a:t>
            </a:r>
            <a:r>
              <a:rPr lang="en-US" altLang="zh-CN" dirty="0">
                <a:solidFill>
                  <a:srgbClr val="00B0F0"/>
                </a:solidFill>
                <a:latin typeface="Comic Sans MS" pitchFamily="66" charset="0"/>
              </a:rPr>
              <a:t>“4.00</a:t>
            </a:r>
            <a:r>
              <a:rPr lang="en-US" altLang="zh-CN" dirty="0" smtClean="0">
                <a:solidFill>
                  <a:srgbClr val="00B0F0"/>
                </a:solidFill>
                <a:latin typeface="Comic Sans MS" pitchFamily="66" charset="0"/>
              </a:rPr>
              <a:t>”            </a:t>
            </a:r>
            <a:r>
              <a:rPr lang="en-US" altLang="zh-CN" dirty="0" smtClean="0">
                <a:solidFill>
                  <a:srgbClr val="00B050"/>
                </a:solidFill>
                <a:latin typeface="Comic Sans MS" pitchFamily="66" charset="0"/>
              </a:rPr>
              <a:t>//true</a:t>
            </a:r>
            <a:endParaRPr lang="en-US" altLang="zh-CN" dirty="0">
              <a:solidFill>
                <a:srgbClr val="00B050"/>
              </a:solidFill>
              <a:latin typeface="Comic Sans MS" pitchFamily="66" charset="0"/>
            </a:endParaRPr>
          </a:p>
          <a:p>
            <a:pPr>
              <a:lnSpc>
                <a:spcPct val="150000"/>
              </a:lnSpc>
            </a:pPr>
            <a:r>
              <a:rPr lang="en-US" altLang="zh-CN" dirty="0">
                <a:solidFill>
                  <a:schemeClr val="accent6">
                    <a:lumMod val="75000"/>
                  </a:schemeClr>
                </a:solidFill>
                <a:latin typeface="Comic Sans MS" pitchFamily="66" charset="0"/>
              </a:rPr>
              <a:t>4</a:t>
            </a:r>
            <a:r>
              <a:rPr lang="en-US" altLang="zh-CN" dirty="0">
                <a:solidFill>
                  <a:srgbClr val="00B0F0"/>
                </a:solidFill>
                <a:latin typeface="Comic Sans MS" pitchFamily="66" charset="0"/>
              </a:rPr>
              <a:t> </a:t>
            </a:r>
            <a:r>
              <a:rPr lang="en-US" altLang="zh-CN" dirty="0">
                <a:solidFill>
                  <a:schemeClr val="bg1"/>
                </a:solidFill>
                <a:latin typeface="Comic Sans MS" pitchFamily="66" charset="0"/>
              </a:rPr>
              <a:t>===</a:t>
            </a:r>
            <a:r>
              <a:rPr lang="en-US" altLang="zh-CN" dirty="0">
                <a:solidFill>
                  <a:srgbClr val="00B0F0"/>
                </a:solidFill>
                <a:latin typeface="Comic Sans MS" pitchFamily="66" charset="0"/>
              </a:rPr>
              <a:t> “4.00</a:t>
            </a:r>
            <a:r>
              <a:rPr lang="en-US" altLang="zh-CN" dirty="0" smtClean="0">
                <a:solidFill>
                  <a:srgbClr val="00B0F0"/>
                </a:solidFill>
                <a:latin typeface="Comic Sans MS" pitchFamily="66" charset="0"/>
              </a:rPr>
              <a:t>”          </a:t>
            </a:r>
            <a:r>
              <a:rPr lang="en-US" altLang="zh-CN" dirty="0" smtClean="0">
                <a:solidFill>
                  <a:srgbClr val="00B050"/>
                </a:solidFill>
                <a:latin typeface="Comic Sans MS" pitchFamily="66" charset="0"/>
              </a:rPr>
              <a:t>// false</a:t>
            </a:r>
            <a:endParaRPr lang="en-US" altLang="zh-CN" dirty="0">
              <a:solidFill>
                <a:srgbClr val="00B050"/>
              </a:solidFill>
              <a:latin typeface="Comic Sans MS" pitchFamily="66" charset="0"/>
            </a:endParaRP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141" y="2009775"/>
            <a:ext cx="9458326" cy="4848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7384"/>
            <a:ext cx="9163050" cy="2152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863" y="1785938"/>
            <a:ext cx="9058275" cy="3286125"/>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a:extLst/>
        </p:spPr>
      </p:pic>
      <p:pic>
        <p:nvPicPr>
          <p:cNvPr id="2054"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5725" y="1390650"/>
            <a:ext cx="8972550" cy="407670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598363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050"/>
                                        </p:tgtEl>
                                        <p:attrNameLst>
                                          <p:attrName>style.visibility</p:attrName>
                                        </p:attrNameLst>
                                      </p:cBhvr>
                                      <p:to>
                                        <p:strVal val="visible"/>
                                      </p:to>
                                    </p:set>
                                    <p:animEffect transition="in" filter="fade">
                                      <p:cBhvr>
                                        <p:cTn id="25" dur="500"/>
                                        <p:tgtEl>
                                          <p:spTgt spid="2050"/>
                                        </p:tgtEl>
                                      </p:cBhvr>
                                    </p:animEffect>
                                  </p:childTnLst>
                                </p:cTn>
                              </p:par>
                              <p:par>
                                <p:cTn id="26" presetID="10" presetClass="entr" presetSubtype="0" fill="hold" nodeType="withEffect">
                                  <p:stCondLst>
                                    <p:cond delay="0"/>
                                  </p:stCondLst>
                                  <p:childTnLst>
                                    <p:set>
                                      <p:cBhvr>
                                        <p:cTn id="27" dur="1" fill="hold">
                                          <p:stCondLst>
                                            <p:cond delay="0"/>
                                          </p:stCondLst>
                                        </p:cTn>
                                        <p:tgtEl>
                                          <p:spTgt spid="2051"/>
                                        </p:tgtEl>
                                        <p:attrNameLst>
                                          <p:attrName>style.visibility</p:attrName>
                                        </p:attrNameLst>
                                      </p:cBhvr>
                                      <p:to>
                                        <p:strVal val="visible"/>
                                      </p:to>
                                    </p:set>
                                    <p:animEffect transition="in" filter="fade">
                                      <p:cBhvr>
                                        <p:cTn id="28" dur="500"/>
                                        <p:tgtEl>
                                          <p:spTgt spid="2051"/>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xit" presetSubtype="0" fill="hold" nodeType="clickEffect">
                                  <p:stCondLst>
                                    <p:cond delay="0"/>
                                  </p:stCondLst>
                                  <p:childTnLst>
                                    <p:animEffect transition="out" filter="fade">
                                      <p:cBhvr>
                                        <p:cTn id="32" dur="500"/>
                                        <p:tgtEl>
                                          <p:spTgt spid="2050"/>
                                        </p:tgtEl>
                                      </p:cBhvr>
                                    </p:animEffect>
                                    <p:set>
                                      <p:cBhvr>
                                        <p:cTn id="33" dur="1" fill="hold">
                                          <p:stCondLst>
                                            <p:cond delay="499"/>
                                          </p:stCondLst>
                                        </p:cTn>
                                        <p:tgtEl>
                                          <p:spTgt spid="2050"/>
                                        </p:tgtEl>
                                        <p:attrNameLst>
                                          <p:attrName>style.visibility</p:attrName>
                                        </p:attrNameLst>
                                      </p:cBhvr>
                                      <p:to>
                                        <p:strVal val="hidden"/>
                                      </p:to>
                                    </p:set>
                                  </p:childTnLst>
                                </p:cTn>
                              </p:par>
                              <p:par>
                                <p:cTn id="34" presetID="10" presetClass="exit" presetSubtype="0" fill="hold" nodeType="withEffect">
                                  <p:stCondLst>
                                    <p:cond delay="0"/>
                                  </p:stCondLst>
                                  <p:childTnLst>
                                    <p:animEffect transition="out" filter="fade">
                                      <p:cBhvr>
                                        <p:cTn id="35" dur="500"/>
                                        <p:tgtEl>
                                          <p:spTgt spid="2051"/>
                                        </p:tgtEl>
                                      </p:cBhvr>
                                    </p:animEffect>
                                    <p:set>
                                      <p:cBhvr>
                                        <p:cTn id="36" dur="1" fill="hold">
                                          <p:stCondLst>
                                            <p:cond delay="499"/>
                                          </p:stCondLst>
                                        </p:cTn>
                                        <p:tgtEl>
                                          <p:spTgt spid="2051"/>
                                        </p:tgtEl>
                                        <p:attrNameLst>
                                          <p:attrName>style.visibility</p:attrName>
                                        </p:attrNameLst>
                                      </p:cBhvr>
                                      <p:to>
                                        <p:strVal val="hidden"/>
                                      </p:to>
                                    </p:set>
                                  </p:childTnLst>
                                </p:cTn>
                              </p:par>
                            </p:childTnLst>
                          </p:cTn>
                        </p:par>
                        <p:par>
                          <p:cTn id="37" fill="hold">
                            <p:stCondLst>
                              <p:cond delay="500"/>
                            </p:stCondLst>
                            <p:childTnLst>
                              <p:par>
                                <p:cTn id="38" presetID="10" presetClass="entr" presetSubtype="0" fill="hold" nodeType="afterEffect">
                                  <p:stCondLst>
                                    <p:cond delay="0"/>
                                  </p:stCondLst>
                                  <p:childTnLst>
                                    <p:set>
                                      <p:cBhvr>
                                        <p:cTn id="39" dur="1" fill="hold">
                                          <p:stCondLst>
                                            <p:cond delay="0"/>
                                          </p:stCondLst>
                                        </p:cTn>
                                        <p:tgtEl>
                                          <p:spTgt spid="2053"/>
                                        </p:tgtEl>
                                        <p:attrNameLst>
                                          <p:attrName>style.visibility</p:attrName>
                                        </p:attrNameLst>
                                      </p:cBhvr>
                                      <p:to>
                                        <p:strVal val="visible"/>
                                      </p:to>
                                    </p:set>
                                    <p:animEffect transition="in" filter="fade">
                                      <p:cBhvr>
                                        <p:cTn id="40" dur="500"/>
                                        <p:tgtEl>
                                          <p:spTgt spid="2053"/>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2054"/>
                                        </p:tgtEl>
                                        <p:attrNameLst>
                                          <p:attrName>style.visibility</p:attrName>
                                        </p:attrNameLst>
                                      </p:cBhvr>
                                      <p:to>
                                        <p:strVal val="visible"/>
                                      </p:to>
                                    </p:set>
                                    <p:animEffect transition="in" filter="fade">
                                      <p:cBhvr>
                                        <p:cTn id="45" dur="500"/>
                                        <p:tgtEl>
                                          <p:spTgt spid="2054"/>
                                        </p:tgtEl>
                                      </p:cBhvr>
                                    </p:animEffect>
                                  </p:childTnLst>
                                </p:cTn>
                              </p:par>
                            </p:childTnLst>
                          </p:cTn>
                        </p:par>
                        <p:par>
                          <p:cTn id="46" fill="hold">
                            <p:stCondLst>
                              <p:cond delay="500"/>
                            </p:stCondLst>
                            <p:childTnLst>
                              <p:par>
                                <p:cTn id="47" presetID="10" presetClass="exit" presetSubtype="0" fill="hold" nodeType="afterEffect">
                                  <p:stCondLst>
                                    <p:cond delay="0"/>
                                  </p:stCondLst>
                                  <p:childTnLst>
                                    <p:animEffect transition="out" filter="fade">
                                      <p:cBhvr>
                                        <p:cTn id="48" dur="500"/>
                                        <p:tgtEl>
                                          <p:spTgt spid="2053"/>
                                        </p:tgtEl>
                                      </p:cBhvr>
                                    </p:animEffect>
                                    <p:set>
                                      <p:cBhvr>
                                        <p:cTn id="49" dur="1" fill="hold">
                                          <p:stCondLst>
                                            <p:cond delay="499"/>
                                          </p:stCondLst>
                                        </p:cTn>
                                        <p:tgtEl>
                                          <p:spTgt spid="205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p:bldP spid="9" grpId="0"/>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148237" y="260648"/>
            <a:ext cx="3007939" cy="830997"/>
          </a:xfrm>
          <a:prstGeom prst="rect">
            <a:avLst/>
          </a:prstGeom>
          <a:noFill/>
        </p:spPr>
        <p:txBody>
          <a:bodyPr wrap="square" rtlCol="0">
            <a:spAutoFit/>
          </a:bodyPr>
          <a:lstStyle/>
          <a:p>
            <a:r>
              <a:rPr lang="en-US" altLang="zh-CN" sz="4800" dirty="0" smtClean="0">
                <a:solidFill>
                  <a:schemeClr val="bg1"/>
                </a:solidFill>
              </a:rPr>
              <a:t>*                /</a:t>
            </a:r>
            <a:endParaRPr lang="zh-CN" altLang="en-US" sz="4800" dirty="0">
              <a:solidFill>
                <a:schemeClr val="bg1"/>
              </a:solidFill>
            </a:endParaRPr>
          </a:p>
        </p:txBody>
      </p:sp>
      <p:sp>
        <p:nvSpPr>
          <p:cNvPr id="4" name="TextBox 3"/>
          <p:cNvSpPr txBox="1"/>
          <p:nvPr/>
        </p:nvSpPr>
        <p:spPr>
          <a:xfrm>
            <a:off x="3148237" y="1514689"/>
            <a:ext cx="2961452" cy="2062103"/>
          </a:xfrm>
          <a:prstGeom prst="rect">
            <a:avLst/>
          </a:prstGeom>
          <a:noFill/>
        </p:spPr>
        <p:txBody>
          <a:bodyPr wrap="none" rtlCol="0">
            <a:spAutoFit/>
          </a:bodyPr>
          <a:lstStyle/>
          <a:p>
            <a:pPr algn="ctr"/>
            <a:r>
              <a:rPr lang="en-US" altLang="zh-CN" sz="3200" dirty="0" smtClean="0">
                <a:solidFill>
                  <a:srgbClr val="00B0F0"/>
                </a:solidFill>
              </a:rPr>
              <a:t>var </a:t>
            </a:r>
            <a:r>
              <a:rPr lang="en-US" altLang="zh-CN" sz="3200" dirty="0" smtClean="0">
                <a:solidFill>
                  <a:schemeClr val="bg1"/>
                </a:solidFill>
              </a:rPr>
              <a:t>x = </a:t>
            </a:r>
            <a:r>
              <a:rPr lang="en-US" altLang="zh-CN" sz="3200" dirty="0" smtClean="0">
                <a:solidFill>
                  <a:schemeClr val="accent6">
                    <a:lumMod val="75000"/>
                  </a:schemeClr>
                </a:solidFill>
              </a:rPr>
              <a:t>‘32‘ </a:t>
            </a:r>
            <a:r>
              <a:rPr lang="en-US" altLang="zh-CN" sz="3200" dirty="0" smtClean="0">
                <a:solidFill>
                  <a:schemeClr val="bg1"/>
                </a:solidFill>
              </a:rPr>
              <a:t>* </a:t>
            </a:r>
            <a:r>
              <a:rPr lang="en-US" altLang="zh-CN" sz="3200" dirty="0" smtClean="0">
                <a:solidFill>
                  <a:srgbClr val="FF66CC"/>
                </a:solidFill>
              </a:rPr>
              <a:t>42</a:t>
            </a:r>
            <a:r>
              <a:rPr lang="en-US" altLang="zh-CN" sz="3200" dirty="0" smtClean="0">
                <a:solidFill>
                  <a:schemeClr val="bg1"/>
                </a:solidFill>
              </a:rPr>
              <a:t>;</a:t>
            </a:r>
          </a:p>
          <a:p>
            <a:pPr algn="ctr"/>
            <a:r>
              <a:rPr lang="en-US" altLang="zh-CN" sz="3200" dirty="0" smtClean="0">
                <a:solidFill>
                  <a:srgbClr val="00B0F0"/>
                </a:solidFill>
              </a:rPr>
              <a:t>var </a:t>
            </a:r>
            <a:r>
              <a:rPr lang="en-US" altLang="zh-CN" sz="3200" dirty="0" smtClean="0">
                <a:solidFill>
                  <a:schemeClr val="bg1"/>
                </a:solidFill>
              </a:rPr>
              <a:t>y = </a:t>
            </a:r>
            <a:r>
              <a:rPr lang="en-US" altLang="zh-CN" sz="3200" dirty="0" smtClean="0">
                <a:solidFill>
                  <a:srgbClr val="FF66CC"/>
                </a:solidFill>
              </a:rPr>
              <a:t>42</a:t>
            </a:r>
            <a:r>
              <a:rPr lang="en-US" altLang="zh-CN" sz="3200" dirty="0" smtClean="0">
                <a:solidFill>
                  <a:schemeClr val="bg1"/>
                </a:solidFill>
              </a:rPr>
              <a:t> / </a:t>
            </a:r>
            <a:r>
              <a:rPr lang="en-US" altLang="zh-CN" sz="3200" dirty="0" smtClean="0">
                <a:solidFill>
                  <a:schemeClr val="accent6">
                    <a:lumMod val="75000"/>
                  </a:schemeClr>
                </a:solidFill>
              </a:rPr>
              <a:t>‘ 32’</a:t>
            </a:r>
            <a:r>
              <a:rPr lang="en-US" altLang="zh-CN" sz="3200" dirty="0" smtClean="0">
                <a:solidFill>
                  <a:schemeClr val="bg1"/>
                </a:solidFill>
              </a:rPr>
              <a:t>;</a:t>
            </a:r>
          </a:p>
          <a:p>
            <a:pPr algn="ctr"/>
            <a:r>
              <a:rPr lang="en-US" altLang="zh-CN" sz="3200" dirty="0" smtClean="0">
                <a:solidFill>
                  <a:schemeClr val="tx2">
                    <a:lumMod val="60000"/>
                    <a:lumOff val="40000"/>
                  </a:schemeClr>
                </a:solidFill>
              </a:rPr>
              <a:t>true</a:t>
            </a:r>
            <a:r>
              <a:rPr lang="en-US" altLang="zh-CN" sz="3200" dirty="0" smtClean="0">
                <a:solidFill>
                  <a:schemeClr val="bg1"/>
                </a:solidFill>
              </a:rPr>
              <a:t> * </a:t>
            </a:r>
            <a:r>
              <a:rPr lang="en-US" altLang="zh-CN" sz="3200" dirty="0" smtClean="0">
                <a:solidFill>
                  <a:srgbClr val="FF66CC"/>
                </a:solidFill>
              </a:rPr>
              <a:t>100</a:t>
            </a:r>
          </a:p>
          <a:p>
            <a:pPr algn="ctr"/>
            <a:r>
              <a:rPr lang="en-US" altLang="zh-CN" sz="3200" dirty="0" smtClean="0">
                <a:solidFill>
                  <a:schemeClr val="tx2">
                    <a:lumMod val="60000"/>
                    <a:lumOff val="40000"/>
                  </a:schemeClr>
                </a:solidFill>
              </a:rPr>
              <a:t>false</a:t>
            </a:r>
            <a:r>
              <a:rPr lang="en-US" altLang="zh-CN" sz="3200" dirty="0" smtClean="0">
                <a:solidFill>
                  <a:schemeClr val="bg1"/>
                </a:solidFill>
              </a:rPr>
              <a:t> / </a:t>
            </a:r>
            <a:r>
              <a:rPr lang="en-US" altLang="zh-CN" sz="3200" dirty="0" smtClean="0">
                <a:solidFill>
                  <a:srgbClr val="FF66CC"/>
                </a:solidFill>
              </a:rPr>
              <a:t>1</a:t>
            </a:r>
            <a:endParaRPr lang="zh-CN" altLang="en-US" sz="3200" dirty="0">
              <a:solidFill>
                <a:srgbClr val="FF66CC"/>
              </a:solidFill>
            </a:endParaRPr>
          </a:p>
        </p:txBody>
      </p:sp>
      <p:sp>
        <p:nvSpPr>
          <p:cNvPr id="8" name="标题 1"/>
          <p:cNvSpPr txBox="1">
            <a:spLocks/>
          </p:cNvSpPr>
          <p:nvPr/>
        </p:nvSpPr>
        <p:spPr>
          <a:xfrm rot="20590802">
            <a:off x="-3262338" y="199616"/>
            <a:ext cx="8318212" cy="464397"/>
          </a:xfrm>
          <a:prstGeom prst="rect">
            <a:avLst/>
          </a:prstGeom>
          <a:solidFill>
            <a:schemeClr val="accent1"/>
          </a:solidFill>
        </p:spPr>
        <p:txBody>
          <a:bodyPr vert="horz" lIns="91440" tIns="45720" rIns="91440" bIns="45720" rtlCol="0" anchor="ctr">
            <a:normAutofit fontScale="900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3000" dirty="0">
                <a:solidFill>
                  <a:schemeClr val="bg1"/>
                </a:solidFill>
                <a:latin typeface="Comic Sans MS" pitchFamily="66" charset="0"/>
              </a:rPr>
              <a:t>乘除</a:t>
            </a:r>
          </a:p>
        </p:txBody>
      </p:sp>
      <p:sp>
        <p:nvSpPr>
          <p:cNvPr id="12" name="缺角矩形 11"/>
          <p:cNvSpPr/>
          <p:nvPr/>
        </p:nvSpPr>
        <p:spPr>
          <a:xfrm>
            <a:off x="1157059" y="1955741"/>
            <a:ext cx="1174044" cy="1080120"/>
          </a:xfrm>
          <a:prstGeom prst="plaqu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altLang="zh-CN" sz="2800" dirty="0" smtClean="0"/>
              <a:t>To</a:t>
            </a:r>
          </a:p>
          <a:p>
            <a:pPr algn="ctr"/>
            <a:r>
              <a:rPr lang="en-US" altLang="zh-CN" sz="2800" dirty="0" err="1" smtClean="0"/>
              <a:t>Num</a:t>
            </a:r>
            <a:endParaRPr lang="zh-CN" altLang="en-US" sz="2800" dirty="0"/>
          </a:p>
        </p:txBody>
      </p:sp>
      <p:sp>
        <p:nvSpPr>
          <p:cNvPr id="13" name="TextBox 12"/>
          <p:cNvSpPr txBox="1"/>
          <p:nvPr/>
        </p:nvSpPr>
        <p:spPr>
          <a:xfrm>
            <a:off x="996646" y="4653136"/>
            <a:ext cx="3079689" cy="923330"/>
          </a:xfrm>
          <a:prstGeom prst="rect">
            <a:avLst/>
          </a:prstGeom>
          <a:noFill/>
        </p:spPr>
        <p:txBody>
          <a:bodyPr wrap="none" rtlCol="0">
            <a:spAutoFit/>
          </a:bodyPr>
          <a:lstStyle/>
          <a:p>
            <a:r>
              <a:rPr lang="en-US" altLang="zh-CN" dirty="0" err="1" smtClean="0">
                <a:solidFill>
                  <a:schemeClr val="bg1"/>
                </a:solidFill>
              </a:rPr>
              <a:t>NaN</a:t>
            </a:r>
            <a:endParaRPr lang="en-US" altLang="zh-CN" dirty="0" smtClean="0">
              <a:solidFill>
                <a:schemeClr val="bg1"/>
              </a:solidFill>
            </a:endParaRPr>
          </a:p>
          <a:p>
            <a:r>
              <a:rPr lang="zh-CN" altLang="en-US" dirty="0" smtClean="0">
                <a:solidFill>
                  <a:schemeClr val="bg1">
                    <a:lumMod val="50000"/>
                  </a:schemeClr>
                </a:solidFill>
              </a:rPr>
              <a:t>任一操作数是</a:t>
            </a:r>
            <a:r>
              <a:rPr lang="en-US" altLang="zh-CN" dirty="0" err="1" smtClean="0">
                <a:solidFill>
                  <a:schemeClr val="bg1">
                    <a:lumMod val="50000"/>
                  </a:schemeClr>
                </a:solidFill>
              </a:rPr>
              <a:t>NaN</a:t>
            </a:r>
            <a:r>
              <a:rPr lang="zh-CN" altLang="en-US" dirty="0" smtClean="0">
                <a:solidFill>
                  <a:schemeClr val="bg1">
                    <a:lumMod val="50000"/>
                  </a:schemeClr>
                </a:solidFill>
              </a:rPr>
              <a:t>结果为</a:t>
            </a:r>
            <a:r>
              <a:rPr lang="en-US" altLang="zh-CN" dirty="0" err="1" smtClean="0">
                <a:solidFill>
                  <a:schemeClr val="bg1">
                    <a:lumMod val="50000"/>
                  </a:schemeClr>
                </a:solidFill>
              </a:rPr>
              <a:t>NaN</a:t>
            </a:r>
            <a:endParaRPr lang="en-US" altLang="zh-CN" dirty="0" smtClean="0">
              <a:solidFill>
                <a:schemeClr val="bg1">
                  <a:lumMod val="50000"/>
                </a:schemeClr>
              </a:solidFill>
            </a:endParaRPr>
          </a:p>
          <a:p>
            <a:r>
              <a:rPr lang="en-US" altLang="zh-CN" dirty="0" smtClean="0">
                <a:solidFill>
                  <a:schemeClr val="bg1">
                    <a:lumMod val="50000"/>
                  </a:schemeClr>
                </a:solidFill>
              </a:rPr>
              <a:t>Infinity * 0</a:t>
            </a:r>
            <a:r>
              <a:rPr lang="zh-CN" altLang="en-US" dirty="0" smtClean="0">
                <a:solidFill>
                  <a:schemeClr val="bg1">
                    <a:lumMod val="50000"/>
                  </a:schemeClr>
                </a:solidFill>
              </a:rPr>
              <a:t>结果为</a:t>
            </a:r>
            <a:r>
              <a:rPr lang="en-US" altLang="zh-CN" dirty="0" err="1" smtClean="0">
                <a:solidFill>
                  <a:schemeClr val="bg1">
                    <a:lumMod val="50000"/>
                  </a:schemeClr>
                </a:solidFill>
              </a:rPr>
              <a:t>NaN</a:t>
            </a:r>
            <a:endParaRPr lang="zh-CN" altLang="en-US" dirty="0">
              <a:solidFill>
                <a:schemeClr val="bg1">
                  <a:lumMod val="50000"/>
                </a:schemeClr>
              </a:solidFill>
            </a:endParaRPr>
          </a:p>
        </p:txBody>
      </p:sp>
      <p:sp>
        <p:nvSpPr>
          <p:cNvPr id="14" name="TextBox 13"/>
          <p:cNvSpPr txBox="1"/>
          <p:nvPr/>
        </p:nvSpPr>
        <p:spPr>
          <a:xfrm>
            <a:off x="4958577" y="4376137"/>
            <a:ext cx="3070841" cy="1754326"/>
          </a:xfrm>
          <a:prstGeom prst="rect">
            <a:avLst/>
          </a:prstGeom>
          <a:noFill/>
        </p:spPr>
        <p:txBody>
          <a:bodyPr wrap="none" rtlCol="0">
            <a:spAutoFit/>
          </a:bodyPr>
          <a:lstStyle/>
          <a:p>
            <a:r>
              <a:rPr lang="en-US" altLang="zh-CN" dirty="0" smtClean="0">
                <a:solidFill>
                  <a:schemeClr val="bg1"/>
                </a:solidFill>
              </a:rPr>
              <a:t>Infinity</a:t>
            </a:r>
          </a:p>
          <a:p>
            <a:r>
              <a:rPr lang="en-US" altLang="zh-CN" dirty="0" smtClean="0">
                <a:solidFill>
                  <a:schemeClr val="bg1">
                    <a:lumMod val="50000"/>
                  </a:schemeClr>
                </a:solidFill>
              </a:rPr>
              <a:t>Infinity * Infinity</a:t>
            </a:r>
            <a:r>
              <a:rPr lang="zh-CN" altLang="en-US" dirty="0" smtClean="0">
                <a:solidFill>
                  <a:schemeClr val="bg1">
                    <a:lumMod val="50000"/>
                  </a:schemeClr>
                </a:solidFill>
              </a:rPr>
              <a:t>结果为</a:t>
            </a:r>
            <a:r>
              <a:rPr lang="en-US" altLang="zh-CN" dirty="0" smtClean="0">
                <a:solidFill>
                  <a:schemeClr val="bg1">
                    <a:lumMod val="50000"/>
                  </a:schemeClr>
                </a:solidFill>
              </a:rPr>
              <a:t>Infinity</a:t>
            </a:r>
          </a:p>
          <a:p>
            <a:r>
              <a:rPr lang="en-US" altLang="zh-CN" dirty="0" smtClean="0">
                <a:solidFill>
                  <a:schemeClr val="bg1">
                    <a:lumMod val="50000"/>
                  </a:schemeClr>
                </a:solidFill>
              </a:rPr>
              <a:t>1 / 0</a:t>
            </a:r>
            <a:r>
              <a:rPr lang="zh-CN" altLang="en-US" dirty="0" smtClean="0">
                <a:solidFill>
                  <a:schemeClr val="bg1">
                    <a:lumMod val="50000"/>
                  </a:schemeClr>
                </a:solidFill>
              </a:rPr>
              <a:t>结果为</a:t>
            </a:r>
            <a:r>
              <a:rPr lang="en-US" altLang="zh-CN" dirty="0" smtClean="0">
                <a:solidFill>
                  <a:schemeClr val="bg1">
                    <a:lumMod val="50000"/>
                  </a:schemeClr>
                </a:solidFill>
              </a:rPr>
              <a:t>Infinity</a:t>
            </a:r>
          </a:p>
          <a:p>
            <a:r>
              <a:rPr lang="en-US" altLang="zh-CN" dirty="0" smtClean="0">
                <a:solidFill>
                  <a:schemeClr val="bg1">
                    <a:lumMod val="50000"/>
                  </a:schemeClr>
                </a:solidFill>
              </a:rPr>
              <a:t>-1 / 0 </a:t>
            </a:r>
            <a:r>
              <a:rPr lang="zh-CN" altLang="en-US" dirty="0" smtClean="0">
                <a:solidFill>
                  <a:schemeClr val="bg1">
                    <a:lumMod val="50000"/>
                  </a:schemeClr>
                </a:solidFill>
              </a:rPr>
              <a:t>结果为</a:t>
            </a:r>
            <a:r>
              <a:rPr lang="en-US" altLang="zh-CN" dirty="0" smtClean="0">
                <a:solidFill>
                  <a:schemeClr val="bg1">
                    <a:lumMod val="50000"/>
                  </a:schemeClr>
                </a:solidFill>
              </a:rPr>
              <a:t>-Infinity</a:t>
            </a:r>
          </a:p>
          <a:p>
            <a:endParaRPr lang="en-US" altLang="zh-CN" dirty="0" smtClean="0">
              <a:solidFill>
                <a:schemeClr val="bg1">
                  <a:lumMod val="50000"/>
                </a:schemeClr>
              </a:solidFill>
            </a:endParaRPr>
          </a:p>
          <a:p>
            <a:r>
              <a:rPr lang="en-US" altLang="zh-CN" dirty="0" smtClean="0">
                <a:solidFill>
                  <a:schemeClr val="bg1">
                    <a:lumMod val="50000"/>
                  </a:schemeClr>
                </a:solidFill>
              </a:rPr>
              <a:t>Infinity / Infinity</a:t>
            </a:r>
            <a:r>
              <a:rPr lang="zh-CN" altLang="en-US" dirty="0" smtClean="0">
                <a:solidFill>
                  <a:schemeClr val="bg1">
                    <a:lumMod val="50000"/>
                  </a:schemeClr>
                </a:solidFill>
              </a:rPr>
              <a:t>结果为</a:t>
            </a:r>
            <a:r>
              <a:rPr lang="en-US" altLang="zh-CN" dirty="0" err="1" smtClean="0">
                <a:solidFill>
                  <a:schemeClr val="bg1">
                    <a:lumMod val="50000"/>
                  </a:schemeClr>
                </a:solidFill>
              </a:rPr>
              <a:t>NaN</a:t>
            </a:r>
            <a:endParaRPr lang="zh-CN" altLang="en-US" dirty="0">
              <a:solidFill>
                <a:schemeClr val="bg1">
                  <a:lumMod val="50000"/>
                </a:schemeClr>
              </a:solidFill>
            </a:endParaRPr>
          </a:p>
        </p:txBody>
      </p:sp>
      <p:sp>
        <p:nvSpPr>
          <p:cNvPr id="16" name="矩形 15"/>
          <p:cNvSpPr/>
          <p:nvPr/>
        </p:nvSpPr>
        <p:spPr>
          <a:xfrm>
            <a:off x="4860032" y="5607112"/>
            <a:ext cx="3169386" cy="648072"/>
          </a:xfrm>
          <a:prstGeom prst="rect">
            <a:avLst/>
          </a:prstGeom>
          <a:noFill/>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流程图: 文档 16"/>
          <p:cNvSpPr/>
          <p:nvPr/>
        </p:nvSpPr>
        <p:spPr>
          <a:xfrm>
            <a:off x="814871" y="891093"/>
            <a:ext cx="8049501" cy="5418472"/>
          </a:xfrm>
          <a:prstGeom prst="flowChartDocumen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7632" y="1143489"/>
            <a:ext cx="5562600" cy="1524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7632" y="3071630"/>
            <a:ext cx="5514975" cy="10572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09450" y="4596358"/>
            <a:ext cx="5076825" cy="7048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descr="D:\Users\Bosn\AppData\Local\Microsoft\Windows\Temporary Internet Files\Content.IE5\6SP0UW1Z\MP900439407[1].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732240" y="1933429"/>
            <a:ext cx="2047374" cy="2204864"/>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4172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32" presetClass="emph" presetSubtype="0" fill="hold" grpId="1" nodeType="afterEffect">
                                  <p:stCondLst>
                                    <p:cond delay="0"/>
                                  </p:stCondLst>
                                  <p:childTnLst>
                                    <p:animRot by="120000">
                                      <p:cBhvr>
                                        <p:cTn id="10" dur="100" fill="hold">
                                          <p:stCondLst>
                                            <p:cond delay="0"/>
                                          </p:stCondLst>
                                        </p:cTn>
                                        <p:tgtEl>
                                          <p:spTgt spid="12"/>
                                        </p:tgtEl>
                                        <p:attrNameLst>
                                          <p:attrName>r</p:attrName>
                                        </p:attrNameLst>
                                      </p:cBhvr>
                                    </p:animRot>
                                    <p:animRot by="-240000">
                                      <p:cBhvr>
                                        <p:cTn id="11" dur="200" fill="hold">
                                          <p:stCondLst>
                                            <p:cond delay="200"/>
                                          </p:stCondLst>
                                        </p:cTn>
                                        <p:tgtEl>
                                          <p:spTgt spid="12"/>
                                        </p:tgtEl>
                                        <p:attrNameLst>
                                          <p:attrName>r</p:attrName>
                                        </p:attrNameLst>
                                      </p:cBhvr>
                                    </p:animRot>
                                    <p:animRot by="240000">
                                      <p:cBhvr>
                                        <p:cTn id="12" dur="200" fill="hold">
                                          <p:stCondLst>
                                            <p:cond delay="400"/>
                                          </p:stCondLst>
                                        </p:cTn>
                                        <p:tgtEl>
                                          <p:spTgt spid="12"/>
                                        </p:tgtEl>
                                        <p:attrNameLst>
                                          <p:attrName>r</p:attrName>
                                        </p:attrNameLst>
                                      </p:cBhvr>
                                    </p:animRot>
                                    <p:animRot by="-240000">
                                      <p:cBhvr>
                                        <p:cTn id="13" dur="200" fill="hold">
                                          <p:stCondLst>
                                            <p:cond delay="600"/>
                                          </p:stCondLst>
                                        </p:cTn>
                                        <p:tgtEl>
                                          <p:spTgt spid="12"/>
                                        </p:tgtEl>
                                        <p:attrNameLst>
                                          <p:attrName>r</p:attrName>
                                        </p:attrNameLst>
                                      </p:cBhvr>
                                    </p:animRot>
                                    <p:animRot by="120000">
                                      <p:cBhvr>
                                        <p:cTn id="14" dur="200" fill="hold">
                                          <p:stCondLst>
                                            <p:cond delay="800"/>
                                          </p:stCondLst>
                                        </p:cTn>
                                        <p:tgtEl>
                                          <p:spTgt spid="12"/>
                                        </p:tgtEl>
                                        <p:attrNameLst>
                                          <p:attrName>r</p:attrName>
                                        </p:attrNameLst>
                                      </p:cBhvr>
                                    </p:animRo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500"/>
                                        <p:tgtEl>
                                          <p:spTgt spid="14"/>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fade">
                                      <p:cBhvr>
                                        <p:cTn id="29" dur="500"/>
                                        <p:tgtEl>
                                          <p:spTgt spid="16"/>
                                        </p:tgtEl>
                                      </p:cBhvr>
                                    </p:animEffect>
                                  </p:childTnLst>
                                </p:cTn>
                              </p:par>
                            </p:childTnLst>
                          </p:cTn>
                        </p:par>
                        <p:par>
                          <p:cTn id="30" fill="hold">
                            <p:stCondLst>
                              <p:cond delay="500"/>
                            </p:stCondLst>
                            <p:childTnLst>
                              <p:par>
                                <p:cTn id="31" presetID="26" presetClass="emph" presetSubtype="0" fill="hold" grpId="1" nodeType="afterEffect">
                                  <p:stCondLst>
                                    <p:cond delay="0"/>
                                  </p:stCondLst>
                                  <p:childTnLst>
                                    <p:animEffect transition="out" filter="fade">
                                      <p:cBhvr>
                                        <p:cTn id="32" dur="500" tmFilter="0, 0; .2, .5; .8, .5; 1, 0"/>
                                        <p:tgtEl>
                                          <p:spTgt spid="16"/>
                                        </p:tgtEl>
                                      </p:cBhvr>
                                    </p:animEffect>
                                    <p:animScale>
                                      <p:cBhvr>
                                        <p:cTn id="33" dur="250" autoRev="1" fill="hold"/>
                                        <p:tgtEl>
                                          <p:spTgt spid="16"/>
                                        </p:tgtEl>
                                      </p:cBhvr>
                                      <p:by x="105000" y="105000"/>
                                    </p:animScale>
                                  </p:childTnLst>
                                </p:cTn>
                              </p:par>
                            </p:childTnLst>
                          </p:cTn>
                        </p:par>
                      </p:childTnLst>
                    </p:cTn>
                  </p:par>
                  <p:par>
                    <p:cTn id="34" fill="hold">
                      <p:stCondLst>
                        <p:cond delay="indefinite"/>
                      </p:stCondLst>
                      <p:childTnLst>
                        <p:par>
                          <p:cTn id="35" fill="hold">
                            <p:stCondLst>
                              <p:cond delay="0"/>
                            </p:stCondLst>
                            <p:childTnLst>
                              <p:par>
                                <p:cTn id="36" presetID="1" presetClass="exit" presetSubtype="0" fill="hold" grpId="1" nodeType="clickEffect">
                                  <p:stCondLst>
                                    <p:cond delay="0"/>
                                  </p:stCondLst>
                                  <p:childTnLst>
                                    <p:set>
                                      <p:cBhvr>
                                        <p:cTn id="37" dur="1" fill="hold">
                                          <p:stCondLst>
                                            <p:cond delay="0"/>
                                          </p:stCondLst>
                                        </p:cTn>
                                        <p:tgtEl>
                                          <p:spTgt spid="14"/>
                                        </p:tgtEl>
                                        <p:attrNameLst>
                                          <p:attrName>style.visibility</p:attrName>
                                        </p:attrNameLst>
                                      </p:cBhvr>
                                      <p:to>
                                        <p:strVal val="hidden"/>
                                      </p:to>
                                    </p:set>
                                  </p:childTnLst>
                                </p:cTn>
                              </p:par>
                              <p:par>
                                <p:cTn id="38" presetID="1" presetClass="exit" presetSubtype="0" fill="hold" grpId="2" nodeType="withEffect">
                                  <p:stCondLst>
                                    <p:cond delay="0"/>
                                  </p:stCondLst>
                                  <p:childTnLst>
                                    <p:set>
                                      <p:cBhvr>
                                        <p:cTn id="39" dur="1" fill="hold">
                                          <p:stCondLst>
                                            <p:cond delay="0"/>
                                          </p:stCondLst>
                                        </p:cTn>
                                        <p:tgtEl>
                                          <p:spTgt spid="16"/>
                                        </p:tgtEl>
                                        <p:attrNameLst>
                                          <p:attrName>style.visibility</p:attrName>
                                        </p:attrNameLst>
                                      </p:cBhvr>
                                      <p:to>
                                        <p:strVal val="hidden"/>
                                      </p:to>
                                    </p:set>
                                  </p:childTnLst>
                                </p:cTn>
                              </p:par>
                              <p:par>
                                <p:cTn id="40" presetID="1" presetClass="exit" presetSubtype="0" fill="hold" grpId="0" nodeType="withEffect">
                                  <p:stCondLst>
                                    <p:cond delay="0"/>
                                  </p:stCondLst>
                                  <p:childTnLst>
                                    <p:set>
                                      <p:cBhvr>
                                        <p:cTn id="41" dur="1" fill="hold">
                                          <p:stCondLst>
                                            <p:cond delay="0"/>
                                          </p:stCondLst>
                                        </p:cTn>
                                        <p:tgtEl>
                                          <p:spTgt spid="3"/>
                                        </p:tgtEl>
                                        <p:attrNameLst>
                                          <p:attrName>style.visibility</p:attrName>
                                        </p:attrNameLst>
                                      </p:cBhvr>
                                      <p:to>
                                        <p:strVal val="hidden"/>
                                      </p:to>
                                    </p:set>
                                  </p:childTnLst>
                                </p:cTn>
                              </p:par>
                            </p:childTnLst>
                          </p:cTn>
                        </p:par>
                        <p:par>
                          <p:cTn id="42" fill="hold">
                            <p:stCondLst>
                              <p:cond delay="0"/>
                            </p:stCondLst>
                            <p:childTnLst>
                              <p:par>
                                <p:cTn id="43" presetID="10" presetClass="entr" presetSubtype="0" fill="hold" grpId="0" nodeType="afterEffect">
                                  <p:stCondLst>
                                    <p:cond delay="0"/>
                                  </p:stCondLst>
                                  <p:childTnLst>
                                    <p:set>
                                      <p:cBhvr>
                                        <p:cTn id="44" dur="1" fill="hold">
                                          <p:stCondLst>
                                            <p:cond delay="0"/>
                                          </p:stCondLst>
                                        </p:cTn>
                                        <p:tgtEl>
                                          <p:spTgt spid="17"/>
                                        </p:tgtEl>
                                        <p:attrNameLst>
                                          <p:attrName>style.visibility</p:attrName>
                                        </p:attrNameLst>
                                      </p:cBhvr>
                                      <p:to>
                                        <p:strVal val="visible"/>
                                      </p:to>
                                    </p:set>
                                    <p:animEffect transition="in" filter="fade">
                                      <p:cBhvr>
                                        <p:cTn id="45" dur="500"/>
                                        <p:tgtEl>
                                          <p:spTgt spid="17"/>
                                        </p:tgtEl>
                                      </p:cBhvr>
                                    </p:animEffect>
                                  </p:childTnLst>
                                </p:cTn>
                              </p:par>
                            </p:childTnLst>
                          </p:cTn>
                        </p:par>
                        <p:par>
                          <p:cTn id="46" fill="hold">
                            <p:stCondLst>
                              <p:cond delay="500"/>
                            </p:stCondLst>
                            <p:childTnLst>
                              <p:par>
                                <p:cTn id="47" presetID="10" presetClass="entr" presetSubtype="0" fill="hold" nodeType="afterEffect">
                                  <p:stCondLst>
                                    <p:cond delay="0"/>
                                  </p:stCondLst>
                                  <p:childTnLst>
                                    <p:set>
                                      <p:cBhvr>
                                        <p:cTn id="48" dur="1" fill="hold">
                                          <p:stCondLst>
                                            <p:cond delay="0"/>
                                          </p:stCondLst>
                                        </p:cTn>
                                        <p:tgtEl>
                                          <p:spTgt spid="1030"/>
                                        </p:tgtEl>
                                        <p:attrNameLst>
                                          <p:attrName>style.visibility</p:attrName>
                                        </p:attrNameLst>
                                      </p:cBhvr>
                                      <p:to>
                                        <p:strVal val="visible"/>
                                      </p:to>
                                    </p:set>
                                    <p:animEffect transition="in" filter="fade">
                                      <p:cBhvr>
                                        <p:cTn id="49" dur="500"/>
                                        <p:tgtEl>
                                          <p:spTgt spid="1030"/>
                                        </p:tgtEl>
                                      </p:cBhvr>
                                    </p:animEffect>
                                  </p:childTnLst>
                                </p:cTn>
                              </p:par>
                            </p:childTnLst>
                          </p:cTn>
                        </p:par>
                        <p:par>
                          <p:cTn id="50" fill="hold">
                            <p:stCondLst>
                              <p:cond delay="1000"/>
                            </p:stCondLst>
                            <p:childTnLst>
                              <p:par>
                                <p:cTn id="51" presetID="10" presetClass="entr" presetSubtype="0" fill="hold" nodeType="afterEffect">
                                  <p:stCondLst>
                                    <p:cond delay="0"/>
                                  </p:stCondLst>
                                  <p:childTnLst>
                                    <p:set>
                                      <p:cBhvr>
                                        <p:cTn id="52" dur="1" fill="hold">
                                          <p:stCondLst>
                                            <p:cond delay="0"/>
                                          </p:stCondLst>
                                        </p:cTn>
                                        <p:tgtEl>
                                          <p:spTgt spid="1027"/>
                                        </p:tgtEl>
                                        <p:attrNameLst>
                                          <p:attrName>style.visibility</p:attrName>
                                        </p:attrNameLst>
                                      </p:cBhvr>
                                      <p:to>
                                        <p:strVal val="visible"/>
                                      </p:to>
                                    </p:set>
                                    <p:animEffect transition="in" filter="fade">
                                      <p:cBhvr>
                                        <p:cTn id="53" dur="500"/>
                                        <p:tgtEl>
                                          <p:spTgt spid="1027"/>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1028"/>
                                        </p:tgtEl>
                                        <p:attrNameLst>
                                          <p:attrName>style.visibility</p:attrName>
                                        </p:attrNameLst>
                                      </p:cBhvr>
                                      <p:to>
                                        <p:strVal val="visible"/>
                                      </p:to>
                                    </p:set>
                                    <p:animEffect transition="in" filter="fade">
                                      <p:cBhvr>
                                        <p:cTn id="58" dur="500"/>
                                        <p:tgtEl>
                                          <p:spTgt spid="1028"/>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1029"/>
                                        </p:tgtEl>
                                        <p:attrNameLst>
                                          <p:attrName>style.visibility</p:attrName>
                                        </p:attrNameLst>
                                      </p:cBhvr>
                                      <p:to>
                                        <p:strVal val="visible"/>
                                      </p:to>
                                    </p:set>
                                    <p:animEffect transition="in" filter="fade">
                                      <p:cBhvr>
                                        <p:cTn id="63" dur="500"/>
                                        <p:tgtEl>
                                          <p:spTgt spid="10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2" grpId="0" animBg="1"/>
      <p:bldP spid="12" grpId="1" animBg="1"/>
      <p:bldP spid="13" grpId="0"/>
      <p:bldP spid="14" grpId="0"/>
      <p:bldP spid="14" grpId="1"/>
      <p:bldP spid="16" grpId="0" animBg="1"/>
      <p:bldP spid="16" grpId="1" animBg="1"/>
      <p:bldP spid="16" grpId="2" animBg="1"/>
      <p:bldP spid="1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491880" y="1340768"/>
            <a:ext cx="1907895" cy="3770263"/>
          </a:xfrm>
          <a:prstGeom prst="rect">
            <a:avLst/>
          </a:prstGeom>
          <a:noFill/>
          <a:effectLst>
            <a:outerShdw blurRad="1244600" dist="50800" dir="5400000" algn="ctr" rotWithShape="0">
              <a:srgbClr val="000000">
                <a:alpha val="43137"/>
              </a:srgbClr>
            </a:outerShdw>
          </a:effectLst>
        </p:spPr>
        <p:txBody>
          <a:bodyPr wrap="none">
            <a:spAutoFit/>
          </a:bodyPr>
          <a:lstStyle/>
          <a:p>
            <a:r>
              <a:rPr lang="en-US" altLang="zh-CN" sz="23900" dirty="0" smtClean="0">
                <a:solidFill>
                  <a:srgbClr val="800080"/>
                </a:solidFill>
                <a:latin typeface="Adobe 繁黑體 Std B" pitchFamily="34" charset="-128"/>
                <a:ea typeface="Adobe 繁黑體 Std B" pitchFamily="34" charset="-128"/>
              </a:rPr>
              <a:t>3</a:t>
            </a:r>
            <a:endParaRPr lang="zh-CN" altLang="en-US" sz="23900" dirty="0">
              <a:solidFill>
                <a:srgbClr val="800080"/>
              </a:solidFill>
              <a:latin typeface="Adobe 繁黑體 Std B" pitchFamily="34" charset="-128"/>
              <a:ea typeface="Adobe 繁黑體 Std B" pitchFamily="34" charset="-128"/>
            </a:endParaRPr>
          </a:p>
        </p:txBody>
      </p:sp>
      <p:sp>
        <p:nvSpPr>
          <p:cNvPr id="4" name="矩形 3"/>
          <p:cNvSpPr/>
          <p:nvPr/>
        </p:nvSpPr>
        <p:spPr>
          <a:xfrm>
            <a:off x="2321591" y="3140968"/>
            <a:ext cx="4248471" cy="584775"/>
          </a:xfrm>
          <a:prstGeom prst="rect">
            <a:avLst/>
          </a:prstGeom>
        </p:spPr>
        <p:txBody>
          <a:bodyPr wrap="square">
            <a:spAutoFit/>
          </a:bodyPr>
          <a:lstStyle/>
          <a:p>
            <a:pPr algn="ctr"/>
            <a:r>
              <a:rPr lang="en-US" altLang="zh-CN" sz="3200" dirty="0" smtClean="0">
                <a:solidFill>
                  <a:schemeClr val="bg1"/>
                </a:solidFill>
                <a:latin typeface="Comic Sans MS" pitchFamily="66" charset="0"/>
              </a:rPr>
              <a:t>Wrapper Object</a:t>
            </a:r>
            <a:endParaRPr lang="en-US" altLang="zh-CN" sz="3200" dirty="0">
              <a:solidFill>
                <a:schemeClr val="bg1"/>
              </a:solidFill>
              <a:latin typeface="Comic Sans MS" pitchFamily="66" charset="0"/>
            </a:endParaRPr>
          </a:p>
        </p:txBody>
      </p:sp>
    </p:spTree>
    <p:extLst>
      <p:ext uri="{BB962C8B-B14F-4D97-AF65-F5344CB8AC3E}">
        <p14:creationId xmlns:p14="http://schemas.microsoft.com/office/powerpoint/2010/main" val="2792032149"/>
      </p:ext>
    </p:extLst>
  </p:cSld>
  <p:clrMapOvr>
    <a:masterClrMapping/>
  </p:clrMapOvr>
  <p:transition spd="slow">
    <p:push/>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p:cNvSpPr/>
          <p:nvPr/>
        </p:nvSpPr>
        <p:spPr>
          <a:xfrm>
            <a:off x="4306390" y="770543"/>
            <a:ext cx="1224136" cy="720080"/>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dirty="0" smtClean="0"/>
              <a:t>length</a:t>
            </a:r>
            <a:endParaRPr lang="zh-CN" altLang="en-US" dirty="0"/>
          </a:p>
        </p:txBody>
      </p:sp>
      <p:sp>
        <p:nvSpPr>
          <p:cNvPr id="4" name="矩形 3"/>
          <p:cNvSpPr/>
          <p:nvPr/>
        </p:nvSpPr>
        <p:spPr>
          <a:xfrm>
            <a:off x="467544" y="2060848"/>
            <a:ext cx="3600400" cy="3046988"/>
          </a:xfrm>
          <a:prstGeom prst="rect">
            <a:avLst/>
          </a:prstGeom>
        </p:spPr>
        <p:txBody>
          <a:bodyPr wrap="square">
            <a:spAutoFit/>
          </a:bodyPr>
          <a:lstStyle/>
          <a:p>
            <a:pPr>
              <a:lnSpc>
                <a:spcPct val="150000"/>
              </a:lnSpc>
            </a:pPr>
            <a:r>
              <a:rPr lang="en-US" altLang="zh-CN" sz="3200" dirty="0" smtClean="0">
                <a:solidFill>
                  <a:srgbClr val="7030A0"/>
                </a:solidFill>
                <a:latin typeface="Comic Sans MS" pitchFamily="66" charset="0"/>
              </a:rPr>
              <a:t>var</a:t>
            </a:r>
            <a:r>
              <a:rPr lang="en-US" altLang="zh-CN" sz="3200" dirty="0" smtClean="0">
                <a:solidFill>
                  <a:srgbClr val="00B050"/>
                </a:solidFill>
                <a:latin typeface="Comic Sans MS" pitchFamily="66" charset="0"/>
              </a:rPr>
              <a:t> </a:t>
            </a:r>
            <a:r>
              <a:rPr lang="en-US" altLang="zh-CN" sz="3200" dirty="0" smtClean="0">
                <a:solidFill>
                  <a:schemeClr val="bg1"/>
                </a:solidFill>
                <a:latin typeface="Comic Sans MS" pitchFamily="66" charset="0"/>
              </a:rPr>
              <a:t>a =</a:t>
            </a:r>
            <a:r>
              <a:rPr lang="en-US" altLang="zh-CN" sz="3200" dirty="0" smtClean="0">
                <a:solidFill>
                  <a:srgbClr val="00B050"/>
                </a:solidFill>
                <a:latin typeface="Comic Sans MS" pitchFamily="66" charset="0"/>
              </a:rPr>
              <a:t> </a:t>
            </a:r>
            <a:r>
              <a:rPr lang="en-US" altLang="zh-CN" sz="3200" dirty="0" smtClean="0">
                <a:solidFill>
                  <a:srgbClr val="0070C0"/>
                </a:solidFill>
                <a:latin typeface="Comic Sans MS" pitchFamily="66" charset="0"/>
              </a:rPr>
              <a:t>“string”</a:t>
            </a:r>
            <a:r>
              <a:rPr lang="en-US" altLang="zh-CN" sz="3200" dirty="0" smtClean="0">
                <a:solidFill>
                  <a:schemeClr val="bg1"/>
                </a:solidFill>
                <a:latin typeface="Comic Sans MS" pitchFamily="66" charset="0"/>
              </a:rPr>
              <a:t>;</a:t>
            </a:r>
          </a:p>
          <a:p>
            <a:pPr>
              <a:lnSpc>
                <a:spcPct val="150000"/>
              </a:lnSpc>
            </a:pPr>
            <a:r>
              <a:rPr lang="en-US" altLang="zh-CN" sz="3200" dirty="0" smtClean="0">
                <a:solidFill>
                  <a:schemeClr val="bg1"/>
                </a:solidFill>
                <a:latin typeface="Comic Sans MS" pitchFamily="66" charset="0"/>
              </a:rPr>
              <a:t>alert(</a:t>
            </a:r>
            <a:r>
              <a:rPr lang="en-US" altLang="zh-CN" sz="3200" dirty="0" err="1" smtClean="0">
                <a:solidFill>
                  <a:schemeClr val="bg1"/>
                </a:solidFill>
                <a:latin typeface="Comic Sans MS" pitchFamily="66" charset="0"/>
              </a:rPr>
              <a:t>a.</a:t>
            </a:r>
            <a:r>
              <a:rPr lang="en-US" altLang="zh-CN" sz="3200" dirty="0" err="1" smtClean="0">
                <a:solidFill>
                  <a:srgbClr val="92D050"/>
                </a:solidFill>
                <a:latin typeface="Comic Sans MS" pitchFamily="66" charset="0"/>
              </a:rPr>
              <a:t>length</a:t>
            </a:r>
            <a:r>
              <a:rPr lang="en-US" altLang="zh-CN" sz="3200" dirty="0" smtClean="0">
                <a:solidFill>
                  <a:schemeClr val="bg1"/>
                </a:solidFill>
                <a:latin typeface="Comic Sans MS" pitchFamily="66" charset="0"/>
              </a:rPr>
              <a:t>);</a:t>
            </a:r>
          </a:p>
          <a:p>
            <a:pPr>
              <a:lnSpc>
                <a:spcPct val="150000"/>
              </a:lnSpc>
            </a:pPr>
            <a:r>
              <a:rPr lang="en-US" altLang="zh-CN" sz="3200" dirty="0" smtClean="0">
                <a:solidFill>
                  <a:schemeClr val="bg1"/>
                </a:solidFill>
                <a:latin typeface="Comic Sans MS" pitchFamily="66" charset="0"/>
              </a:rPr>
              <a:t>a.t = </a:t>
            </a:r>
            <a:r>
              <a:rPr lang="en-US" altLang="zh-CN" sz="3200" dirty="0" smtClean="0">
                <a:solidFill>
                  <a:schemeClr val="accent6">
                    <a:lumMod val="75000"/>
                  </a:schemeClr>
                </a:solidFill>
                <a:latin typeface="Comic Sans MS" pitchFamily="66" charset="0"/>
              </a:rPr>
              <a:t>3</a:t>
            </a:r>
            <a:r>
              <a:rPr lang="en-US" altLang="zh-CN" sz="3200" dirty="0" smtClean="0">
                <a:solidFill>
                  <a:schemeClr val="bg1"/>
                </a:solidFill>
                <a:latin typeface="Comic Sans MS" pitchFamily="66" charset="0"/>
              </a:rPr>
              <a:t>;</a:t>
            </a:r>
          </a:p>
          <a:p>
            <a:pPr>
              <a:lnSpc>
                <a:spcPct val="150000"/>
              </a:lnSpc>
            </a:pPr>
            <a:r>
              <a:rPr lang="en-US" altLang="zh-CN" sz="3200" dirty="0" smtClean="0">
                <a:solidFill>
                  <a:schemeClr val="bg1"/>
                </a:solidFill>
                <a:latin typeface="Comic Sans MS" pitchFamily="66" charset="0"/>
              </a:rPr>
              <a:t>alert(a.t);</a:t>
            </a:r>
            <a:endParaRPr lang="en-US" altLang="zh-CN" sz="3200" dirty="0">
              <a:solidFill>
                <a:schemeClr val="bg1"/>
              </a:solidFill>
              <a:latin typeface="Comic Sans MS" pitchFamily="66" charset="0"/>
            </a:endParaRPr>
          </a:p>
        </p:txBody>
      </p:sp>
      <p:sp>
        <p:nvSpPr>
          <p:cNvPr id="2" name="Oval 1"/>
          <p:cNvSpPr/>
          <p:nvPr/>
        </p:nvSpPr>
        <p:spPr>
          <a:xfrm>
            <a:off x="395536" y="579312"/>
            <a:ext cx="1102542" cy="1102542"/>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b="1" dirty="0" smtClean="0"/>
              <a:t>“</a:t>
            </a:r>
            <a:r>
              <a:rPr lang="en-US" altLang="zh-CN" b="1" dirty="0" err="1" smtClean="0"/>
              <a:t>str</a:t>
            </a:r>
            <a:r>
              <a:rPr lang="en-US" altLang="zh-CN" b="1" dirty="0" smtClean="0"/>
              <a:t>”</a:t>
            </a:r>
          </a:p>
        </p:txBody>
      </p:sp>
      <p:sp>
        <p:nvSpPr>
          <p:cNvPr id="5" name="Oval 4"/>
          <p:cNvSpPr/>
          <p:nvPr/>
        </p:nvSpPr>
        <p:spPr>
          <a:xfrm>
            <a:off x="3010246" y="410503"/>
            <a:ext cx="1440160" cy="1440160"/>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zh-CN" b="1" dirty="0" smtClean="0"/>
              <a:t>String</a:t>
            </a:r>
          </a:p>
          <a:p>
            <a:pPr algn="ctr"/>
            <a:r>
              <a:rPr lang="en-US" altLang="zh-CN" b="1" dirty="0" smtClean="0"/>
              <a:t>Object</a:t>
            </a:r>
          </a:p>
          <a:p>
            <a:pPr algn="ctr"/>
            <a:r>
              <a:rPr lang="en-US" altLang="zh-CN" dirty="0"/>
              <a:t>a</a:t>
            </a:r>
            <a:endParaRPr lang="zh-CN" altLang="en-US" dirty="0"/>
          </a:p>
        </p:txBody>
      </p:sp>
      <p:cxnSp>
        <p:nvCxnSpPr>
          <p:cNvPr id="7" name="Straight Arrow Connector 6"/>
          <p:cNvCxnSpPr>
            <a:stCxn id="2" idx="6"/>
            <a:endCxn id="5" idx="2"/>
          </p:cNvCxnSpPr>
          <p:nvPr/>
        </p:nvCxnSpPr>
        <p:spPr>
          <a:xfrm>
            <a:off x="1498078" y="1130583"/>
            <a:ext cx="1512168" cy="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9" name="Straight Connector 8"/>
          <p:cNvCxnSpPr/>
          <p:nvPr/>
        </p:nvCxnSpPr>
        <p:spPr>
          <a:xfrm>
            <a:off x="3010246" y="332656"/>
            <a:ext cx="2304256" cy="1728192"/>
          </a:xfrm>
          <a:prstGeom prst="line">
            <a:avLst/>
          </a:prstGeom>
        </p:spPr>
        <p:style>
          <a:lnRef idx="3">
            <a:schemeClr val="accent2"/>
          </a:lnRef>
          <a:fillRef idx="0">
            <a:schemeClr val="accent2"/>
          </a:fillRef>
          <a:effectRef idx="2">
            <a:schemeClr val="accent2"/>
          </a:effectRef>
          <a:fontRef idx="minor">
            <a:schemeClr val="tx1"/>
          </a:fontRef>
        </p:style>
      </p:cxnSp>
      <p:cxnSp>
        <p:nvCxnSpPr>
          <p:cNvPr id="10" name="Straight Connector 9"/>
          <p:cNvCxnSpPr/>
          <p:nvPr/>
        </p:nvCxnSpPr>
        <p:spPr>
          <a:xfrm flipV="1">
            <a:off x="2578198" y="410503"/>
            <a:ext cx="2592288" cy="1417738"/>
          </a:xfrm>
          <a:prstGeom prst="line">
            <a:avLst/>
          </a:prstGeom>
        </p:spPr>
        <p:style>
          <a:lnRef idx="3">
            <a:schemeClr val="accent2"/>
          </a:lnRef>
          <a:fillRef idx="0">
            <a:schemeClr val="accent2"/>
          </a:fillRef>
          <a:effectRef idx="2">
            <a:schemeClr val="accent2"/>
          </a:effectRef>
          <a:fontRef idx="minor">
            <a:schemeClr val="tx1"/>
          </a:fontRef>
        </p:style>
      </p:cxnSp>
      <p:sp>
        <p:nvSpPr>
          <p:cNvPr id="11" name="Oval 1"/>
          <p:cNvSpPr/>
          <p:nvPr/>
        </p:nvSpPr>
        <p:spPr>
          <a:xfrm>
            <a:off x="5580112" y="3278586"/>
            <a:ext cx="1102542" cy="1102542"/>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b="1" dirty="0" smtClean="0"/>
              <a:t>123</a:t>
            </a:r>
            <a:endParaRPr lang="zh-CN" altLang="en-US" dirty="0"/>
          </a:p>
        </p:txBody>
      </p:sp>
      <p:sp>
        <p:nvSpPr>
          <p:cNvPr id="13" name="Oval 4"/>
          <p:cNvSpPr/>
          <p:nvPr/>
        </p:nvSpPr>
        <p:spPr>
          <a:xfrm>
            <a:off x="7092280" y="3109777"/>
            <a:ext cx="1440160" cy="1440160"/>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zh-CN" b="1" dirty="0" smtClean="0"/>
              <a:t>Number</a:t>
            </a:r>
          </a:p>
          <a:p>
            <a:pPr algn="ctr"/>
            <a:r>
              <a:rPr lang="en-US" altLang="zh-CN" b="1" dirty="0" smtClean="0"/>
              <a:t>Object</a:t>
            </a:r>
            <a:endParaRPr lang="zh-CN" altLang="en-US" dirty="0"/>
          </a:p>
        </p:txBody>
      </p:sp>
      <p:sp>
        <p:nvSpPr>
          <p:cNvPr id="14" name="Oval 1"/>
          <p:cNvSpPr/>
          <p:nvPr/>
        </p:nvSpPr>
        <p:spPr>
          <a:xfrm>
            <a:off x="5580112" y="5054806"/>
            <a:ext cx="1102542" cy="1102542"/>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b="1" dirty="0" smtClean="0"/>
              <a:t>true</a:t>
            </a:r>
            <a:endParaRPr lang="zh-CN" altLang="en-US" dirty="0"/>
          </a:p>
        </p:txBody>
      </p:sp>
      <p:sp>
        <p:nvSpPr>
          <p:cNvPr id="15" name="Oval 4"/>
          <p:cNvSpPr/>
          <p:nvPr/>
        </p:nvSpPr>
        <p:spPr>
          <a:xfrm>
            <a:off x="7092280" y="4885997"/>
            <a:ext cx="1440160" cy="1440160"/>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zh-CN" b="1" dirty="0" smtClean="0"/>
              <a:t>Boolean</a:t>
            </a:r>
          </a:p>
          <a:p>
            <a:pPr algn="ctr"/>
            <a:r>
              <a:rPr lang="en-US" altLang="zh-CN" b="1" dirty="0" smtClean="0"/>
              <a:t>Object</a:t>
            </a:r>
            <a:endParaRPr lang="zh-CN" altLang="en-US" dirty="0"/>
          </a:p>
        </p:txBody>
      </p:sp>
      <p:sp>
        <p:nvSpPr>
          <p:cNvPr id="16" name="Oval 1"/>
          <p:cNvSpPr/>
          <p:nvPr/>
        </p:nvSpPr>
        <p:spPr>
          <a:xfrm>
            <a:off x="5599247" y="1365561"/>
            <a:ext cx="1102542" cy="1102542"/>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b="1" dirty="0" smtClean="0"/>
              <a:t>‘</a:t>
            </a:r>
            <a:r>
              <a:rPr lang="en-US" altLang="zh-CN" b="1" dirty="0" err="1" smtClean="0"/>
              <a:t>str</a:t>
            </a:r>
            <a:r>
              <a:rPr lang="en-US" altLang="zh-CN" b="1" dirty="0" smtClean="0"/>
              <a:t>’</a:t>
            </a:r>
            <a:endParaRPr lang="zh-CN" altLang="en-US" dirty="0"/>
          </a:p>
        </p:txBody>
      </p:sp>
      <p:sp>
        <p:nvSpPr>
          <p:cNvPr id="17" name="Oval 4"/>
          <p:cNvSpPr/>
          <p:nvPr/>
        </p:nvSpPr>
        <p:spPr>
          <a:xfrm>
            <a:off x="7092280" y="1196752"/>
            <a:ext cx="1440160" cy="1440160"/>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zh-CN" b="1" dirty="0" smtClean="0"/>
              <a:t>String</a:t>
            </a:r>
          </a:p>
          <a:p>
            <a:pPr algn="ctr"/>
            <a:r>
              <a:rPr lang="en-US" altLang="zh-CN" b="1" dirty="0" smtClean="0"/>
              <a:t>Object</a:t>
            </a:r>
            <a:endParaRPr lang="zh-CN" altLang="en-US" dirty="0"/>
          </a:p>
        </p:txBody>
      </p:sp>
      <p:cxnSp>
        <p:nvCxnSpPr>
          <p:cNvPr id="20" name="Straight Arrow Connector 6"/>
          <p:cNvCxnSpPr>
            <a:stCxn id="16" idx="6"/>
            <a:endCxn id="17" idx="2"/>
          </p:cNvCxnSpPr>
          <p:nvPr/>
        </p:nvCxnSpPr>
        <p:spPr>
          <a:xfrm>
            <a:off x="6701789" y="1916832"/>
            <a:ext cx="390491" cy="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22" name="Straight Arrow Connector 6"/>
          <p:cNvCxnSpPr>
            <a:stCxn id="11" idx="6"/>
          </p:cNvCxnSpPr>
          <p:nvPr/>
        </p:nvCxnSpPr>
        <p:spPr>
          <a:xfrm>
            <a:off x="6682654" y="3829857"/>
            <a:ext cx="394929" cy="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25" name="Straight Arrow Connector 6"/>
          <p:cNvCxnSpPr>
            <a:stCxn id="14" idx="6"/>
            <a:endCxn id="15" idx="2"/>
          </p:cNvCxnSpPr>
          <p:nvPr/>
        </p:nvCxnSpPr>
        <p:spPr>
          <a:xfrm>
            <a:off x="6682654" y="5606077"/>
            <a:ext cx="409626" cy="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67330887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32" presetClass="emph" presetSubtype="0" fill="hold" grpId="1" nodeType="afterEffect">
                                  <p:stCondLst>
                                    <p:cond delay="0"/>
                                  </p:stCondLst>
                                  <p:childTnLst>
                                    <p:animRot by="120000">
                                      <p:cBhvr>
                                        <p:cTn id="10" dur="100" fill="hold">
                                          <p:stCondLst>
                                            <p:cond delay="0"/>
                                          </p:stCondLst>
                                        </p:cTn>
                                        <p:tgtEl>
                                          <p:spTgt spid="2"/>
                                        </p:tgtEl>
                                        <p:attrNameLst>
                                          <p:attrName>r</p:attrName>
                                        </p:attrNameLst>
                                      </p:cBhvr>
                                    </p:animRot>
                                    <p:animRot by="-240000">
                                      <p:cBhvr>
                                        <p:cTn id="11" dur="200" fill="hold">
                                          <p:stCondLst>
                                            <p:cond delay="200"/>
                                          </p:stCondLst>
                                        </p:cTn>
                                        <p:tgtEl>
                                          <p:spTgt spid="2"/>
                                        </p:tgtEl>
                                        <p:attrNameLst>
                                          <p:attrName>r</p:attrName>
                                        </p:attrNameLst>
                                      </p:cBhvr>
                                    </p:animRot>
                                    <p:animRot by="240000">
                                      <p:cBhvr>
                                        <p:cTn id="12" dur="200" fill="hold">
                                          <p:stCondLst>
                                            <p:cond delay="400"/>
                                          </p:stCondLst>
                                        </p:cTn>
                                        <p:tgtEl>
                                          <p:spTgt spid="2"/>
                                        </p:tgtEl>
                                        <p:attrNameLst>
                                          <p:attrName>r</p:attrName>
                                        </p:attrNameLst>
                                      </p:cBhvr>
                                    </p:animRot>
                                    <p:animRot by="-240000">
                                      <p:cBhvr>
                                        <p:cTn id="13" dur="200" fill="hold">
                                          <p:stCondLst>
                                            <p:cond delay="600"/>
                                          </p:stCondLst>
                                        </p:cTn>
                                        <p:tgtEl>
                                          <p:spTgt spid="2"/>
                                        </p:tgtEl>
                                        <p:attrNameLst>
                                          <p:attrName>r</p:attrName>
                                        </p:attrNameLst>
                                      </p:cBhvr>
                                    </p:animRot>
                                    <p:animRot by="120000">
                                      <p:cBhvr>
                                        <p:cTn id="14" dur="200" fill="hold">
                                          <p:stCondLst>
                                            <p:cond delay="800"/>
                                          </p:stCondLst>
                                        </p:cTn>
                                        <p:tgtEl>
                                          <p:spTgt spid="2"/>
                                        </p:tgtEl>
                                        <p:attrNameLst>
                                          <p:attrName>r</p:attrName>
                                        </p:attrNameLst>
                                      </p:cBhvr>
                                    </p:animRo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childTnLst>
                          </p:cTn>
                        </p:par>
                        <p:par>
                          <p:cTn id="20" fill="hold">
                            <p:stCondLst>
                              <p:cond delay="500"/>
                            </p:stCondLst>
                            <p:childTnLst>
                              <p:par>
                                <p:cTn id="21" presetID="10" presetClass="entr" presetSubtype="0" fill="hold" grpId="0"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childTnLst>
                          </p:cTn>
                        </p:par>
                        <p:par>
                          <p:cTn id="24" fill="hold">
                            <p:stCondLst>
                              <p:cond delay="1000"/>
                            </p:stCondLst>
                            <p:childTnLst>
                              <p:par>
                                <p:cTn id="25" presetID="32" presetClass="emph" presetSubtype="0" fill="hold" grpId="1" nodeType="afterEffect">
                                  <p:stCondLst>
                                    <p:cond delay="0"/>
                                  </p:stCondLst>
                                  <p:childTnLst>
                                    <p:animRot by="120000">
                                      <p:cBhvr>
                                        <p:cTn id="26" dur="100" fill="hold">
                                          <p:stCondLst>
                                            <p:cond delay="0"/>
                                          </p:stCondLst>
                                        </p:cTn>
                                        <p:tgtEl>
                                          <p:spTgt spid="5"/>
                                        </p:tgtEl>
                                        <p:attrNameLst>
                                          <p:attrName>r</p:attrName>
                                        </p:attrNameLst>
                                      </p:cBhvr>
                                    </p:animRot>
                                    <p:animRot by="-240000">
                                      <p:cBhvr>
                                        <p:cTn id="27" dur="200" fill="hold">
                                          <p:stCondLst>
                                            <p:cond delay="200"/>
                                          </p:stCondLst>
                                        </p:cTn>
                                        <p:tgtEl>
                                          <p:spTgt spid="5"/>
                                        </p:tgtEl>
                                        <p:attrNameLst>
                                          <p:attrName>r</p:attrName>
                                        </p:attrNameLst>
                                      </p:cBhvr>
                                    </p:animRot>
                                    <p:animRot by="240000">
                                      <p:cBhvr>
                                        <p:cTn id="28" dur="200" fill="hold">
                                          <p:stCondLst>
                                            <p:cond delay="400"/>
                                          </p:stCondLst>
                                        </p:cTn>
                                        <p:tgtEl>
                                          <p:spTgt spid="5"/>
                                        </p:tgtEl>
                                        <p:attrNameLst>
                                          <p:attrName>r</p:attrName>
                                        </p:attrNameLst>
                                      </p:cBhvr>
                                    </p:animRot>
                                    <p:animRot by="-240000">
                                      <p:cBhvr>
                                        <p:cTn id="29" dur="200" fill="hold">
                                          <p:stCondLst>
                                            <p:cond delay="600"/>
                                          </p:stCondLst>
                                        </p:cTn>
                                        <p:tgtEl>
                                          <p:spTgt spid="5"/>
                                        </p:tgtEl>
                                        <p:attrNameLst>
                                          <p:attrName>r</p:attrName>
                                        </p:attrNameLst>
                                      </p:cBhvr>
                                    </p:animRot>
                                    <p:animRot by="120000">
                                      <p:cBhvr>
                                        <p:cTn id="30" dur="200" fill="hold">
                                          <p:stCondLst>
                                            <p:cond delay="800"/>
                                          </p:stCondLst>
                                        </p:cTn>
                                        <p:tgtEl>
                                          <p:spTgt spid="5"/>
                                        </p:tgtEl>
                                        <p:attrNameLst>
                                          <p:attrName>r</p:attrName>
                                        </p:attrNameLst>
                                      </p:cBhvr>
                                    </p:animRot>
                                  </p:childTnLst>
                                </p:cTn>
                              </p:par>
                            </p:childTnLst>
                          </p:cTn>
                        </p:par>
                        <p:par>
                          <p:cTn id="31" fill="hold">
                            <p:stCondLst>
                              <p:cond delay="2000"/>
                            </p:stCondLst>
                            <p:childTnLst>
                              <p:par>
                                <p:cTn id="32" presetID="10" presetClass="entr" presetSubtype="0" fill="hold" grpId="0" nodeType="after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fade">
                                      <p:cBhvr>
                                        <p:cTn id="34" dur="500"/>
                                        <p:tgtEl>
                                          <p:spTgt spid="6"/>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fade">
                                      <p:cBhvr>
                                        <p:cTn id="39" dur="500"/>
                                        <p:tgtEl>
                                          <p:spTgt spid="9"/>
                                        </p:tgtEl>
                                      </p:cBhvr>
                                    </p:animEffect>
                                  </p:childTnLst>
                                </p:cTn>
                              </p:par>
                              <p:par>
                                <p:cTn id="40" presetID="10" presetClass="entr" presetSubtype="0" fill="hold" nodeType="with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fade">
                                      <p:cBhvr>
                                        <p:cTn id="42" dur="500"/>
                                        <p:tgtEl>
                                          <p:spTgt spid="10"/>
                                        </p:tgtEl>
                                      </p:cBhvr>
                                    </p:animEffect>
                                  </p:childTnLst>
                                </p:cTn>
                              </p:par>
                            </p:childTnLst>
                          </p:cTn>
                        </p:par>
                        <p:par>
                          <p:cTn id="43" fill="hold">
                            <p:stCondLst>
                              <p:cond delay="500"/>
                            </p:stCondLst>
                            <p:childTnLst>
                              <p:par>
                                <p:cTn id="44" presetID="10" presetClass="exit" presetSubtype="0" fill="hold" nodeType="afterEffect">
                                  <p:stCondLst>
                                    <p:cond delay="0"/>
                                  </p:stCondLst>
                                  <p:childTnLst>
                                    <p:animEffect transition="out" filter="fade">
                                      <p:cBhvr>
                                        <p:cTn id="45" dur="500"/>
                                        <p:tgtEl>
                                          <p:spTgt spid="7"/>
                                        </p:tgtEl>
                                      </p:cBhvr>
                                    </p:animEffect>
                                    <p:set>
                                      <p:cBhvr>
                                        <p:cTn id="46" dur="1" fill="hold">
                                          <p:stCondLst>
                                            <p:cond delay="499"/>
                                          </p:stCondLst>
                                        </p:cTn>
                                        <p:tgtEl>
                                          <p:spTgt spid="7"/>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16"/>
                                        </p:tgtEl>
                                        <p:attrNameLst>
                                          <p:attrName>style.visibility</p:attrName>
                                        </p:attrNameLst>
                                      </p:cBhvr>
                                      <p:to>
                                        <p:strVal val="visible"/>
                                      </p:to>
                                    </p:set>
                                    <p:animEffect transition="in" filter="fade">
                                      <p:cBhvr>
                                        <p:cTn id="51" dur="500"/>
                                        <p:tgtEl>
                                          <p:spTgt spid="16"/>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7"/>
                                        </p:tgtEl>
                                        <p:attrNameLst>
                                          <p:attrName>style.visibility</p:attrName>
                                        </p:attrNameLst>
                                      </p:cBhvr>
                                      <p:to>
                                        <p:strVal val="visible"/>
                                      </p:to>
                                    </p:set>
                                    <p:animEffect transition="in" filter="fade">
                                      <p:cBhvr>
                                        <p:cTn id="54" dur="500"/>
                                        <p:tgtEl>
                                          <p:spTgt spid="17"/>
                                        </p:tgtEl>
                                      </p:cBhvr>
                                    </p:animEffect>
                                  </p:childTnLst>
                                </p:cTn>
                              </p:par>
                            </p:childTnLst>
                          </p:cTn>
                        </p:par>
                        <p:par>
                          <p:cTn id="55" fill="hold">
                            <p:stCondLst>
                              <p:cond delay="500"/>
                            </p:stCondLst>
                            <p:childTnLst>
                              <p:par>
                                <p:cTn id="56" presetID="10" presetClass="entr" presetSubtype="0" fill="hold" grpId="0" nodeType="afterEffect">
                                  <p:stCondLst>
                                    <p:cond delay="0"/>
                                  </p:stCondLst>
                                  <p:childTnLst>
                                    <p:set>
                                      <p:cBhvr>
                                        <p:cTn id="57" dur="1" fill="hold">
                                          <p:stCondLst>
                                            <p:cond delay="0"/>
                                          </p:stCondLst>
                                        </p:cTn>
                                        <p:tgtEl>
                                          <p:spTgt spid="13"/>
                                        </p:tgtEl>
                                        <p:attrNameLst>
                                          <p:attrName>style.visibility</p:attrName>
                                        </p:attrNameLst>
                                      </p:cBhvr>
                                      <p:to>
                                        <p:strVal val="visible"/>
                                      </p:to>
                                    </p:set>
                                    <p:animEffect transition="in" filter="fade">
                                      <p:cBhvr>
                                        <p:cTn id="58" dur="500"/>
                                        <p:tgtEl>
                                          <p:spTgt spid="13"/>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1"/>
                                        </p:tgtEl>
                                        <p:attrNameLst>
                                          <p:attrName>style.visibility</p:attrName>
                                        </p:attrNameLst>
                                      </p:cBhvr>
                                      <p:to>
                                        <p:strVal val="visible"/>
                                      </p:to>
                                    </p:set>
                                    <p:animEffect transition="in" filter="fade">
                                      <p:cBhvr>
                                        <p:cTn id="61" dur="500"/>
                                        <p:tgtEl>
                                          <p:spTgt spid="11"/>
                                        </p:tgtEl>
                                      </p:cBhvr>
                                    </p:animEffect>
                                  </p:childTnLst>
                                </p:cTn>
                              </p:par>
                            </p:childTnLst>
                          </p:cTn>
                        </p:par>
                        <p:par>
                          <p:cTn id="62" fill="hold">
                            <p:stCondLst>
                              <p:cond delay="1000"/>
                            </p:stCondLst>
                            <p:childTnLst>
                              <p:par>
                                <p:cTn id="63" presetID="10" presetClass="entr" presetSubtype="0" fill="hold" grpId="0" nodeType="afterEffect">
                                  <p:stCondLst>
                                    <p:cond delay="0"/>
                                  </p:stCondLst>
                                  <p:childTnLst>
                                    <p:set>
                                      <p:cBhvr>
                                        <p:cTn id="64" dur="1" fill="hold">
                                          <p:stCondLst>
                                            <p:cond delay="0"/>
                                          </p:stCondLst>
                                        </p:cTn>
                                        <p:tgtEl>
                                          <p:spTgt spid="15"/>
                                        </p:tgtEl>
                                        <p:attrNameLst>
                                          <p:attrName>style.visibility</p:attrName>
                                        </p:attrNameLst>
                                      </p:cBhvr>
                                      <p:to>
                                        <p:strVal val="visible"/>
                                      </p:to>
                                    </p:set>
                                    <p:animEffect transition="in" filter="fade">
                                      <p:cBhvr>
                                        <p:cTn id="65" dur="500"/>
                                        <p:tgtEl>
                                          <p:spTgt spid="15"/>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14"/>
                                        </p:tgtEl>
                                        <p:attrNameLst>
                                          <p:attrName>style.visibility</p:attrName>
                                        </p:attrNameLst>
                                      </p:cBhvr>
                                      <p:to>
                                        <p:strVal val="visible"/>
                                      </p:to>
                                    </p:set>
                                    <p:animEffect transition="in" filter="fade">
                                      <p:cBhvr>
                                        <p:cTn id="68" dur="500"/>
                                        <p:tgtEl>
                                          <p:spTgt spid="14"/>
                                        </p:tgtEl>
                                      </p:cBhvr>
                                    </p:animEffect>
                                  </p:childTnLst>
                                </p:cTn>
                              </p:par>
                            </p:childTnLst>
                          </p:cTn>
                        </p:par>
                        <p:par>
                          <p:cTn id="69" fill="hold">
                            <p:stCondLst>
                              <p:cond delay="1500"/>
                            </p:stCondLst>
                            <p:childTnLst>
                              <p:par>
                                <p:cTn id="70" presetID="10" presetClass="entr" presetSubtype="0" fill="hold" nodeType="afterEffect">
                                  <p:stCondLst>
                                    <p:cond delay="0"/>
                                  </p:stCondLst>
                                  <p:childTnLst>
                                    <p:set>
                                      <p:cBhvr>
                                        <p:cTn id="71" dur="1" fill="hold">
                                          <p:stCondLst>
                                            <p:cond delay="0"/>
                                          </p:stCondLst>
                                        </p:cTn>
                                        <p:tgtEl>
                                          <p:spTgt spid="20"/>
                                        </p:tgtEl>
                                        <p:attrNameLst>
                                          <p:attrName>style.visibility</p:attrName>
                                        </p:attrNameLst>
                                      </p:cBhvr>
                                      <p:to>
                                        <p:strVal val="visible"/>
                                      </p:to>
                                    </p:set>
                                    <p:animEffect transition="in" filter="fade">
                                      <p:cBhvr>
                                        <p:cTn id="72" dur="500"/>
                                        <p:tgtEl>
                                          <p:spTgt spid="20"/>
                                        </p:tgtEl>
                                      </p:cBhvr>
                                    </p:animEffect>
                                  </p:childTnLst>
                                </p:cTn>
                              </p:par>
                            </p:childTnLst>
                          </p:cTn>
                        </p:par>
                        <p:par>
                          <p:cTn id="73" fill="hold">
                            <p:stCondLst>
                              <p:cond delay="2000"/>
                            </p:stCondLst>
                            <p:childTnLst>
                              <p:par>
                                <p:cTn id="74" presetID="10" presetClass="entr" presetSubtype="0" fill="hold" nodeType="afterEffect">
                                  <p:stCondLst>
                                    <p:cond delay="0"/>
                                  </p:stCondLst>
                                  <p:childTnLst>
                                    <p:set>
                                      <p:cBhvr>
                                        <p:cTn id="75" dur="1" fill="hold">
                                          <p:stCondLst>
                                            <p:cond delay="0"/>
                                          </p:stCondLst>
                                        </p:cTn>
                                        <p:tgtEl>
                                          <p:spTgt spid="22"/>
                                        </p:tgtEl>
                                        <p:attrNameLst>
                                          <p:attrName>style.visibility</p:attrName>
                                        </p:attrNameLst>
                                      </p:cBhvr>
                                      <p:to>
                                        <p:strVal val="visible"/>
                                      </p:to>
                                    </p:set>
                                    <p:animEffect transition="in" filter="fade">
                                      <p:cBhvr>
                                        <p:cTn id="76" dur="500"/>
                                        <p:tgtEl>
                                          <p:spTgt spid="22"/>
                                        </p:tgtEl>
                                      </p:cBhvr>
                                    </p:animEffect>
                                  </p:childTnLst>
                                </p:cTn>
                              </p:par>
                            </p:childTnLst>
                          </p:cTn>
                        </p:par>
                        <p:par>
                          <p:cTn id="77" fill="hold">
                            <p:stCondLst>
                              <p:cond delay="2500"/>
                            </p:stCondLst>
                            <p:childTnLst>
                              <p:par>
                                <p:cTn id="78" presetID="10" presetClass="entr" presetSubtype="0" fill="hold" nodeType="afterEffect">
                                  <p:stCondLst>
                                    <p:cond delay="0"/>
                                  </p:stCondLst>
                                  <p:childTnLst>
                                    <p:set>
                                      <p:cBhvr>
                                        <p:cTn id="79" dur="1" fill="hold">
                                          <p:stCondLst>
                                            <p:cond delay="0"/>
                                          </p:stCondLst>
                                        </p:cTn>
                                        <p:tgtEl>
                                          <p:spTgt spid="25"/>
                                        </p:tgtEl>
                                        <p:attrNameLst>
                                          <p:attrName>style.visibility</p:attrName>
                                        </p:attrNameLst>
                                      </p:cBhvr>
                                      <p:to>
                                        <p:strVal val="visible"/>
                                      </p:to>
                                    </p:set>
                                    <p:animEffect transition="in" filter="fade">
                                      <p:cBhvr>
                                        <p:cTn id="80" dur="500"/>
                                        <p:tgtEl>
                                          <p:spTgt spid="25"/>
                                        </p:tgtEl>
                                      </p:cBhvr>
                                    </p:animEffect>
                                  </p:childTnLst>
                                </p:cTn>
                              </p:par>
                            </p:childTnLst>
                          </p:cTn>
                        </p:par>
                        <p:par>
                          <p:cTn id="81" fill="hold">
                            <p:stCondLst>
                              <p:cond delay="3000"/>
                            </p:stCondLst>
                            <p:childTnLst>
                              <p:par>
                                <p:cTn id="82" presetID="32" presetClass="emph" presetSubtype="0" fill="hold" nodeType="afterEffect">
                                  <p:stCondLst>
                                    <p:cond delay="0"/>
                                  </p:stCondLst>
                                  <p:childTnLst>
                                    <p:animRot by="120000">
                                      <p:cBhvr>
                                        <p:cTn id="83" dur="100" fill="hold">
                                          <p:stCondLst>
                                            <p:cond delay="0"/>
                                          </p:stCondLst>
                                        </p:cTn>
                                        <p:tgtEl>
                                          <p:spTgt spid="20"/>
                                        </p:tgtEl>
                                        <p:attrNameLst>
                                          <p:attrName>r</p:attrName>
                                        </p:attrNameLst>
                                      </p:cBhvr>
                                    </p:animRot>
                                    <p:animRot by="-240000">
                                      <p:cBhvr>
                                        <p:cTn id="84" dur="200" fill="hold">
                                          <p:stCondLst>
                                            <p:cond delay="200"/>
                                          </p:stCondLst>
                                        </p:cTn>
                                        <p:tgtEl>
                                          <p:spTgt spid="20"/>
                                        </p:tgtEl>
                                        <p:attrNameLst>
                                          <p:attrName>r</p:attrName>
                                        </p:attrNameLst>
                                      </p:cBhvr>
                                    </p:animRot>
                                    <p:animRot by="240000">
                                      <p:cBhvr>
                                        <p:cTn id="85" dur="200" fill="hold">
                                          <p:stCondLst>
                                            <p:cond delay="400"/>
                                          </p:stCondLst>
                                        </p:cTn>
                                        <p:tgtEl>
                                          <p:spTgt spid="20"/>
                                        </p:tgtEl>
                                        <p:attrNameLst>
                                          <p:attrName>r</p:attrName>
                                        </p:attrNameLst>
                                      </p:cBhvr>
                                    </p:animRot>
                                    <p:animRot by="-240000">
                                      <p:cBhvr>
                                        <p:cTn id="86" dur="200" fill="hold">
                                          <p:stCondLst>
                                            <p:cond delay="600"/>
                                          </p:stCondLst>
                                        </p:cTn>
                                        <p:tgtEl>
                                          <p:spTgt spid="20"/>
                                        </p:tgtEl>
                                        <p:attrNameLst>
                                          <p:attrName>r</p:attrName>
                                        </p:attrNameLst>
                                      </p:cBhvr>
                                    </p:animRot>
                                    <p:animRot by="120000">
                                      <p:cBhvr>
                                        <p:cTn id="87" dur="200" fill="hold">
                                          <p:stCondLst>
                                            <p:cond delay="800"/>
                                          </p:stCondLst>
                                        </p:cTn>
                                        <p:tgtEl>
                                          <p:spTgt spid="20"/>
                                        </p:tgtEl>
                                        <p:attrNameLst>
                                          <p:attrName>r</p:attrName>
                                        </p:attrNameLst>
                                      </p:cBhvr>
                                    </p:animRot>
                                  </p:childTnLst>
                                </p:cTn>
                              </p:par>
                              <p:par>
                                <p:cTn id="88" presetID="32" presetClass="emph" presetSubtype="0" fill="hold" nodeType="withEffect">
                                  <p:stCondLst>
                                    <p:cond delay="0"/>
                                  </p:stCondLst>
                                  <p:childTnLst>
                                    <p:animRot by="120000">
                                      <p:cBhvr>
                                        <p:cTn id="89" dur="100" fill="hold">
                                          <p:stCondLst>
                                            <p:cond delay="0"/>
                                          </p:stCondLst>
                                        </p:cTn>
                                        <p:tgtEl>
                                          <p:spTgt spid="22"/>
                                        </p:tgtEl>
                                        <p:attrNameLst>
                                          <p:attrName>r</p:attrName>
                                        </p:attrNameLst>
                                      </p:cBhvr>
                                    </p:animRot>
                                    <p:animRot by="-240000">
                                      <p:cBhvr>
                                        <p:cTn id="90" dur="200" fill="hold">
                                          <p:stCondLst>
                                            <p:cond delay="200"/>
                                          </p:stCondLst>
                                        </p:cTn>
                                        <p:tgtEl>
                                          <p:spTgt spid="22"/>
                                        </p:tgtEl>
                                        <p:attrNameLst>
                                          <p:attrName>r</p:attrName>
                                        </p:attrNameLst>
                                      </p:cBhvr>
                                    </p:animRot>
                                    <p:animRot by="240000">
                                      <p:cBhvr>
                                        <p:cTn id="91" dur="200" fill="hold">
                                          <p:stCondLst>
                                            <p:cond delay="400"/>
                                          </p:stCondLst>
                                        </p:cTn>
                                        <p:tgtEl>
                                          <p:spTgt spid="22"/>
                                        </p:tgtEl>
                                        <p:attrNameLst>
                                          <p:attrName>r</p:attrName>
                                        </p:attrNameLst>
                                      </p:cBhvr>
                                    </p:animRot>
                                    <p:animRot by="-240000">
                                      <p:cBhvr>
                                        <p:cTn id="92" dur="200" fill="hold">
                                          <p:stCondLst>
                                            <p:cond delay="600"/>
                                          </p:stCondLst>
                                        </p:cTn>
                                        <p:tgtEl>
                                          <p:spTgt spid="22"/>
                                        </p:tgtEl>
                                        <p:attrNameLst>
                                          <p:attrName>r</p:attrName>
                                        </p:attrNameLst>
                                      </p:cBhvr>
                                    </p:animRot>
                                    <p:animRot by="120000">
                                      <p:cBhvr>
                                        <p:cTn id="93" dur="200" fill="hold">
                                          <p:stCondLst>
                                            <p:cond delay="800"/>
                                          </p:stCondLst>
                                        </p:cTn>
                                        <p:tgtEl>
                                          <p:spTgt spid="22"/>
                                        </p:tgtEl>
                                        <p:attrNameLst>
                                          <p:attrName>r</p:attrName>
                                        </p:attrNameLst>
                                      </p:cBhvr>
                                    </p:animRot>
                                  </p:childTnLst>
                                </p:cTn>
                              </p:par>
                              <p:par>
                                <p:cTn id="94" presetID="32" presetClass="emph" presetSubtype="0" fill="hold" nodeType="withEffect">
                                  <p:stCondLst>
                                    <p:cond delay="0"/>
                                  </p:stCondLst>
                                  <p:childTnLst>
                                    <p:animRot by="120000">
                                      <p:cBhvr>
                                        <p:cTn id="95" dur="100" fill="hold">
                                          <p:stCondLst>
                                            <p:cond delay="0"/>
                                          </p:stCondLst>
                                        </p:cTn>
                                        <p:tgtEl>
                                          <p:spTgt spid="25"/>
                                        </p:tgtEl>
                                        <p:attrNameLst>
                                          <p:attrName>r</p:attrName>
                                        </p:attrNameLst>
                                      </p:cBhvr>
                                    </p:animRot>
                                    <p:animRot by="-240000">
                                      <p:cBhvr>
                                        <p:cTn id="96" dur="200" fill="hold">
                                          <p:stCondLst>
                                            <p:cond delay="200"/>
                                          </p:stCondLst>
                                        </p:cTn>
                                        <p:tgtEl>
                                          <p:spTgt spid="25"/>
                                        </p:tgtEl>
                                        <p:attrNameLst>
                                          <p:attrName>r</p:attrName>
                                        </p:attrNameLst>
                                      </p:cBhvr>
                                    </p:animRot>
                                    <p:animRot by="240000">
                                      <p:cBhvr>
                                        <p:cTn id="97" dur="200" fill="hold">
                                          <p:stCondLst>
                                            <p:cond delay="400"/>
                                          </p:stCondLst>
                                        </p:cTn>
                                        <p:tgtEl>
                                          <p:spTgt spid="25"/>
                                        </p:tgtEl>
                                        <p:attrNameLst>
                                          <p:attrName>r</p:attrName>
                                        </p:attrNameLst>
                                      </p:cBhvr>
                                    </p:animRot>
                                    <p:animRot by="-240000">
                                      <p:cBhvr>
                                        <p:cTn id="98" dur="200" fill="hold">
                                          <p:stCondLst>
                                            <p:cond delay="600"/>
                                          </p:stCondLst>
                                        </p:cTn>
                                        <p:tgtEl>
                                          <p:spTgt spid="25"/>
                                        </p:tgtEl>
                                        <p:attrNameLst>
                                          <p:attrName>r</p:attrName>
                                        </p:attrNameLst>
                                      </p:cBhvr>
                                    </p:animRot>
                                    <p:animRot by="120000">
                                      <p:cBhvr>
                                        <p:cTn id="99" dur="200" fill="hold">
                                          <p:stCondLst>
                                            <p:cond delay="800"/>
                                          </p:stCondLst>
                                        </p:cTn>
                                        <p:tgtEl>
                                          <p:spTgt spid="25"/>
                                        </p:tgtEl>
                                        <p:attrNameLst>
                                          <p:attrName>r</p:attrName>
                                        </p:attrNameLst>
                                      </p:cBhvr>
                                    </p:animRot>
                                  </p:childTnLst>
                                </p:cTn>
                              </p:par>
                              <p:par>
                                <p:cTn id="100" presetID="32" presetClass="emph" presetSubtype="0" fill="hold" grpId="1" nodeType="withEffect">
                                  <p:stCondLst>
                                    <p:cond delay="0"/>
                                  </p:stCondLst>
                                  <p:childTnLst>
                                    <p:animRot by="120000">
                                      <p:cBhvr>
                                        <p:cTn id="101" dur="100" fill="hold">
                                          <p:stCondLst>
                                            <p:cond delay="0"/>
                                          </p:stCondLst>
                                        </p:cTn>
                                        <p:tgtEl>
                                          <p:spTgt spid="16"/>
                                        </p:tgtEl>
                                        <p:attrNameLst>
                                          <p:attrName>r</p:attrName>
                                        </p:attrNameLst>
                                      </p:cBhvr>
                                    </p:animRot>
                                    <p:animRot by="-240000">
                                      <p:cBhvr>
                                        <p:cTn id="102" dur="200" fill="hold">
                                          <p:stCondLst>
                                            <p:cond delay="200"/>
                                          </p:stCondLst>
                                        </p:cTn>
                                        <p:tgtEl>
                                          <p:spTgt spid="16"/>
                                        </p:tgtEl>
                                        <p:attrNameLst>
                                          <p:attrName>r</p:attrName>
                                        </p:attrNameLst>
                                      </p:cBhvr>
                                    </p:animRot>
                                    <p:animRot by="240000">
                                      <p:cBhvr>
                                        <p:cTn id="103" dur="200" fill="hold">
                                          <p:stCondLst>
                                            <p:cond delay="400"/>
                                          </p:stCondLst>
                                        </p:cTn>
                                        <p:tgtEl>
                                          <p:spTgt spid="16"/>
                                        </p:tgtEl>
                                        <p:attrNameLst>
                                          <p:attrName>r</p:attrName>
                                        </p:attrNameLst>
                                      </p:cBhvr>
                                    </p:animRot>
                                    <p:animRot by="-240000">
                                      <p:cBhvr>
                                        <p:cTn id="104" dur="200" fill="hold">
                                          <p:stCondLst>
                                            <p:cond delay="600"/>
                                          </p:stCondLst>
                                        </p:cTn>
                                        <p:tgtEl>
                                          <p:spTgt spid="16"/>
                                        </p:tgtEl>
                                        <p:attrNameLst>
                                          <p:attrName>r</p:attrName>
                                        </p:attrNameLst>
                                      </p:cBhvr>
                                    </p:animRot>
                                    <p:animRot by="120000">
                                      <p:cBhvr>
                                        <p:cTn id="105" dur="200" fill="hold">
                                          <p:stCondLst>
                                            <p:cond delay="800"/>
                                          </p:stCondLst>
                                        </p:cTn>
                                        <p:tgtEl>
                                          <p:spTgt spid="16"/>
                                        </p:tgtEl>
                                        <p:attrNameLst>
                                          <p:attrName>r</p:attrName>
                                        </p:attrNameLst>
                                      </p:cBhvr>
                                    </p:animRot>
                                  </p:childTnLst>
                                </p:cTn>
                              </p:par>
                              <p:par>
                                <p:cTn id="106" presetID="32" presetClass="emph" presetSubtype="0" fill="hold" grpId="1" nodeType="withEffect">
                                  <p:stCondLst>
                                    <p:cond delay="0"/>
                                  </p:stCondLst>
                                  <p:childTnLst>
                                    <p:animRot by="120000">
                                      <p:cBhvr>
                                        <p:cTn id="107" dur="100" fill="hold">
                                          <p:stCondLst>
                                            <p:cond delay="0"/>
                                          </p:stCondLst>
                                        </p:cTn>
                                        <p:tgtEl>
                                          <p:spTgt spid="17"/>
                                        </p:tgtEl>
                                        <p:attrNameLst>
                                          <p:attrName>r</p:attrName>
                                        </p:attrNameLst>
                                      </p:cBhvr>
                                    </p:animRot>
                                    <p:animRot by="-240000">
                                      <p:cBhvr>
                                        <p:cTn id="108" dur="200" fill="hold">
                                          <p:stCondLst>
                                            <p:cond delay="200"/>
                                          </p:stCondLst>
                                        </p:cTn>
                                        <p:tgtEl>
                                          <p:spTgt spid="17"/>
                                        </p:tgtEl>
                                        <p:attrNameLst>
                                          <p:attrName>r</p:attrName>
                                        </p:attrNameLst>
                                      </p:cBhvr>
                                    </p:animRot>
                                    <p:animRot by="240000">
                                      <p:cBhvr>
                                        <p:cTn id="109" dur="200" fill="hold">
                                          <p:stCondLst>
                                            <p:cond delay="400"/>
                                          </p:stCondLst>
                                        </p:cTn>
                                        <p:tgtEl>
                                          <p:spTgt spid="17"/>
                                        </p:tgtEl>
                                        <p:attrNameLst>
                                          <p:attrName>r</p:attrName>
                                        </p:attrNameLst>
                                      </p:cBhvr>
                                    </p:animRot>
                                    <p:animRot by="-240000">
                                      <p:cBhvr>
                                        <p:cTn id="110" dur="200" fill="hold">
                                          <p:stCondLst>
                                            <p:cond delay="600"/>
                                          </p:stCondLst>
                                        </p:cTn>
                                        <p:tgtEl>
                                          <p:spTgt spid="17"/>
                                        </p:tgtEl>
                                        <p:attrNameLst>
                                          <p:attrName>r</p:attrName>
                                        </p:attrNameLst>
                                      </p:cBhvr>
                                    </p:animRot>
                                    <p:animRot by="120000">
                                      <p:cBhvr>
                                        <p:cTn id="111" dur="200" fill="hold">
                                          <p:stCondLst>
                                            <p:cond delay="800"/>
                                          </p:stCondLst>
                                        </p:cTn>
                                        <p:tgtEl>
                                          <p:spTgt spid="17"/>
                                        </p:tgtEl>
                                        <p:attrNameLst>
                                          <p:attrName>r</p:attrName>
                                        </p:attrNameLst>
                                      </p:cBhvr>
                                    </p:animRot>
                                  </p:childTnLst>
                                </p:cTn>
                              </p:par>
                              <p:par>
                                <p:cTn id="112" presetID="32" presetClass="emph" presetSubtype="0" fill="hold" grpId="1" nodeType="withEffect">
                                  <p:stCondLst>
                                    <p:cond delay="0"/>
                                  </p:stCondLst>
                                  <p:childTnLst>
                                    <p:animRot by="120000">
                                      <p:cBhvr>
                                        <p:cTn id="113" dur="100" fill="hold">
                                          <p:stCondLst>
                                            <p:cond delay="0"/>
                                          </p:stCondLst>
                                        </p:cTn>
                                        <p:tgtEl>
                                          <p:spTgt spid="13"/>
                                        </p:tgtEl>
                                        <p:attrNameLst>
                                          <p:attrName>r</p:attrName>
                                        </p:attrNameLst>
                                      </p:cBhvr>
                                    </p:animRot>
                                    <p:animRot by="-240000">
                                      <p:cBhvr>
                                        <p:cTn id="114" dur="200" fill="hold">
                                          <p:stCondLst>
                                            <p:cond delay="200"/>
                                          </p:stCondLst>
                                        </p:cTn>
                                        <p:tgtEl>
                                          <p:spTgt spid="13"/>
                                        </p:tgtEl>
                                        <p:attrNameLst>
                                          <p:attrName>r</p:attrName>
                                        </p:attrNameLst>
                                      </p:cBhvr>
                                    </p:animRot>
                                    <p:animRot by="240000">
                                      <p:cBhvr>
                                        <p:cTn id="115" dur="200" fill="hold">
                                          <p:stCondLst>
                                            <p:cond delay="400"/>
                                          </p:stCondLst>
                                        </p:cTn>
                                        <p:tgtEl>
                                          <p:spTgt spid="13"/>
                                        </p:tgtEl>
                                        <p:attrNameLst>
                                          <p:attrName>r</p:attrName>
                                        </p:attrNameLst>
                                      </p:cBhvr>
                                    </p:animRot>
                                    <p:animRot by="-240000">
                                      <p:cBhvr>
                                        <p:cTn id="116" dur="200" fill="hold">
                                          <p:stCondLst>
                                            <p:cond delay="600"/>
                                          </p:stCondLst>
                                        </p:cTn>
                                        <p:tgtEl>
                                          <p:spTgt spid="13"/>
                                        </p:tgtEl>
                                        <p:attrNameLst>
                                          <p:attrName>r</p:attrName>
                                        </p:attrNameLst>
                                      </p:cBhvr>
                                    </p:animRot>
                                    <p:animRot by="120000">
                                      <p:cBhvr>
                                        <p:cTn id="117" dur="200" fill="hold">
                                          <p:stCondLst>
                                            <p:cond delay="800"/>
                                          </p:stCondLst>
                                        </p:cTn>
                                        <p:tgtEl>
                                          <p:spTgt spid="13"/>
                                        </p:tgtEl>
                                        <p:attrNameLst>
                                          <p:attrName>r</p:attrName>
                                        </p:attrNameLst>
                                      </p:cBhvr>
                                    </p:animRot>
                                  </p:childTnLst>
                                </p:cTn>
                              </p:par>
                              <p:par>
                                <p:cTn id="118" presetID="32" presetClass="emph" presetSubtype="0" fill="hold" grpId="1" nodeType="withEffect">
                                  <p:stCondLst>
                                    <p:cond delay="0"/>
                                  </p:stCondLst>
                                  <p:childTnLst>
                                    <p:animRot by="120000">
                                      <p:cBhvr>
                                        <p:cTn id="119" dur="100" fill="hold">
                                          <p:stCondLst>
                                            <p:cond delay="0"/>
                                          </p:stCondLst>
                                        </p:cTn>
                                        <p:tgtEl>
                                          <p:spTgt spid="11"/>
                                        </p:tgtEl>
                                        <p:attrNameLst>
                                          <p:attrName>r</p:attrName>
                                        </p:attrNameLst>
                                      </p:cBhvr>
                                    </p:animRot>
                                    <p:animRot by="-240000">
                                      <p:cBhvr>
                                        <p:cTn id="120" dur="200" fill="hold">
                                          <p:stCondLst>
                                            <p:cond delay="200"/>
                                          </p:stCondLst>
                                        </p:cTn>
                                        <p:tgtEl>
                                          <p:spTgt spid="11"/>
                                        </p:tgtEl>
                                        <p:attrNameLst>
                                          <p:attrName>r</p:attrName>
                                        </p:attrNameLst>
                                      </p:cBhvr>
                                    </p:animRot>
                                    <p:animRot by="240000">
                                      <p:cBhvr>
                                        <p:cTn id="121" dur="200" fill="hold">
                                          <p:stCondLst>
                                            <p:cond delay="400"/>
                                          </p:stCondLst>
                                        </p:cTn>
                                        <p:tgtEl>
                                          <p:spTgt spid="11"/>
                                        </p:tgtEl>
                                        <p:attrNameLst>
                                          <p:attrName>r</p:attrName>
                                        </p:attrNameLst>
                                      </p:cBhvr>
                                    </p:animRot>
                                    <p:animRot by="-240000">
                                      <p:cBhvr>
                                        <p:cTn id="122" dur="200" fill="hold">
                                          <p:stCondLst>
                                            <p:cond delay="600"/>
                                          </p:stCondLst>
                                        </p:cTn>
                                        <p:tgtEl>
                                          <p:spTgt spid="11"/>
                                        </p:tgtEl>
                                        <p:attrNameLst>
                                          <p:attrName>r</p:attrName>
                                        </p:attrNameLst>
                                      </p:cBhvr>
                                    </p:animRot>
                                    <p:animRot by="120000">
                                      <p:cBhvr>
                                        <p:cTn id="123" dur="200" fill="hold">
                                          <p:stCondLst>
                                            <p:cond delay="800"/>
                                          </p:stCondLst>
                                        </p:cTn>
                                        <p:tgtEl>
                                          <p:spTgt spid="11"/>
                                        </p:tgtEl>
                                        <p:attrNameLst>
                                          <p:attrName>r</p:attrName>
                                        </p:attrNameLst>
                                      </p:cBhvr>
                                    </p:animRot>
                                  </p:childTnLst>
                                </p:cTn>
                              </p:par>
                              <p:par>
                                <p:cTn id="124" presetID="32" presetClass="emph" presetSubtype="0" fill="hold" grpId="1" nodeType="withEffect">
                                  <p:stCondLst>
                                    <p:cond delay="0"/>
                                  </p:stCondLst>
                                  <p:childTnLst>
                                    <p:animRot by="120000">
                                      <p:cBhvr>
                                        <p:cTn id="125" dur="100" fill="hold">
                                          <p:stCondLst>
                                            <p:cond delay="0"/>
                                          </p:stCondLst>
                                        </p:cTn>
                                        <p:tgtEl>
                                          <p:spTgt spid="15"/>
                                        </p:tgtEl>
                                        <p:attrNameLst>
                                          <p:attrName>r</p:attrName>
                                        </p:attrNameLst>
                                      </p:cBhvr>
                                    </p:animRot>
                                    <p:animRot by="-240000">
                                      <p:cBhvr>
                                        <p:cTn id="126" dur="200" fill="hold">
                                          <p:stCondLst>
                                            <p:cond delay="200"/>
                                          </p:stCondLst>
                                        </p:cTn>
                                        <p:tgtEl>
                                          <p:spTgt spid="15"/>
                                        </p:tgtEl>
                                        <p:attrNameLst>
                                          <p:attrName>r</p:attrName>
                                        </p:attrNameLst>
                                      </p:cBhvr>
                                    </p:animRot>
                                    <p:animRot by="240000">
                                      <p:cBhvr>
                                        <p:cTn id="127" dur="200" fill="hold">
                                          <p:stCondLst>
                                            <p:cond delay="400"/>
                                          </p:stCondLst>
                                        </p:cTn>
                                        <p:tgtEl>
                                          <p:spTgt spid="15"/>
                                        </p:tgtEl>
                                        <p:attrNameLst>
                                          <p:attrName>r</p:attrName>
                                        </p:attrNameLst>
                                      </p:cBhvr>
                                    </p:animRot>
                                    <p:animRot by="-240000">
                                      <p:cBhvr>
                                        <p:cTn id="128" dur="200" fill="hold">
                                          <p:stCondLst>
                                            <p:cond delay="600"/>
                                          </p:stCondLst>
                                        </p:cTn>
                                        <p:tgtEl>
                                          <p:spTgt spid="15"/>
                                        </p:tgtEl>
                                        <p:attrNameLst>
                                          <p:attrName>r</p:attrName>
                                        </p:attrNameLst>
                                      </p:cBhvr>
                                    </p:animRot>
                                    <p:animRot by="120000">
                                      <p:cBhvr>
                                        <p:cTn id="129" dur="200" fill="hold">
                                          <p:stCondLst>
                                            <p:cond delay="800"/>
                                          </p:stCondLst>
                                        </p:cTn>
                                        <p:tgtEl>
                                          <p:spTgt spid="15"/>
                                        </p:tgtEl>
                                        <p:attrNameLst>
                                          <p:attrName>r</p:attrName>
                                        </p:attrNameLst>
                                      </p:cBhvr>
                                    </p:animRot>
                                  </p:childTnLst>
                                </p:cTn>
                              </p:par>
                              <p:par>
                                <p:cTn id="130" presetID="32" presetClass="emph" presetSubtype="0" fill="hold" grpId="1" nodeType="withEffect">
                                  <p:stCondLst>
                                    <p:cond delay="0"/>
                                  </p:stCondLst>
                                  <p:childTnLst>
                                    <p:animRot by="120000">
                                      <p:cBhvr>
                                        <p:cTn id="131" dur="100" fill="hold">
                                          <p:stCondLst>
                                            <p:cond delay="0"/>
                                          </p:stCondLst>
                                        </p:cTn>
                                        <p:tgtEl>
                                          <p:spTgt spid="14"/>
                                        </p:tgtEl>
                                        <p:attrNameLst>
                                          <p:attrName>r</p:attrName>
                                        </p:attrNameLst>
                                      </p:cBhvr>
                                    </p:animRot>
                                    <p:animRot by="-240000">
                                      <p:cBhvr>
                                        <p:cTn id="132" dur="200" fill="hold">
                                          <p:stCondLst>
                                            <p:cond delay="200"/>
                                          </p:stCondLst>
                                        </p:cTn>
                                        <p:tgtEl>
                                          <p:spTgt spid="14"/>
                                        </p:tgtEl>
                                        <p:attrNameLst>
                                          <p:attrName>r</p:attrName>
                                        </p:attrNameLst>
                                      </p:cBhvr>
                                    </p:animRot>
                                    <p:animRot by="240000">
                                      <p:cBhvr>
                                        <p:cTn id="133" dur="200" fill="hold">
                                          <p:stCondLst>
                                            <p:cond delay="400"/>
                                          </p:stCondLst>
                                        </p:cTn>
                                        <p:tgtEl>
                                          <p:spTgt spid="14"/>
                                        </p:tgtEl>
                                        <p:attrNameLst>
                                          <p:attrName>r</p:attrName>
                                        </p:attrNameLst>
                                      </p:cBhvr>
                                    </p:animRot>
                                    <p:animRot by="-240000">
                                      <p:cBhvr>
                                        <p:cTn id="134" dur="200" fill="hold">
                                          <p:stCondLst>
                                            <p:cond delay="600"/>
                                          </p:stCondLst>
                                        </p:cTn>
                                        <p:tgtEl>
                                          <p:spTgt spid="14"/>
                                        </p:tgtEl>
                                        <p:attrNameLst>
                                          <p:attrName>r</p:attrName>
                                        </p:attrNameLst>
                                      </p:cBhvr>
                                    </p:animRot>
                                    <p:animRot by="120000">
                                      <p:cBhvr>
                                        <p:cTn id="135" dur="200" fill="hold">
                                          <p:stCondLst>
                                            <p:cond delay="800"/>
                                          </p:stCondLst>
                                        </p:cTn>
                                        <p:tgtEl>
                                          <p:spTgt spid="1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 grpId="0" animBg="1"/>
      <p:bldP spid="2" grpId="1" animBg="1"/>
      <p:bldP spid="5" grpId="0" animBg="1"/>
      <p:bldP spid="5" grpId="1" animBg="1"/>
      <p:bldP spid="11" grpId="0" animBg="1"/>
      <p:bldP spid="11" grpId="1" animBg="1"/>
      <p:bldP spid="13" grpId="0" animBg="1"/>
      <p:bldP spid="13" grpId="1" animBg="1"/>
      <p:bldP spid="14" grpId="0" animBg="1"/>
      <p:bldP spid="14" grpId="1" animBg="1"/>
      <p:bldP spid="15" grpId="0" animBg="1"/>
      <p:bldP spid="15" grpId="1" animBg="1"/>
      <p:bldP spid="16" grpId="0" animBg="1"/>
      <p:bldP spid="16" grpId="1" animBg="1"/>
      <p:bldP spid="17" grpId="0" animBg="1"/>
      <p:bldP spid="17"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491880" y="1340768"/>
            <a:ext cx="1907895" cy="3770263"/>
          </a:xfrm>
          <a:prstGeom prst="rect">
            <a:avLst/>
          </a:prstGeom>
          <a:noFill/>
          <a:effectLst>
            <a:outerShdw blurRad="1244600" dist="50800" dir="5400000" algn="ctr" rotWithShape="0">
              <a:srgbClr val="000000">
                <a:alpha val="43137"/>
              </a:srgbClr>
            </a:outerShdw>
          </a:effectLst>
        </p:spPr>
        <p:txBody>
          <a:bodyPr wrap="none">
            <a:spAutoFit/>
          </a:bodyPr>
          <a:lstStyle/>
          <a:p>
            <a:r>
              <a:rPr lang="en-US" altLang="zh-CN" sz="23900" dirty="0" smtClean="0">
                <a:solidFill>
                  <a:srgbClr val="800080"/>
                </a:solidFill>
                <a:latin typeface="Adobe 繁黑體 Std B" pitchFamily="34" charset="-128"/>
                <a:ea typeface="Adobe 繁黑體 Std B" pitchFamily="34" charset="-128"/>
              </a:rPr>
              <a:t>4</a:t>
            </a:r>
            <a:endParaRPr lang="zh-CN" altLang="en-US" sz="23900" dirty="0">
              <a:solidFill>
                <a:srgbClr val="800080"/>
              </a:solidFill>
              <a:latin typeface="Adobe 繁黑體 Std B" pitchFamily="34" charset="-128"/>
              <a:ea typeface="Adobe 繁黑體 Std B" pitchFamily="34" charset="-128"/>
            </a:endParaRPr>
          </a:p>
        </p:txBody>
      </p:sp>
      <p:sp>
        <p:nvSpPr>
          <p:cNvPr id="4" name="矩形 3"/>
          <p:cNvSpPr/>
          <p:nvPr/>
        </p:nvSpPr>
        <p:spPr>
          <a:xfrm>
            <a:off x="2814256" y="3212976"/>
            <a:ext cx="3263141" cy="584775"/>
          </a:xfrm>
          <a:prstGeom prst="rect">
            <a:avLst/>
          </a:prstGeom>
        </p:spPr>
        <p:txBody>
          <a:bodyPr wrap="square">
            <a:spAutoFit/>
          </a:bodyPr>
          <a:lstStyle/>
          <a:p>
            <a:r>
              <a:rPr lang="en-US" altLang="zh-CN" sz="3200" dirty="0" smtClean="0">
                <a:solidFill>
                  <a:schemeClr val="bg1"/>
                </a:solidFill>
                <a:latin typeface="Comic Sans MS" pitchFamily="66" charset="0"/>
              </a:rPr>
              <a:t>Type Detection</a:t>
            </a:r>
            <a:endParaRPr lang="en-US" altLang="zh-CN" sz="3200" dirty="0">
              <a:solidFill>
                <a:schemeClr val="bg1"/>
              </a:solidFill>
              <a:latin typeface="Comic Sans MS" pitchFamily="66" charset="0"/>
            </a:endParaRPr>
          </a:p>
        </p:txBody>
      </p:sp>
    </p:spTree>
    <p:extLst>
      <p:ext uri="{BB962C8B-B14F-4D97-AF65-F5344CB8AC3E}">
        <p14:creationId xmlns:p14="http://schemas.microsoft.com/office/powerpoint/2010/main" val="351230512"/>
      </p:ext>
    </p:extLst>
  </p:cSld>
  <p:clrMapOvr>
    <a:masterClrMapping/>
  </p:clrMapOvr>
  <p:transition spd="slow">
    <p:push/>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hlinkClick r:id="rId3" action="ppaction://hlinksldjump"/>
          </p:cNvPr>
          <p:cNvSpPr/>
          <p:nvPr/>
        </p:nvSpPr>
        <p:spPr>
          <a:xfrm>
            <a:off x="1403648" y="2060848"/>
            <a:ext cx="2088232" cy="86409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smtClean="0"/>
              <a:t>typeof</a:t>
            </a:r>
            <a:endParaRPr lang="zh-CN" altLang="en-US" dirty="0"/>
          </a:p>
        </p:txBody>
      </p:sp>
      <p:sp>
        <p:nvSpPr>
          <p:cNvPr id="5" name="Rounded Rectangle 4">
            <a:hlinkClick r:id="rId4" action="ppaction://hlinksldjump"/>
          </p:cNvPr>
          <p:cNvSpPr/>
          <p:nvPr/>
        </p:nvSpPr>
        <p:spPr>
          <a:xfrm>
            <a:off x="5220072" y="2060848"/>
            <a:ext cx="2088232" cy="86409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smtClean="0"/>
              <a:t>instanceof</a:t>
            </a:r>
            <a:endParaRPr lang="zh-CN" altLang="en-US" dirty="0"/>
          </a:p>
        </p:txBody>
      </p:sp>
      <p:sp>
        <p:nvSpPr>
          <p:cNvPr id="6" name="Rounded Rectangle 5"/>
          <p:cNvSpPr/>
          <p:nvPr/>
        </p:nvSpPr>
        <p:spPr>
          <a:xfrm>
            <a:off x="5240082" y="4077072"/>
            <a:ext cx="2088232" cy="86409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smtClean="0"/>
              <a:t>duck typing</a:t>
            </a:r>
            <a:endParaRPr lang="zh-CN" altLang="en-US" dirty="0"/>
          </a:p>
        </p:txBody>
      </p:sp>
      <p:sp>
        <p:nvSpPr>
          <p:cNvPr id="7" name="Rounded Rectangle 6">
            <a:hlinkClick r:id="rId5" action="ppaction://hlinksldjump"/>
          </p:cNvPr>
          <p:cNvSpPr/>
          <p:nvPr/>
        </p:nvSpPr>
        <p:spPr>
          <a:xfrm>
            <a:off x="1403648" y="4077072"/>
            <a:ext cx="2088232" cy="86409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smtClean="0"/>
              <a:t>Object.prototype</a:t>
            </a:r>
          </a:p>
          <a:p>
            <a:pPr algn="ctr"/>
            <a:r>
              <a:rPr lang="en-US" altLang="zh-CN" dirty="0" smtClean="0"/>
              <a:t>.toString</a:t>
            </a:r>
            <a:endParaRPr lang="zh-CN" altLang="en-US" dirty="0"/>
          </a:p>
        </p:txBody>
      </p:sp>
      <p:sp>
        <p:nvSpPr>
          <p:cNvPr id="8" name="Rounded Rectangle 7">
            <a:hlinkClick r:id="rId6" action="ppaction://hlinksldjump"/>
          </p:cNvPr>
          <p:cNvSpPr/>
          <p:nvPr/>
        </p:nvSpPr>
        <p:spPr>
          <a:xfrm>
            <a:off x="7596336" y="5949280"/>
            <a:ext cx="1152128" cy="476743"/>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CN" dirty="0" smtClean="0"/>
              <a:t>Go</a:t>
            </a:r>
            <a:endParaRPr lang="zh-CN" altLang="en-US" dirty="0"/>
          </a:p>
        </p:txBody>
      </p:sp>
      <p:sp>
        <p:nvSpPr>
          <p:cNvPr id="9" name="标题 1"/>
          <p:cNvSpPr txBox="1">
            <a:spLocks/>
          </p:cNvSpPr>
          <p:nvPr/>
        </p:nvSpPr>
        <p:spPr>
          <a:xfrm rot="20590802">
            <a:off x="-2811550" y="366009"/>
            <a:ext cx="8318212" cy="464397"/>
          </a:xfrm>
          <a:prstGeom prst="rect">
            <a:avLst/>
          </a:prstGeom>
          <a:solidFill>
            <a:schemeClr val="accent1"/>
          </a:solidFill>
        </p:spPr>
        <p:txBody>
          <a:bodyPr vert="horz" lIns="91440" tIns="45720" rIns="91440" bIns="45720" rtlCol="0" anchor="ctr">
            <a:normAutofit fontScale="900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3000" dirty="0" smtClean="0">
                <a:solidFill>
                  <a:schemeClr val="bg1"/>
                </a:solidFill>
                <a:latin typeface="Comic Sans MS" pitchFamily="66" charset="0"/>
              </a:rPr>
              <a:t>几种类型检测</a:t>
            </a:r>
            <a:endParaRPr lang="zh-CN" altLang="en-US" sz="3000" dirty="0">
              <a:solidFill>
                <a:schemeClr val="bg1"/>
              </a:solidFill>
              <a:latin typeface="Comic Sans MS" pitchFamily="66" charset="0"/>
            </a:endParaRPr>
          </a:p>
        </p:txBody>
      </p:sp>
      <p:sp>
        <p:nvSpPr>
          <p:cNvPr id="2" name="椭圆 1">
            <a:hlinkClick r:id="rId7" action="ppaction://hlinksldjump"/>
          </p:cNvPr>
          <p:cNvSpPr/>
          <p:nvPr/>
        </p:nvSpPr>
        <p:spPr>
          <a:xfrm>
            <a:off x="3367874" y="2912368"/>
            <a:ext cx="1872208" cy="1224136"/>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zh-CN" dirty="0" smtClean="0"/>
              <a:t>CASE</a:t>
            </a:r>
            <a:endParaRPr lang="zh-CN" altLang="en-US" dirty="0"/>
          </a:p>
        </p:txBody>
      </p:sp>
    </p:spTree>
    <p:extLst>
      <p:ext uri="{BB962C8B-B14F-4D97-AF65-F5344CB8AC3E}">
        <p14:creationId xmlns:p14="http://schemas.microsoft.com/office/powerpoint/2010/main" val="272109846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3"/>
          <p:cNvSpPr/>
          <p:nvPr/>
        </p:nvSpPr>
        <p:spPr>
          <a:xfrm>
            <a:off x="1115616" y="2366878"/>
            <a:ext cx="6912768" cy="2862322"/>
          </a:xfrm>
          <a:prstGeom prst="rect">
            <a:avLst/>
          </a:prstGeom>
        </p:spPr>
        <p:txBody>
          <a:bodyPr wrap="square">
            <a:spAutoFit/>
          </a:bodyPr>
          <a:lstStyle/>
          <a:p>
            <a:pPr>
              <a:lnSpc>
                <a:spcPct val="150000"/>
              </a:lnSpc>
            </a:pPr>
            <a:r>
              <a:rPr lang="en-US" altLang="zh-CN" sz="2400" dirty="0" smtClean="0">
                <a:solidFill>
                  <a:srgbClr val="00B050"/>
                </a:solidFill>
                <a:latin typeface="Comic Sans MS" pitchFamily="66" charset="0"/>
              </a:rPr>
              <a:t>typeof</a:t>
            </a:r>
            <a:r>
              <a:rPr lang="en-US" altLang="zh-CN" sz="2400" dirty="0" smtClean="0">
                <a:solidFill>
                  <a:schemeClr val="bg1"/>
                </a:solidFill>
                <a:latin typeface="Comic Sans MS" pitchFamily="66" charset="0"/>
              </a:rPr>
              <a:t>(</a:t>
            </a:r>
            <a:r>
              <a:rPr lang="en-US" altLang="zh-CN" sz="2400" dirty="0" smtClean="0">
                <a:solidFill>
                  <a:srgbClr val="00B0F0"/>
                </a:solidFill>
                <a:latin typeface="Comic Sans MS" pitchFamily="66" charset="0"/>
              </a:rPr>
              <a:t>null</a:t>
            </a:r>
            <a:r>
              <a:rPr lang="en-US" altLang="zh-CN" sz="2400" dirty="0" smtClean="0">
                <a:solidFill>
                  <a:schemeClr val="bg1"/>
                </a:solidFill>
                <a:latin typeface="Comic Sans MS" pitchFamily="66" charset="0"/>
              </a:rPr>
              <a:t>)</a:t>
            </a:r>
            <a:r>
              <a:rPr lang="en-US" altLang="zh-CN" sz="2400" dirty="0" smtClean="0">
                <a:solidFill>
                  <a:schemeClr val="accent6">
                    <a:lumMod val="75000"/>
                  </a:schemeClr>
                </a:solidFill>
                <a:latin typeface="Comic Sans MS" pitchFamily="66" charset="0"/>
              </a:rPr>
              <a:t> </a:t>
            </a:r>
            <a:r>
              <a:rPr lang="en-US" altLang="zh-CN" sz="2400" dirty="0" smtClean="0">
                <a:solidFill>
                  <a:schemeClr val="bg1"/>
                </a:solidFill>
                <a:latin typeface="Comic Sans MS" pitchFamily="66" charset="0"/>
              </a:rPr>
              <a:t>===</a:t>
            </a:r>
            <a:r>
              <a:rPr lang="en-US" altLang="zh-CN" sz="2400" dirty="0" smtClean="0">
                <a:solidFill>
                  <a:schemeClr val="accent6">
                    <a:lumMod val="75000"/>
                  </a:schemeClr>
                </a:solidFill>
                <a:latin typeface="Comic Sans MS" pitchFamily="66" charset="0"/>
              </a:rPr>
              <a:t> “object”</a:t>
            </a:r>
          </a:p>
          <a:p>
            <a:pPr>
              <a:lnSpc>
                <a:spcPct val="150000"/>
              </a:lnSpc>
            </a:pPr>
            <a:r>
              <a:rPr lang="en-US" altLang="zh-CN" sz="2400" dirty="0" smtClean="0">
                <a:solidFill>
                  <a:srgbClr val="00B050"/>
                </a:solidFill>
                <a:latin typeface="Comic Sans MS" pitchFamily="66" charset="0"/>
              </a:rPr>
              <a:t>typeof</a:t>
            </a:r>
            <a:r>
              <a:rPr lang="en-US" altLang="zh-CN" sz="2400" dirty="0">
                <a:solidFill>
                  <a:schemeClr val="bg1"/>
                </a:solidFill>
                <a:latin typeface="Comic Sans MS" pitchFamily="66" charset="0"/>
              </a:rPr>
              <a:t>( </a:t>
            </a:r>
            <a:r>
              <a:rPr lang="en-US" altLang="zh-CN" sz="2400" dirty="0" smtClean="0">
                <a:solidFill>
                  <a:srgbClr val="00B0F0"/>
                </a:solidFill>
                <a:latin typeface="Comic Sans MS" pitchFamily="66" charset="0"/>
              </a:rPr>
              <a:t>[1</a:t>
            </a:r>
            <a:r>
              <a:rPr lang="zh-CN" altLang="en-US" sz="2400" dirty="0" smtClean="0">
                <a:solidFill>
                  <a:srgbClr val="00B0F0"/>
                </a:solidFill>
                <a:latin typeface="Comic Sans MS" pitchFamily="66" charset="0"/>
              </a:rPr>
              <a:t>， </a:t>
            </a:r>
            <a:r>
              <a:rPr lang="en-US" altLang="zh-CN" sz="2400" dirty="0" smtClean="0">
                <a:solidFill>
                  <a:srgbClr val="00B0F0"/>
                </a:solidFill>
                <a:latin typeface="Comic Sans MS" pitchFamily="66" charset="0"/>
              </a:rPr>
              <a:t>2]</a:t>
            </a:r>
            <a:r>
              <a:rPr lang="en-US" altLang="zh-CN" sz="2400" dirty="0">
                <a:solidFill>
                  <a:srgbClr val="00B0F0"/>
                </a:solidFill>
                <a:latin typeface="Comic Sans MS" pitchFamily="66" charset="0"/>
              </a:rPr>
              <a:t> </a:t>
            </a:r>
            <a:r>
              <a:rPr lang="en-US" altLang="zh-CN" sz="2400" dirty="0">
                <a:solidFill>
                  <a:schemeClr val="bg1"/>
                </a:solidFill>
                <a:latin typeface="Comic Sans MS" pitchFamily="66" charset="0"/>
              </a:rPr>
              <a:t>)</a:t>
            </a:r>
            <a:r>
              <a:rPr lang="en-US" altLang="zh-CN" sz="2400" dirty="0" smtClean="0">
                <a:solidFill>
                  <a:schemeClr val="accent6">
                    <a:lumMod val="75000"/>
                  </a:schemeClr>
                </a:solidFill>
                <a:latin typeface="Comic Sans MS" pitchFamily="66" charset="0"/>
              </a:rPr>
              <a:t> </a:t>
            </a:r>
            <a:r>
              <a:rPr lang="en-US" altLang="zh-CN" sz="2400" dirty="0" smtClean="0">
                <a:solidFill>
                  <a:schemeClr val="bg1"/>
                </a:solidFill>
                <a:latin typeface="Comic Sans MS" pitchFamily="66" charset="0"/>
              </a:rPr>
              <a:t>===</a:t>
            </a:r>
            <a:r>
              <a:rPr lang="en-US" altLang="zh-CN" sz="2400" dirty="0" smtClean="0">
                <a:solidFill>
                  <a:schemeClr val="accent6">
                    <a:lumMod val="75000"/>
                  </a:schemeClr>
                </a:solidFill>
                <a:latin typeface="Comic Sans MS" pitchFamily="66" charset="0"/>
              </a:rPr>
              <a:t> </a:t>
            </a:r>
            <a:r>
              <a:rPr lang="en-US" altLang="zh-CN" sz="2400" dirty="0">
                <a:solidFill>
                  <a:schemeClr val="accent6">
                    <a:lumMod val="75000"/>
                  </a:schemeClr>
                </a:solidFill>
                <a:latin typeface="Comic Sans MS" pitchFamily="66" charset="0"/>
              </a:rPr>
              <a:t>“object</a:t>
            </a:r>
            <a:r>
              <a:rPr lang="en-US" altLang="zh-CN" sz="2400" dirty="0" smtClean="0">
                <a:solidFill>
                  <a:schemeClr val="accent6">
                    <a:lumMod val="75000"/>
                  </a:schemeClr>
                </a:solidFill>
                <a:latin typeface="Comic Sans MS" pitchFamily="66" charset="0"/>
              </a:rPr>
              <a:t>”</a:t>
            </a:r>
          </a:p>
          <a:p>
            <a:pPr>
              <a:lnSpc>
                <a:spcPct val="150000"/>
              </a:lnSpc>
            </a:pPr>
            <a:r>
              <a:rPr lang="en-US" altLang="zh-CN" sz="2400" dirty="0" smtClean="0">
                <a:solidFill>
                  <a:srgbClr val="00B050"/>
                </a:solidFill>
                <a:latin typeface="Comic Sans MS" pitchFamily="66" charset="0"/>
              </a:rPr>
              <a:t>typeof</a:t>
            </a:r>
            <a:r>
              <a:rPr lang="en-US" altLang="zh-CN" sz="2400" dirty="0">
                <a:solidFill>
                  <a:schemeClr val="bg1"/>
                </a:solidFill>
                <a:latin typeface="Comic Sans MS" pitchFamily="66" charset="0"/>
              </a:rPr>
              <a:t>(</a:t>
            </a:r>
            <a:r>
              <a:rPr lang="en-US" altLang="zh-CN" sz="2400" dirty="0" smtClean="0">
                <a:solidFill>
                  <a:srgbClr val="00B0F0"/>
                </a:solidFill>
                <a:latin typeface="Comic Sans MS" pitchFamily="66" charset="0"/>
              </a:rPr>
              <a:t>new Object()</a:t>
            </a:r>
            <a:r>
              <a:rPr lang="en-US" altLang="zh-CN" sz="2400" dirty="0">
                <a:solidFill>
                  <a:srgbClr val="00B0F0"/>
                </a:solidFill>
                <a:latin typeface="Comic Sans MS" pitchFamily="66" charset="0"/>
              </a:rPr>
              <a:t> </a:t>
            </a:r>
            <a:r>
              <a:rPr lang="en-US" altLang="zh-CN" sz="2400" dirty="0">
                <a:solidFill>
                  <a:schemeClr val="bg1"/>
                </a:solidFill>
                <a:latin typeface="Comic Sans MS" pitchFamily="66" charset="0"/>
              </a:rPr>
              <a:t>) </a:t>
            </a:r>
            <a:r>
              <a:rPr lang="en-US" altLang="zh-CN" sz="2400" dirty="0" smtClean="0">
                <a:solidFill>
                  <a:schemeClr val="bg1"/>
                </a:solidFill>
                <a:latin typeface="Comic Sans MS" pitchFamily="66" charset="0"/>
              </a:rPr>
              <a:t>=== </a:t>
            </a:r>
            <a:r>
              <a:rPr lang="en-US" altLang="zh-CN" sz="2400" dirty="0" smtClean="0">
                <a:solidFill>
                  <a:schemeClr val="accent6">
                    <a:lumMod val="75000"/>
                  </a:schemeClr>
                </a:solidFill>
                <a:latin typeface="Comic Sans MS" pitchFamily="66" charset="0"/>
              </a:rPr>
              <a:t>“object”</a:t>
            </a:r>
          </a:p>
          <a:p>
            <a:pPr>
              <a:lnSpc>
                <a:spcPct val="150000"/>
              </a:lnSpc>
            </a:pPr>
            <a:r>
              <a:rPr lang="en-US" altLang="zh-CN" sz="2400" dirty="0" smtClean="0">
                <a:solidFill>
                  <a:srgbClr val="00B050"/>
                </a:solidFill>
                <a:latin typeface="Comic Sans MS" pitchFamily="66" charset="0"/>
              </a:rPr>
              <a:t>typeof</a:t>
            </a:r>
            <a:r>
              <a:rPr lang="en-US" altLang="zh-CN" sz="2400" dirty="0" smtClean="0">
                <a:solidFill>
                  <a:schemeClr val="bg1"/>
                </a:solidFill>
                <a:latin typeface="Comic Sans MS" pitchFamily="66" charset="0"/>
              </a:rPr>
              <a:t>(</a:t>
            </a:r>
            <a:r>
              <a:rPr lang="en-US" altLang="zh-CN" sz="2400" dirty="0" smtClean="0">
                <a:solidFill>
                  <a:srgbClr val="00B0F0"/>
                </a:solidFill>
                <a:latin typeface="Comic Sans MS" pitchFamily="66" charset="0"/>
              </a:rPr>
              <a:t>NaN</a:t>
            </a:r>
            <a:r>
              <a:rPr lang="en-US" altLang="zh-CN" sz="2400" dirty="0" smtClean="0">
                <a:solidFill>
                  <a:schemeClr val="bg1"/>
                </a:solidFill>
                <a:latin typeface="Comic Sans MS" pitchFamily="66" charset="0"/>
              </a:rPr>
              <a:t> </a:t>
            </a:r>
            <a:r>
              <a:rPr lang="en-US" altLang="zh-CN" sz="2400" dirty="0">
                <a:solidFill>
                  <a:schemeClr val="bg1"/>
                </a:solidFill>
                <a:latin typeface="Comic Sans MS" pitchFamily="66" charset="0"/>
              </a:rPr>
              <a:t>) === </a:t>
            </a:r>
            <a:r>
              <a:rPr lang="en-US" altLang="zh-CN" sz="2400" dirty="0" smtClean="0">
                <a:solidFill>
                  <a:schemeClr val="accent6">
                    <a:lumMod val="75000"/>
                  </a:schemeClr>
                </a:solidFill>
                <a:latin typeface="Comic Sans MS" pitchFamily="66" charset="0"/>
              </a:rPr>
              <a:t>“number”</a:t>
            </a:r>
            <a:endParaRPr lang="en-US" altLang="zh-CN" sz="2400" dirty="0">
              <a:solidFill>
                <a:schemeClr val="accent6">
                  <a:lumMod val="75000"/>
                </a:schemeClr>
              </a:solidFill>
              <a:latin typeface="Comic Sans MS" pitchFamily="66" charset="0"/>
            </a:endParaRPr>
          </a:p>
          <a:p>
            <a:pPr>
              <a:lnSpc>
                <a:spcPct val="150000"/>
              </a:lnSpc>
            </a:pPr>
            <a:endParaRPr lang="en-US" altLang="zh-CN" sz="2400" dirty="0">
              <a:solidFill>
                <a:srgbClr val="00B0F0"/>
              </a:solidFill>
              <a:latin typeface="Comic Sans MS" pitchFamily="66" charset="0"/>
            </a:endParaRPr>
          </a:p>
        </p:txBody>
      </p:sp>
      <p:sp>
        <p:nvSpPr>
          <p:cNvPr id="7" name="矩形 3"/>
          <p:cNvSpPr/>
          <p:nvPr/>
        </p:nvSpPr>
        <p:spPr>
          <a:xfrm>
            <a:off x="1115616" y="458666"/>
            <a:ext cx="6912768" cy="1754326"/>
          </a:xfrm>
          <a:prstGeom prst="rect">
            <a:avLst/>
          </a:prstGeom>
        </p:spPr>
        <p:txBody>
          <a:bodyPr wrap="square">
            <a:spAutoFit/>
          </a:bodyPr>
          <a:lstStyle/>
          <a:p>
            <a:pPr>
              <a:lnSpc>
                <a:spcPct val="150000"/>
              </a:lnSpc>
            </a:pPr>
            <a:r>
              <a:rPr lang="en-US" altLang="zh-CN" sz="2400" dirty="0" smtClean="0">
                <a:solidFill>
                  <a:srgbClr val="00B050"/>
                </a:solidFill>
                <a:latin typeface="Comic Sans MS" pitchFamily="66" charset="0"/>
              </a:rPr>
              <a:t>typeof</a:t>
            </a:r>
            <a:r>
              <a:rPr lang="en-US" altLang="zh-CN" sz="2400" dirty="0" smtClean="0">
                <a:solidFill>
                  <a:schemeClr val="accent6">
                    <a:lumMod val="75000"/>
                  </a:schemeClr>
                </a:solidFill>
                <a:latin typeface="Comic Sans MS" pitchFamily="66" charset="0"/>
              </a:rPr>
              <a:t> </a:t>
            </a:r>
            <a:r>
              <a:rPr lang="en-US" altLang="zh-CN" sz="2400" dirty="0" smtClean="0">
                <a:solidFill>
                  <a:srgbClr val="00B0F0"/>
                </a:solidFill>
                <a:latin typeface="Comic Sans MS" pitchFamily="66" charset="0"/>
              </a:rPr>
              <a:t>100</a:t>
            </a:r>
            <a:r>
              <a:rPr lang="en-US" altLang="zh-CN" sz="2400" dirty="0" smtClean="0">
                <a:solidFill>
                  <a:srgbClr val="7030A0"/>
                </a:solidFill>
                <a:latin typeface="Comic Sans MS" pitchFamily="66" charset="0"/>
              </a:rPr>
              <a:t> </a:t>
            </a:r>
            <a:r>
              <a:rPr lang="en-US" altLang="zh-CN" sz="2400" dirty="0" smtClean="0">
                <a:solidFill>
                  <a:schemeClr val="bg1"/>
                </a:solidFill>
                <a:latin typeface="Comic Sans MS" pitchFamily="66" charset="0"/>
              </a:rPr>
              <a:t>===</a:t>
            </a:r>
            <a:r>
              <a:rPr lang="en-US" altLang="zh-CN" sz="2400" dirty="0" smtClean="0">
                <a:solidFill>
                  <a:schemeClr val="accent6">
                    <a:lumMod val="75000"/>
                  </a:schemeClr>
                </a:solidFill>
                <a:latin typeface="Comic Sans MS" pitchFamily="66" charset="0"/>
              </a:rPr>
              <a:t> “number”</a:t>
            </a:r>
          </a:p>
          <a:p>
            <a:pPr>
              <a:lnSpc>
                <a:spcPct val="150000"/>
              </a:lnSpc>
            </a:pPr>
            <a:r>
              <a:rPr lang="en-US" altLang="zh-CN" sz="2400" dirty="0">
                <a:solidFill>
                  <a:srgbClr val="00B050"/>
                </a:solidFill>
                <a:latin typeface="Comic Sans MS" pitchFamily="66" charset="0"/>
              </a:rPr>
              <a:t>typeof</a:t>
            </a:r>
            <a:r>
              <a:rPr lang="en-US" altLang="zh-CN" sz="2400" dirty="0">
                <a:solidFill>
                  <a:schemeClr val="accent6">
                    <a:lumMod val="75000"/>
                  </a:schemeClr>
                </a:solidFill>
                <a:latin typeface="Comic Sans MS" pitchFamily="66" charset="0"/>
              </a:rPr>
              <a:t> </a:t>
            </a:r>
            <a:r>
              <a:rPr lang="en-US" altLang="zh-CN" sz="2400" dirty="0" smtClean="0">
                <a:solidFill>
                  <a:srgbClr val="00B0F0"/>
                </a:solidFill>
                <a:latin typeface="Comic Sans MS" pitchFamily="66" charset="0"/>
              </a:rPr>
              <a:t>true </a:t>
            </a:r>
            <a:r>
              <a:rPr lang="en-US" altLang="zh-CN" sz="2400" dirty="0" smtClean="0">
                <a:solidFill>
                  <a:schemeClr val="bg1"/>
                </a:solidFill>
                <a:latin typeface="Comic Sans MS" pitchFamily="66" charset="0"/>
              </a:rPr>
              <a:t>===</a:t>
            </a:r>
            <a:r>
              <a:rPr lang="en-US" altLang="zh-CN" sz="2400" dirty="0" smtClean="0">
                <a:solidFill>
                  <a:schemeClr val="accent6">
                    <a:lumMod val="75000"/>
                  </a:schemeClr>
                </a:solidFill>
                <a:latin typeface="Comic Sans MS" pitchFamily="66" charset="0"/>
              </a:rPr>
              <a:t> “boolean”</a:t>
            </a:r>
          </a:p>
          <a:p>
            <a:pPr>
              <a:lnSpc>
                <a:spcPct val="150000"/>
              </a:lnSpc>
            </a:pPr>
            <a:r>
              <a:rPr lang="en-US" altLang="zh-CN" sz="2400" dirty="0" smtClean="0">
                <a:solidFill>
                  <a:srgbClr val="00B050"/>
                </a:solidFill>
                <a:latin typeface="Comic Sans MS" pitchFamily="66" charset="0"/>
              </a:rPr>
              <a:t>typeof</a:t>
            </a:r>
            <a:r>
              <a:rPr lang="en-US" altLang="zh-CN" sz="2400" dirty="0" smtClean="0">
                <a:solidFill>
                  <a:schemeClr val="accent6">
                    <a:lumMod val="75000"/>
                  </a:schemeClr>
                </a:solidFill>
                <a:latin typeface="Comic Sans MS" pitchFamily="66" charset="0"/>
              </a:rPr>
              <a:t> </a:t>
            </a:r>
            <a:r>
              <a:rPr lang="en-US" altLang="zh-CN" sz="2400" dirty="0" smtClean="0">
                <a:solidFill>
                  <a:srgbClr val="00B0F0"/>
                </a:solidFill>
                <a:latin typeface="Comic Sans MS" pitchFamily="66" charset="0"/>
              </a:rPr>
              <a:t>function </a:t>
            </a:r>
            <a:r>
              <a:rPr lang="en-US" altLang="zh-CN" sz="2400" dirty="0" smtClean="0">
                <a:solidFill>
                  <a:schemeClr val="bg1"/>
                </a:solidFill>
                <a:latin typeface="Comic Sans MS" pitchFamily="66" charset="0"/>
              </a:rPr>
              <a:t>() {} === </a:t>
            </a:r>
            <a:r>
              <a:rPr lang="en-US" altLang="zh-CN" sz="2400" dirty="0" smtClean="0">
                <a:solidFill>
                  <a:schemeClr val="accent6">
                    <a:lumMod val="75000"/>
                  </a:schemeClr>
                </a:solidFill>
                <a:latin typeface="Comic Sans MS" pitchFamily="66" charset="0"/>
              </a:rPr>
              <a:t>“function”</a:t>
            </a:r>
            <a:endParaRPr lang="en-US" altLang="zh-CN" sz="2400" dirty="0">
              <a:solidFill>
                <a:schemeClr val="accent6">
                  <a:lumMod val="75000"/>
                </a:schemeClr>
              </a:solidFill>
              <a:latin typeface="Comic Sans MS" pitchFamily="66" charset="0"/>
            </a:endParaRPr>
          </a:p>
        </p:txBody>
      </p:sp>
      <p:pic>
        <p:nvPicPr>
          <p:cNvPr id="5" name="Picture 4"/>
          <p:cNvPicPr>
            <a:picLocks noChangeAspect="1"/>
          </p:cNvPicPr>
          <p:nvPr/>
        </p:nvPicPr>
        <p:blipFill>
          <a:blip r:embed="rId3"/>
          <a:stretch>
            <a:fillRect/>
          </a:stretch>
        </p:blipFill>
        <p:spPr>
          <a:xfrm>
            <a:off x="238125" y="620688"/>
            <a:ext cx="8667750" cy="53244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880740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627783" y="2089879"/>
            <a:ext cx="4104457" cy="3139321"/>
          </a:xfrm>
          <a:prstGeom prst="rect">
            <a:avLst/>
          </a:prstGeom>
        </p:spPr>
        <p:txBody>
          <a:bodyPr wrap="square">
            <a:spAutoFit/>
          </a:bodyPr>
          <a:lstStyle/>
          <a:p>
            <a:r>
              <a:rPr lang="en-US" altLang="zh-CN" dirty="0" smtClean="0">
                <a:solidFill>
                  <a:srgbClr val="00B0F0"/>
                </a:solidFill>
              </a:rPr>
              <a:t>var</a:t>
            </a:r>
            <a:r>
              <a:rPr lang="en-US" altLang="zh-CN" dirty="0" smtClean="0">
                <a:solidFill>
                  <a:schemeClr val="bg1"/>
                </a:solidFill>
              </a:rPr>
              <a:t> aboutMe =</a:t>
            </a:r>
          </a:p>
          <a:p>
            <a:r>
              <a:rPr lang="en-US" altLang="zh-CN" dirty="0">
                <a:solidFill>
                  <a:schemeClr val="bg1"/>
                </a:solidFill>
              </a:rPr>
              <a:t>{</a:t>
            </a:r>
            <a:endParaRPr lang="en-US" altLang="zh-CN" dirty="0" smtClean="0">
              <a:solidFill>
                <a:schemeClr val="bg1"/>
              </a:solidFill>
            </a:endParaRPr>
          </a:p>
          <a:p>
            <a:r>
              <a:rPr lang="en-US" altLang="zh-CN" dirty="0" smtClean="0">
                <a:solidFill>
                  <a:schemeClr val="bg1"/>
                </a:solidFill>
              </a:rPr>
              <a:t>    </a:t>
            </a:r>
            <a:r>
              <a:rPr lang="en-US" altLang="zh-CN" dirty="0" smtClean="0">
                <a:solidFill>
                  <a:schemeClr val="accent6">
                    <a:lumMod val="75000"/>
                  </a:schemeClr>
                </a:solidFill>
              </a:rPr>
              <a:t>‘nickname’ </a:t>
            </a:r>
            <a:r>
              <a:rPr lang="en-US" altLang="zh-CN" dirty="0" smtClean="0">
                <a:solidFill>
                  <a:schemeClr val="bg1"/>
                </a:solidFill>
              </a:rPr>
              <a:t>:</a:t>
            </a:r>
            <a:r>
              <a:rPr lang="en-US" altLang="zh-CN" dirty="0" smtClean="0">
                <a:solidFill>
                  <a:schemeClr val="accent6">
                    <a:lumMod val="75000"/>
                  </a:schemeClr>
                </a:solidFill>
              </a:rPr>
              <a:t>  ‘</a:t>
            </a:r>
            <a:r>
              <a:rPr lang="zh-CN" altLang="en-US" dirty="0" smtClean="0">
                <a:solidFill>
                  <a:schemeClr val="accent6">
                    <a:lumMod val="75000"/>
                  </a:schemeClr>
                </a:solidFill>
              </a:rPr>
              <a:t>霍    雍</a:t>
            </a:r>
            <a:r>
              <a:rPr lang="en-US" altLang="zh-CN" dirty="0" smtClean="0">
                <a:solidFill>
                  <a:schemeClr val="accent6">
                    <a:lumMod val="75000"/>
                  </a:schemeClr>
                </a:solidFill>
              </a:rPr>
              <a:t>’</a:t>
            </a:r>
            <a:r>
              <a:rPr lang="en-US" altLang="zh-CN" dirty="0" smtClean="0">
                <a:solidFill>
                  <a:schemeClr val="bg1"/>
                </a:solidFill>
              </a:rPr>
              <a:t>,</a:t>
            </a:r>
          </a:p>
          <a:p>
            <a:r>
              <a:rPr lang="en-US" altLang="zh-CN" dirty="0" smtClean="0">
                <a:solidFill>
                  <a:schemeClr val="accent6">
                    <a:lumMod val="75000"/>
                  </a:schemeClr>
                </a:solidFill>
              </a:rPr>
              <a:t>    ‘name’        </a:t>
            </a:r>
            <a:r>
              <a:rPr lang="en-US" altLang="zh-CN" dirty="0" smtClean="0">
                <a:solidFill>
                  <a:schemeClr val="bg1"/>
                </a:solidFill>
              </a:rPr>
              <a:t>:</a:t>
            </a:r>
            <a:r>
              <a:rPr lang="en-US" altLang="zh-CN" dirty="0" smtClean="0">
                <a:solidFill>
                  <a:schemeClr val="accent6">
                    <a:lumMod val="75000"/>
                  </a:schemeClr>
                </a:solidFill>
              </a:rPr>
              <a:t>  ‘</a:t>
            </a:r>
            <a:r>
              <a:rPr lang="zh-CN" altLang="en-US" dirty="0" smtClean="0">
                <a:solidFill>
                  <a:schemeClr val="accent6">
                    <a:lumMod val="75000"/>
                  </a:schemeClr>
                </a:solidFill>
              </a:rPr>
              <a:t>马圣博</a:t>
            </a:r>
            <a:r>
              <a:rPr lang="en-US" altLang="zh-CN" dirty="0" smtClean="0">
                <a:solidFill>
                  <a:schemeClr val="accent6">
                    <a:lumMod val="75000"/>
                  </a:schemeClr>
                </a:solidFill>
              </a:rPr>
              <a:t>’</a:t>
            </a:r>
            <a:r>
              <a:rPr lang="en-US" altLang="zh-CN" dirty="0" smtClean="0">
                <a:solidFill>
                  <a:schemeClr val="bg1"/>
                </a:solidFill>
              </a:rPr>
              <a:t>,</a:t>
            </a:r>
          </a:p>
          <a:p>
            <a:r>
              <a:rPr lang="en-US" altLang="zh-CN" dirty="0">
                <a:solidFill>
                  <a:schemeClr val="bg1"/>
                </a:solidFill>
              </a:rPr>
              <a:t> </a:t>
            </a:r>
            <a:r>
              <a:rPr lang="en-US" altLang="zh-CN" dirty="0" smtClean="0">
                <a:solidFill>
                  <a:schemeClr val="bg1"/>
                </a:solidFill>
              </a:rPr>
              <a:t>   </a:t>
            </a:r>
            <a:r>
              <a:rPr lang="en-US" altLang="zh-CN" dirty="0" smtClean="0">
                <a:solidFill>
                  <a:schemeClr val="accent6">
                    <a:lumMod val="75000"/>
                  </a:schemeClr>
                </a:solidFill>
              </a:rPr>
              <a:t>‘title’</a:t>
            </a:r>
            <a:r>
              <a:rPr lang="en-US" altLang="zh-CN" dirty="0" smtClean="0">
                <a:solidFill>
                  <a:schemeClr val="bg1"/>
                </a:solidFill>
              </a:rPr>
              <a:t>           :  </a:t>
            </a:r>
            <a:r>
              <a:rPr lang="en-US" altLang="zh-CN" dirty="0" smtClean="0">
                <a:solidFill>
                  <a:schemeClr val="accent6">
                    <a:lumMod val="75000"/>
                  </a:schemeClr>
                </a:solidFill>
              </a:rPr>
              <a:t>‘FE’</a:t>
            </a:r>
            <a:r>
              <a:rPr lang="en-US" altLang="zh-CN" dirty="0" smtClean="0">
                <a:solidFill>
                  <a:schemeClr val="bg1"/>
                </a:solidFill>
              </a:rPr>
              <a:t>,</a:t>
            </a:r>
          </a:p>
          <a:p>
            <a:r>
              <a:rPr lang="en-US" altLang="zh-CN" dirty="0">
                <a:solidFill>
                  <a:schemeClr val="bg1"/>
                </a:solidFill>
              </a:rPr>
              <a:t> </a:t>
            </a:r>
            <a:r>
              <a:rPr lang="en-US" altLang="zh-CN" dirty="0" smtClean="0">
                <a:solidFill>
                  <a:schemeClr val="bg1"/>
                </a:solidFill>
              </a:rPr>
              <a:t>   </a:t>
            </a:r>
            <a:r>
              <a:rPr lang="en-US" altLang="zh-CN" dirty="0" smtClean="0">
                <a:solidFill>
                  <a:schemeClr val="accent6">
                    <a:lumMod val="75000"/>
                  </a:schemeClr>
                </a:solidFill>
              </a:rPr>
              <a:t>‘dept’</a:t>
            </a:r>
            <a:r>
              <a:rPr lang="en-US" altLang="zh-CN" dirty="0" smtClean="0">
                <a:solidFill>
                  <a:schemeClr val="bg1"/>
                </a:solidFill>
              </a:rPr>
              <a:t>          :  </a:t>
            </a:r>
            <a:r>
              <a:rPr lang="en-US" altLang="zh-CN" dirty="0" smtClean="0">
                <a:solidFill>
                  <a:schemeClr val="accent6">
                    <a:lumMod val="75000"/>
                  </a:schemeClr>
                </a:solidFill>
              </a:rPr>
              <a:t>‘</a:t>
            </a:r>
            <a:r>
              <a:rPr lang="zh-CN" altLang="en-US" dirty="0" smtClean="0">
                <a:solidFill>
                  <a:schemeClr val="accent6">
                    <a:lumMod val="75000"/>
                  </a:schemeClr>
                </a:solidFill>
              </a:rPr>
              <a:t>一淘数据部</a:t>
            </a:r>
            <a:r>
              <a:rPr lang="en-US" altLang="zh-CN" dirty="0" smtClean="0">
                <a:solidFill>
                  <a:schemeClr val="accent6">
                    <a:lumMod val="75000"/>
                  </a:schemeClr>
                </a:solidFill>
              </a:rPr>
              <a:t>’</a:t>
            </a:r>
            <a:r>
              <a:rPr lang="en-US" altLang="zh-CN" dirty="0" smtClean="0">
                <a:solidFill>
                  <a:schemeClr val="bg1"/>
                </a:solidFill>
              </a:rPr>
              <a:t>,</a:t>
            </a:r>
          </a:p>
          <a:p>
            <a:r>
              <a:rPr lang="en-US" altLang="zh-CN" dirty="0" smtClean="0">
                <a:solidFill>
                  <a:schemeClr val="bg1"/>
                </a:solidFill>
              </a:rPr>
              <a:t>    </a:t>
            </a:r>
            <a:r>
              <a:rPr lang="en-US" altLang="zh-CN" dirty="0" smtClean="0">
                <a:solidFill>
                  <a:schemeClr val="accent6">
                    <a:lumMod val="75000"/>
                  </a:schemeClr>
                </a:solidFill>
              </a:rPr>
              <a:t>‘weibo’       </a:t>
            </a:r>
            <a:r>
              <a:rPr lang="en-US" altLang="zh-CN" dirty="0" smtClean="0">
                <a:solidFill>
                  <a:schemeClr val="bg1"/>
                </a:solidFill>
              </a:rPr>
              <a:t>:</a:t>
            </a:r>
            <a:r>
              <a:rPr lang="en-US" altLang="zh-CN" dirty="0" smtClean="0">
                <a:solidFill>
                  <a:schemeClr val="accent6">
                    <a:lumMod val="75000"/>
                  </a:schemeClr>
                </a:solidFill>
              </a:rPr>
              <a:t>  ‘@Bosn’</a:t>
            </a:r>
            <a:r>
              <a:rPr lang="en-US" altLang="zh-CN" dirty="0" smtClean="0">
                <a:solidFill>
                  <a:schemeClr val="bg1"/>
                </a:solidFill>
              </a:rPr>
              <a:t>,</a:t>
            </a:r>
          </a:p>
          <a:p>
            <a:r>
              <a:rPr lang="en-US" altLang="zh-CN" dirty="0" smtClean="0">
                <a:solidFill>
                  <a:schemeClr val="bg1"/>
                </a:solidFill>
              </a:rPr>
              <a:t>    </a:t>
            </a:r>
            <a:r>
              <a:rPr lang="en-US" altLang="zh-CN" dirty="0" smtClean="0">
                <a:solidFill>
                  <a:schemeClr val="accent6">
                    <a:lumMod val="75000"/>
                  </a:schemeClr>
                </a:solidFill>
              </a:rPr>
              <a:t>‘hobby’       </a:t>
            </a:r>
            <a:r>
              <a:rPr lang="en-US" altLang="zh-CN" dirty="0" smtClean="0">
                <a:solidFill>
                  <a:schemeClr val="bg1"/>
                </a:solidFill>
              </a:rPr>
              <a:t>:  [</a:t>
            </a:r>
            <a:r>
              <a:rPr lang="en-US" altLang="zh-CN" dirty="0" smtClean="0">
                <a:solidFill>
                  <a:schemeClr val="accent6">
                    <a:lumMod val="75000"/>
                  </a:schemeClr>
                </a:solidFill>
              </a:rPr>
              <a:t>‘</a:t>
            </a:r>
            <a:r>
              <a:rPr lang="zh-CN" altLang="en-US" dirty="0" smtClean="0">
                <a:solidFill>
                  <a:schemeClr val="accent6">
                    <a:lumMod val="75000"/>
                  </a:schemeClr>
                </a:solidFill>
              </a:rPr>
              <a:t>写歌</a:t>
            </a:r>
            <a:r>
              <a:rPr lang="en-US" altLang="zh-CN" dirty="0" smtClean="0">
                <a:solidFill>
                  <a:schemeClr val="accent6">
                    <a:lumMod val="75000"/>
                  </a:schemeClr>
                </a:solidFill>
              </a:rPr>
              <a:t>’</a:t>
            </a:r>
            <a:r>
              <a:rPr lang="en-US" altLang="zh-CN" dirty="0" smtClean="0">
                <a:solidFill>
                  <a:schemeClr val="bg1"/>
                </a:solidFill>
              </a:rPr>
              <a:t>,</a:t>
            </a:r>
            <a:r>
              <a:rPr lang="zh-CN" altLang="en-US" dirty="0" smtClean="0">
                <a:solidFill>
                  <a:schemeClr val="accent6">
                    <a:lumMod val="75000"/>
                  </a:schemeClr>
                </a:solidFill>
              </a:rPr>
              <a:t> </a:t>
            </a:r>
            <a:r>
              <a:rPr lang="en-US" altLang="zh-CN" dirty="0" smtClean="0">
                <a:solidFill>
                  <a:schemeClr val="accent6">
                    <a:lumMod val="75000"/>
                  </a:schemeClr>
                </a:solidFill>
              </a:rPr>
              <a:t> ‘</a:t>
            </a:r>
            <a:r>
              <a:rPr lang="zh-CN" altLang="en-US" dirty="0" smtClean="0">
                <a:solidFill>
                  <a:schemeClr val="accent6">
                    <a:lumMod val="75000"/>
                  </a:schemeClr>
                </a:solidFill>
              </a:rPr>
              <a:t>健身</a:t>
            </a:r>
            <a:r>
              <a:rPr lang="en-US" altLang="zh-CN" dirty="0" smtClean="0">
                <a:solidFill>
                  <a:schemeClr val="accent6">
                    <a:lumMod val="75000"/>
                  </a:schemeClr>
                </a:solidFill>
              </a:rPr>
              <a:t>’</a:t>
            </a:r>
            <a:r>
              <a:rPr lang="en-US" altLang="zh-CN" dirty="0" smtClean="0">
                <a:solidFill>
                  <a:schemeClr val="bg1"/>
                </a:solidFill>
              </a:rPr>
              <a:t>,</a:t>
            </a:r>
            <a:r>
              <a:rPr lang="en-US" altLang="zh-CN" dirty="0" smtClean="0">
                <a:solidFill>
                  <a:schemeClr val="accent6">
                    <a:lumMod val="75000"/>
                  </a:schemeClr>
                </a:solidFill>
              </a:rPr>
              <a:t> ‘</a:t>
            </a:r>
            <a:r>
              <a:rPr lang="zh-CN" altLang="en-US" dirty="0" smtClean="0">
                <a:solidFill>
                  <a:schemeClr val="accent6">
                    <a:lumMod val="75000"/>
                  </a:schemeClr>
                </a:solidFill>
              </a:rPr>
              <a:t>游泳</a:t>
            </a:r>
            <a:r>
              <a:rPr lang="en-US" altLang="zh-CN" dirty="0" smtClean="0">
                <a:solidFill>
                  <a:schemeClr val="accent6">
                    <a:lumMod val="75000"/>
                  </a:schemeClr>
                </a:solidFill>
              </a:rPr>
              <a:t>’</a:t>
            </a:r>
            <a:r>
              <a:rPr lang="en-US" altLang="zh-CN" dirty="0" smtClean="0">
                <a:solidFill>
                  <a:schemeClr val="bg1"/>
                </a:solidFill>
              </a:rPr>
              <a:t>]</a:t>
            </a:r>
            <a:r>
              <a:rPr lang="en-US" altLang="zh-CN" dirty="0" smtClean="0">
                <a:solidFill>
                  <a:schemeClr val="accent6">
                    <a:lumMod val="75000"/>
                  </a:schemeClr>
                </a:solidFill>
              </a:rPr>
              <a:t>,</a:t>
            </a:r>
          </a:p>
          <a:p>
            <a:r>
              <a:rPr lang="en-US" altLang="zh-CN" dirty="0" smtClean="0">
                <a:solidFill>
                  <a:schemeClr val="bg1"/>
                </a:solidFill>
              </a:rPr>
              <a:t>    </a:t>
            </a:r>
            <a:r>
              <a:rPr lang="en-US" altLang="zh-CN" dirty="0" smtClean="0">
                <a:solidFill>
                  <a:schemeClr val="accent6">
                    <a:lumMod val="75000"/>
                  </a:schemeClr>
                </a:solidFill>
              </a:rPr>
              <a:t>‘mail’</a:t>
            </a:r>
            <a:r>
              <a:rPr lang="en-US" altLang="zh-CN" dirty="0" smtClean="0">
                <a:solidFill>
                  <a:schemeClr val="bg1"/>
                </a:solidFill>
              </a:rPr>
              <a:t>           :  </a:t>
            </a:r>
            <a:r>
              <a:rPr lang="en-US" altLang="zh-CN" dirty="0" smtClean="0">
                <a:solidFill>
                  <a:schemeClr val="accent6">
                    <a:lumMod val="75000"/>
                  </a:schemeClr>
                </a:solidFill>
              </a:rPr>
              <a:t>‘bosn@outlook.com’</a:t>
            </a:r>
            <a:r>
              <a:rPr lang="en-US" altLang="zh-CN" dirty="0" smtClean="0">
                <a:solidFill>
                  <a:schemeClr val="bg1"/>
                </a:solidFill>
              </a:rPr>
              <a:t>,</a:t>
            </a:r>
          </a:p>
          <a:p>
            <a:r>
              <a:rPr lang="en-US" altLang="zh-CN" dirty="0" smtClean="0">
                <a:solidFill>
                  <a:schemeClr val="bg1"/>
                </a:solidFill>
              </a:rPr>
              <a:t>};</a:t>
            </a:r>
          </a:p>
          <a:p>
            <a:endParaRPr lang="en-US" altLang="zh-CN" dirty="0">
              <a:solidFill>
                <a:schemeClr val="bg1"/>
              </a:solidFill>
            </a:endParaRPr>
          </a:p>
        </p:txBody>
      </p:sp>
      <p:sp>
        <p:nvSpPr>
          <p:cNvPr id="6" name="标题 1"/>
          <p:cNvSpPr txBox="1">
            <a:spLocks/>
          </p:cNvSpPr>
          <p:nvPr/>
        </p:nvSpPr>
        <p:spPr>
          <a:xfrm rot="20590802">
            <a:off x="-2811550" y="366009"/>
            <a:ext cx="8318212" cy="464397"/>
          </a:xfrm>
          <a:prstGeom prst="rect">
            <a:avLst/>
          </a:prstGeom>
          <a:solidFill>
            <a:schemeClr val="accent1"/>
          </a:solidFill>
        </p:spPr>
        <p:txBody>
          <a:bodyPr vert="horz" lIns="91440" tIns="45720" rIns="91440" bIns="45720" rtlCol="0" anchor="ctr">
            <a:normAutofit fontScale="900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3000" dirty="0" smtClean="0">
                <a:solidFill>
                  <a:schemeClr val="bg1"/>
                </a:solidFill>
                <a:latin typeface="Comic Sans MS" pitchFamily="66" charset="0"/>
              </a:rPr>
              <a:t>关于课程 </a:t>
            </a:r>
            <a:r>
              <a:rPr lang="en-US" altLang="zh-CN" sz="3000" dirty="0" smtClean="0">
                <a:solidFill>
                  <a:schemeClr val="bg1"/>
                </a:solidFill>
                <a:latin typeface="Comic Sans MS" pitchFamily="66" charset="0"/>
              </a:rPr>
              <a:t>&amp; </a:t>
            </a:r>
            <a:r>
              <a:rPr lang="zh-CN" altLang="en-US" sz="3000" dirty="0" smtClean="0">
                <a:solidFill>
                  <a:schemeClr val="bg1"/>
                </a:solidFill>
                <a:latin typeface="Comic Sans MS" pitchFamily="66" charset="0"/>
              </a:rPr>
              <a:t>讲师</a:t>
            </a:r>
            <a:endParaRPr lang="zh-CN" altLang="en-US" sz="3000" dirty="0">
              <a:solidFill>
                <a:schemeClr val="bg1"/>
              </a:solidFill>
              <a:latin typeface="Comic Sans MS" pitchFamily="66" charset="0"/>
            </a:endParaRPr>
          </a:p>
        </p:txBody>
      </p:sp>
      <p:pic>
        <p:nvPicPr>
          <p:cNvPr id="1027" name="Picture 3" descr="C:\Users\Bosn\Desktop\017.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02837" y="1916832"/>
            <a:ext cx="2245627" cy="299264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pic>
        <p:nvPicPr>
          <p:cNvPr id="1026" name="Picture 2" descr="C:\Users\Bosn\Desktop\etao_A.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08304" y="6093296"/>
            <a:ext cx="1626385" cy="578972"/>
          </a:xfrm>
          <a:prstGeom prst="rect">
            <a:avLst/>
          </a:prstGeom>
          <a:noFill/>
          <a:extLst>
            <a:ext uri="{909E8E84-426E-40DD-AFC4-6F175D3DCCD1}">
              <a14:hiddenFill xmlns:a14="http://schemas.microsoft.com/office/drawing/2010/main">
                <a:solidFill>
                  <a:srgbClr val="FFFFFF"/>
                </a:solidFill>
              </a14:hiddenFill>
            </a:ext>
          </a:extLst>
        </p:spPr>
      </p:pic>
      <p:sp>
        <p:nvSpPr>
          <p:cNvPr id="7" name="标题 1"/>
          <p:cNvSpPr txBox="1">
            <a:spLocks/>
          </p:cNvSpPr>
          <p:nvPr/>
        </p:nvSpPr>
        <p:spPr>
          <a:xfrm>
            <a:off x="395536" y="260648"/>
            <a:ext cx="2808312" cy="590465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lnSpc>
                <a:spcPct val="150000"/>
              </a:lnSpc>
            </a:pPr>
            <a:r>
              <a:rPr lang="zh-CN" altLang="en-US" sz="3600" dirty="0" smtClean="0">
                <a:solidFill>
                  <a:schemeClr val="bg1"/>
                </a:solidFill>
                <a:latin typeface="Comic Sans MS" pitchFamily="66" charset="0"/>
              </a:rPr>
              <a:t>本节目录</a:t>
            </a:r>
            <a:r>
              <a:rPr lang="en-US" altLang="zh-CN" sz="3600" dirty="0" smtClean="0">
                <a:solidFill>
                  <a:schemeClr val="bg1"/>
                </a:solidFill>
                <a:latin typeface="Comic Sans MS" pitchFamily="66" charset="0"/>
              </a:rPr>
              <a:t/>
            </a:r>
            <a:br>
              <a:rPr lang="en-US" altLang="zh-CN" sz="3600" dirty="0" smtClean="0">
                <a:solidFill>
                  <a:schemeClr val="bg1"/>
                </a:solidFill>
                <a:latin typeface="Comic Sans MS" pitchFamily="66" charset="0"/>
              </a:rPr>
            </a:br>
            <a:r>
              <a:rPr lang="en-US" altLang="zh-CN" sz="2000" dirty="0" smtClean="0">
                <a:solidFill>
                  <a:schemeClr val="bg1"/>
                </a:solidFill>
                <a:latin typeface="Comic Sans MS" pitchFamily="66" charset="0"/>
              </a:rPr>
              <a:t>1). </a:t>
            </a:r>
            <a:r>
              <a:rPr lang="zh-CN" altLang="en-US" sz="2000" dirty="0" smtClean="0">
                <a:solidFill>
                  <a:schemeClr val="bg1"/>
                </a:solidFill>
                <a:latin typeface="Comic Sans MS" pitchFamily="66" charset="0"/>
              </a:rPr>
              <a:t>回顾上节</a:t>
            </a:r>
            <a:r>
              <a:rPr lang="en-US" altLang="zh-CN" sz="2000" dirty="0" smtClean="0">
                <a:solidFill>
                  <a:schemeClr val="bg1"/>
                </a:solidFill>
                <a:latin typeface="Comic Sans MS" pitchFamily="66" charset="0"/>
              </a:rPr>
              <a:t/>
            </a:r>
            <a:br>
              <a:rPr lang="en-US" altLang="zh-CN" sz="2000" dirty="0" smtClean="0">
                <a:solidFill>
                  <a:schemeClr val="bg1"/>
                </a:solidFill>
                <a:latin typeface="Comic Sans MS" pitchFamily="66" charset="0"/>
              </a:rPr>
            </a:br>
            <a:r>
              <a:rPr lang="en-US" altLang="zh-CN" sz="2000" dirty="0" smtClean="0">
                <a:solidFill>
                  <a:schemeClr val="bg1"/>
                </a:solidFill>
                <a:latin typeface="Comic Sans MS" pitchFamily="66" charset="0"/>
              </a:rPr>
              <a:t>2). </a:t>
            </a:r>
            <a:r>
              <a:rPr lang="zh-CN" altLang="en-US" sz="2000" dirty="0" smtClean="0">
                <a:solidFill>
                  <a:schemeClr val="bg1"/>
                </a:solidFill>
                <a:latin typeface="Comic Sans MS" pitchFamily="66" charset="0"/>
              </a:rPr>
              <a:t>基础知识</a:t>
            </a:r>
            <a:r>
              <a:rPr lang="en-US" altLang="zh-CN" sz="2000" dirty="0" smtClean="0">
                <a:solidFill>
                  <a:schemeClr val="bg1"/>
                </a:solidFill>
                <a:latin typeface="Comic Sans MS" pitchFamily="66" charset="0"/>
              </a:rPr>
              <a:t/>
            </a:r>
            <a:br>
              <a:rPr lang="en-US" altLang="zh-CN" sz="2000" dirty="0" smtClean="0">
                <a:solidFill>
                  <a:schemeClr val="bg1"/>
                </a:solidFill>
                <a:latin typeface="Comic Sans MS" pitchFamily="66" charset="0"/>
              </a:rPr>
            </a:br>
            <a:r>
              <a:rPr lang="en-US" altLang="zh-CN" sz="2000" dirty="0" smtClean="0">
                <a:solidFill>
                  <a:schemeClr val="bg1"/>
                </a:solidFill>
                <a:latin typeface="Comic Sans MS" pitchFamily="66" charset="0"/>
              </a:rPr>
              <a:t>3). </a:t>
            </a:r>
            <a:r>
              <a:rPr lang="zh-CN" altLang="en-US" sz="2000" dirty="0" smtClean="0">
                <a:solidFill>
                  <a:schemeClr val="bg1"/>
                </a:solidFill>
                <a:latin typeface="Comic Sans MS" pitchFamily="66" charset="0"/>
              </a:rPr>
              <a:t>包装对象</a:t>
            </a:r>
            <a:r>
              <a:rPr lang="en-US" altLang="zh-CN" sz="2000" dirty="0" smtClean="0">
                <a:solidFill>
                  <a:schemeClr val="bg1"/>
                </a:solidFill>
                <a:latin typeface="Comic Sans MS" pitchFamily="66" charset="0"/>
              </a:rPr>
              <a:t/>
            </a:r>
            <a:br>
              <a:rPr lang="en-US" altLang="zh-CN" sz="2000" dirty="0" smtClean="0">
                <a:solidFill>
                  <a:schemeClr val="bg1"/>
                </a:solidFill>
                <a:latin typeface="Comic Sans MS" pitchFamily="66" charset="0"/>
              </a:rPr>
            </a:br>
            <a:r>
              <a:rPr lang="en-US" altLang="zh-CN" sz="2000" dirty="0" smtClean="0">
                <a:solidFill>
                  <a:schemeClr val="bg1"/>
                </a:solidFill>
                <a:latin typeface="Comic Sans MS" pitchFamily="66" charset="0"/>
              </a:rPr>
              <a:t>4). </a:t>
            </a:r>
            <a:r>
              <a:rPr lang="zh-CN" altLang="en-US" sz="2000" dirty="0" smtClean="0">
                <a:solidFill>
                  <a:schemeClr val="bg1"/>
                </a:solidFill>
                <a:latin typeface="Comic Sans MS" pitchFamily="66" charset="0"/>
              </a:rPr>
              <a:t>类型检测</a:t>
            </a:r>
            <a:r>
              <a:rPr lang="en-US" altLang="zh-CN" sz="2000" dirty="0" smtClean="0">
                <a:solidFill>
                  <a:schemeClr val="bg1"/>
                </a:solidFill>
                <a:latin typeface="Comic Sans MS" pitchFamily="66" charset="0"/>
              </a:rPr>
              <a:t/>
            </a:r>
            <a:br>
              <a:rPr lang="en-US" altLang="zh-CN" sz="2000" dirty="0" smtClean="0">
                <a:solidFill>
                  <a:schemeClr val="bg1"/>
                </a:solidFill>
                <a:latin typeface="Comic Sans MS" pitchFamily="66" charset="0"/>
              </a:rPr>
            </a:br>
            <a:r>
              <a:rPr lang="en-US" altLang="zh-CN" sz="2000" dirty="0" smtClean="0">
                <a:solidFill>
                  <a:schemeClr val="bg1"/>
                </a:solidFill>
                <a:latin typeface="Comic Sans MS" pitchFamily="66" charset="0"/>
              </a:rPr>
              <a:t>5). </a:t>
            </a:r>
            <a:r>
              <a:rPr lang="zh-CN" altLang="en-US" sz="2000" dirty="0" smtClean="0">
                <a:solidFill>
                  <a:schemeClr val="bg1"/>
                </a:solidFill>
                <a:latin typeface="Comic Sans MS" pitchFamily="66" charset="0"/>
              </a:rPr>
              <a:t>动手实践</a:t>
            </a:r>
            <a:r>
              <a:rPr lang="en-US" altLang="zh-CN" sz="2000" dirty="0" smtClean="0">
                <a:solidFill>
                  <a:schemeClr val="bg1"/>
                </a:solidFill>
                <a:latin typeface="Comic Sans MS" pitchFamily="66" charset="0"/>
              </a:rPr>
              <a:t/>
            </a:r>
            <a:br>
              <a:rPr lang="en-US" altLang="zh-CN" sz="2000" dirty="0" smtClean="0">
                <a:solidFill>
                  <a:schemeClr val="bg1"/>
                </a:solidFill>
                <a:latin typeface="Comic Sans MS" pitchFamily="66" charset="0"/>
              </a:rPr>
            </a:br>
            <a:r>
              <a:rPr lang="en-US" altLang="zh-CN" sz="2000" dirty="0" smtClean="0">
                <a:solidFill>
                  <a:schemeClr val="bg1"/>
                </a:solidFill>
                <a:latin typeface="Comic Sans MS" pitchFamily="66" charset="0"/>
              </a:rPr>
              <a:t>6). </a:t>
            </a:r>
            <a:r>
              <a:rPr lang="zh-CN" altLang="en-US" sz="2000" dirty="0" smtClean="0">
                <a:solidFill>
                  <a:schemeClr val="bg1"/>
                </a:solidFill>
                <a:latin typeface="Comic Sans MS" pitchFamily="66" charset="0"/>
              </a:rPr>
              <a:t>讨论时间</a:t>
            </a:r>
            <a:endParaRPr lang="zh-CN" altLang="en-US" sz="2000" b="1" dirty="0">
              <a:solidFill>
                <a:srgbClr val="FFC000"/>
              </a:solidFill>
              <a:latin typeface="Comic Sans MS" pitchFamily="66" charset="0"/>
            </a:endParaRPr>
          </a:p>
        </p:txBody>
      </p:sp>
    </p:spTree>
    <p:extLst>
      <p:ext uri="{BB962C8B-B14F-4D97-AF65-F5344CB8AC3E}">
        <p14:creationId xmlns:p14="http://schemas.microsoft.com/office/powerpoint/2010/main" val="1734770804"/>
      </p:ext>
    </p:extLst>
  </p:cSld>
  <p:clrMapOvr>
    <a:masterClrMapping/>
  </p:clrMapOvr>
  <p:transition spd="slow">
    <p:push/>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hlinkClick r:id="rId3" action="ppaction://hlinksldjump"/>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32240" y="2348880"/>
            <a:ext cx="1584176" cy="1584176"/>
          </a:xfrm>
          <a:prstGeom prst="rect">
            <a:avLst/>
          </a:prstGeom>
        </p:spPr>
      </p:pic>
      <p:sp>
        <p:nvSpPr>
          <p:cNvPr id="3" name="Content Placeholder 2"/>
          <p:cNvSpPr>
            <a:spLocks noGrp="1"/>
          </p:cNvSpPr>
          <p:nvPr>
            <p:ph idx="1"/>
          </p:nvPr>
        </p:nvSpPr>
        <p:spPr>
          <a:xfrm>
            <a:off x="1763688" y="2996952"/>
            <a:ext cx="5266928" cy="604664"/>
          </a:xfrm>
        </p:spPr>
        <p:txBody>
          <a:bodyPr>
            <a:normAutofit/>
          </a:bodyPr>
          <a:lstStyle/>
          <a:p>
            <a:pPr marL="0" indent="0">
              <a:buNone/>
            </a:pPr>
            <a:r>
              <a:rPr lang="en-US" altLang="zh-CN" b="1" dirty="0" smtClean="0">
                <a:solidFill>
                  <a:schemeClr val="bg1"/>
                </a:solidFill>
              </a:rPr>
              <a:t>Why</a:t>
            </a:r>
            <a:r>
              <a:rPr lang="en-US" altLang="zh-CN" dirty="0" smtClean="0">
                <a:solidFill>
                  <a:schemeClr val="bg1"/>
                </a:solidFill>
              </a:rPr>
              <a:t> </a:t>
            </a:r>
            <a:r>
              <a:rPr lang="en-US" altLang="zh-CN" dirty="0">
                <a:solidFill>
                  <a:srgbClr val="00B0F0"/>
                </a:solidFill>
              </a:rPr>
              <a:t>typeof</a:t>
            </a:r>
            <a:r>
              <a:rPr lang="en-US" altLang="zh-CN" dirty="0">
                <a:solidFill>
                  <a:schemeClr val="bg1"/>
                </a:solidFill>
              </a:rPr>
              <a:t> </a:t>
            </a:r>
            <a:r>
              <a:rPr lang="en-US" altLang="zh-CN" dirty="0">
                <a:solidFill>
                  <a:srgbClr val="FF66CC"/>
                </a:solidFill>
              </a:rPr>
              <a:t>null</a:t>
            </a:r>
            <a:r>
              <a:rPr lang="en-US" altLang="zh-CN" dirty="0">
                <a:solidFill>
                  <a:schemeClr val="bg1"/>
                </a:solidFill>
              </a:rPr>
              <a:t> === </a:t>
            </a:r>
            <a:r>
              <a:rPr lang="en-US" altLang="zh-CN" dirty="0">
                <a:solidFill>
                  <a:schemeClr val="accent6">
                    <a:lumMod val="75000"/>
                  </a:schemeClr>
                </a:solidFill>
              </a:rPr>
              <a:t>“object</a:t>
            </a:r>
            <a:r>
              <a:rPr lang="en-US" altLang="zh-CN" dirty="0" smtClean="0">
                <a:solidFill>
                  <a:schemeClr val="accent6">
                    <a:lumMod val="75000"/>
                  </a:schemeClr>
                </a:solidFill>
              </a:rPr>
              <a:t>”</a:t>
            </a:r>
            <a:endParaRPr lang="en-US" altLang="zh-CN" dirty="0">
              <a:solidFill>
                <a:schemeClr val="bg1"/>
              </a:solidFill>
            </a:endParaRPr>
          </a:p>
          <a:p>
            <a:pPr marL="0" indent="0">
              <a:buNone/>
            </a:pPr>
            <a:endParaRPr lang="zh-CN" altLang="en-US" dirty="0">
              <a:solidFill>
                <a:schemeClr val="bg1"/>
              </a:solidFill>
              <a:hlinkClick r:id="rId3" action="ppaction://hlinksldjump"/>
            </a:endParaRPr>
          </a:p>
        </p:txBody>
      </p:sp>
      <p:sp>
        <p:nvSpPr>
          <p:cNvPr id="4" name="TextBox 3"/>
          <p:cNvSpPr txBox="1"/>
          <p:nvPr/>
        </p:nvSpPr>
        <p:spPr>
          <a:xfrm>
            <a:off x="3347864" y="4149079"/>
            <a:ext cx="2316981" cy="2031325"/>
          </a:xfrm>
          <a:prstGeom prst="rect">
            <a:avLst/>
          </a:prstGeom>
          <a:noFill/>
        </p:spPr>
        <p:style>
          <a:lnRef idx="3">
            <a:schemeClr val="lt1"/>
          </a:lnRef>
          <a:fillRef idx="1">
            <a:schemeClr val="dk1"/>
          </a:fillRef>
          <a:effectRef idx="1">
            <a:schemeClr val="dk1"/>
          </a:effectRef>
          <a:fontRef idx="minor">
            <a:schemeClr val="lt1"/>
          </a:fontRef>
        </p:style>
        <p:txBody>
          <a:bodyPr wrap="none" rtlCol="0">
            <a:spAutoFit/>
          </a:bodyPr>
          <a:lstStyle/>
          <a:p>
            <a:r>
              <a:rPr lang="zh-CN" altLang="en-US" dirty="0">
                <a:solidFill>
                  <a:srgbClr val="FFC000"/>
                </a:solidFill>
              </a:rPr>
              <a:t>检测</a:t>
            </a:r>
            <a:r>
              <a:rPr lang="en-US" altLang="zh-CN" dirty="0" smtClean="0">
                <a:solidFill>
                  <a:srgbClr val="FFC000"/>
                </a:solidFill>
              </a:rPr>
              <a:t>null</a:t>
            </a:r>
          </a:p>
          <a:p>
            <a:r>
              <a:rPr lang="en-US" altLang="zh-CN" dirty="0" smtClean="0">
                <a:solidFill>
                  <a:schemeClr val="bg1"/>
                </a:solidFill>
              </a:rPr>
              <a:t>obj === null</a:t>
            </a:r>
          </a:p>
          <a:p>
            <a:endParaRPr lang="en-US" altLang="zh-CN" dirty="0">
              <a:solidFill>
                <a:schemeClr val="bg1"/>
              </a:solidFill>
            </a:endParaRPr>
          </a:p>
          <a:p>
            <a:r>
              <a:rPr lang="zh-CN" altLang="en-US" dirty="0" smtClean="0">
                <a:solidFill>
                  <a:srgbClr val="FFC000"/>
                </a:solidFill>
              </a:rPr>
              <a:t>检测</a:t>
            </a:r>
            <a:r>
              <a:rPr lang="en-US" altLang="zh-CN" dirty="0" err="1" smtClean="0">
                <a:solidFill>
                  <a:srgbClr val="FFC000"/>
                </a:solidFill>
              </a:rPr>
              <a:t>NaN</a:t>
            </a:r>
            <a:endParaRPr lang="en-US" altLang="zh-CN" dirty="0" smtClean="0">
              <a:solidFill>
                <a:srgbClr val="FFC000"/>
              </a:solidFill>
            </a:endParaRPr>
          </a:p>
          <a:p>
            <a:r>
              <a:rPr lang="en-US" altLang="zh-CN" dirty="0" smtClean="0">
                <a:solidFill>
                  <a:schemeClr val="bg1"/>
                </a:solidFill>
              </a:rPr>
              <a:t>NaN === NaN;  </a:t>
            </a:r>
            <a:r>
              <a:rPr lang="en-US" altLang="zh-CN" dirty="0" smtClean="0">
                <a:solidFill>
                  <a:srgbClr val="00B050"/>
                </a:solidFill>
              </a:rPr>
              <a:t>// false</a:t>
            </a:r>
          </a:p>
          <a:p>
            <a:r>
              <a:rPr lang="en-US" altLang="zh-CN" dirty="0" err="1" smtClean="0">
                <a:solidFill>
                  <a:schemeClr val="bg1"/>
                </a:solidFill>
              </a:rPr>
              <a:t>isNaN</a:t>
            </a:r>
            <a:r>
              <a:rPr lang="en-US" altLang="zh-CN" dirty="0" smtClean="0">
                <a:solidFill>
                  <a:schemeClr val="bg1"/>
                </a:solidFill>
              </a:rPr>
              <a:t>(NaN);     </a:t>
            </a:r>
            <a:r>
              <a:rPr lang="en-US" altLang="zh-CN" dirty="0" smtClean="0">
                <a:solidFill>
                  <a:srgbClr val="00B050"/>
                </a:solidFill>
              </a:rPr>
              <a:t>// true</a:t>
            </a:r>
          </a:p>
          <a:p>
            <a:r>
              <a:rPr lang="en-US" altLang="zh-CN" dirty="0" err="1" smtClean="0">
                <a:solidFill>
                  <a:schemeClr val="bg1"/>
                </a:solidFill>
              </a:rPr>
              <a:t>isNaN</a:t>
            </a:r>
            <a:r>
              <a:rPr lang="en-US" altLang="zh-CN" dirty="0" smtClean="0">
                <a:solidFill>
                  <a:schemeClr val="bg1"/>
                </a:solidFill>
              </a:rPr>
              <a:t>(42);         </a:t>
            </a:r>
            <a:r>
              <a:rPr lang="en-US" altLang="zh-CN" dirty="0" smtClean="0">
                <a:solidFill>
                  <a:srgbClr val="00B050"/>
                </a:solidFill>
              </a:rPr>
              <a:t>// false</a:t>
            </a:r>
            <a:endParaRPr lang="zh-CN" altLang="en-US" dirty="0">
              <a:solidFill>
                <a:srgbClr val="00B050"/>
              </a:solidFill>
            </a:endParaRPr>
          </a:p>
        </p:txBody>
      </p:sp>
    </p:spTree>
    <p:extLst>
      <p:ext uri="{BB962C8B-B14F-4D97-AF65-F5344CB8AC3E}">
        <p14:creationId xmlns:p14="http://schemas.microsoft.com/office/powerpoint/2010/main" val="2678491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55576" y="3068960"/>
            <a:ext cx="7972772" cy="286607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 name="Picture 4"/>
          <p:cNvPicPr>
            <a:picLocks noChangeAspect="1"/>
          </p:cNvPicPr>
          <p:nvPr/>
        </p:nvPicPr>
        <p:blipFill>
          <a:blip r:embed="rId3"/>
          <a:stretch>
            <a:fillRect/>
          </a:stretch>
        </p:blipFill>
        <p:spPr>
          <a:xfrm>
            <a:off x="755576" y="404664"/>
            <a:ext cx="7972772" cy="2203406"/>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95237812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标题 1"/>
          <p:cNvSpPr txBox="1">
            <a:spLocks/>
          </p:cNvSpPr>
          <p:nvPr/>
        </p:nvSpPr>
        <p:spPr>
          <a:xfrm rot="20590802">
            <a:off x="-2627359" y="474891"/>
            <a:ext cx="8318212" cy="464397"/>
          </a:xfrm>
          <a:prstGeom prst="rect">
            <a:avLst/>
          </a:prstGeom>
          <a:solidFill>
            <a:schemeClr val="accent1"/>
          </a:solidFill>
        </p:spPr>
        <p:txBody>
          <a:bodyPr vert="horz" lIns="91440" tIns="45720" rIns="91440" bIns="45720" rtlCol="0" anchor="ctr">
            <a:normAutofit fontScale="900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3000" dirty="0" err="1" smtClean="0">
                <a:solidFill>
                  <a:schemeClr val="bg1"/>
                </a:solidFill>
                <a:latin typeface="Comic Sans MS" pitchFamily="66" charset="0"/>
              </a:rPr>
              <a:t>Instanceof</a:t>
            </a:r>
            <a:r>
              <a:rPr lang="zh-CN" altLang="en-US" sz="3000" dirty="0" smtClean="0">
                <a:solidFill>
                  <a:schemeClr val="bg1"/>
                </a:solidFill>
                <a:latin typeface="Comic Sans MS" pitchFamily="66" charset="0"/>
              </a:rPr>
              <a:t>的使用</a:t>
            </a:r>
            <a:endParaRPr lang="zh-CN" altLang="en-US" sz="3000" dirty="0">
              <a:solidFill>
                <a:schemeClr val="bg1"/>
              </a:solidFill>
              <a:latin typeface="Comic Sans MS" pitchFamily="66" charset="0"/>
            </a:endParaRPr>
          </a:p>
        </p:txBody>
      </p:sp>
      <p:sp>
        <p:nvSpPr>
          <p:cNvPr id="4" name="矩形 3"/>
          <p:cNvSpPr/>
          <p:nvPr/>
        </p:nvSpPr>
        <p:spPr>
          <a:xfrm>
            <a:off x="1475656" y="954594"/>
            <a:ext cx="8640960" cy="1754326"/>
          </a:xfrm>
          <a:prstGeom prst="rect">
            <a:avLst/>
          </a:prstGeom>
        </p:spPr>
        <p:txBody>
          <a:bodyPr wrap="square">
            <a:spAutoFit/>
          </a:bodyPr>
          <a:lstStyle/>
          <a:p>
            <a:pPr>
              <a:lnSpc>
                <a:spcPct val="150000"/>
              </a:lnSpc>
            </a:pPr>
            <a:r>
              <a:rPr lang="en-US" altLang="zh-CN" sz="2400" dirty="0" smtClean="0">
                <a:solidFill>
                  <a:schemeClr val="bg1"/>
                </a:solidFill>
                <a:latin typeface="Comic Sans MS" pitchFamily="66" charset="0"/>
              </a:rPr>
              <a:t>[1, 2] </a:t>
            </a:r>
            <a:r>
              <a:rPr lang="en-US" altLang="zh-CN" sz="2400" dirty="0" smtClean="0">
                <a:solidFill>
                  <a:srgbClr val="7030A0"/>
                </a:solidFill>
                <a:latin typeface="Comic Sans MS" pitchFamily="66" charset="0"/>
              </a:rPr>
              <a:t>instanceof </a:t>
            </a:r>
            <a:r>
              <a:rPr lang="en-US" altLang="zh-CN" sz="2400" dirty="0" smtClean="0">
                <a:solidFill>
                  <a:srgbClr val="FF66CC"/>
                </a:solidFill>
                <a:latin typeface="Comic Sans MS" pitchFamily="66" charset="0"/>
              </a:rPr>
              <a:t>Array</a:t>
            </a:r>
            <a:r>
              <a:rPr lang="en-US" altLang="zh-CN" sz="2400" dirty="0" smtClean="0">
                <a:solidFill>
                  <a:schemeClr val="bg1"/>
                </a:solidFill>
                <a:latin typeface="Comic Sans MS" pitchFamily="66" charset="0"/>
              </a:rPr>
              <a:t> === </a:t>
            </a:r>
            <a:r>
              <a:rPr lang="en-US" altLang="zh-CN" sz="2400" dirty="0" smtClean="0">
                <a:solidFill>
                  <a:srgbClr val="7030A0"/>
                </a:solidFill>
                <a:latin typeface="Comic Sans MS" pitchFamily="66" charset="0"/>
              </a:rPr>
              <a:t>true</a:t>
            </a:r>
          </a:p>
          <a:p>
            <a:pPr>
              <a:lnSpc>
                <a:spcPct val="150000"/>
              </a:lnSpc>
            </a:pPr>
            <a:r>
              <a:rPr lang="en-US" altLang="zh-CN" sz="2400" dirty="0" smtClean="0">
                <a:solidFill>
                  <a:srgbClr val="00B050"/>
                </a:solidFill>
                <a:latin typeface="Comic Sans MS" pitchFamily="66" charset="0"/>
              </a:rPr>
              <a:t>new</a:t>
            </a:r>
            <a:r>
              <a:rPr lang="en-US" altLang="zh-CN" sz="2400" dirty="0" smtClean="0">
                <a:solidFill>
                  <a:schemeClr val="bg1"/>
                </a:solidFill>
                <a:latin typeface="Comic Sans MS" pitchFamily="66" charset="0"/>
              </a:rPr>
              <a:t> Object() </a:t>
            </a:r>
            <a:r>
              <a:rPr lang="en-US" altLang="zh-CN" sz="2400" dirty="0">
                <a:solidFill>
                  <a:srgbClr val="7030A0"/>
                </a:solidFill>
                <a:latin typeface="Comic Sans MS" pitchFamily="66" charset="0"/>
              </a:rPr>
              <a:t>instanceof </a:t>
            </a:r>
            <a:r>
              <a:rPr lang="en-US" altLang="zh-CN" sz="2400" dirty="0">
                <a:solidFill>
                  <a:srgbClr val="FF66CC"/>
                </a:solidFill>
                <a:latin typeface="Comic Sans MS" pitchFamily="66" charset="0"/>
              </a:rPr>
              <a:t>Array</a:t>
            </a:r>
            <a:r>
              <a:rPr lang="en-US" altLang="zh-CN" sz="2400" dirty="0">
                <a:solidFill>
                  <a:schemeClr val="bg1"/>
                </a:solidFill>
                <a:latin typeface="Comic Sans MS" pitchFamily="66" charset="0"/>
              </a:rPr>
              <a:t> === </a:t>
            </a:r>
            <a:r>
              <a:rPr lang="en-US" altLang="zh-CN" sz="2400" dirty="0" smtClean="0">
                <a:solidFill>
                  <a:srgbClr val="7030A0"/>
                </a:solidFill>
                <a:latin typeface="Comic Sans MS" pitchFamily="66" charset="0"/>
              </a:rPr>
              <a:t>false</a:t>
            </a:r>
            <a:endParaRPr lang="en-US" altLang="zh-CN" sz="2400" dirty="0">
              <a:solidFill>
                <a:srgbClr val="7030A0"/>
              </a:solidFill>
              <a:latin typeface="Comic Sans MS" pitchFamily="66" charset="0"/>
            </a:endParaRPr>
          </a:p>
          <a:p>
            <a:pPr>
              <a:lnSpc>
                <a:spcPct val="150000"/>
              </a:lnSpc>
            </a:pPr>
            <a:endParaRPr lang="en-US" altLang="zh-CN" sz="2400" dirty="0">
              <a:solidFill>
                <a:srgbClr val="7030A0"/>
              </a:solidFill>
              <a:latin typeface="Comic Sans MS" pitchFamily="66"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682" y="2359600"/>
            <a:ext cx="3240091" cy="383724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Oval 4"/>
          <p:cNvSpPr/>
          <p:nvPr/>
        </p:nvSpPr>
        <p:spPr>
          <a:xfrm>
            <a:off x="4716016" y="2493783"/>
            <a:ext cx="1440160" cy="1440160"/>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zh-CN" dirty="0" smtClean="0"/>
              <a:t>Person</a:t>
            </a:r>
            <a:endParaRPr lang="zh-CN" altLang="en-US" dirty="0"/>
          </a:p>
        </p:txBody>
      </p:sp>
      <p:sp>
        <p:nvSpPr>
          <p:cNvPr id="7" name="Oval 4"/>
          <p:cNvSpPr/>
          <p:nvPr/>
        </p:nvSpPr>
        <p:spPr>
          <a:xfrm>
            <a:off x="4718450" y="4797152"/>
            <a:ext cx="1440160" cy="1440160"/>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zh-CN" dirty="0" smtClean="0"/>
              <a:t>Student</a:t>
            </a:r>
            <a:endParaRPr lang="zh-CN" altLang="en-US" dirty="0"/>
          </a:p>
        </p:txBody>
      </p:sp>
      <p:cxnSp>
        <p:nvCxnSpPr>
          <p:cNvPr id="8" name="Straight Arrow Connector 6"/>
          <p:cNvCxnSpPr>
            <a:stCxn id="28" idx="0"/>
            <a:endCxn id="6" idx="4"/>
          </p:cNvCxnSpPr>
          <p:nvPr/>
        </p:nvCxnSpPr>
        <p:spPr>
          <a:xfrm flipH="1" flipV="1">
            <a:off x="5436096" y="3933943"/>
            <a:ext cx="1217" cy="1007225"/>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11" name="Oval 1"/>
          <p:cNvSpPr/>
          <p:nvPr/>
        </p:nvSpPr>
        <p:spPr>
          <a:xfrm>
            <a:off x="6444208" y="4965961"/>
            <a:ext cx="1102542" cy="1102542"/>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b="1" dirty="0" err="1" smtClean="0"/>
              <a:t>Bosn</a:t>
            </a:r>
            <a:endParaRPr lang="zh-CN" altLang="en-US" dirty="0"/>
          </a:p>
        </p:txBody>
      </p:sp>
      <p:grpSp>
        <p:nvGrpSpPr>
          <p:cNvPr id="22" name="组合 21"/>
          <p:cNvGrpSpPr/>
          <p:nvPr/>
        </p:nvGrpSpPr>
        <p:grpSpPr>
          <a:xfrm>
            <a:off x="7846927" y="5269662"/>
            <a:ext cx="1067899" cy="551650"/>
            <a:chOff x="6732240" y="3590086"/>
            <a:chExt cx="1067899" cy="551650"/>
          </a:xfrm>
        </p:grpSpPr>
        <p:cxnSp>
          <p:nvCxnSpPr>
            <p:cNvPr id="18" name="直接连接符 17"/>
            <p:cNvCxnSpPr/>
            <p:nvPr/>
          </p:nvCxnSpPr>
          <p:spPr>
            <a:xfrm>
              <a:off x="6732240" y="3789040"/>
              <a:ext cx="444620" cy="335626"/>
            </a:xfrm>
            <a:prstGeom prst="line">
              <a:avLst/>
            </a:prstGeom>
          </p:spPr>
          <p:style>
            <a:lnRef idx="3">
              <a:schemeClr val="accent2"/>
            </a:lnRef>
            <a:fillRef idx="0">
              <a:schemeClr val="accent2"/>
            </a:fillRef>
            <a:effectRef idx="2">
              <a:schemeClr val="accent2"/>
            </a:effectRef>
            <a:fontRef idx="minor">
              <a:schemeClr val="tx1"/>
            </a:fontRef>
          </p:style>
        </p:cxnSp>
        <p:cxnSp>
          <p:nvCxnSpPr>
            <p:cNvPr id="20" name="直接连接符 19"/>
            <p:cNvCxnSpPr/>
            <p:nvPr/>
          </p:nvCxnSpPr>
          <p:spPr>
            <a:xfrm flipV="1">
              <a:off x="7164639" y="3590086"/>
              <a:ext cx="635500" cy="551650"/>
            </a:xfrm>
            <a:prstGeom prst="line">
              <a:avLst/>
            </a:prstGeom>
          </p:spPr>
          <p:style>
            <a:lnRef idx="3">
              <a:schemeClr val="accent2"/>
            </a:lnRef>
            <a:fillRef idx="0">
              <a:schemeClr val="accent2"/>
            </a:fillRef>
            <a:effectRef idx="2">
              <a:schemeClr val="accent2"/>
            </a:effectRef>
            <a:fontRef idx="minor">
              <a:schemeClr val="tx1"/>
            </a:fontRef>
          </p:style>
        </p:cxnSp>
      </p:grpSp>
      <p:grpSp>
        <p:nvGrpSpPr>
          <p:cNvPr id="24" name="组合 23"/>
          <p:cNvGrpSpPr/>
          <p:nvPr/>
        </p:nvGrpSpPr>
        <p:grpSpPr>
          <a:xfrm>
            <a:off x="7838428" y="2938038"/>
            <a:ext cx="1067899" cy="551650"/>
            <a:chOff x="6732240" y="3590086"/>
            <a:chExt cx="1067899" cy="551650"/>
          </a:xfrm>
        </p:grpSpPr>
        <p:cxnSp>
          <p:nvCxnSpPr>
            <p:cNvPr id="25" name="直接连接符 24"/>
            <p:cNvCxnSpPr/>
            <p:nvPr/>
          </p:nvCxnSpPr>
          <p:spPr>
            <a:xfrm>
              <a:off x="6732240" y="3789040"/>
              <a:ext cx="444620" cy="335626"/>
            </a:xfrm>
            <a:prstGeom prst="line">
              <a:avLst/>
            </a:prstGeom>
          </p:spPr>
          <p:style>
            <a:lnRef idx="3">
              <a:schemeClr val="accent2"/>
            </a:lnRef>
            <a:fillRef idx="0">
              <a:schemeClr val="accent2"/>
            </a:fillRef>
            <a:effectRef idx="2">
              <a:schemeClr val="accent2"/>
            </a:effectRef>
            <a:fontRef idx="minor">
              <a:schemeClr val="tx1"/>
            </a:fontRef>
          </p:style>
        </p:cxnSp>
        <p:cxnSp>
          <p:nvCxnSpPr>
            <p:cNvPr id="26" name="直接连接符 25"/>
            <p:cNvCxnSpPr/>
            <p:nvPr/>
          </p:nvCxnSpPr>
          <p:spPr>
            <a:xfrm flipV="1">
              <a:off x="7164639" y="3590086"/>
              <a:ext cx="635500" cy="551650"/>
            </a:xfrm>
            <a:prstGeom prst="line">
              <a:avLst/>
            </a:prstGeom>
          </p:spPr>
          <p:style>
            <a:lnRef idx="3">
              <a:schemeClr val="accent2"/>
            </a:lnRef>
            <a:fillRef idx="0">
              <a:schemeClr val="accent2"/>
            </a:fillRef>
            <a:effectRef idx="2">
              <a:schemeClr val="accent2"/>
            </a:effectRef>
            <a:fontRef idx="minor">
              <a:schemeClr val="tx1"/>
            </a:fontRef>
          </p:style>
        </p:cxnSp>
      </p:grpSp>
      <p:sp>
        <p:nvSpPr>
          <p:cNvPr id="28" name="Oval 5"/>
          <p:cNvSpPr/>
          <p:nvPr/>
        </p:nvSpPr>
        <p:spPr>
          <a:xfrm>
            <a:off x="4644008" y="4941168"/>
            <a:ext cx="1586610" cy="360039"/>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dirty="0"/>
              <a:t>p</a:t>
            </a:r>
            <a:r>
              <a:rPr lang="en-US" altLang="zh-CN" dirty="0" smtClean="0"/>
              <a:t>rototype</a:t>
            </a:r>
            <a:endParaRPr lang="zh-CN" altLang="en-US" dirty="0"/>
          </a:p>
        </p:txBody>
      </p:sp>
      <p:sp>
        <p:nvSpPr>
          <p:cNvPr id="37" name="Oval 5"/>
          <p:cNvSpPr/>
          <p:nvPr/>
        </p:nvSpPr>
        <p:spPr>
          <a:xfrm>
            <a:off x="2915816" y="1399709"/>
            <a:ext cx="1433838" cy="432048"/>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dirty="0" smtClean="0"/>
              <a:t>_proto_</a:t>
            </a:r>
            <a:endParaRPr lang="zh-CN" altLang="en-US" dirty="0"/>
          </a:p>
        </p:txBody>
      </p:sp>
      <p:cxnSp>
        <p:nvCxnSpPr>
          <p:cNvPr id="40" name="Straight Arrow Connector 6"/>
          <p:cNvCxnSpPr>
            <a:stCxn id="37" idx="4"/>
            <a:endCxn id="28" idx="0"/>
          </p:cNvCxnSpPr>
          <p:nvPr/>
        </p:nvCxnSpPr>
        <p:spPr>
          <a:xfrm>
            <a:off x="3632735" y="1831757"/>
            <a:ext cx="1804578" cy="310941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43" name="Oval 5"/>
          <p:cNvSpPr/>
          <p:nvPr/>
        </p:nvSpPr>
        <p:spPr>
          <a:xfrm>
            <a:off x="4362298" y="1411541"/>
            <a:ext cx="1433838" cy="432048"/>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dirty="0" smtClean="0"/>
              <a:t>_proto_</a:t>
            </a:r>
            <a:endParaRPr lang="zh-CN" altLang="en-US" dirty="0"/>
          </a:p>
        </p:txBody>
      </p:sp>
      <p:cxnSp>
        <p:nvCxnSpPr>
          <p:cNvPr id="44" name="Straight Arrow Connector 6"/>
          <p:cNvCxnSpPr>
            <a:endCxn id="48" idx="0"/>
          </p:cNvCxnSpPr>
          <p:nvPr/>
        </p:nvCxnSpPr>
        <p:spPr>
          <a:xfrm>
            <a:off x="5079217" y="1843589"/>
            <a:ext cx="356879" cy="76829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48" name="Oval 5"/>
          <p:cNvSpPr/>
          <p:nvPr/>
        </p:nvSpPr>
        <p:spPr>
          <a:xfrm>
            <a:off x="4642791" y="2611881"/>
            <a:ext cx="1586610" cy="360039"/>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dirty="0"/>
              <a:t>p</a:t>
            </a:r>
            <a:r>
              <a:rPr lang="en-US" altLang="zh-CN" dirty="0" smtClean="0"/>
              <a:t>rototype</a:t>
            </a:r>
            <a:endParaRPr lang="zh-CN" altLang="en-US" dirty="0"/>
          </a:p>
        </p:txBody>
      </p:sp>
      <p:sp>
        <p:nvSpPr>
          <p:cNvPr id="53" name="Rounded Rectangle 7">
            <a:hlinkClick r:id="rId4" action="ppaction://hlinksldjump"/>
          </p:cNvPr>
          <p:cNvSpPr/>
          <p:nvPr/>
        </p:nvSpPr>
        <p:spPr>
          <a:xfrm>
            <a:off x="7493173" y="181158"/>
            <a:ext cx="1152128" cy="476743"/>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CN" dirty="0" smtClean="0"/>
              <a:t>Return</a:t>
            </a:r>
            <a:endParaRPr lang="zh-CN" altLang="en-US" dirty="0"/>
          </a:p>
        </p:txBody>
      </p:sp>
      <p:sp>
        <p:nvSpPr>
          <p:cNvPr id="1040" name="TextBox 1039"/>
          <p:cNvSpPr txBox="1"/>
          <p:nvPr/>
        </p:nvSpPr>
        <p:spPr>
          <a:xfrm>
            <a:off x="4535024" y="548680"/>
            <a:ext cx="184731" cy="369332"/>
          </a:xfrm>
          <a:prstGeom prst="rect">
            <a:avLst/>
          </a:prstGeom>
          <a:noFill/>
        </p:spPr>
        <p:txBody>
          <a:bodyPr wrap="none" rtlCol="0">
            <a:spAutoFit/>
          </a:bodyPr>
          <a:lstStyle/>
          <a:p>
            <a:endParaRPr lang="zh-CN" altLang="en-US" dirty="0"/>
          </a:p>
        </p:txBody>
      </p:sp>
      <p:sp>
        <p:nvSpPr>
          <p:cNvPr id="1041" name="爆炸形 1 1040"/>
          <p:cNvSpPr/>
          <p:nvPr/>
        </p:nvSpPr>
        <p:spPr>
          <a:xfrm>
            <a:off x="2065741" y="1604007"/>
            <a:ext cx="5472608" cy="4464496"/>
          </a:xfrm>
          <a:prstGeom prst="irregularSeal1">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smtClean="0"/>
              <a:t>Caution</a:t>
            </a:r>
            <a:r>
              <a:rPr lang="zh-CN" altLang="en-US" dirty="0" smtClean="0"/>
              <a:t>！</a:t>
            </a:r>
            <a:r>
              <a:rPr lang="zh-CN" altLang="en-US" sz="3600" b="1" dirty="0" smtClean="0">
                <a:solidFill>
                  <a:srgbClr val="FF0000"/>
                </a:solidFill>
              </a:rPr>
              <a:t>不同</a:t>
            </a:r>
            <a:r>
              <a:rPr lang="en-US" altLang="zh-CN" dirty="0" smtClean="0"/>
              <a:t>window</a:t>
            </a:r>
            <a:r>
              <a:rPr lang="zh-CN" altLang="en-US" dirty="0" smtClean="0"/>
              <a:t>或</a:t>
            </a:r>
            <a:r>
              <a:rPr lang="en-US" altLang="zh-CN" dirty="0" err="1" smtClean="0"/>
              <a:t>iframe</a:t>
            </a:r>
            <a:r>
              <a:rPr lang="zh-CN" altLang="en-US" dirty="0" smtClean="0"/>
              <a:t>间的对象类型检测</a:t>
            </a:r>
            <a:r>
              <a:rPr lang="zh-CN" altLang="en-US" sz="4000" b="1" dirty="0" smtClean="0">
                <a:solidFill>
                  <a:srgbClr val="FF0000"/>
                </a:solidFill>
              </a:rPr>
              <a:t>不能</a:t>
            </a:r>
            <a:r>
              <a:rPr lang="zh-CN" altLang="en-US" dirty="0" smtClean="0"/>
              <a:t>使用</a:t>
            </a:r>
            <a:r>
              <a:rPr lang="en-US" altLang="zh-CN" dirty="0" err="1" smtClean="0"/>
              <a:t>instanceof</a:t>
            </a:r>
            <a:r>
              <a:rPr lang="zh-CN" altLang="en-US" dirty="0" smtClean="0"/>
              <a:t>！</a:t>
            </a:r>
            <a:endParaRPr lang="zh-CN" altLang="en-US" dirty="0"/>
          </a:p>
        </p:txBody>
      </p:sp>
    </p:spTree>
    <p:extLst>
      <p:ext uri="{BB962C8B-B14F-4D97-AF65-F5344CB8AC3E}">
        <p14:creationId xmlns:p14="http://schemas.microsoft.com/office/powerpoint/2010/main" val="3607313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fade">
                                      <p:cBhvr>
                                        <p:cTn id="12" dur="500"/>
                                        <p:tgtEl>
                                          <p:spTgt spid="102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par>
                          <p:cTn id="18" fill="hold">
                            <p:stCondLst>
                              <p:cond delay="500"/>
                            </p:stCondLst>
                            <p:childTnLst>
                              <p:par>
                                <p:cTn id="19" presetID="10" presetClass="entr" presetSubtype="0" fill="hold" grpId="0" nodeType="afterEffect">
                                  <p:stCondLst>
                                    <p:cond delay="0"/>
                                  </p:stCondLst>
                                  <p:childTnLst>
                                    <p:set>
                                      <p:cBhvr>
                                        <p:cTn id="20" dur="1" fill="hold">
                                          <p:stCondLst>
                                            <p:cond delay="0"/>
                                          </p:stCondLst>
                                        </p:cTn>
                                        <p:tgtEl>
                                          <p:spTgt spid="48"/>
                                        </p:tgtEl>
                                        <p:attrNameLst>
                                          <p:attrName>style.visibility</p:attrName>
                                        </p:attrNameLst>
                                      </p:cBhvr>
                                      <p:to>
                                        <p:strVal val="visible"/>
                                      </p:to>
                                    </p:set>
                                    <p:animEffect transition="in" filter="fade">
                                      <p:cBhvr>
                                        <p:cTn id="21" dur="500"/>
                                        <p:tgtEl>
                                          <p:spTgt spid="48"/>
                                        </p:tgtEl>
                                      </p:cBhvr>
                                    </p:animEffect>
                                  </p:childTnLst>
                                </p:cTn>
                              </p:par>
                              <p:par>
                                <p:cTn id="22" presetID="32" presetClass="emph" presetSubtype="0" fill="hold" grpId="1" nodeType="withEffect">
                                  <p:stCondLst>
                                    <p:cond delay="0"/>
                                  </p:stCondLst>
                                  <p:childTnLst>
                                    <p:animRot by="120000">
                                      <p:cBhvr>
                                        <p:cTn id="23" dur="100" fill="hold">
                                          <p:stCondLst>
                                            <p:cond delay="0"/>
                                          </p:stCondLst>
                                        </p:cTn>
                                        <p:tgtEl>
                                          <p:spTgt spid="6"/>
                                        </p:tgtEl>
                                        <p:attrNameLst>
                                          <p:attrName>r</p:attrName>
                                        </p:attrNameLst>
                                      </p:cBhvr>
                                    </p:animRot>
                                    <p:animRot by="-240000">
                                      <p:cBhvr>
                                        <p:cTn id="24" dur="200" fill="hold">
                                          <p:stCondLst>
                                            <p:cond delay="200"/>
                                          </p:stCondLst>
                                        </p:cTn>
                                        <p:tgtEl>
                                          <p:spTgt spid="6"/>
                                        </p:tgtEl>
                                        <p:attrNameLst>
                                          <p:attrName>r</p:attrName>
                                        </p:attrNameLst>
                                      </p:cBhvr>
                                    </p:animRot>
                                    <p:animRot by="240000">
                                      <p:cBhvr>
                                        <p:cTn id="25" dur="200" fill="hold">
                                          <p:stCondLst>
                                            <p:cond delay="400"/>
                                          </p:stCondLst>
                                        </p:cTn>
                                        <p:tgtEl>
                                          <p:spTgt spid="6"/>
                                        </p:tgtEl>
                                        <p:attrNameLst>
                                          <p:attrName>r</p:attrName>
                                        </p:attrNameLst>
                                      </p:cBhvr>
                                    </p:animRot>
                                    <p:animRot by="-240000">
                                      <p:cBhvr>
                                        <p:cTn id="26" dur="200" fill="hold">
                                          <p:stCondLst>
                                            <p:cond delay="600"/>
                                          </p:stCondLst>
                                        </p:cTn>
                                        <p:tgtEl>
                                          <p:spTgt spid="6"/>
                                        </p:tgtEl>
                                        <p:attrNameLst>
                                          <p:attrName>r</p:attrName>
                                        </p:attrNameLst>
                                      </p:cBhvr>
                                    </p:animRot>
                                    <p:animRot by="120000">
                                      <p:cBhvr>
                                        <p:cTn id="27" dur="200" fill="hold">
                                          <p:stCondLst>
                                            <p:cond delay="800"/>
                                          </p:stCondLst>
                                        </p:cTn>
                                        <p:tgtEl>
                                          <p:spTgt spid="6"/>
                                        </p:tgtEl>
                                        <p:attrNameLst>
                                          <p:attrName>r</p:attrName>
                                        </p:attrNameLst>
                                      </p:cBhvr>
                                    </p:animRo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childTnLst>
                          </p:cTn>
                        </p:par>
                        <p:par>
                          <p:cTn id="33" fill="hold">
                            <p:stCondLst>
                              <p:cond delay="500"/>
                            </p:stCondLst>
                            <p:childTnLst>
                              <p:par>
                                <p:cTn id="34" presetID="10" presetClass="entr" presetSubtype="0" fill="hold" grpId="0" nodeType="afterEffect">
                                  <p:stCondLst>
                                    <p:cond delay="0"/>
                                  </p:stCondLst>
                                  <p:childTnLst>
                                    <p:set>
                                      <p:cBhvr>
                                        <p:cTn id="35" dur="1" fill="hold">
                                          <p:stCondLst>
                                            <p:cond delay="0"/>
                                          </p:stCondLst>
                                        </p:cTn>
                                        <p:tgtEl>
                                          <p:spTgt spid="28"/>
                                        </p:tgtEl>
                                        <p:attrNameLst>
                                          <p:attrName>style.visibility</p:attrName>
                                        </p:attrNameLst>
                                      </p:cBhvr>
                                      <p:to>
                                        <p:strVal val="visible"/>
                                      </p:to>
                                    </p:set>
                                    <p:animEffect transition="in" filter="fade">
                                      <p:cBhvr>
                                        <p:cTn id="36" dur="500"/>
                                        <p:tgtEl>
                                          <p:spTgt spid="28"/>
                                        </p:tgtEl>
                                      </p:cBhvr>
                                    </p:animEffect>
                                  </p:childTnLst>
                                </p:cTn>
                              </p:par>
                              <p:par>
                                <p:cTn id="37" presetID="32" presetClass="emph" presetSubtype="0" fill="hold" grpId="1" nodeType="withEffect">
                                  <p:stCondLst>
                                    <p:cond delay="0"/>
                                  </p:stCondLst>
                                  <p:childTnLst>
                                    <p:animRot by="120000">
                                      <p:cBhvr>
                                        <p:cTn id="38" dur="100" fill="hold">
                                          <p:stCondLst>
                                            <p:cond delay="0"/>
                                          </p:stCondLst>
                                        </p:cTn>
                                        <p:tgtEl>
                                          <p:spTgt spid="7"/>
                                        </p:tgtEl>
                                        <p:attrNameLst>
                                          <p:attrName>r</p:attrName>
                                        </p:attrNameLst>
                                      </p:cBhvr>
                                    </p:animRot>
                                    <p:animRot by="-240000">
                                      <p:cBhvr>
                                        <p:cTn id="39" dur="200" fill="hold">
                                          <p:stCondLst>
                                            <p:cond delay="200"/>
                                          </p:stCondLst>
                                        </p:cTn>
                                        <p:tgtEl>
                                          <p:spTgt spid="7"/>
                                        </p:tgtEl>
                                        <p:attrNameLst>
                                          <p:attrName>r</p:attrName>
                                        </p:attrNameLst>
                                      </p:cBhvr>
                                    </p:animRot>
                                    <p:animRot by="240000">
                                      <p:cBhvr>
                                        <p:cTn id="40" dur="200" fill="hold">
                                          <p:stCondLst>
                                            <p:cond delay="400"/>
                                          </p:stCondLst>
                                        </p:cTn>
                                        <p:tgtEl>
                                          <p:spTgt spid="7"/>
                                        </p:tgtEl>
                                        <p:attrNameLst>
                                          <p:attrName>r</p:attrName>
                                        </p:attrNameLst>
                                      </p:cBhvr>
                                    </p:animRot>
                                    <p:animRot by="-240000">
                                      <p:cBhvr>
                                        <p:cTn id="41" dur="200" fill="hold">
                                          <p:stCondLst>
                                            <p:cond delay="600"/>
                                          </p:stCondLst>
                                        </p:cTn>
                                        <p:tgtEl>
                                          <p:spTgt spid="7"/>
                                        </p:tgtEl>
                                        <p:attrNameLst>
                                          <p:attrName>r</p:attrName>
                                        </p:attrNameLst>
                                      </p:cBhvr>
                                    </p:animRot>
                                    <p:animRot by="120000">
                                      <p:cBhvr>
                                        <p:cTn id="42" dur="200" fill="hold">
                                          <p:stCondLst>
                                            <p:cond delay="800"/>
                                          </p:stCondLst>
                                        </p:cTn>
                                        <p:tgtEl>
                                          <p:spTgt spid="7"/>
                                        </p:tgtEl>
                                        <p:attrNameLst>
                                          <p:attrName>r</p:attrName>
                                        </p:attrNameLst>
                                      </p:cBhvr>
                                    </p:animRot>
                                  </p:childTnLst>
                                </p:cTn>
                              </p:par>
                            </p:childTnLst>
                          </p:cTn>
                        </p:par>
                        <p:par>
                          <p:cTn id="43" fill="hold">
                            <p:stCondLst>
                              <p:cond delay="1500"/>
                            </p:stCondLst>
                            <p:childTnLst>
                              <p:par>
                                <p:cTn id="44" presetID="10" presetClass="entr" presetSubtype="0" fill="hold" nodeType="afterEffect">
                                  <p:stCondLst>
                                    <p:cond delay="0"/>
                                  </p:stCondLst>
                                  <p:childTnLst>
                                    <p:set>
                                      <p:cBhvr>
                                        <p:cTn id="45" dur="1" fill="hold">
                                          <p:stCondLst>
                                            <p:cond delay="0"/>
                                          </p:stCondLst>
                                        </p:cTn>
                                        <p:tgtEl>
                                          <p:spTgt spid="8"/>
                                        </p:tgtEl>
                                        <p:attrNameLst>
                                          <p:attrName>style.visibility</p:attrName>
                                        </p:attrNameLst>
                                      </p:cBhvr>
                                      <p:to>
                                        <p:strVal val="visible"/>
                                      </p:to>
                                    </p:set>
                                    <p:animEffect transition="in" filter="fade">
                                      <p:cBhvr>
                                        <p:cTn id="46" dur="500"/>
                                        <p:tgtEl>
                                          <p:spTgt spid="8"/>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11"/>
                                        </p:tgtEl>
                                        <p:attrNameLst>
                                          <p:attrName>style.visibility</p:attrName>
                                        </p:attrNameLst>
                                      </p:cBhvr>
                                      <p:to>
                                        <p:strVal val="visible"/>
                                      </p:to>
                                    </p:set>
                                    <p:animEffect transition="in" filter="fade">
                                      <p:cBhvr>
                                        <p:cTn id="51" dur="500"/>
                                        <p:tgtEl>
                                          <p:spTgt spid="11"/>
                                        </p:tgtEl>
                                      </p:cBhvr>
                                    </p:animEffect>
                                  </p:childTnLst>
                                </p:cTn>
                              </p:par>
                            </p:childTnLst>
                          </p:cTn>
                        </p:par>
                        <p:par>
                          <p:cTn id="52" fill="hold">
                            <p:stCondLst>
                              <p:cond delay="500"/>
                            </p:stCondLst>
                            <p:childTnLst>
                              <p:par>
                                <p:cTn id="53" presetID="32" presetClass="emph" presetSubtype="0" fill="hold" grpId="1" nodeType="afterEffect">
                                  <p:stCondLst>
                                    <p:cond delay="0"/>
                                  </p:stCondLst>
                                  <p:childTnLst>
                                    <p:animRot by="120000">
                                      <p:cBhvr>
                                        <p:cTn id="54" dur="100" fill="hold">
                                          <p:stCondLst>
                                            <p:cond delay="0"/>
                                          </p:stCondLst>
                                        </p:cTn>
                                        <p:tgtEl>
                                          <p:spTgt spid="11"/>
                                        </p:tgtEl>
                                        <p:attrNameLst>
                                          <p:attrName>r</p:attrName>
                                        </p:attrNameLst>
                                      </p:cBhvr>
                                    </p:animRot>
                                    <p:animRot by="-240000">
                                      <p:cBhvr>
                                        <p:cTn id="55" dur="200" fill="hold">
                                          <p:stCondLst>
                                            <p:cond delay="200"/>
                                          </p:stCondLst>
                                        </p:cTn>
                                        <p:tgtEl>
                                          <p:spTgt spid="11"/>
                                        </p:tgtEl>
                                        <p:attrNameLst>
                                          <p:attrName>r</p:attrName>
                                        </p:attrNameLst>
                                      </p:cBhvr>
                                    </p:animRot>
                                    <p:animRot by="240000">
                                      <p:cBhvr>
                                        <p:cTn id="56" dur="200" fill="hold">
                                          <p:stCondLst>
                                            <p:cond delay="400"/>
                                          </p:stCondLst>
                                        </p:cTn>
                                        <p:tgtEl>
                                          <p:spTgt spid="11"/>
                                        </p:tgtEl>
                                        <p:attrNameLst>
                                          <p:attrName>r</p:attrName>
                                        </p:attrNameLst>
                                      </p:cBhvr>
                                    </p:animRot>
                                    <p:animRot by="-240000">
                                      <p:cBhvr>
                                        <p:cTn id="57" dur="200" fill="hold">
                                          <p:stCondLst>
                                            <p:cond delay="600"/>
                                          </p:stCondLst>
                                        </p:cTn>
                                        <p:tgtEl>
                                          <p:spTgt spid="11"/>
                                        </p:tgtEl>
                                        <p:attrNameLst>
                                          <p:attrName>r</p:attrName>
                                        </p:attrNameLst>
                                      </p:cBhvr>
                                    </p:animRot>
                                    <p:animRot by="120000">
                                      <p:cBhvr>
                                        <p:cTn id="58" dur="200" fill="hold">
                                          <p:stCondLst>
                                            <p:cond delay="800"/>
                                          </p:stCondLst>
                                        </p:cTn>
                                        <p:tgtEl>
                                          <p:spTgt spid="11"/>
                                        </p:tgtEl>
                                        <p:attrNameLst>
                                          <p:attrName>r</p:attrName>
                                        </p:attrNameLst>
                                      </p:cBhvr>
                                    </p:animRot>
                                  </p:childTnLst>
                                </p:cTn>
                              </p:par>
                            </p:childTnLst>
                          </p:cTn>
                        </p:par>
                        <p:par>
                          <p:cTn id="59" fill="hold">
                            <p:stCondLst>
                              <p:cond delay="1500"/>
                            </p:stCondLst>
                            <p:childTnLst>
                              <p:par>
                                <p:cTn id="60" presetID="10" presetClass="entr" presetSubtype="0" fill="hold" nodeType="afterEffect">
                                  <p:stCondLst>
                                    <p:cond delay="0"/>
                                  </p:stCondLst>
                                  <p:childTnLst>
                                    <p:set>
                                      <p:cBhvr>
                                        <p:cTn id="61" dur="1" fill="hold">
                                          <p:stCondLst>
                                            <p:cond delay="0"/>
                                          </p:stCondLst>
                                        </p:cTn>
                                        <p:tgtEl>
                                          <p:spTgt spid="22"/>
                                        </p:tgtEl>
                                        <p:attrNameLst>
                                          <p:attrName>style.visibility</p:attrName>
                                        </p:attrNameLst>
                                      </p:cBhvr>
                                      <p:to>
                                        <p:strVal val="visible"/>
                                      </p:to>
                                    </p:set>
                                    <p:animEffect transition="in" filter="fade">
                                      <p:cBhvr>
                                        <p:cTn id="62" dur="500"/>
                                        <p:tgtEl>
                                          <p:spTgt spid="22"/>
                                        </p:tgtEl>
                                      </p:cBhvr>
                                    </p:animEffect>
                                  </p:childTnLst>
                                </p:cTn>
                              </p:par>
                              <p:par>
                                <p:cTn id="63" presetID="26" presetClass="emph" presetSubtype="0" fill="hold" grpId="2" nodeType="withEffect">
                                  <p:stCondLst>
                                    <p:cond delay="0"/>
                                  </p:stCondLst>
                                  <p:childTnLst>
                                    <p:animEffect transition="out" filter="fade">
                                      <p:cBhvr>
                                        <p:cTn id="64" dur="500" tmFilter="0, 0; .2, .5; .8, .5; 1, 0"/>
                                        <p:tgtEl>
                                          <p:spTgt spid="7"/>
                                        </p:tgtEl>
                                      </p:cBhvr>
                                    </p:animEffect>
                                    <p:animScale>
                                      <p:cBhvr>
                                        <p:cTn id="65" dur="250" autoRev="1" fill="hold"/>
                                        <p:tgtEl>
                                          <p:spTgt spid="7"/>
                                        </p:tgtEl>
                                      </p:cBhvr>
                                      <p:by x="105000" y="105000"/>
                                    </p:animScale>
                                  </p:childTnLst>
                                </p:cTn>
                              </p:par>
                            </p:childTnLst>
                          </p:cTn>
                        </p:par>
                      </p:childTnLst>
                    </p:cTn>
                  </p:par>
                  <p:par>
                    <p:cTn id="66" fill="hold">
                      <p:stCondLst>
                        <p:cond delay="indefinite"/>
                      </p:stCondLst>
                      <p:childTnLst>
                        <p:par>
                          <p:cTn id="67" fill="hold">
                            <p:stCondLst>
                              <p:cond delay="0"/>
                            </p:stCondLst>
                            <p:childTnLst>
                              <p:par>
                                <p:cTn id="68" presetID="10" presetClass="exit" presetSubtype="0" fill="hold" nodeType="clickEffect">
                                  <p:stCondLst>
                                    <p:cond delay="0"/>
                                  </p:stCondLst>
                                  <p:childTnLst>
                                    <p:animEffect transition="out" filter="fade">
                                      <p:cBhvr>
                                        <p:cTn id="69" dur="500"/>
                                        <p:tgtEl>
                                          <p:spTgt spid="22"/>
                                        </p:tgtEl>
                                      </p:cBhvr>
                                    </p:animEffect>
                                    <p:set>
                                      <p:cBhvr>
                                        <p:cTn id="70" dur="1" fill="hold">
                                          <p:stCondLst>
                                            <p:cond delay="499"/>
                                          </p:stCondLst>
                                        </p:cTn>
                                        <p:tgtEl>
                                          <p:spTgt spid="22"/>
                                        </p:tgtEl>
                                        <p:attrNameLst>
                                          <p:attrName>style.visibility</p:attrName>
                                        </p:attrNameLst>
                                      </p:cBhvr>
                                      <p:to>
                                        <p:strVal val="hidden"/>
                                      </p:to>
                                    </p:set>
                                  </p:childTnLst>
                                </p:cTn>
                              </p:par>
                            </p:childTnLst>
                          </p:cTn>
                        </p:par>
                        <p:par>
                          <p:cTn id="71" fill="hold">
                            <p:stCondLst>
                              <p:cond delay="500"/>
                            </p:stCondLst>
                            <p:childTnLst>
                              <p:par>
                                <p:cTn id="72" presetID="42" presetClass="path" presetSubtype="0" accel="50000" decel="50000" fill="hold" grpId="2" nodeType="afterEffect">
                                  <p:stCondLst>
                                    <p:cond delay="0"/>
                                  </p:stCondLst>
                                  <p:childTnLst>
                                    <p:animMotion origin="layout" path="M -5.55556E-7 1.85185E-6 L 0.00278 -0.33588 " pathEditMode="relative" rAng="0" ptsTypes="AA">
                                      <p:cBhvr>
                                        <p:cTn id="73" dur="2000" fill="hold"/>
                                        <p:tgtEl>
                                          <p:spTgt spid="11"/>
                                        </p:tgtEl>
                                        <p:attrNameLst>
                                          <p:attrName>ppt_x</p:attrName>
                                          <p:attrName>ppt_y</p:attrName>
                                        </p:attrNameLst>
                                      </p:cBhvr>
                                      <p:rCtr x="139" y="-16806"/>
                                    </p:animMotion>
                                  </p:childTnLst>
                                </p:cTn>
                              </p:par>
                            </p:childTnLst>
                          </p:cTn>
                        </p:par>
                        <p:par>
                          <p:cTn id="74" fill="hold">
                            <p:stCondLst>
                              <p:cond delay="2500"/>
                            </p:stCondLst>
                            <p:childTnLst>
                              <p:par>
                                <p:cTn id="75" presetID="10" presetClass="entr" presetSubtype="0" fill="hold" nodeType="afterEffect">
                                  <p:stCondLst>
                                    <p:cond delay="0"/>
                                  </p:stCondLst>
                                  <p:childTnLst>
                                    <p:set>
                                      <p:cBhvr>
                                        <p:cTn id="76" dur="1" fill="hold">
                                          <p:stCondLst>
                                            <p:cond delay="0"/>
                                          </p:stCondLst>
                                        </p:cTn>
                                        <p:tgtEl>
                                          <p:spTgt spid="24"/>
                                        </p:tgtEl>
                                        <p:attrNameLst>
                                          <p:attrName>style.visibility</p:attrName>
                                        </p:attrNameLst>
                                      </p:cBhvr>
                                      <p:to>
                                        <p:strVal val="visible"/>
                                      </p:to>
                                    </p:set>
                                    <p:animEffect transition="in" filter="fade">
                                      <p:cBhvr>
                                        <p:cTn id="77" dur="500"/>
                                        <p:tgtEl>
                                          <p:spTgt spid="24"/>
                                        </p:tgtEl>
                                      </p:cBhvr>
                                    </p:animEffect>
                                  </p:childTnLst>
                                </p:cTn>
                              </p:par>
                              <p:par>
                                <p:cTn id="78" presetID="26" presetClass="emph" presetSubtype="0" fill="hold" grpId="2" nodeType="withEffect">
                                  <p:stCondLst>
                                    <p:cond delay="0"/>
                                  </p:stCondLst>
                                  <p:childTnLst>
                                    <p:animEffect transition="out" filter="fade">
                                      <p:cBhvr>
                                        <p:cTn id="79" dur="500" tmFilter="0, 0; .2, .5; .8, .5; 1, 0"/>
                                        <p:tgtEl>
                                          <p:spTgt spid="6"/>
                                        </p:tgtEl>
                                      </p:cBhvr>
                                    </p:animEffect>
                                    <p:animScale>
                                      <p:cBhvr>
                                        <p:cTn id="80" dur="250" autoRev="1" fill="hold"/>
                                        <p:tgtEl>
                                          <p:spTgt spid="6"/>
                                        </p:tgtEl>
                                      </p:cBhvr>
                                      <p:by x="105000" y="105000"/>
                                    </p:animScale>
                                  </p:childTnLst>
                                </p:cTn>
                              </p:par>
                            </p:childTnLst>
                          </p:cTn>
                        </p:par>
                      </p:childTnLst>
                    </p:cTn>
                  </p:par>
                  <p:par>
                    <p:cTn id="81" fill="hold">
                      <p:stCondLst>
                        <p:cond delay="indefinite"/>
                      </p:stCondLst>
                      <p:childTnLst>
                        <p:par>
                          <p:cTn id="82" fill="hold">
                            <p:stCondLst>
                              <p:cond delay="0"/>
                            </p:stCondLst>
                            <p:childTnLst>
                              <p:par>
                                <p:cTn id="83" presetID="10" presetClass="exit" presetSubtype="0" fill="hold" grpId="1" nodeType="clickEffect">
                                  <p:stCondLst>
                                    <p:cond delay="0"/>
                                  </p:stCondLst>
                                  <p:childTnLst>
                                    <p:animEffect transition="out" filter="fade">
                                      <p:cBhvr>
                                        <p:cTn id="84" dur="500"/>
                                        <p:tgtEl>
                                          <p:spTgt spid="4"/>
                                        </p:tgtEl>
                                      </p:cBhvr>
                                    </p:animEffect>
                                    <p:set>
                                      <p:cBhvr>
                                        <p:cTn id="85" dur="1" fill="hold">
                                          <p:stCondLst>
                                            <p:cond delay="499"/>
                                          </p:stCondLst>
                                        </p:cTn>
                                        <p:tgtEl>
                                          <p:spTgt spid="4"/>
                                        </p:tgtEl>
                                        <p:attrNameLst>
                                          <p:attrName>style.visibility</p:attrName>
                                        </p:attrNameLst>
                                      </p:cBhvr>
                                      <p:to>
                                        <p:strVal val="hidden"/>
                                      </p:to>
                                    </p:set>
                                  </p:childTnLst>
                                </p:cTn>
                              </p:par>
                            </p:childTnLst>
                          </p:cTn>
                        </p:par>
                        <p:par>
                          <p:cTn id="86" fill="hold">
                            <p:stCondLst>
                              <p:cond delay="500"/>
                            </p:stCondLst>
                            <p:childTnLst>
                              <p:par>
                                <p:cTn id="87" presetID="10" presetClass="exit" presetSubtype="0" fill="hold" nodeType="afterEffect">
                                  <p:stCondLst>
                                    <p:cond delay="0"/>
                                  </p:stCondLst>
                                  <p:childTnLst>
                                    <p:animEffect transition="out" filter="fade">
                                      <p:cBhvr>
                                        <p:cTn id="88" dur="500"/>
                                        <p:tgtEl>
                                          <p:spTgt spid="24"/>
                                        </p:tgtEl>
                                      </p:cBhvr>
                                    </p:animEffect>
                                    <p:set>
                                      <p:cBhvr>
                                        <p:cTn id="89" dur="1" fill="hold">
                                          <p:stCondLst>
                                            <p:cond delay="499"/>
                                          </p:stCondLst>
                                        </p:cTn>
                                        <p:tgtEl>
                                          <p:spTgt spid="24"/>
                                        </p:tgtEl>
                                        <p:attrNameLst>
                                          <p:attrName>style.visibility</p:attrName>
                                        </p:attrNameLst>
                                      </p:cBhvr>
                                      <p:to>
                                        <p:strVal val="hidden"/>
                                      </p:to>
                                    </p:set>
                                  </p:childTnLst>
                                </p:cTn>
                              </p:par>
                            </p:childTnLst>
                          </p:cTn>
                        </p:par>
                        <p:par>
                          <p:cTn id="90" fill="hold">
                            <p:stCondLst>
                              <p:cond delay="1000"/>
                            </p:stCondLst>
                            <p:childTnLst>
                              <p:par>
                                <p:cTn id="91" presetID="0" presetClass="path" presetSubtype="0" accel="50000" decel="50000" fill="hold" grpId="3" nodeType="afterEffect">
                                  <p:stCondLst>
                                    <p:cond delay="0"/>
                                  </p:stCondLst>
                                  <p:childTnLst>
                                    <p:animMotion origin="layout" path="M 0.00278 -0.33588 C -0.0085 -0.35093 0.00816 -0.33033 -0.00451 -0.34144 C -0.01163 -0.34769 -0.02343 -0.36945 -0.03055 -0.37894 C -0.04097 -0.39283 -0.05382 -0.40463 -0.06493 -0.41783 C -0.07691 -0.43218 -0.08906 -0.44584 -0.10138 -0.45949 C -0.10677 -0.46528 -0.11128 -0.47246 -0.11701 -0.47755 C -0.1309 -0.48982 -0.14409 -0.50347 -0.15763 -0.51644 C -0.1677 -0.52616 -0.17882 -0.53426 -0.18888 -0.54422 C -0.2177 -0.57246 -0.24739 -0.59885 -0.27847 -0.62199 C -0.29027 -0.63079 -0.30173 -0.64028 -0.31388 -0.64838 C -0.32274 -0.65417 -0.33263 -0.65834 -0.34097 -0.66505 C -0.35972 -0.6801 -0.37934 -0.69097 -0.40138 -0.69422 C -0.40694 -0.69792 -0.4118 -0.69861 -0.41805 -0.69977 C -0.425 -0.7044 -0.43229 -0.70556 -0.43993 -0.70672 C -0.44652 -0.70764 -0.45972 -0.70949 -0.45972 -0.70926 C -0.49843 -0.70857 -0.50642 -0.71273 -0.53263 -0.70394 C -0.53715 -0.7 -0.54253 -0.70047 -0.54722 -0.69699 C -0.54947 -0.69537 -0.55104 -0.6926 -0.55347 -0.69144 C -0.55711 -0.68982 -0.5618 -0.68935 -0.56493 -0.68588 C -0.57343 -0.67685 -0.57673 -0.66644 -0.57847 -0.65255 C -0.57812 -0.64607 -0.57795 -0.63959 -0.57743 -0.6331 C -0.57691 -0.62662 -0.57222 -0.6206 -0.57013 -0.61505 C -0.56163 -0.5926 -0.54097 -0.56991 -0.52222 -0.56366 C -0.51354 -0.55602 -0.48211 -0.56158 -0.47222 -0.57477 " pathEditMode="relative" rAng="0" ptsTypes="fffffffffffffffffffffffA">
                                      <p:cBhvr>
                                        <p:cTn id="92" dur="2000" fill="hold"/>
                                        <p:tgtEl>
                                          <p:spTgt spid="11"/>
                                        </p:tgtEl>
                                        <p:attrNameLst>
                                          <p:attrName>ppt_x</p:attrName>
                                          <p:attrName>ppt_y</p:attrName>
                                        </p:attrNameLst>
                                      </p:cBhvr>
                                      <p:rCtr x="-28802" y="-18565"/>
                                    </p:animMotion>
                                  </p:childTnLst>
                                </p:cTn>
                              </p:par>
                            </p:childTnLst>
                          </p:cTn>
                        </p:par>
                        <p:par>
                          <p:cTn id="93" fill="hold">
                            <p:stCondLst>
                              <p:cond delay="3000"/>
                            </p:stCondLst>
                            <p:childTnLst>
                              <p:par>
                                <p:cTn id="94" presetID="10" presetClass="entr" presetSubtype="0" fill="hold" grpId="0" nodeType="afterEffect">
                                  <p:stCondLst>
                                    <p:cond delay="0"/>
                                  </p:stCondLst>
                                  <p:childTnLst>
                                    <p:set>
                                      <p:cBhvr>
                                        <p:cTn id="95" dur="1" fill="hold">
                                          <p:stCondLst>
                                            <p:cond delay="0"/>
                                          </p:stCondLst>
                                        </p:cTn>
                                        <p:tgtEl>
                                          <p:spTgt spid="37"/>
                                        </p:tgtEl>
                                        <p:attrNameLst>
                                          <p:attrName>style.visibility</p:attrName>
                                        </p:attrNameLst>
                                      </p:cBhvr>
                                      <p:to>
                                        <p:strVal val="visible"/>
                                      </p:to>
                                    </p:set>
                                    <p:animEffect transition="in" filter="fade">
                                      <p:cBhvr>
                                        <p:cTn id="96" dur="500"/>
                                        <p:tgtEl>
                                          <p:spTgt spid="37"/>
                                        </p:tgtEl>
                                      </p:cBhvr>
                                    </p:animEffect>
                                  </p:childTnLst>
                                </p:cTn>
                              </p:par>
                            </p:childTnLst>
                          </p:cTn>
                        </p:par>
                        <p:par>
                          <p:cTn id="97" fill="hold">
                            <p:stCondLst>
                              <p:cond delay="3500"/>
                            </p:stCondLst>
                            <p:childTnLst>
                              <p:par>
                                <p:cTn id="98" presetID="10" presetClass="entr" presetSubtype="0" fill="hold" nodeType="afterEffect">
                                  <p:stCondLst>
                                    <p:cond delay="0"/>
                                  </p:stCondLst>
                                  <p:childTnLst>
                                    <p:set>
                                      <p:cBhvr>
                                        <p:cTn id="99" dur="1" fill="hold">
                                          <p:stCondLst>
                                            <p:cond delay="0"/>
                                          </p:stCondLst>
                                        </p:cTn>
                                        <p:tgtEl>
                                          <p:spTgt spid="40"/>
                                        </p:tgtEl>
                                        <p:attrNameLst>
                                          <p:attrName>style.visibility</p:attrName>
                                        </p:attrNameLst>
                                      </p:cBhvr>
                                      <p:to>
                                        <p:strVal val="visible"/>
                                      </p:to>
                                    </p:set>
                                    <p:animEffect transition="in" filter="fade">
                                      <p:cBhvr>
                                        <p:cTn id="100" dur="500"/>
                                        <p:tgtEl>
                                          <p:spTgt spid="40"/>
                                        </p:tgtEl>
                                      </p:cBhvr>
                                    </p:animEffect>
                                  </p:childTnLst>
                                </p:cTn>
                              </p:par>
                            </p:childTnLst>
                          </p:cTn>
                        </p:par>
                      </p:childTnLst>
                    </p:cTn>
                  </p:par>
                  <p:par>
                    <p:cTn id="101" fill="hold">
                      <p:stCondLst>
                        <p:cond delay="indefinite"/>
                      </p:stCondLst>
                      <p:childTnLst>
                        <p:par>
                          <p:cTn id="102" fill="hold">
                            <p:stCondLst>
                              <p:cond delay="0"/>
                            </p:stCondLst>
                            <p:childTnLst>
                              <p:par>
                                <p:cTn id="103" presetID="10" presetClass="exit" presetSubtype="0" fill="hold" nodeType="clickEffect">
                                  <p:stCondLst>
                                    <p:cond delay="0"/>
                                  </p:stCondLst>
                                  <p:childTnLst>
                                    <p:animEffect transition="out" filter="fade">
                                      <p:cBhvr>
                                        <p:cTn id="104" dur="500"/>
                                        <p:tgtEl>
                                          <p:spTgt spid="40"/>
                                        </p:tgtEl>
                                      </p:cBhvr>
                                    </p:animEffect>
                                    <p:set>
                                      <p:cBhvr>
                                        <p:cTn id="105" dur="1" fill="hold">
                                          <p:stCondLst>
                                            <p:cond delay="499"/>
                                          </p:stCondLst>
                                        </p:cTn>
                                        <p:tgtEl>
                                          <p:spTgt spid="40"/>
                                        </p:tgtEl>
                                        <p:attrNameLst>
                                          <p:attrName>style.visibility</p:attrName>
                                        </p:attrNameLst>
                                      </p:cBhvr>
                                      <p:to>
                                        <p:strVal val="hidden"/>
                                      </p:to>
                                    </p:set>
                                  </p:childTnLst>
                                </p:cTn>
                              </p:par>
                            </p:childTnLst>
                          </p:cTn>
                        </p:par>
                        <p:par>
                          <p:cTn id="106" fill="hold">
                            <p:stCondLst>
                              <p:cond delay="500"/>
                            </p:stCondLst>
                            <p:childTnLst>
                              <p:par>
                                <p:cTn id="107" presetID="10" presetClass="entr" presetSubtype="0" fill="hold" grpId="0" nodeType="afterEffect">
                                  <p:stCondLst>
                                    <p:cond delay="0"/>
                                  </p:stCondLst>
                                  <p:childTnLst>
                                    <p:set>
                                      <p:cBhvr>
                                        <p:cTn id="108" dur="1" fill="hold">
                                          <p:stCondLst>
                                            <p:cond delay="0"/>
                                          </p:stCondLst>
                                        </p:cTn>
                                        <p:tgtEl>
                                          <p:spTgt spid="43"/>
                                        </p:tgtEl>
                                        <p:attrNameLst>
                                          <p:attrName>style.visibility</p:attrName>
                                        </p:attrNameLst>
                                      </p:cBhvr>
                                      <p:to>
                                        <p:strVal val="visible"/>
                                      </p:to>
                                    </p:set>
                                    <p:animEffect transition="in" filter="fade">
                                      <p:cBhvr>
                                        <p:cTn id="109" dur="500"/>
                                        <p:tgtEl>
                                          <p:spTgt spid="43"/>
                                        </p:tgtEl>
                                      </p:cBhvr>
                                    </p:animEffect>
                                  </p:childTnLst>
                                </p:cTn>
                              </p:par>
                            </p:childTnLst>
                          </p:cTn>
                        </p:par>
                        <p:par>
                          <p:cTn id="110" fill="hold">
                            <p:stCondLst>
                              <p:cond delay="1000"/>
                            </p:stCondLst>
                            <p:childTnLst>
                              <p:par>
                                <p:cTn id="111" presetID="10" presetClass="entr" presetSubtype="0" fill="hold" nodeType="afterEffect">
                                  <p:stCondLst>
                                    <p:cond delay="0"/>
                                  </p:stCondLst>
                                  <p:childTnLst>
                                    <p:set>
                                      <p:cBhvr>
                                        <p:cTn id="112" dur="1" fill="hold">
                                          <p:stCondLst>
                                            <p:cond delay="0"/>
                                          </p:stCondLst>
                                        </p:cTn>
                                        <p:tgtEl>
                                          <p:spTgt spid="44"/>
                                        </p:tgtEl>
                                        <p:attrNameLst>
                                          <p:attrName>style.visibility</p:attrName>
                                        </p:attrNameLst>
                                      </p:cBhvr>
                                      <p:to>
                                        <p:strVal val="visible"/>
                                      </p:to>
                                    </p:set>
                                    <p:animEffect transition="in" filter="fade">
                                      <p:cBhvr>
                                        <p:cTn id="113" dur="500"/>
                                        <p:tgtEl>
                                          <p:spTgt spid="44"/>
                                        </p:tgtEl>
                                      </p:cBhvr>
                                    </p:animEffect>
                                  </p:childTnLst>
                                </p:cTn>
                              </p:par>
                            </p:childTnLst>
                          </p:cTn>
                        </p:par>
                      </p:childTnLst>
                    </p:cTn>
                  </p:par>
                  <p:par>
                    <p:cTn id="114" fill="hold">
                      <p:stCondLst>
                        <p:cond delay="indefinite"/>
                      </p:stCondLst>
                      <p:childTnLst>
                        <p:par>
                          <p:cTn id="115" fill="hold">
                            <p:stCondLst>
                              <p:cond delay="0"/>
                            </p:stCondLst>
                            <p:childTnLst>
                              <p:par>
                                <p:cTn id="116" presetID="53" presetClass="entr" presetSubtype="16" fill="hold" grpId="0" nodeType="clickEffect">
                                  <p:stCondLst>
                                    <p:cond delay="0"/>
                                  </p:stCondLst>
                                  <p:childTnLst>
                                    <p:set>
                                      <p:cBhvr>
                                        <p:cTn id="117" dur="1" fill="hold">
                                          <p:stCondLst>
                                            <p:cond delay="0"/>
                                          </p:stCondLst>
                                        </p:cTn>
                                        <p:tgtEl>
                                          <p:spTgt spid="1041"/>
                                        </p:tgtEl>
                                        <p:attrNameLst>
                                          <p:attrName>style.visibility</p:attrName>
                                        </p:attrNameLst>
                                      </p:cBhvr>
                                      <p:to>
                                        <p:strVal val="visible"/>
                                      </p:to>
                                    </p:set>
                                    <p:anim calcmode="lin" valueType="num">
                                      <p:cBhvr>
                                        <p:cTn id="118" dur="500" fill="hold"/>
                                        <p:tgtEl>
                                          <p:spTgt spid="1041"/>
                                        </p:tgtEl>
                                        <p:attrNameLst>
                                          <p:attrName>ppt_w</p:attrName>
                                        </p:attrNameLst>
                                      </p:cBhvr>
                                      <p:tavLst>
                                        <p:tav tm="0">
                                          <p:val>
                                            <p:fltVal val="0"/>
                                          </p:val>
                                        </p:tav>
                                        <p:tav tm="100000">
                                          <p:val>
                                            <p:strVal val="#ppt_w"/>
                                          </p:val>
                                        </p:tav>
                                      </p:tavLst>
                                    </p:anim>
                                    <p:anim calcmode="lin" valueType="num">
                                      <p:cBhvr>
                                        <p:cTn id="119" dur="500" fill="hold"/>
                                        <p:tgtEl>
                                          <p:spTgt spid="1041"/>
                                        </p:tgtEl>
                                        <p:attrNameLst>
                                          <p:attrName>ppt_h</p:attrName>
                                        </p:attrNameLst>
                                      </p:cBhvr>
                                      <p:tavLst>
                                        <p:tav tm="0">
                                          <p:val>
                                            <p:fltVal val="0"/>
                                          </p:val>
                                        </p:tav>
                                        <p:tav tm="100000">
                                          <p:val>
                                            <p:strVal val="#ppt_h"/>
                                          </p:val>
                                        </p:tav>
                                      </p:tavLst>
                                    </p:anim>
                                    <p:animEffect transition="in" filter="fade">
                                      <p:cBhvr>
                                        <p:cTn id="120" dur="500"/>
                                        <p:tgtEl>
                                          <p:spTgt spid="1041"/>
                                        </p:tgtEl>
                                      </p:cBhvr>
                                    </p:animEffect>
                                  </p:childTnLst>
                                </p:cTn>
                              </p:par>
                            </p:childTnLst>
                          </p:cTn>
                        </p:par>
                        <p:par>
                          <p:cTn id="121" fill="hold">
                            <p:stCondLst>
                              <p:cond delay="500"/>
                            </p:stCondLst>
                            <p:childTnLst>
                              <p:par>
                                <p:cTn id="122" presetID="10" presetClass="entr" presetSubtype="0" fill="hold" grpId="0" nodeType="afterEffect">
                                  <p:stCondLst>
                                    <p:cond delay="0"/>
                                  </p:stCondLst>
                                  <p:childTnLst>
                                    <p:set>
                                      <p:cBhvr>
                                        <p:cTn id="123" dur="1" fill="hold">
                                          <p:stCondLst>
                                            <p:cond delay="0"/>
                                          </p:stCondLst>
                                        </p:cTn>
                                        <p:tgtEl>
                                          <p:spTgt spid="53"/>
                                        </p:tgtEl>
                                        <p:attrNameLst>
                                          <p:attrName>style.visibility</p:attrName>
                                        </p:attrNameLst>
                                      </p:cBhvr>
                                      <p:to>
                                        <p:strVal val="visible"/>
                                      </p:to>
                                    </p:set>
                                    <p:animEffect transition="in" filter="fade">
                                      <p:cBhvr>
                                        <p:cTn id="124"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6" grpId="0" animBg="1"/>
      <p:bldP spid="6" grpId="1" animBg="1"/>
      <p:bldP spid="6" grpId="2" animBg="1"/>
      <p:bldP spid="7" grpId="0" animBg="1"/>
      <p:bldP spid="7" grpId="1" animBg="1"/>
      <p:bldP spid="7" grpId="2" animBg="1"/>
      <p:bldP spid="11" grpId="0" animBg="1"/>
      <p:bldP spid="11" grpId="1" animBg="1"/>
      <p:bldP spid="11" grpId="2" animBg="1"/>
      <p:bldP spid="11" grpId="3" animBg="1"/>
      <p:bldP spid="28" grpId="0" animBg="1"/>
      <p:bldP spid="37" grpId="0" animBg="1"/>
      <p:bldP spid="43" grpId="0" animBg="1"/>
      <p:bldP spid="48" grpId="0" animBg="1"/>
      <p:bldP spid="53" grpId="0" animBg="1"/>
      <p:bldP spid="104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hlinkClick r:id="rId2" action="ppaction://hlinksldjump"/>
          </p:cNvPr>
          <p:cNvPicPr>
            <a:picLocks noChangeAspect="1"/>
          </p:cNvPicPr>
          <p:nvPr/>
        </p:nvPicPr>
        <p:blipFill>
          <a:blip r:embed="rId3"/>
          <a:stretch>
            <a:fillRect/>
          </a:stretch>
        </p:blipFill>
        <p:spPr>
          <a:xfrm>
            <a:off x="611560" y="620688"/>
            <a:ext cx="7901533" cy="204091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TextBox 1"/>
          <p:cNvSpPr txBox="1"/>
          <p:nvPr/>
        </p:nvSpPr>
        <p:spPr>
          <a:xfrm>
            <a:off x="611560" y="5511432"/>
            <a:ext cx="6429645" cy="369332"/>
          </a:xfrm>
          <a:prstGeom prst="rect">
            <a:avLst/>
          </a:prstGeom>
          <a:noFill/>
        </p:spPr>
        <p:txBody>
          <a:bodyPr wrap="none" rtlCol="0">
            <a:spAutoFit/>
          </a:bodyPr>
          <a:lstStyle/>
          <a:p>
            <a:r>
              <a:rPr lang="en-US" altLang="zh-CN" dirty="0" smtClean="0">
                <a:solidFill>
                  <a:schemeClr val="accent6">
                    <a:lumMod val="75000"/>
                  </a:schemeClr>
                </a:solidFill>
              </a:rPr>
              <a:t>IE6/7/8</a:t>
            </a:r>
            <a:r>
              <a:rPr lang="en-US" altLang="zh-CN" dirty="0" smtClean="0">
                <a:solidFill>
                  <a:schemeClr val="bg1"/>
                </a:solidFill>
              </a:rPr>
              <a:t> Object.prototype.toString.apply(null) </a:t>
            </a:r>
            <a:r>
              <a:rPr lang="zh-CN" altLang="en-US" dirty="0" smtClean="0">
                <a:solidFill>
                  <a:schemeClr val="bg1"/>
                </a:solidFill>
              </a:rPr>
              <a:t>返回</a:t>
            </a:r>
            <a:r>
              <a:rPr lang="en-US" altLang="zh-CN" dirty="0" smtClean="0">
                <a:solidFill>
                  <a:schemeClr val="accent6">
                    <a:lumMod val="75000"/>
                  </a:schemeClr>
                </a:solidFill>
              </a:rPr>
              <a:t>’[object Object]’</a:t>
            </a:r>
            <a:endParaRPr lang="zh-CN" altLang="en-US" dirty="0">
              <a:solidFill>
                <a:schemeClr val="accent6">
                  <a:lumMod val="75000"/>
                </a:schemeClr>
              </a:solidFill>
            </a:endParaRPr>
          </a:p>
        </p:txBody>
      </p:sp>
      <p:sp>
        <p:nvSpPr>
          <p:cNvPr id="5" name="矩形 3"/>
          <p:cNvSpPr/>
          <p:nvPr/>
        </p:nvSpPr>
        <p:spPr>
          <a:xfrm>
            <a:off x="467544" y="3573016"/>
            <a:ext cx="7920880" cy="1569660"/>
          </a:xfrm>
          <a:prstGeom prst="rect">
            <a:avLst/>
          </a:prstGeom>
        </p:spPr>
        <p:txBody>
          <a:bodyPr wrap="square">
            <a:spAutoFit/>
          </a:bodyPr>
          <a:lstStyle/>
          <a:p>
            <a:pPr>
              <a:lnSpc>
                <a:spcPct val="150000"/>
              </a:lnSpc>
            </a:pPr>
            <a:r>
              <a:rPr lang="en-US" altLang="zh-CN" sz="1600" dirty="0" smtClean="0">
                <a:solidFill>
                  <a:schemeClr val="bg1"/>
                </a:solidFill>
                <a:latin typeface="Comic Sans MS" pitchFamily="66" charset="0"/>
              </a:rPr>
              <a:t>Object.</a:t>
            </a:r>
            <a:r>
              <a:rPr lang="en-US" altLang="zh-CN" sz="1600" dirty="0" smtClean="0">
                <a:solidFill>
                  <a:srgbClr val="FF66CC"/>
                </a:solidFill>
                <a:latin typeface="Comic Sans MS" pitchFamily="66" charset="0"/>
              </a:rPr>
              <a:t>prototype</a:t>
            </a:r>
            <a:r>
              <a:rPr lang="en-US" altLang="zh-CN" sz="1600" dirty="0" smtClean="0">
                <a:solidFill>
                  <a:schemeClr val="bg1"/>
                </a:solidFill>
                <a:latin typeface="Comic Sans MS" pitchFamily="66" charset="0"/>
              </a:rPr>
              <a:t>.toString.apply(</a:t>
            </a:r>
            <a:r>
              <a:rPr lang="en-US" altLang="zh-CN" sz="1600" dirty="0" smtClean="0">
                <a:solidFill>
                  <a:srgbClr val="A619E5"/>
                </a:solidFill>
                <a:latin typeface="Comic Sans MS" pitchFamily="66" charset="0"/>
              </a:rPr>
              <a:t>[]</a:t>
            </a:r>
            <a:r>
              <a:rPr lang="en-US" altLang="zh-CN" sz="1600" dirty="0" smtClean="0">
                <a:solidFill>
                  <a:schemeClr val="bg1"/>
                </a:solidFill>
                <a:latin typeface="Comic Sans MS" pitchFamily="66" charset="0"/>
              </a:rPr>
              <a:t>); === </a:t>
            </a:r>
            <a:r>
              <a:rPr lang="en-US" altLang="zh-CN" sz="1600" dirty="0" smtClean="0">
                <a:solidFill>
                  <a:srgbClr val="00B0F0"/>
                </a:solidFill>
                <a:latin typeface="Comic Sans MS" pitchFamily="66" charset="0"/>
              </a:rPr>
              <a:t>“[Object Array]”</a:t>
            </a:r>
            <a:r>
              <a:rPr lang="en-US" altLang="zh-CN" sz="1600" dirty="0" smtClean="0">
                <a:solidFill>
                  <a:schemeClr val="bg1"/>
                </a:solidFill>
                <a:latin typeface="Comic Sans MS" pitchFamily="66" charset="0"/>
              </a:rPr>
              <a:t>;</a:t>
            </a:r>
          </a:p>
          <a:p>
            <a:pPr>
              <a:lnSpc>
                <a:spcPct val="150000"/>
              </a:lnSpc>
            </a:pPr>
            <a:r>
              <a:rPr lang="en-US" altLang="zh-CN" sz="1600" dirty="0" smtClean="0">
                <a:solidFill>
                  <a:schemeClr val="bg1"/>
                </a:solidFill>
                <a:latin typeface="Comic Sans MS" pitchFamily="66" charset="0"/>
              </a:rPr>
              <a:t>Object.</a:t>
            </a:r>
            <a:r>
              <a:rPr lang="en-US" altLang="zh-CN" sz="1600" dirty="0" smtClean="0">
                <a:solidFill>
                  <a:srgbClr val="FF66CC"/>
                </a:solidFill>
                <a:latin typeface="Comic Sans MS" pitchFamily="66" charset="0"/>
              </a:rPr>
              <a:t>prototype</a:t>
            </a:r>
            <a:r>
              <a:rPr lang="en-US" altLang="zh-CN" sz="1600" dirty="0" smtClean="0">
                <a:solidFill>
                  <a:schemeClr val="bg1"/>
                </a:solidFill>
                <a:latin typeface="Comic Sans MS" pitchFamily="66" charset="0"/>
              </a:rPr>
              <a:t>.toString.apply(</a:t>
            </a:r>
            <a:r>
              <a:rPr lang="en-US" altLang="zh-CN" sz="1600" dirty="0" smtClean="0">
                <a:solidFill>
                  <a:srgbClr val="A619E5"/>
                </a:solidFill>
                <a:latin typeface="Comic Sans MS" pitchFamily="66" charset="0"/>
              </a:rPr>
              <a:t>function(){}</a:t>
            </a:r>
            <a:r>
              <a:rPr lang="en-US" altLang="zh-CN" sz="1600" dirty="0" smtClean="0">
                <a:solidFill>
                  <a:schemeClr val="bg1"/>
                </a:solidFill>
                <a:latin typeface="Comic Sans MS" pitchFamily="66" charset="0"/>
              </a:rPr>
              <a:t>); </a:t>
            </a:r>
            <a:r>
              <a:rPr lang="en-US" altLang="zh-CN" sz="1600" dirty="0">
                <a:solidFill>
                  <a:schemeClr val="bg1"/>
                </a:solidFill>
                <a:latin typeface="Comic Sans MS" pitchFamily="66" charset="0"/>
              </a:rPr>
              <a:t>=== </a:t>
            </a:r>
            <a:r>
              <a:rPr lang="en-US" altLang="zh-CN" sz="1600" dirty="0">
                <a:solidFill>
                  <a:srgbClr val="00B0F0"/>
                </a:solidFill>
                <a:latin typeface="Comic Sans MS" pitchFamily="66" charset="0"/>
              </a:rPr>
              <a:t>“[Object </a:t>
            </a:r>
            <a:r>
              <a:rPr lang="en-US" altLang="zh-CN" sz="1600" dirty="0" smtClean="0">
                <a:solidFill>
                  <a:srgbClr val="00B0F0"/>
                </a:solidFill>
                <a:latin typeface="Comic Sans MS" pitchFamily="66" charset="0"/>
              </a:rPr>
              <a:t>Function]”</a:t>
            </a:r>
            <a:r>
              <a:rPr lang="en-US" altLang="zh-CN" sz="1600" dirty="0" smtClean="0">
                <a:solidFill>
                  <a:schemeClr val="bg1"/>
                </a:solidFill>
                <a:latin typeface="Comic Sans MS" pitchFamily="66" charset="0"/>
              </a:rPr>
              <a:t>;</a:t>
            </a:r>
          </a:p>
          <a:p>
            <a:pPr>
              <a:lnSpc>
                <a:spcPct val="150000"/>
              </a:lnSpc>
            </a:pPr>
            <a:r>
              <a:rPr lang="en-US" altLang="zh-CN" sz="1600" dirty="0" smtClean="0">
                <a:solidFill>
                  <a:schemeClr val="bg1"/>
                </a:solidFill>
                <a:latin typeface="Comic Sans MS" pitchFamily="66" charset="0"/>
              </a:rPr>
              <a:t>Object.</a:t>
            </a:r>
            <a:r>
              <a:rPr lang="en-US" altLang="zh-CN" sz="1600" dirty="0" smtClean="0">
                <a:solidFill>
                  <a:srgbClr val="FF66CC"/>
                </a:solidFill>
                <a:latin typeface="Comic Sans MS" pitchFamily="66" charset="0"/>
              </a:rPr>
              <a:t>prototype</a:t>
            </a:r>
            <a:r>
              <a:rPr lang="en-US" altLang="zh-CN" sz="1600" dirty="0" smtClean="0">
                <a:solidFill>
                  <a:schemeClr val="bg1"/>
                </a:solidFill>
                <a:latin typeface="Comic Sans MS" pitchFamily="66" charset="0"/>
              </a:rPr>
              <a:t>.toString.apply</a:t>
            </a:r>
            <a:r>
              <a:rPr lang="en-US" altLang="zh-CN" sz="1600" dirty="0" smtClean="0">
                <a:solidFill>
                  <a:srgbClr val="A619E5"/>
                </a:solidFill>
                <a:latin typeface="Comic Sans MS" pitchFamily="66" charset="0"/>
              </a:rPr>
              <a:t>(null</a:t>
            </a:r>
            <a:r>
              <a:rPr lang="en-US" altLang="zh-CN" sz="1600" dirty="0" smtClean="0">
                <a:solidFill>
                  <a:schemeClr val="bg1"/>
                </a:solidFill>
                <a:latin typeface="Comic Sans MS" pitchFamily="66" charset="0"/>
              </a:rPr>
              <a:t>); </a:t>
            </a:r>
            <a:r>
              <a:rPr lang="en-US" altLang="zh-CN" sz="1600" dirty="0">
                <a:solidFill>
                  <a:schemeClr val="bg1"/>
                </a:solidFill>
                <a:latin typeface="Comic Sans MS" pitchFamily="66" charset="0"/>
              </a:rPr>
              <a:t>=== </a:t>
            </a:r>
            <a:r>
              <a:rPr lang="en-US" altLang="zh-CN" sz="1600" dirty="0">
                <a:solidFill>
                  <a:srgbClr val="00B0F0"/>
                </a:solidFill>
                <a:latin typeface="Comic Sans MS" pitchFamily="66" charset="0"/>
              </a:rPr>
              <a:t>“[Object </a:t>
            </a:r>
            <a:r>
              <a:rPr lang="en-US" altLang="zh-CN" sz="1600" dirty="0" smtClean="0">
                <a:solidFill>
                  <a:srgbClr val="00B0F0"/>
                </a:solidFill>
                <a:latin typeface="Comic Sans MS" pitchFamily="66" charset="0"/>
              </a:rPr>
              <a:t>Null]”</a:t>
            </a:r>
            <a:r>
              <a:rPr lang="en-US" altLang="zh-CN" sz="1600" dirty="0" smtClean="0">
                <a:solidFill>
                  <a:schemeClr val="bg1"/>
                </a:solidFill>
                <a:latin typeface="Comic Sans MS" pitchFamily="66" charset="0"/>
              </a:rPr>
              <a:t>;</a:t>
            </a:r>
            <a:endParaRPr lang="en-US" altLang="zh-CN" sz="1600" dirty="0">
              <a:solidFill>
                <a:schemeClr val="bg1"/>
              </a:solidFill>
              <a:latin typeface="Comic Sans MS" pitchFamily="66" charset="0"/>
            </a:endParaRPr>
          </a:p>
          <a:p>
            <a:pPr>
              <a:lnSpc>
                <a:spcPct val="150000"/>
              </a:lnSpc>
            </a:pPr>
            <a:endParaRPr lang="en-US" altLang="zh-CN" sz="1600" dirty="0">
              <a:solidFill>
                <a:srgbClr val="7030A0"/>
              </a:solidFill>
              <a:latin typeface="Comic Sans MS" pitchFamily="66" charset="0"/>
            </a:endParaRPr>
          </a:p>
        </p:txBody>
      </p:sp>
    </p:spTree>
    <p:extLst>
      <p:ext uri="{BB962C8B-B14F-4D97-AF65-F5344CB8AC3E}">
        <p14:creationId xmlns:p14="http://schemas.microsoft.com/office/powerpoint/2010/main" val="20726133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2978869" y="1700808"/>
            <a:ext cx="3152775" cy="10001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 name="Picture 5"/>
          <p:cNvPicPr>
            <a:picLocks noChangeAspect="1"/>
          </p:cNvPicPr>
          <p:nvPr/>
        </p:nvPicPr>
        <p:blipFill>
          <a:blip r:embed="rId4"/>
          <a:stretch>
            <a:fillRect/>
          </a:stretch>
        </p:blipFill>
        <p:spPr>
          <a:xfrm>
            <a:off x="3059832" y="538304"/>
            <a:ext cx="2990850" cy="7048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Picture 6"/>
          <p:cNvPicPr>
            <a:picLocks noChangeAspect="1"/>
          </p:cNvPicPr>
          <p:nvPr/>
        </p:nvPicPr>
        <p:blipFill>
          <a:blip r:embed="rId5"/>
          <a:stretch>
            <a:fillRect/>
          </a:stretch>
        </p:blipFill>
        <p:spPr>
          <a:xfrm>
            <a:off x="3012206" y="3118098"/>
            <a:ext cx="3086100" cy="10572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8" name="Picture 7"/>
          <p:cNvPicPr>
            <a:picLocks noChangeAspect="1"/>
          </p:cNvPicPr>
          <p:nvPr/>
        </p:nvPicPr>
        <p:blipFill>
          <a:blip r:embed="rId6"/>
          <a:stretch>
            <a:fillRect/>
          </a:stretch>
        </p:blipFill>
        <p:spPr>
          <a:xfrm>
            <a:off x="2202582" y="4548733"/>
            <a:ext cx="4705350" cy="10668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9" name="Picture 8"/>
          <p:cNvPicPr>
            <a:picLocks noChangeAspect="1"/>
          </p:cNvPicPr>
          <p:nvPr/>
        </p:nvPicPr>
        <p:blipFill>
          <a:blip r:embed="rId7"/>
          <a:stretch>
            <a:fillRect/>
          </a:stretch>
        </p:blipFill>
        <p:spPr>
          <a:xfrm>
            <a:off x="2397844" y="5953670"/>
            <a:ext cx="4314825" cy="6762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0" name="标题 1"/>
          <p:cNvSpPr txBox="1">
            <a:spLocks/>
          </p:cNvSpPr>
          <p:nvPr/>
        </p:nvSpPr>
        <p:spPr>
          <a:xfrm rot="20590802">
            <a:off x="-2811550" y="366009"/>
            <a:ext cx="8318212" cy="464397"/>
          </a:xfrm>
          <a:prstGeom prst="rect">
            <a:avLst/>
          </a:prstGeom>
          <a:solidFill>
            <a:schemeClr val="accent1"/>
          </a:solidFill>
        </p:spPr>
        <p:txBody>
          <a:bodyPr vert="horz" lIns="91440" tIns="45720" rIns="91440" bIns="45720" rtlCol="0" anchor="ctr">
            <a:normAutofit fontScale="900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3000" dirty="0" smtClean="0">
                <a:solidFill>
                  <a:schemeClr val="bg1"/>
                </a:solidFill>
                <a:latin typeface="Comic Sans MS" pitchFamily="66" charset="0"/>
              </a:rPr>
              <a:t>类型检测实践</a:t>
            </a:r>
            <a:endParaRPr lang="zh-CN" altLang="en-US" sz="3000" dirty="0">
              <a:solidFill>
                <a:schemeClr val="bg1"/>
              </a:solidFill>
              <a:latin typeface="Comic Sans MS" pitchFamily="66" charset="0"/>
            </a:endParaRPr>
          </a:p>
        </p:txBody>
      </p:sp>
    </p:spTree>
    <p:extLst>
      <p:ext uri="{BB962C8B-B14F-4D97-AF65-F5344CB8AC3E}">
        <p14:creationId xmlns:p14="http://schemas.microsoft.com/office/powerpoint/2010/main" val="814159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solidFill>
                  <a:schemeClr val="bg1"/>
                </a:solidFill>
              </a:rPr>
              <a:t>类型</a:t>
            </a:r>
            <a:r>
              <a:rPr lang="zh-CN" altLang="en-US" dirty="0" smtClean="0">
                <a:solidFill>
                  <a:schemeClr val="bg1"/>
                </a:solidFill>
              </a:rPr>
              <a:t>检测小结</a:t>
            </a:r>
            <a:endParaRPr lang="zh-CN" altLang="en-US" dirty="0">
              <a:solidFill>
                <a:schemeClr val="bg1"/>
              </a:solidFill>
            </a:endParaRPr>
          </a:p>
        </p:txBody>
      </p:sp>
      <p:sp>
        <p:nvSpPr>
          <p:cNvPr id="3" name="Content Placeholder 2"/>
          <p:cNvSpPr>
            <a:spLocks noGrp="1"/>
          </p:cNvSpPr>
          <p:nvPr>
            <p:ph idx="1"/>
          </p:nvPr>
        </p:nvSpPr>
        <p:spPr/>
        <p:txBody>
          <a:bodyPr>
            <a:normAutofit fontScale="85000" lnSpcReduction="10000"/>
          </a:bodyPr>
          <a:lstStyle/>
          <a:p>
            <a:pPr marL="0" indent="0">
              <a:buNone/>
            </a:pPr>
            <a:r>
              <a:rPr lang="en-US" altLang="zh-CN" dirty="0" smtClean="0">
                <a:solidFill>
                  <a:schemeClr val="accent6">
                    <a:lumMod val="75000"/>
                  </a:schemeClr>
                </a:solidFill>
              </a:rPr>
              <a:t>typeof</a:t>
            </a:r>
          </a:p>
          <a:p>
            <a:pPr marL="0" indent="0">
              <a:buNone/>
            </a:pPr>
            <a:r>
              <a:rPr lang="zh-CN" altLang="en-US" dirty="0" smtClean="0">
                <a:solidFill>
                  <a:schemeClr val="bg1"/>
                </a:solidFill>
              </a:rPr>
              <a:t>适合基元类型及</a:t>
            </a:r>
            <a:r>
              <a:rPr lang="en-US" altLang="zh-CN" dirty="0" smtClean="0">
                <a:solidFill>
                  <a:schemeClr val="bg1"/>
                </a:solidFill>
              </a:rPr>
              <a:t>function</a:t>
            </a:r>
            <a:r>
              <a:rPr lang="zh-CN" altLang="en-US" dirty="0" smtClean="0">
                <a:solidFill>
                  <a:schemeClr val="bg1"/>
                </a:solidFill>
              </a:rPr>
              <a:t>检测，遇到</a:t>
            </a:r>
            <a:r>
              <a:rPr lang="en-US" altLang="zh-CN" dirty="0" smtClean="0">
                <a:solidFill>
                  <a:schemeClr val="bg1"/>
                </a:solidFill>
              </a:rPr>
              <a:t>null</a:t>
            </a:r>
            <a:r>
              <a:rPr lang="zh-CN" altLang="en-US" dirty="0" smtClean="0">
                <a:solidFill>
                  <a:schemeClr val="bg1"/>
                </a:solidFill>
              </a:rPr>
              <a:t>完蛋</a:t>
            </a:r>
            <a:r>
              <a:rPr lang="zh-CN" altLang="en-US" dirty="0">
                <a:solidFill>
                  <a:schemeClr val="bg1"/>
                </a:solidFill>
              </a:rPr>
              <a:t>。</a:t>
            </a:r>
            <a:endParaRPr lang="en-US" altLang="zh-CN" dirty="0" smtClean="0">
              <a:solidFill>
                <a:schemeClr val="bg1"/>
              </a:solidFill>
            </a:endParaRPr>
          </a:p>
          <a:p>
            <a:pPr marL="0" indent="0">
              <a:buNone/>
            </a:pPr>
            <a:endParaRPr lang="en-US" altLang="zh-CN" dirty="0" smtClean="0">
              <a:solidFill>
                <a:schemeClr val="bg1"/>
              </a:solidFill>
            </a:endParaRPr>
          </a:p>
          <a:p>
            <a:pPr marL="0" indent="0">
              <a:buNone/>
            </a:pPr>
            <a:r>
              <a:rPr lang="en-US" altLang="zh-CN" dirty="0" smtClean="0">
                <a:solidFill>
                  <a:schemeClr val="accent6">
                    <a:lumMod val="75000"/>
                  </a:schemeClr>
                </a:solidFill>
              </a:rPr>
              <a:t>[[Class]]</a:t>
            </a:r>
          </a:p>
          <a:p>
            <a:pPr marL="0" indent="0">
              <a:buNone/>
            </a:pPr>
            <a:r>
              <a:rPr lang="zh-CN" altLang="en-US" dirty="0" smtClean="0">
                <a:solidFill>
                  <a:schemeClr val="bg1"/>
                </a:solidFill>
              </a:rPr>
              <a:t>通过</a:t>
            </a:r>
            <a:r>
              <a:rPr lang="en-US" altLang="zh-CN" dirty="0" smtClean="0">
                <a:solidFill>
                  <a:schemeClr val="bg1"/>
                </a:solidFill>
              </a:rPr>
              <a:t>{}.toString</a:t>
            </a:r>
            <a:r>
              <a:rPr lang="zh-CN" altLang="en-US" dirty="0" smtClean="0">
                <a:solidFill>
                  <a:schemeClr val="bg1"/>
                </a:solidFill>
              </a:rPr>
              <a:t>拿到，适合内置对象和基元类型，遇到</a:t>
            </a:r>
            <a:r>
              <a:rPr lang="en-US" altLang="zh-CN" dirty="0" smtClean="0">
                <a:solidFill>
                  <a:schemeClr val="bg1"/>
                </a:solidFill>
              </a:rPr>
              <a:t>null</a:t>
            </a:r>
            <a:r>
              <a:rPr lang="zh-CN" altLang="en-US" dirty="0" smtClean="0">
                <a:solidFill>
                  <a:schemeClr val="bg1"/>
                </a:solidFill>
              </a:rPr>
              <a:t>和</a:t>
            </a:r>
            <a:r>
              <a:rPr lang="en-US" altLang="zh-CN" dirty="0" smtClean="0">
                <a:solidFill>
                  <a:schemeClr val="bg1"/>
                </a:solidFill>
              </a:rPr>
              <a:t>undefined</a:t>
            </a:r>
            <a:r>
              <a:rPr lang="zh-CN" altLang="en-US" dirty="0" smtClean="0">
                <a:solidFill>
                  <a:schemeClr val="bg1"/>
                </a:solidFill>
              </a:rPr>
              <a:t>完蛋</a:t>
            </a:r>
            <a:r>
              <a:rPr lang="en-US" altLang="zh-CN" dirty="0" smtClean="0">
                <a:solidFill>
                  <a:schemeClr val="bg1">
                    <a:lumMod val="50000"/>
                  </a:schemeClr>
                </a:solidFill>
              </a:rPr>
              <a:t>(IE678</a:t>
            </a:r>
            <a:r>
              <a:rPr lang="zh-CN" altLang="en-US" dirty="0" smtClean="0">
                <a:solidFill>
                  <a:schemeClr val="bg1">
                    <a:lumMod val="50000"/>
                  </a:schemeClr>
                </a:solidFill>
              </a:rPr>
              <a:t>等返回</a:t>
            </a:r>
            <a:r>
              <a:rPr lang="en-US" altLang="zh-CN" dirty="0" smtClean="0">
                <a:solidFill>
                  <a:schemeClr val="bg1">
                    <a:lumMod val="50000"/>
                  </a:schemeClr>
                </a:solidFill>
              </a:rPr>
              <a:t>[object Object])</a:t>
            </a:r>
            <a:r>
              <a:rPr lang="zh-CN" altLang="en-US" dirty="0" smtClean="0">
                <a:solidFill>
                  <a:schemeClr val="bg1"/>
                </a:solidFill>
              </a:rPr>
              <a:t>。</a:t>
            </a:r>
            <a:endParaRPr lang="en-US" altLang="zh-CN" dirty="0" smtClean="0">
              <a:solidFill>
                <a:schemeClr val="bg1"/>
              </a:solidFill>
            </a:endParaRPr>
          </a:p>
          <a:p>
            <a:pPr marL="0" indent="0">
              <a:buNone/>
            </a:pPr>
            <a:endParaRPr lang="en-US" altLang="zh-CN" dirty="0">
              <a:solidFill>
                <a:schemeClr val="bg1"/>
              </a:solidFill>
            </a:endParaRPr>
          </a:p>
          <a:p>
            <a:pPr marL="0" indent="0">
              <a:buNone/>
            </a:pPr>
            <a:r>
              <a:rPr lang="en-US" altLang="zh-CN" dirty="0" smtClean="0">
                <a:solidFill>
                  <a:schemeClr val="accent6">
                    <a:lumMod val="75000"/>
                  </a:schemeClr>
                </a:solidFill>
              </a:rPr>
              <a:t>instanceof</a:t>
            </a:r>
          </a:p>
          <a:p>
            <a:pPr marL="0" indent="0">
              <a:buNone/>
            </a:pPr>
            <a:r>
              <a:rPr lang="zh-CN" altLang="en-US" dirty="0" smtClean="0">
                <a:solidFill>
                  <a:schemeClr val="bg1"/>
                </a:solidFill>
              </a:rPr>
              <a:t>适合自定义对象，也可以用来检测原生对象，在不同</a:t>
            </a:r>
            <a:r>
              <a:rPr lang="en-US" altLang="zh-CN" dirty="0" err="1" smtClean="0">
                <a:solidFill>
                  <a:schemeClr val="bg1"/>
                </a:solidFill>
              </a:rPr>
              <a:t>iframe</a:t>
            </a:r>
            <a:r>
              <a:rPr lang="zh-CN" altLang="en-US" dirty="0" smtClean="0">
                <a:solidFill>
                  <a:schemeClr val="bg1"/>
                </a:solidFill>
              </a:rPr>
              <a:t>和</a:t>
            </a:r>
            <a:r>
              <a:rPr lang="en-US" altLang="zh-CN" dirty="0" smtClean="0">
                <a:solidFill>
                  <a:schemeClr val="bg1"/>
                </a:solidFill>
              </a:rPr>
              <a:t>window</a:t>
            </a:r>
            <a:r>
              <a:rPr lang="zh-CN" altLang="en-US" dirty="0" smtClean="0">
                <a:solidFill>
                  <a:schemeClr val="bg1"/>
                </a:solidFill>
              </a:rPr>
              <a:t>间检测时完蛋。</a:t>
            </a:r>
            <a:endParaRPr lang="zh-CN" altLang="en-US" dirty="0">
              <a:solidFill>
                <a:schemeClr val="bg1"/>
              </a:solidFill>
            </a:endParaRPr>
          </a:p>
        </p:txBody>
      </p:sp>
    </p:spTree>
    <p:extLst>
      <p:ext uri="{BB962C8B-B14F-4D97-AF65-F5344CB8AC3E}">
        <p14:creationId xmlns:p14="http://schemas.microsoft.com/office/powerpoint/2010/main" val="119254999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491880" y="1340768"/>
            <a:ext cx="1907895" cy="3770263"/>
          </a:xfrm>
          <a:prstGeom prst="rect">
            <a:avLst/>
          </a:prstGeom>
          <a:noFill/>
          <a:effectLst>
            <a:outerShdw blurRad="1244600" dist="50800" dir="5400000" algn="ctr" rotWithShape="0">
              <a:srgbClr val="000000">
                <a:alpha val="43137"/>
              </a:srgbClr>
            </a:outerShdw>
          </a:effectLst>
        </p:spPr>
        <p:txBody>
          <a:bodyPr wrap="none">
            <a:spAutoFit/>
          </a:bodyPr>
          <a:lstStyle/>
          <a:p>
            <a:r>
              <a:rPr lang="en-US" altLang="zh-CN" sz="23900" dirty="0" smtClean="0">
                <a:solidFill>
                  <a:srgbClr val="800080"/>
                </a:solidFill>
                <a:latin typeface="Adobe 繁黑體 Std B" pitchFamily="34" charset="-128"/>
                <a:ea typeface="Adobe 繁黑體 Std B" pitchFamily="34" charset="-128"/>
              </a:rPr>
              <a:t>5</a:t>
            </a:r>
            <a:endParaRPr lang="zh-CN" altLang="en-US" sz="23900" dirty="0">
              <a:solidFill>
                <a:srgbClr val="800080"/>
              </a:solidFill>
              <a:latin typeface="Adobe 繁黑體 Std B" pitchFamily="34" charset="-128"/>
              <a:ea typeface="Adobe 繁黑體 Std B" pitchFamily="34" charset="-128"/>
            </a:endParaRPr>
          </a:p>
        </p:txBody>
      </p:sp>
      <p:sp>
        <p:nvSpPr>
          <p:cNvPr id="4" name="矩形 3"/>
          <p:cNvSpPr/>
          <p:nvPr/>
        </p:nvSpPr>
        <p:spPr>
          <a:xfrm>
            <a:off x="2172955" y="3212976"/>
            <a:ext cx="4545744" cy="584775"/>
          </a:xfrm>
          <a:prstGeom prst="rect">
            <a:avLst/>
          </a:prstGeom>
        </p:spPr>
        <p:txBody>
          <a:bodyPr wrap="square">
            <a:spAutoFit/>
          </a:bodyPr>
          <a:lstStyle/>
          <a:p>
            <a:r>
              <a:rPr lang="en-US" altLang="zh-CN" sz="3200" dirty="0" smtClean="0">
                <a:solidFill>
                  <a:schemeClr val="bg1"/>
                </a:solidFill>
                <a:latin typeface="Comic Sans MS" pitchFamily="66" charset="0"/>
              </a:rPr>
              <a:t>Practice Make Perfect</a:t>
            </a:r>
            <a:endParaRPr lang="en-US" altLang="zh-CN" sz="3200" dirty="0">
              <a:solidFill>
                <a:schemeClr val="bg1"/>
              </a:solidFill>
              <a:latin typeface="Comic Sans MS" pitchFamily="66" charset="0"/>
            </a:endParaRPr>
          </a:p>
        </p:txBody>
      </p:sp>
    </p:spTree>
    <p:extLst>
      <p:ext uri="{BB962C8B-B14F-4D97-AF65-F5344CB8AC3E}">
        <p14:creationId xmlns:p14="http://schemas.microsoft.com/office/powerpoint/2010/main" val="694024321"/>
      </p:ext>
    </p:extLst>
  </p:cSld>
  <p:clrMapOvr>
    <a:masterClrMapping/>
  </p:clrMapOvr>
  <p:transition spd="slow">
    <p:push/>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7441" y="4509120"/>
            <a:ext cx="3985435" cy="183614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标题 1"/>
          <p:cNvSpPr txBox="1">
            <a:spLocks/>
          </p:cNvSpPr>
          <p:nvPr/>
        </p:nvSpPr>
        <p:spPr>
          <a:xfrm rot="20590802">
            <a:off x="-2801588" y="264362"/>
            <a:ext cx="8318212" cy="464397"/>
          </a:xfrm>
          <a:prstGeom prst="rect">
            <a:avLst/>
          </a:prstGeom>
          <a:solidFill>
            <a:schemeClr val="accent1"/>
          </a:solidFill>
        </p:spPr>
        <p:txBody>
          <a:bodyPr vert="horz" lIns="91440" tIns="45720" rIns="91440" bIns="45720" rtlCol="0" anchor="ctr">
            <a:normAutofit fontScale="900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3000" dirty="0" err="1" smtClean="0">
                <a:solidFill>
                  <a:schemeClr val="bg1"/>
                </a:solidFill>
                <a:latin typeface="Comic Sans MS" pitchFamily="66" charset="0"/>
              </a:rPr>
              <a:t>Practise</a:t>
            </a:r>
            <a:r>
              <a:rPr lang="en-US" altLang="zh-CN" sz="3000" dirty="0" smtClean="0">
                <a:solidFill>
                  <a:schemeClr val="bg1"/>
                </a:solidFill>
                <a:latin typeface="Comic Sans MS" pitchFamily="66" charset="0"/>
              </a:rPr>
              <a:t> 1</a:t>
            </a:r>
            <a:endParaRPr lang="zh-CN" altLang="en-US" sz="3000" dirty="0">
              <a:solidFill>
                <a:schemeClr val="bg1"/>
              </a:solidFill>
              <a:latin typeface="Comic Sans MS" pitchFamily="66" charset="0"/>
            </a:endParaRPr>
          </a:p>
        </p:txBody>
      </p:sp>
      <p:sp>
        <p:nvSpPr>
          <p:cNvPr id="10" name="TextBox 9"/>
          <p:cNvSpPr txBox="1"/>
          <p:nvPr/>
        </p:nvSpPr>
        <p:spPr>
          <a:xfrm>
            <a:off x="2088003" y="1844824"/>
            <a:ext cx="5048049" cy="523220"/>
          </a:xfrm>
          <a:prstGeom prst="rect">
            <a:avLst/>
          </a:prstGeom>
          <a:noFill/>
        </p:spPr>
        <p:txBody>
          <a:bodyPr wrap="none" rtlCol="0">
            <a:spAutoFit/>
          </a:bodyPr>
          <a:lstStyle/>
          <a:p>
            <a:r>
              <a:rPr lang="zh-CN" altLang="en-US" sz="2800" b="1" dirty="0">
                <a:solidFill>
                  <a:srgbClr val="C00000"/>
                </a:solidFill>
              </a:rPr>
              <a:t>▷ </a:t>
            </a:r>
            <a:r>
              <a:rPr lang="en-US" altLang="zh-CN" sz="2800" dirty="0" smtClean="0">
                <a:solidFill>
                  <a:schemeClr val="bg1"/>
                </a:solidFill>
              </a:rPr>
              <a:t>1 + </a:t>
            </a:r>
            <a:r>
              <a:rPr lang="en-US" altLang="zh-CN" sz="2800" dirty="0" smtClean="0">
                <a:solidFill>
                  <a:schemeClr val="accent6">
                    <a:lumMod val="75000"/>
                  </a:schemeClr>
                </a:solidFill>
              </a:rPr>
              <a:t>‘2’ </a:t>
            </a:r>
            <a:r>
              <a:rPr lang="en-US" altLang="zh-CN" sz="2800" dirty="0" smtClean="0">
                <a:solidFill>
                  <a:schemeClr val="bg1"/>
                </a:solidFill>
              </a:rPr>
              <a:t>=== </a:t>
            </a:r>
            <a:r>
              <a:rPr lang="en-US" altLang="zh-CN" sz="2800" dirty="0" smtClean="0">
                <a:solidFill>
                  <a:schemeClr val="accent6">
                    <a:lumMod val="75000"/>
                  </a:schemeClr>
                </a:solidFill>
              </a:rPr>
              <a:t>‘1’ </a:t>
            </a:r>
            <a:r>
              <a:rPr lang="en-US" altLang="zh-CN" sz="2800" dirty="0" smtClean="0">
                <a:solidFill>
                  <a:schemeClr val="bg1"/>
                </a:solidFill>
              </a:rPr>
              <a:t>+ </a:t>
            </a:r>
            <a:r>
              <a:rPr lang="en-US" altLang="zh-CN" sz="2800" dirty="0" smtClean="0">
                <a:solidFill>
                  <a:srgbClr val="00B0F0"/>
                </a:solidFill>
              </a:rPr>
              <a:t>new</a:t>
            </a:r>
            <a:r>
              <a:rPr lang="en-US" altLang="zh-CN" sz="2800" dirty="0" smtClean="0">
                <a:solidFill>
                  <a:schemeClr val="bg1"/>
                </a:solidFill>
              </a:rPr>
              <a:t> Number(2)</a:t>
            </a:r>
            <a:endParaRPr lang="zh-CN" altLang="en-US" sz="2800" dirty="0">
              <a:solidFill>
                <a:schemeClr val="bg1"/>
              </a:solidFill>
            </a:endParaRPr>
          </a:p>
        </p:txBody>
      </p:sp>
      <p:sp>
        <p:nvSpPr>
          <p:cNvPr id="11" name="TextBox 10"/>
          <p:cNvSpPr txBox="1"/>
          <p:nvPr/>
        </p:nvSpPr>
        <p:spPr>
          <a:xfrm>
            <a:off x="3149127" y="1196752"/>
            <a:ext cx="2662908" cy="523220"/>
          </a:xfrm>
          <a:prstGeom prst="rect">
            <a:avLst/>
          </a:prstGeom>
          <a:noFill/>
        </p:spPr>
        <p:txBody>
          <a:bodyPr wrap="none" rtlCol="0">
            <a:spAutoFit/>
          </a:bodyPr>
          <a:lstStyle/>
          <a:p>
            <a:r>
              <a:rPr lang="en-US" altLang="zh-CN" sz="2800" dirty="0" smtClean="0">
                <a:solidFill>
                  <a:schemeClr val="bg1"/>
                </a:solidFill>
              </a:rPr>
              <a:t>1 + </a:t>
            </a:r>
            <a:r>
              <a:rPr lang="en-US" altLang="zh-CN" sz="2800" dirty="0" smtClean="0">
                <a:solidFill>
                  <a:schemeClr val="accent6">
                    <a:lumMod val="75000"/>
                  </a:schemeClr>
                </a:solidFill>
              </a:rPr>
              <a:t>‘2’ </a:t>
            </a:r>
            <a:r>
              <a:rPr lang="en-US" altLang="zh-CN" sz="2800" dirty="0" smtClean="0">
                <a:solidFill>
                  <a:schemeClr val="bg1"/>
                </a:solidFill>
              </a:rPr>
              <a:t>=== </a:t>
            </a:r>
            <a:r>
              <a:rPr lang="en-US" altLang="zh-CN" sz="2800" dirty="0" smtClean="0">
                <a:solidFill>
                  <a:schemeClr val="accent6">
                    <a:lumMod val="75000"/>
                  </a:schemeClr>
                </a:solidFill>
              </a:rPr>
              <a:t>‘1’ </a:t>
            </a:r>
            <a:r>
              <a:rPr lang="en-US" altLang="zh-CN" sz="2800" dirty="0" smtClean="0">
                <a:solidFill>
                  <a:schemeClr val="bg1"/>
                </a:solidFill>
              </a:rPr>
              <a:t>+ 2</a:t>
            </a:r>
            <a:endParaRPr lang="zh-CN" altLang="en-US" sz="2800" dirty="0">
              <a:solidFill>
                <a:schemeClr val="bg1"/>
              </a:solidFill>
            </a:endParaRPr>
          </a:p>
        </p:txBody>
      </p:sp>
      <p:sp>
        <p:nvSpPr>
          <p:cNvPr id="12" name="TextBox 11"/>
          <p:cNvSpPr txBox="1"/>
          <p:nvPr/>
        </p:nvSpPr>
        <p:spPr>
          <a:xfrm>
            <a:off x="3854448" y="260648"/>
            <a:ext cx="1252266" cy="523220"/>
          </a:xfrm>
          <a:prstGeom prst="rect">
            <a:avLst/>
          </a:prstGeom>
          <a:noFill/>
        </p:spPr>
        <p:txBody>
          <a:bodyPr wrap="none" rtlCol="0">
            <a:spAutoFit/>
          </a:bodyPr>
          <a:lstStyle/>
          <a:p>
            <a:r>
              <a:rPr lang="en-US" altLang="zh-CN" sz="2800" dirty="0" smtClean="0">
                <a:solidFill>
                  <a:schemeClr val="bg1"/>
                </a:solidFill>
              </a:rPr>
              <a:t>1 == </a:t>
            </a:r>
            <a:r>
              <a:rPr lang="en-US" altLang="zh-CN" sz="2800" dirty="0" smtClean="0">
                <a:solidFill>
                  <a:schemeClr val="accent6">
                    <a:lumMod val="75000"/>
                  </a:schemeClr>
                </a:solidFill>
              </a:rPr>
              <a:t>‘1’</a:t>
            </a:r>
            <a:endParaRPr lang="zh-CN" altLang="en-US" sz="2800" dirty="0">
              <a:solidFill>
                <a:schemeClr val="accent6">
                  <a:lumMod val="75000"/>
                </a:schemeClr>
              </a:solidFill>
            </a:endParaRPr>
          </a:p>
        </p:txBody>
      </p:sp>
      <p:sp>
        <p:nvSpPr>
          <p:cNvPr id="13" name="TextBox 12"/>
          <p:cNvSpPr txBox="1"/>
          <p:nvPr/>
        </p:nvSpPr>
        <p:spPr>
          <a:xfrm>
            <a:off x="3764680" y="764704"/>
            <a:ext cx="1431802" cy="523220"/>
          </a:xfrm>
          <a:prstGeom prst="rect">
            <a:avLst/>
          </a:prstGeom>
          <a:noFill/>
        </p:spPr>
        <p:txBody>
          <a:bodyPr wrap="none" rtlCol="0">
            <a:spAutoFit/>
          </a:bodyPr>
          <a:lstStyle/>
          <a:p>
            <a:r>
              <a:rPr lang="en-US" altLang="zh-CN" sz="2800" dirty="0" smtClean="0">
                <a:solidFill>
                  <a:schemeClr val="bg1"/>
                </a:solidFill>
              </a:rPr>
              <a:t>1 === </a:t>
            </a:r>
            <a:r>
              <a:rPr lang="en-US" altLang="zh-CN" sz="2800" dirty="0" smtClean="0">
                <a:solidFill>
                  <a:schemeClr val="accent6">
                    <a:lumMod val="75000"/>
                  </a:schemeClr>
                </a:solidFill>
              </a:rPr>
              <a:t>‘1’</a:t>
            </a:r>
            <a:endParaRPr lang="zh-CN" altLang="en-US" sz="2800" dirty="0">
              <a:solidFill>
                <a:schemeClr val="accent6">
                  <a:lumMod val="75000"/>
                </a:schemeClr>
              </a:solidFill>
            </a:endParaRPr>
          </a:p>
        </p:txBody>
      </p:sp>
      <p:sp>
        <p:nvSpPr>
          <p:cNvPr id="14" name="TextBox 13"/>
          <p:cNvSpPr txBox="1"/>
          <p:nvPr/>
        </p:nvSpPr>
        <p:spPr>
          <a:xfrm>
            <a:off x="2868088" y="2405544"/>
            <a:ext cx="3224985" cy="523220"/>
          </a:xfrm>
          <a:prstGeom prst="rect">
            <a:avLst/>
          </a:prstGeom>
          <a:noFill/>
        </p:spPr>
        <p:txBody>
          <a:bodyPr wrap="none" rtlCol="0">
            <a:spAutoFit/>
          </a:bodyPr>
          <a:lstStyle/>
          <a:p>
            <a:r>
              <a:rPr lang="en-US" altLang="zh-CN" sz="2800" dirty="0" smtClean="0">
                <a:solidFill>
                  <a:schemeClr val="bg1"/>
                </a:solidFill>
              </a:rPr>
              <a:t>1 + </a:t>
            </a:r>
            <a:r>
              <a:rPr lang="en-US" altLang="zh-CN" sz="2800" dirty="0" smtClean="0">
                <a:solidFill>
                  <a:srgbClr val="FF66CC"/>
                </a:solidFill>
              </a:rPr>
              <a:t>true </a:t>
            </a:r>
            <a:r>
              <a:rPr lang="en-US" altLang="zh-CN" sz="2800" dirty="0" smtClean="0">
                <a:solidFill>
                  <a:schemeClr val="bg1"/>
                </a:solidFill>
              </a:rPr>
              <a:t>=== </a:t>
            </a:r>
            <a:r>
              <a:rPr lang="en-US" altLang="zh-CN" sz="2800" dirty="0" smtClean="0">
                <a:solidFill>
                  <a:srgbClr val="FF66CC"/>
                </a:solidFill>
              </a:rPr>
              <a:t>false </a:t>
            </a:r>
            <a:r>
              <a:rPr lang="en-US" altLang="zh-CN" sz="2800" dirty="0" smtClean="0">
                <a:solidFill>
                  <a:schemeClr val="bg1"/>
                </a:solidFill>
              </a:rPr>
              <a:t>+ 2</a:t>
            </a:r>
            <a:endParaRPr lang="en-US" altLang="zh-CN" sz="2800" dirty="0">
              <a:solidFill>
                <a:schemeClr val="bg1"/>
              </a:solidFill>
            </a:endParaRPr>
          </a:p>
        </p:txBody>
      </p:sp>
      <p:sp>
        <p:nvSpPr>
          <p:cNvPr id="8" name="矩形 7"/>
          <p:cNvSpPr/>
          <p:nvPr/>
        </p:nvSpPr>
        <p:spPr>
          <a:xfrm>
            <a:off x="2602282" y="3037666"/>
            <a:ext cx="4132926" cy="523220"/>
          </a:xfrm>
          <a:prstGeom prst="rect">
            <a:avLst/>
          </a:prstGeom>
        </p:spPr>
        <p:txBody>
          <a:bodyPr wrap="none">
            <a:spAutoFit/>
          </a:bodyPr>
          <a:lstStyle/>
          <a:p>
            <a:r>
              <a:rPr lang="zh-CN" altLang="en-US" sz="2800" b="1" dirty="0">
                <a:solidFill>
                  <a:srgbClr val="C00000"/>
                </a:solidFill>
              </a:rPr>
              <a:t>▷</a:t>
            </a:r>
            <a:r>
              <a:rPr lang="zh-CN" altLang="en-US" sz="2800" dirty="0">
                <a:solidFill>
                  <a:schemeClr val="bg1"/>
                </a:solidFill>
              </a:rPr>
              <a:t> </a:t>
            </a:r>
            <a:r>
              <a:rPr lang="en-US" altLang="zh-CN" sz="2800" dirty="0" smtClean="0">
                <a:solidFill>
                  <a:schemeClr val="bg1"/>
                </a:solidFill>
              </a:rPr>
              <a:t>1 </a:t>
            </a:r>
            <a:r>
              <a:rPr lang="en-US" altLang="zh-CN" sz="2800" dirty="0">
                <a:solidFill>
                  <a:schemeClr val="bg1"/>
                </a:solidFill>
              </a:rPr>
              <a:t>+ </a:t>
            </a:r>
            <a:r>
              <a:rPr lang="en-US" altLang="zh-CN" sz="2800" dirty="0">
                <a:solidFill>
                  <a:srgbClr val="FF66CC"/>
                </a:solidFill>
              </a:rPr>
              <a:t>null</a:t>
            </a:r>
            <a:r>
              <a:rPr lang="en-US" altLang="zh-CN" sz="2800" dirty="0">
                <a:solidFill>
                  <a:schemeClr val="bg1"/>
                </a:solidFill>
              </a:rPr>
              <a:t> == </a:t>
            </a:r>
            <a:r>
              <a:rPr lang="en-US" altLang="zh-CN" sz="2800" dirty="0">
                <a:solidFill>
                  <a:srgbClr val="FF66CC"/>
                </a:solidFill>
              </a:rPr>
              <a:t>undefined</a:t>
            </a:r>
            <a:r>
              <a:rPr lang="en-US" altLang="zh-CN" sz="2800" dirty="0">
                <a:solidFill>
                  <a:schemeClr val="bg1"/>
                </a:solidFill>
              </a:rPr>
              <a:t>  + 1</a:t>
            </a:r>
            <a:endParaRPr lang="zh-CN" altLang="en-US" sz="2800" dirty="0">
              <a:solidFill>
                <a:schemeClr val="bg1"/>
              </a:solidFill>
            </a:endParaRPr>
          </a:p>
        </p:txBody>
      </p:sp>
      <p:sp>
        <p:nvSpPr>
          <p:cNvPr id="16" name="矩形 15"/>
          <p:cNvSpPr/>
          <p:nvPr/>
        </p:nvSpPr>
        <p:spPr>
          <a:xfrm>
            <a:off x="3084176" y="3561323"/>
            <a:ext cx="2677400" cy="523220"/>
          </a:xfrm>
          <a:prstGeom prst="rect">
            <a:avLst/>
          </a:prstGeom>
        </p:spPr>
        <p:txBody>
          <a:bodyPr wrap="none">
            <a:spAutoFit/>
          </a:bodyPr>
          <a:lstStyle/>
          <a:p>
            <a:r>
              <a:rPr lang="en-US" altLang="zh-CN" sz="2800" dirty="0">
                <a:solidFill>
                  <a:schemeClr val="accent6">
                    <a:lumMod val="75000"/>
                  </a:schemeClr>
                </a:solidFill>
              </a:rPr>
              <a:t>‘a’ </a:t>
            </a:r>
            <a:r>
              <a:rPr lang="en-US" altLang="zh-CN" sz="2800" dirty="0">
                <a:solidFill>
                  <a:schemeClr val="bg1"/>
                </a:solidFill>
              </a:rPr>
              <a:t>- </a:t>
            </a:r>
            <a:r>
              <a:rPr lang="en-US" altLang="zh-CN" sz="2800" dirty="0">
                <a:solidFill>
                  <a:schemeClr val="accent6">
                    <a:lumMod val="75000"/>
                  </a:schemeClr>
                </a:solidFill>
              </a:rPr>
              <a:t>‘b’</a:t>
            </a:r>
            <a:r>
              <a:rPr lang="en-US" altLang="zh-CN" sz="2800" dirty="0" smtClean="0">
                <a:solidFill>
                  <a:schemeClr val="bg1"/>
                </a:solidFill>
              </a:rPr>
              <a:t> == </a:t>
            </a:r>
            <a:r>
              <a:rPr lang="en-US" altLang="zh-CN" sz="2800" dirty="0" smtClean="0">
                <a:solidFill>
                  <a:schemeClr val="accent6">
                    <a:lumMod val="75000"/>
                  </a:schemeClr>
                </a:solidFill>
              </a:rPr>
              <a:t>‘b’ </a:t>
            </a:r>
            <a:r>
              <a:rPr lang="en-US" altLang="zh-CN" sz="2800" dirty="0" smtClean="0">
                <a:solidFill>
                  <a:schemeClr val="bg1"/>
                </a:solidFill>
              </a:rPr>
              <a:t>- </a:t>
            </a:r>
            <a:r>
              <a:rPr lang="en-US" altLang="zh-CN" sz="2800" dirty="0" smtClean="0">
                <a:solidFill>
                  <a:schemeClr val="accent6">
                    <a:lumMod val="75000"/>
                  </a:schemeClr>
                </a:solidFill>
              </a:rPr>
              <a:t>‘a’</a:t>
            </a:r>
            <a:endParaRPr lang="zh-CN" altLang="en-US" sz="2800" dirty="0">
              <a:solidFill>
                <a:schemeClr val="accent6">
                  <a:lumMod val="75000"/>
                </a:schemeClr>
              </a:solidFill>
            </a:endParaRPr>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5689" y="4535760"/>
            <a:ext cx="3834940" cy="172819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7648429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500"/>
                                        <p:tgtEl>
                                          <p:spTgt spid="1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026"/>
                                        </p:tgtEl>
                                        <p:attrNameLst>
                                          <p:attrName>style.visibility</p:attrName>
                                        </p:attrNameLst>
                                      </p:cBhvr>
                                      <p:to>
                                        <p:strVal val="visible"/>
                                      </p:to>
                                    </p:set>
                                    <p:animEffect transition="in" filter="fade">
                                      <p:cBhvr>
                                        <p:cTn id="42" dur="500"/>
                                        <p:tgtEl>
                                          <p:spTgt spid="1026"/>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027"/>
                                        </p:tgtEl>
                                        <p:attrNameLst>
                                          <p:attrName>style.visibility</p:attrName>
                                        </p:attrNameLst>
                                      </p:cBhvr>
                                      <p:to>
                                        <p:strVal val="visible"/>
                                      </p:to>
                                    </p:set>
                                    <p:animEffect transition="in" filter="fade">
                                      <p:cBhvr>
                                        <p:cTn id="47" dur="5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P spid="14" grpId="0"/>
      <p:bldP spid="8" grpId="0"/>
      <p:bldP spid="1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a:xfrm rot="20590802">
            <a:off x="-2801588" y="264362"/>
            <a:ext cx="8318212" cy="464397"/>
          </a:xfrm>
          <a:prstGeom prst="rect">
            <a:avLst/>
          </a:prstGeom>
          <a:solidFill>
            <a:schemeClr val="accent1"/>
          </a:solidFill>
        </p:spPr>
        <p:txBody>
          <a:bodyPr vert="horz" lIns="91440" tIns="45720" rIns="91440" bIns="45720" rtlCol="0" anchor="ctr">
            <a:normAutofit fontScale="900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3000" dirty="0" err="1" smtClean="0">
                <a:solidFill>
                  <a:schemeClr val="bg1"/>
                </a:solidFill>
                <a:latin typeface="Comic Sans MS" pitchFamily="66" charset="0"/>
              </a:rPr>
              <a:t>Practise</a:t>
            </a:r>
            <a:r>
              <a:rPr lang="en-US" altLang="zh-CN" sz="3000" dirty="0" smtClean="0">
                <a:solidFill>
                  <a:schemeClr val="bg1"/>
                </a:solidFill>
                <a:latin typeface="Comic Sans MS" pitchFamily="66" charset="0"/>
              </a:rPr>
              <a:t> 2</a:t>
            </a:r>
            <a:endParaRPr lang="zh-CN" altLang="en-US" sz="3000" dirty="0">
              <a:solidFill>
                <a:schemeClr val="bg1"/>
              </a:solidFill>
              <a:latin typeface="Comic Sans MS" pitchFamily="66" charset="0"/>
            </a:endParaRPr>
          </a:p>
        </p:txBody>
      </p:sp>
      <p:sp>
        <p:nvSpPr>
          <p:cNvPr id="10" name="TextBox 9"/>
          <p:cNvSpPr txBox="1"/>
          <p:nvPr/>
        </p:nvSpPr>
        <p:spPr>
          <a:xfrm>
            <a:off x="1706506" y="2780928"/>
            <a:ext cx="5369099" cy="523220"/>
          </a:xfrm>
          <a:prstGeom prst="rect">
            <a:avLst/>
          </a:prstGeom>
          <a:noFill/>
        </p:spPr>
        <p:txBody>
          <a:bodyPr wrap="none" rtlCol="0">
            <a:spAutoFit/>
          </a:bodyPr>
          <a:lstStyle/>
          <a:p>
            <a:r>
              <a:rPr lang="zh-CN" altLang="en-US" sz="2800" b="1" dirty="0">
                <a:solidFill>
                  <a:srgbClr val="C00000"/>
                </a:solidFill>
              </a:rPr>
              <a:t>▷</a:t>
            </a:r>
            <a:r>
              <a:rPr lang="en-US" altLang="zh-CN" sz="2800" dirty="0" smtClean="0">
                <a:solidFill>
                  <a:schemeClr val="bg1"/>
                </a:solidFill>
              </a:rPr>
              <a:t>{}.</a:t>
            </a:r>
            <a:r>
              <a:rPr lang="en-US" altLang="zh-CN" sz="2800" dirty="0" err="1" smtClean="0">
                <a:solidFill>
                  <a:schemeClr val="bg1"/>
                </a:solidFill>
              </a:rPr>
              <a:t>toString.apply</a:t>
            </a:r>
            <a:r>
              <a:rPr lang="en-US" altLang="zh-CN" sz="2800" dirty="0" smtClean="0">
                <a:solidFill>
                  <a:schemeClr val="bg1"/>
                </a:solidFill>
              </a:rPr>
              <a:t>(</a:t>
            </a:r>
            <a:r>
              <a:rPr lang="en-US" altLang="zh-CN" sz="2800" dirty="0" smtClean="0">
                <a:solidFill>
                  <a:srgbClr val="00B0F0"/>
                </a:solidFill>
              </a:rPr>
              <a:t>new</a:t>
            </a:r>
            <a:r>
              <a:rPr lang="en-US" altLang="zh-CN" sz="2800" dirty="0" smtClean="0">
                <a:solidFill>
                  <a:schemeClr val="bg1"/>
                </a:solidFill>
              </a:rPr>
              <a:t> String(</a:t>
            </a:r>
            <a:r>
              <a:rPr lang="en-US" altLang="zh-CN" sz="2800" dirty="0" smtClean="0">
                <a:solidFill>
                  <a:schemeClr val="accent6">
                    <a:lumMod val="75000"/>
                  </a:schemeClr>
                </a:solidFill>
              </a:rPr>
              <a:t>‘</a:t>
            </a:r>
            <a:r>
              <a:rPr lang="en-US" altLang="zh-CN" sz="2800" dirty="0" err="1" smtClean="0">
                <a:solidFill>
                  <a:schemeClr val="accent6">
                    <a:lumMod val="75000"/>
                  </a:schemeClr>
                </a:solidFill>
              </a:rPr>
              <a:t>str</a:t>
            </a:r>
            <a:r>
              <a:rPr lang="en-US" altLang="zh-CN" sz="2800" dirty="0" smtClean="0">
                <a:solidFill>
                  <a:schemeClr val="accent6">
                    <a:lumMod val="75000"/>
                  </a:schemeClr>
                </a:solidFill>
              </a:rPr>
              <a:t>’</a:t>
            </a:r>
            <a:r>
              <a:rPr lang="en-US" altLang="zh-CN" sz="2800" dirty="0" smtClean="0">
                <a:solidFill>
                  <a:schemeClr val="bg1"/>
                </a:solidFill>
              </a:rPr>
              <a:t>));</a:t>
            </a:r>
            <a:endParaRPr lang="zh-CN" altLang="en-US" sz="2800" dirty="0">
              <a:solidFill>
                <a:schemeClr val="bg1"/>
              </a:solidFill>
            </a:endParaRPr>
          </a:p>
        </p:txBody>
      </p:sp>
      <p:sp>
        <p:nvSpPr>
          <p:cNvPr id="11" name="TextBox 10"/>
          <p:cNvSpPr txBox="1"/>
          <p:nvPr/>
        </p:nvSpPr>
        <p:spPr>
          <a:xfrm>
            <a:off x="2699792" y="2060848"/>
            <a:ext cx="3382529" cy="523220"/>
          </a:xfrm>
          <a:prstGeom prst="rect">
            <a:avLst/>
          </a:prstGeom>
          <a:noFill/>
        </p:spPr>
        <p:txBody>
          <a:bodyPr wrap="none" rtlCol="0">
            <a:spAutoFit/>
          </a:bodyPr>
          <a:lstStyle/>
          <a:p>
            <a:r>
              <a:rPr lang="zh-CN" altLang="en-US" sz="2800" b="1" dirty="0">
                <a:solidFill>
                  <a:srgbClr val="C00000"/>
                </a:solidFill>
              </a:rPr>
              <a:t>▷</a:t>
            </a:r>
            <a:r>
              <a:rPr lang="en-US" altLang="zh-CN" sz="2800" dirty="0" smtClean="0">
                <a:solidFill>
                  <a:schemeClr val="accent6">
                    <a:lumMod val="75000"/>
                  </a:schemeClr>
                </a:solidFill>
              </a:rPr>
              <a:t>“</a:t>
            </a:r>
            <a:r>
              <a:rPr lang="en-US" altLang="zh-CN" sz="2800" dirty="0" err="1" smtClean="0">
                <a:solidFill>
                  <a:schemeClr val="accent6">
                    <a:lumMod val="75000"/>
                  </a:schemeClr>
                </a:solidFill>
              </a:rPr>
              <a:t>test”</a:t>
            </a:r>
            <a:r>
              <a:rPr lang="en-US" altLang="zh-CN" sz="2800" dirty="0" err="1" smtClean="0">
                <a:solidFill>
                  <a:schemeClr val="bg1"/>
                </a:solidFill>
              </a:rPr>
              <a:t>.substring</a:t>
            </a:r>
            <a:r>
              <a:rPr lang="en-US" altLang="zh-CN" sz="2800" dirty="0" smtClean="0">
                <a:solidFill>
                  <a:schemeClr val="bg1"/>
                </a:solidFill>
              </a:rPr>
              <a:t>(0 ,1)</a:t>
            </a:r>
            <a:endParaRPr lang="zh-CN" altLang="en-US" sz="2800" dirty="0">
              <a:solidFill>
                <a:schemeClr val="bg1"/>
              </a:solidFill>
            </a:endParaRPr>
          </a:p>
        </p:txBody>
      </p:sp>
      <p:sp>
        <p:nvSpPr>
          <p:cNvPr id="12" name="TextBox 11"/>
          <p:cNvSpPr txBox="1"/>
          <p:nvPr/>
        </p:nvSpPr>
        <p:spPr>
          <a:xfrm>
            <a:off x="2894562" y="699450"/>
            <a:ext cx="3578737" cy="523220"/>
          </a:xfrm>
          <a:prstGeom prst="rect">
            <a:avLst/>
          </a:prstGeom>
          <a:noFill/>
        </p:spPr>
        <p:txBody>
          <a:bodyPr wrap="none" rtlCol="0">
            <a:spAutoFit/>
          </a:bodyPr>
          <a:lstStyle/>
          <a:p>
            <a:r>
              <a:rPr lang="en-US" altLang="zh-CN" sz="2800" dirty="0" err="1" smtClean="0">
                <a:solidFill>
                  <a:srgbClr val="00B0F0"/>
                </a:solidFill>
              </a:rPr>
              <a:t>typeof</a:t>
            </a:r>
            <a:r>
              <a:rPr lang="en-US" altLang="zh-CN" sz="2800" dirty="0" smtClean="0">
                <a:solidFill>
                  <a:schemeClr val="bg1"/>
                </a:solidFill>
              </a:rPr>
              <a:t>(</a:t>
            </a:r>
            <a:r>
              <a:rPr lang="en-US" altLang="zh-CN" sz="2800" dirty="0" err="1" smtClean="0">
                <a:solidFill>
                  <a:srgbClr val="00B0F0"/>
                </a:solidFill>
              </a:rPr>
              <a:t>typeof</a:t>
            </a:r>
            <a:r>
              <a:rPr lang="en-US" altLang="zh-CN" sz="2800" dirty="0" smtClean="0">
                <a:solidFill>
                  <a:schemeClr val="bg1"/>
                </a:solidFill>
              </a:rPr>
              <a:t>(</a:t>
            </a:r>
            <a:r>
              <a:rPr lang="en-US" altLang="zh-CN" sz="2800" dirty="0" smtClean="0">
                <a:solidFill>
                  <a:schemeClr val="accent6">
                    <a:lumMod val="75000"/>
                  </a:schemeClr>
                </a:solidFill>
              </a:rPr>
              <a:t>‘string’</a:t>
            </a:r>
            <a:r>
              <a:rPr lang="en-US" altLang="zh-CN" sz="2800" dirty="0" smtClean="0">
                <a:solidFill>
                  <a:schemeClr val="bg1"/>
                </a:solidFill>
              </a:rPr>
              <a:t>)) </a:t>
            </a:r>
            <a:endParaRPr lang="zh-CN" altLang="en-US" sz="2800" dirty="0">
              <a:solidFill>
                <a:schemeClr val="accent6">
                  <a:lumMod val="75000"/>
                </a:schemeClr>
              </a:solidFill>
            </a:endParaRPr>
          </a:p>
        </p:txBody>
      </p:sp>
      <p:sp>
        <p:nvSpPr>
          <p:cNvPr id="13" name="TextBox 12"/>
          <p:cNvSpPr txBox="1"/>
          <p:nvPr/>
        </p:nvSpPr>
        <p:spPr>
          <a:xfrm>
            <a:off x="2686852" y="1447895"/>
            <a:ext cx="3587457" cy="523220"/>
          </a:xfrm>
          <a:prstGeom prst="rect">
            <a:avLst/>
          </a:prstGeom>
          <a:noFill/>
        </p:spPr>
        <p:txBody>
          <a:bodyPr wrap="none" rtlCol="0">
            <a:spAutoFit/>
          </a:bodyPr>
          <a:lstStyle/>
          <a:p>
            <a:r>
              <a:rPr lang="en-US" altLang="zh-CN" sz="2800" dirty="0" smtClean="0">
                <a:solidFill>
                  <a:schemeClr val="bg1"/>
                </a:solidFill>
              </a:rPr>
              <a:t>[</a:t>
            </a:r>
            <a:r>
              <a:rPr lang="en-US" altLang="zh-CN" sz="2800" dirty="0" smtClean="0">
                <a:solidFill>
                  <a:srgbClr val="FF66CC"/>
                </a:solidFill>
              </a:rPr>
              <a:t>null</a:t>
            </a:r>
            <a:r>
              <a:rPr lang="en-US" altLang="zh-CN" sz="2800" dirty="0" smtClean="0">
                <a:solidFill>
                  <a:schemeClr val="bg1"/>
                </a:solidFill>
              </a:rPr>
              <a:t>] </a:t>
            </a:r>
            <a:r>
              <a:rPr lang="en-US" altLang="zh-CN" sz="2800" dirty="0" err="1" smtClean="0">
                <a:solidFill>
                  <a:srgbClr val="00B0F0"/>
                </a:solidFill>
              </a:rPr>
              <a:t>instanceof</a:t>
            </a:r>
            <a:r>
              <a:rPr lang="en-US" altLang="zh-CN" sz="2800" dirty="0" smtClean="0">
                <a:solidFill>
                  <a:srgbClr val="00B0F0"/>
                </a:solidFill>
              </a:rPr>
              <a:t> </a:t>
            </a:r>
            <a:r>
              <a:rPr lang="en-US" altLang="zh-CN" sz="2800" dirty="0" smtClean="0">
                <a:solidFill>
                  <a:schemeClr val="bg1"/>
                </a:solidFill>
              </a:rPr>
              <a:t>Object</a:t>
            </a:r>
            <a:endParaRPr lang="zh-CN" altLang="en-US" sz="2800" dirty="0">
              <a:solidFill>
                <a:schemeClr val="bg1"/>
              </a:solidFill>
            </a:endParaRPr>
          </a:p>
        </p:txBody>
      </p:sp>
      <p:sp>
        <p:nvSpPr>
          <p:cNvPr id="8" name="TextBox 7"/>
          <p:cNvSpPr txBox="1"/>
          <p:nvPr/>
        </p:nvSpPr>
        <p:spPr>
          <a:xfrm>
            <a:off x="2592102" y="3455282"/>
            <a:ext cx="3597908" cy="523220"/>
          </a:xfrm>
          <a:prstGeom prst="rect">
            <a:avLst/>
          </a:prstGeom>
          <a:noFill/>
        </p:spPr>
        <p:txBody>
          <a:bodyPr wrap="none" rtlCol="0">
            <a:spAutoFit/>
          </a:bodyPr>
          <a:lstStyle/>
          <a:p>
            <a:r>
              <a:rPr lang="zh-CN" altLang="en-US" sz="2800" b="1" dirty="0">
                <a:solidFill>
                  <a:srgbClr val="C00000"/>
                </a:solidFill>
              </a:rPr>
              <a:t>▷</a:t>
            </a:r>
            <a:r>
              <a:rPr lang="en-US" altLang="zh-CN" sz="2800" dirty="0" smtClean="0">
                <a:solidFill>
                  <a:schemeClr val="bg1"/>
                </a:solidFill>
              </a:rPr>
              <a:t>{}.</a:t>
            </a:r>
            <a:r>
              <a:rPr lang="en-US" altLang="zh-CN" sz="2800" dirty="0" err="1" smtClean="0">
                <a:solidFill>
                  <a:schemeClr val="bg1"/>
                </a:solidFill>
              </a:rPr>
              <a:t>toString.apply</a:t>
            </a:r>
            <a:r>
              <a:rPr lang="en-US" altLang="zh-CN" sz="2800" dirty="0" smtClean="0">
                <a:solidFill>
                  <a:schemeClr val="bg1"/>
                </a:solidFill>
              </a:rPr>
              <a:t>(</a:t>
            </a:r>
            <a:r>
              <a:rPr lang="en-US" altLang="zh-CN" sz="2800" dirty="0" smtClean="0">
                <a:solidFill>
                  <a:schemeClr val="accent6">
                    <a:lumMod val="75000"/>
                  </a:schemeClr>
                </a:solidFill>
              </a:rPr>
              <a:t>‘</a:t>
            </a:r>
            <a:r>
              <a:rPr lang="en-US" altLang="zh-CN" sz="2800" dirty="0" err="1" smtClean="0">
                <a:solidFill>
                  <a:schemeClr val="accent6">
                    <a:lumMod val="75000"/>
                  </a:schemeClr>
                </a:solidFill>
              </a:rPr>
              <a:t>str</a:t>
            </a:r>
            <a:r>
              <a:rPr lang="en-US" altLang="zh-CN" sz="2800" dirty="0" smtClean="0">
                <a:solidFill>
                  <a:schemeClr val="accent6">
                    <a:lumMod val="75000"/>
                  </a:schemeClr>
                </a:solidFill>
              </a:rPr>
              <a:t>’</a:t>
            </a:r>
            <a:r>
              <a:rPr lang="en-US" altLang="zh-CN" sz="2800" dirty="0" smtClean="0">
                <a:solidFill>
                  <a:schemeClr val="bg1"/>
                </a:solidFill>
              </a:rPr>
              <a:t>);</a:t>
            </a:r>
            <a:endParaRPr lang="zh-CN" altLang="en-US" sz="2800" dirty="0">
              <a:solidFill>
                <a:schemeClr val="bg1"/>
              </a:solidFill>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2583" y="4199161"/>
            <a:ext cx="4201726" cy="216651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0533663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050"/>
                                        </p:tgtEl>
                                        <p:attrNameLst>
                                          <p:attrName>style.visibility</p:attrName>
                                        </p:attrNameLst>
                                      </p:cBhvr>
                                      <p:to>
                                        <p:strVal val="visible"/>
                                      </p:to>
                                    </p:set>
                                    <p:animEffect transition="in" filter="fade">
                                      <p:cBhvr>
                                        <p:cTn id="32"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P spid="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915816" y="1412776"/>
            <a:ext cx="3249608" cy="3770263"/>
          </a:xfrm>
          <a:prstGeom prst="rect">
            <a:avLst/>
          </a:prstGeom>
          <a:noFill/>
          <a:effectLst>
            <a:outerShdw blurRad="1244600" dist="50800" dir="5400000" algn="ctr" rotWithShape="0">
              <a:srgbClr val="000000">
                <a:alpha val="43137"/>
              </a:srgbClr>
            </a:outerShdw>
          </a:effectLst>
        </p:spPr>
        <p:txBody>
          <a:bodyPr wrap="none">
            <a:spAutoFit/>
          </a:bodyPr>
          <a:lstStyle/>
          <a:p>
            <a:r>
              <a:rPr lang="zh-CN" altLang="en-US" sz="23900" dirty="0" smtClean="0">
                <a:solidFill>
                  <a:srgbClr val="800080"/>
                </a:solidFill>
                <a:latin typeface="Adobe 繁黑體 Std B" pitchFamily="34" charset="-128"/>
                <a:ea typeface="Adobe 繁黑體 Std B" pitchFamily="34" charset="-128"/>
              </a:rPr>
              <a:t>？</a:t>
            </a:r>
            <a:endParaRPr lang="zh-CN" altLang="en-US" sz="23900" dirty="0">
              <a:solidFill>
                <a:srgbClr val="800080"/>
              </a:solidFill>
              <a:latin typeface="Adobe 繁黑體 Std B" pitchFamily="34" charset="-128"/>
              <a:ea typeface="Adobe 繁黑體 Std B" pitchFamily="34" charset="-128"/>
            </a:endParaRPr>
          </a:p>
        </p:txBody>
      </p:sp>
      <p:sp>
        <p:nvSpPr>
          <p:cNvPr id="4" name="矩形 3"/>
          <p:cNvSpPr/>
          <p:nvPr/>
        </p:nvSpPr>
        <p:spPr>
          <a:xfrm>
            <a:off x="3257694" y="3339712"/>
            <a:ext cx="3330529" cy="584775"/>
          </a:xfrm>
          <a:prstGeom prst="rect">
            <a:avLst/>
          </a:prstGeom>
        </p:spPr>
        <p:txBody>
          <a:bodyPr wrap="square">
            <a:spAutoFit/>
          </a:bodyPr>
          <a:lstStyle/>
          <a:p>
            <a:r>
              <a:rPr lang="en-US" altLang="zh-CN" sz="3200" dirty="0" smtClean="0">
                <a:solidFill>
                  <a:schemeClr val="bg1"/>
                </a:solidFill>
                <a:latin typeface="Comic Sans MS" pitchFamily="66" charset="0"/>
              </a:rPr>
              <a:t>About Next</a:t>
            </a:r>
            <a:endParaRPr lang="en-US" altLang="zh-CN" sz="3200" dirty="0">
              <a:solidFill>
                <a:schemeClr val="bg1"/>
              </a:solidFill>
              <a:latin typeface="Comic Sans MS" pitchFamily="66" charset="0"/>
            </a:endParaRPr>
          </a:p>
        </p:txBody>
      </p:sp>
      <p:sp>
        <p:nvSpPr>
          <p:cNvPr id="5" name="Oval 4"/>
          <p:cNvSpPr/>
          <p:nvPr/>
        </p:nvSpPr>
        <p:spPr>
          <a:xfrm>
            <a:off x="6305804" y="2780928"/>
            <a:ext cx="1440160" cy="1440160"/>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zh-CN" dirty="0" smtClean="0"/>
              <a:t>function</a:t>
            </a:r>
            <a:r>
              <a:rPr lang="en-US" altLang="zh-CN" dirty="0" smtClean="0">
                <a:solidFill>
                  <a:srgbClr val="FFC000"/>
                </a:solidFill>
              </a:rPr>
              <a:t>A</a:t>
            </a:r>
          </a:p>
        </p:txBody>
      </p:sp>
      <p:sp>
        <p:nvSpPr>
          <p:cNvPr id="6" name="Oval 5"/>
          <p:cNvSpPr/>
          <p:nvPr/>
        </p:nvSpPr>
        <p:spPr>
          <a:xfrm>
            <a:off x="6231362" y="2710768"/>
            <a:ext cx="1586610" cy="360039"/>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dirty="0"/>
              <a:t>p</a:t>
            </a:r>
            <a:r>
              <a:rPr lang="en-US" altLang="zh-CN" dirty="0" smtClean="0"/>
              <a:t>rototype</a:t>
            </a:r>
            <a:endParaRPr lang="zh-CN" altLang="en-US" dirty="0"/>
          </a:p>
        </p:txBody>
      </p:sp>
    </p:spTree>
    <p:extLst>
      <p:ext uri="{BB962C8B-B14F-4D97-AF65-F5344CB8AC3E}">
        <p14:creationId xmlns:p14="http://schemas.microsoft.com/office/powerpoint/2010/main" val="391576164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par>
                                <p:cTn id="12" presetID="32" presetClass="emph" presetSubtype="0" fill="hold" grpId="1" nodeType="withEffect">
                                  <p:stCondLst>
                                    <p:cond delay="0"/>
                                  </p:stCondLst>
                                  <p:childTnLst>
                                    <p:animRot by="120000">
                                      <p:cBhvr>
                                        <p:cTn id="13" dur="100" fill="hold">
                                          <p:stCondLst>
                                            <p:cond delay="0"/>
                                          </p:stCondLst>
                                        </p:cTn>
                                        <p:tgtEl>
                                          <p:spTgt spid="5"/>
                                        </p:tgtEl>
                                        <p:attrNameLst>
                                          <p:attrName>r</p:attrName>
                                        </p:attrNameLst>
                                      </p:cBhvr>
                                    </p:animRot>
                                    <p:animRot by="-240000">
                                      <p:cBhvr>
                                        <p:cTn id="14" dur="200" fill="hold">
                                          <p:stCondLst>
                                            <p:cond delay="200"/>
                                          </p:stCondLst>
                                        </p:cTn>
                                        <p:tgtEl>
                                          <p:spTgt spid="5"/>
                                        </p:tgtEl>
                                        <p:attrNameLst>
                                          <p:attrName>r</p:attrName>
                                        </p:attrNameLst>
                                      </p:cBhvr>
                                    </p:animRot>
                                    <p:animRot by="240000">
                                      <p:cBhvr>
                                        <p:cTn id="15" dur="200" fill="hold">
                                          <p:stCondLst>
                                            <p:cond delay="400"/>
                                          </p:stCondLst>
                                        </p:cTn>
                                        <p:tgtEl>
                                          <p:spTgt spid="5"/>
                                        </p:tgtEl>
                                        <p:attrNameLst>
                                          <p:attrName>r</p:attrName>
                                        </p:attrNameLst>
                                      </p:cBhvr>
                                    </p:animRot>
                                    <p:animRot by="-240000">
                                      <p:cBhvr>
                                        <p:cTn id="16" dur="200" fill="hold">
                                          <p:stCondLst>
                                            <p:cond delay="600"/>
                                          </p:stCondLst>
                                        </p:cTn>
                                        <p:tgtEl>
                                          <p:spTgt spid="5"/>
                                        </p:tgtEl>
                                        <p:attrNameLst>
                                          <p:attrName>r</p:attrName>
                                        </p:attrNameLst>
                                      </p:cBhvr>
                                    </p:animRot>
                                    <p:animRot by="120000">
                                      <p:cBhvr>
                                        <p:cTn id="17" dur="200" fill="hold">
                                          <p:stCondLst>
                                            <p:cond delay="800"/>
                                          </p:stCondLst>
                                        </p:cTn>
                                        <p:tgtEl>
                                          <p:spTgt spid="5"/>
                                        </p:tgtEl>
                                        <p:attrNameLst>
                                          <p:attrName>r</p:attrName>
                                        </p:attrNameLst>
                                      </p:cBhvr>
                                    </p:animRot>
                                  </p:childTnLst>
                                </p:cTn>
                              </p:par>
                              <p:par>
                                <p:cTn id="18" presetID="26" presetClass="emph" presetSubtype="0" fill="hold" grpId="2" nodeType="withEffect">
                                  <p:stCondLst>
                                    <p:cond delay="0"/>
                                  </p:stCondLst>
                                  <p:childTnLst>
                                    <p:animEffect transition="out" filter="fade">
                                      <p:cBhvr>
                                        <p:cTn id="19" dur="500" tmFilter="0, 0; .2, .5; .8, .5; 1, 0"/>
                                        <p:tgtEl>
                                          <p:spTgt spid="5"/>
                                        </p:tgtEl>
                                      </p:cBhvr>
                                    </p:animEffect>
                                    <p:animScale>
                                      <p:cBhvr>
                                        <p:cTn id="20" dur="250" autoRev="1" fill="hold"/>
                                        <p:tgtEl>
                                          <p:spTgt spid="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5" grpId="2" animBg="1"/>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23528" y="476672"/>
            <a:ext cx="8424936" cy="5904656"/>
          </a:xfrm>
        </p:spPr>
        <p:txBody>
          <a:bodyPr>
            <a:normAutofit/>
          </a:bodyPr>
          <a:lstStyle/>
          <a:p>
            <a:pPr algn="l">
              <a:lnSpc>
                <a:spcPct val="150000"/>
              </a:lnSpc>
            </a:pPr>
            <a:r>
              <a:rPr lang="en-US" altLang="zh-CN" dirty="0" smtClean="0">
                <a:solidFill>
                  <a:srgbClr val="FFC000"/>
                </a:solidFill>
                <a:latin typeface="Comic Sans MS" pitchFamily="66" charset="0"/>
              </a:rPr>
              <a:t>《JS</a:t>
            </a:r>
            <a:r>
              <a:rPr lang="zh-CN" altLang="en-US" dirty="0" smtClean="0">
                <a:solidFill>
                  <a:srgbClr val="FFC000"/>
                </a:solidFill>
                <a:latin typeface="Comic Sans MS" pitchFamily="66" charset="0"/>
              </a:rPr>
              <a:t>公开课</a:t>
            </a:r>
            <a:r>
              <a:rPr lang="en-US" altLang="zh-CN" dirty="0" smtClean="0">
                <a:solidFill>
                  <a:srgbClr val="FFC000"/>
                </a:solidFill>
                <a:latin typeface="Comic Sans MS" pitchFamily="66" charset="0"/>
              </a:rPr>
              <a:t>》</a:t>
            </a:r>
            <a:r>
              <a:rPr lang="zh-CN" altLang="en-US" dirty="0" smtClean="0">
                <a:solidFill>
                  <a:srgbClr val="FFC000"/>
                </a:solidFill>
                <a:latin typeface="Comic Sans MS" pitchFamily="66" charset="0"/>
              </a:rPr>
              <a:t>系列分享</a:t>
            </a:r>
            <a:r>
              <a:rPr lang="en-US" altLang="zh-CN" dirty="0">
                <a:solidFill>
                  <a:schemeClr val="bg1"/>
                </a:solidFill>
                <a:latin typeface="Comic Sans MS" pitchFamily="66" charset="0"/>
              </a:rPr>
              <a:t/>
            </a:r>
            <a:br>
              <a:rPr lang="en-US" altLang="zh-CN" dirty="0">
                <a:solidFill>
                  <a:schemeClr val="bg1"/>
                </a:solidFill>
                <a:latin typeface="Comic Sans MS" pitchFamily="66" charset="0"/>
              </a:rPr>
            </a:br>
            <a:r>
              <a:rPr lang="en-US" altLang="zh-CN" sz="2800" dirty="0" smtClean="0">
                <a:solidFill>
                  <a:schemeClr val="bg1">
                    <a:lumMod val="50000"/>
                  </a:schemeClr>
                </a:solidFill>
                <a:latin typeface="Comic Sans MS" pitchFamily="66" charset="0"/>
              </a:rPr>
              <a:t>1). </a:t>
            </a:r>
            <a:r>
              <a:rPr lang="zh-CN" altLang="en-US" sz="2800" dirty="0" smtClean="0">
                <a:solidFill>
                  <a:schemeClr val="bg1">
                    <a:lumMod val="50000"/>
                  </a:schemeClr>
                </a:solidFill>
                <a:latin typeface="Comic Sans MS" pitchFamily="66" charset="0"/>
              </a:rPr>
              <a:t>认识</a:t>
            </a:r>
            <a:r>
              <a:rPr lang="en-US" altLang="zh-CN" sz="2800" dirty="0" smtClean="0">
                <a:solidFill>
                  <a:schemeClr val="bg1">
                    <a:lumMod val="50000"/>
                  </a:schemeClr>
                </a:solidFill>
                <a:latin typeface="Comic Sans MS" pitchFamily="66" charset="0"/>
              </a:rPr>
              <a:t>JavaScript DONE</a:t>
            </a:r>
            <a:r>
              <a:rPr lang="en-US" altLang="zh-CN" sz="2800" dirty="0" smtClean="0">
                <a:solidFill>
                  <a:schemeClr val="bg1"/>
                </a:solidFill>
                <a:latin typeface="Comic Sans MS" pitchFamily="66" charset="0"/>
              </a:rPr>
              <a:t/>
            </a:r>
            <a:br>
              <a:rPr lang="en-US" altLang="zh-CN" sz="2800" dirty="0" smtClean="0">
                <a:solidFill>
                  <a:schemeClr val="bg1"/>
                </a:solidFill>
                <a:latin typeface="Comic Sans MS" pitchFamily="66" charset="0"/>
              </a:rPr>
            </a:br>
            <a:r>
              <a:rPr lang="en-US" altLang="zh-CN" sz="2800" dirty="0" smtClean="0">
                <a:solidFill>
                  <a:srgbClr val="FFC000"/>
                </a:solidFill>
                <a:latin typeface="Comic Sans MS" pitchFamily="66" charset="0"/>
              </a:rPr>
              <a:t>2). </a:t>
            </a:r>
            <a:r>
              <a:rPr lang="zh-CN" altLang="en-US" sz="2800" dirty="0" smtClean="0">
                <a:solidFill>
                  <a:srgbClr val="FFC000"/>
                </a:solidFill>
                <a:latin typeface="Comic Sans MS" pitchFamily="66" charset="0"/>
              </a:rPr>
              <a:t>数据类型 </a:t>
            </a:r>
            <a:r>
              <a:rPr lang="en-US" altLang="zh-CN" sz="2800" dirty="0" smtClean="0">
                <a:solidFill>
                  <a:srgbClr val="FFC000"/>
                </a:solidFill>
                <a:latin typeface="Comic Sans MS" pitchFamily="66" charset="0"/>
              </a:rPr>
              <a:t>&amp; </a:t>
            </a:r>
            <a:r>
              <a:rPr lang="zh-CN" altLang="en-US" sz="2800" dirty="0" smtClean="0">
                <a:solidFill>
                  <a:srgbClr val="FFC000"/>
                </a:solidFill>
                <a:latin typeface="Comic Sans MS" pitchFamily="66" charset="0"/>
              </a:rPr>
              <a:t>操作符</a:t>
            </a:r>
            <a:r>
              <a:rPr lang="en-US" altLang="zh-CN" sz="2800" dirty="0" smtClean="0">
                <a:solidFill>
                  <a:schemeClr val="bg1"/>
                </a:solidFill>
                <a:latin typeface="Comic Sans MS" pitchFamily="66" charset="0"/>
              </a:rPr>
              <a:t/>
            </a:r>
            <a:br>
              <a:rPr lang="en-US" altLang="zh-CN" sz="2800" dirty="0" smtClean="0">
                <a:solidFill>
                  <a:schemeClr val="bg1"/>
                </a:solidFill>
                <a:latin typeface="Comic Sans MS" pitchFamily="66" charset="0"/>
              </a:rPr>
            </a:br>
            <a:r>
              <a:rPr lang="en-US" altLang="zh-CN" sz="2800" dirty="0" smtClean="0">
                <a:solidFill>
                  <a:schemeClr val="bg1"/>
                </a:solidFill>
                <a:latin typeface="Comic Sans MS" pitchFamily="66" charset="0"/>
              </a:rPr>
              <a:t>3). </a:t>
            </a:r>
            <a:r>
              <a:rPr lang="zh-CN" altLang="en-US" sz="2800" dirty="0" smtClean="0">
                <a:solidFill>
                  <a:schemeClr val="bg1"/>
                </a:solidFill>
                <a:latin typeface="Comic Sans MS" pitchFamily="66" charset="0"/>
              </a:rPr>
              <a:t>谈对象</a:t>
            </a:r>
            <a:r>
              <a:rPr lang="en-US" altLang="zh-CN" sz="2800" dirty="0" smtClean="0">
                <a:solidFill>
                  <a:schemeClr val="bg1"/>
                </a:solidFill>
                <a:latin typeface="Comic Sans MS" pitchFamily="66" charset="0"/>
              </a:rPr>
              <a:t/>
            </a:r>
            <a:br>
              <a:rPr lang="en-US" altLang="zh-CN" sz="2800" dirty="0" smtClean="0">
                <a:solidFill>
                  <a:schemeClr val="bg1"/>
                </a:solidFill>
                <a:latin typeface="Comic Sans MS" pitchFamily="66" charset="0"/>
              </a:rPr>
            </a:br>
            <a:r>
              <a:rPr lang="en-US" altLang="zh-CN" sz="2800" dirty="0" smtClean="0">
                <a:solidFill>
                  <a:schemeClr val="bg1"/>
                </a:solidFill>
                <a:latin typeface="Comic Sans MS" pitchFamily="66" charset="0"/>
              </a:rPr>
              <a:t>4). </a:t>
            </a:r>
            <a:r>
              <a:rPr lang="zh-CN" altLang="en-US" sz="2800" dirty="0" smtClean="0">
                <a:solidFill>
                  <a:schemeClr val="bg1"/>
                </a:solidFill>
                <a:latin typeface="Comic Sans MS" pitchFamily="66" charset="0"/>
              </a:rPr>
              <a:t>基于原型的继承机制</a:t>
            </a:r>
            <a:r>
              <a:rPr lang="en-US" altLang="zh-CN" sz="2800" dirty="0" smtClean="0">
                <a:solidFill>
                  <a:schemeClr val="bg1"/>
                </a:solidFill>
                <a:latin typeface="Comic Sans MS" pitchFamily="66" charset="0"/>
              </a:rPr>
              <a:t/>
            </a:r>
            <a:br>
              <a:rPr lang="en-US" altLang="zh-CN" sz="2800" dirty="0" smtClean="0">
                <a:solidFill>
                  <a:schemeClr val="bg1"/>
                </a:solidFill>
                <a:latin typeface="Comic Sans MS" pitchFamily="66" charset="0"/>
              </a:rPr>
            </a:br>
            <a:r>
              <a:rPr lang="en-US" altLang="zh-CN" sz="2800" dirty="0" smtClean="0">
                <a:solidFill>
                  <a:schemeClr val="bg1"/>
                </a:solidFill>
                <a:latin typeface="Comic Sans MS" pitchFamily="66" charset="0"/>
              </a:rPr>
              <a:t>5). </a:t>
            </a:r>
            <a:r>
              <a:rPr lang="zh-CN" altLang="en-US" sz="2800" dirty="0">
                <a:solidFill>
                  <a:schemeClr val="bg1"/>
                </a:solidFill>
                <a:latin typeface="Comic Sans MS" pitchFamily="66" charset="0"/>
              </a:rPr>
              <a:t>运行上下文</a:t>
            </a:r>
            <a:r>
              <a:rPr lang="en-US" altLang="zh-CN" sz="2800" dirty="0" smtClean="0">
                <a:solidFill>
                  <a:schemeClr val="bg1"/>
                </a:solidFill>
                <a:latin typeface="Comic Sans MS" pitchFamily="66" charset="0"/>
              </a:rPr>
              <a:t/>
            </a:r>
            <a:br>
              <a:rPr lang="en-US" altLang="zh-CN" sz="2800" dirty="0" smtClean="0">
                <a:solidFill>
                  <a:schemeClr val="bg1"/>
                </a:solidFill>
                <a:latin typeface="Comic Sans MS" pitchFamily="66" charset="0"/>
              </a:rPr>
            </a:br>
            <a:r>
              <a:rPr lang="en-US" altLang="zh-CN" sz="2800" dirty="0" smtClean="0">
                <a:solidFill>
                  <a:schemeClr val="bg1"/>
                </a:solidFill>
                <a:latin typeface="Comic Sans MS" pitchFamily="66" charset="0"/>
              </a:rPr>
              <a:t>6). </a:t>
            </a:r>
            <a:r>
              <a:rPr lang="zh-CN" altLang="en-US" sz="2800" dirty="0">
                <a:solidFill>
                  <a:schemeClr val="bg1"/>
                </a:solidFill>
                <a:latin typeface="Comic Sans MS" pitchFamily="66" charset="0"/>
              </a:rPr>
              <a:t>神</a:t>
            </a:r>
            <a:r>
              <a:rPr lang="zh-CN" altLang="en-US" sz="2800" dirty="0" smtClean="0">
                <a:solidFill>
                  <a:schemeClr val="bg1"/>
                </a:solidFill>
                <a:latin typeface="Comic Sans MS" pitchFamily="66" charset="0"/>
              </a:rPr>
              <a:t>奇的闭包</a:t>
            </a:r>
            <a:r>
              <a:rPr lang="en-US" altLang="zh-CN" sz="2800" dirty="0" smtClean="0">
                <a:solidFill>
                  <a:schemeClr val="bg1"/>
                </a:solidFill>
                <a:latin typeface="Comic Sans MS" pitchFamily="66" charset="0"/>
              </a:rPr>
              <a:t/>
            </a:r>
            <a:br>
              <a:rPr lang="en-US" altLang="zh-CN" sz="2800" dirty="0" smtClean="0">
                <a:solidFill>
                  <a:schemeClr val="bg1"/>
                </a:solidFill>
                <a:latin typeface="Comic Sans MS" pitchFamily="66" charset="0"/>
              </a:rPr>
            </a:br>
            <a:r>
              <a:rPr lang="en-US" altLang="zh-CN" sz="2800" dirty="0" smtClean="0">
                <a:solidFill>
                  <a:schemeClr val="bg1"/>
                </a:solidFill>
                <a:latin typeface="Comic Sans MS" pitchFamily="66" charset="0"/>
              </a:rPr>
              <a:t>7). </a:t>
            </a:r>
            <a:r>
              <a:rPr lang="zh-CN" altLang="en-US" sz="2800" dirty="0" smtClean="0">
                <a:solidFill>
                  <a:schemeClr val="bg1"/>
                </a:solidFill>
                <a:latin typeface="Comic Sans MS" pitchFamily="66" charset="0"/>
              </a:rPr>
              <a:t>高性能</a:t>
            </a:r>
            <a:r>
              <a:rPr lang="en-US" altLang="zh-CN" sz="2800" dirty="0" smtClean="0">
                <a:solidFill>
                  <a:schemeClr val="bg1"/>
                </a:solidFill>
                <a:latin typeface="Comic Sans MS" pitchFamily="66" charset="0"/>
              </a:rPr>
              <a:t>JavaScript</a:t>
            </a:r>
            <a:endParaRPr lang="zh-CN" altLang="en-US" sz="2800" b="1" dirty="0">
              <a:solidFill>
                <a:srgbClr val="FFC000"/>
              </a:solidFill>
              <a:latin typeface="Comic Sans MS" pitchFamily="66" charset="0"/>
            </a:endParaRPr>
          </a:p>
        </p:txBody>
      </p:sp>
      <p:pic>
        <p:nvPicPr>
          <p:cNvPr id="2050" name="Picture 2" descr="C:\Program Files\Microsoft Office\MEDIA\CAGCAT10\j0299125.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62359" y="1700808"/>
            <a:ext cx="1100137" cy="1804987"/>
          </a:xfrm>
          <a:prstGeom prst="rect">
            <a:avLst/>
          </a:prstGeom>
          <a:noFill/>
          <a:extLst>
            <a:ext uri="{909E8E84-426E-40DD-AFC4-6F175D3DCCD1}">
              <a14:hiddenFill xmlns:a14="http://schemas.microsoft.com/office/drawing/2010/main">
                <a:solidFill>
                  <a:srgbClr val="FFFFFF"/>
                </a:solidFill>
              </a14:hiddenFill>
            </a:ext>
          </a:extLst>
        </p:spPr>
      </p:pic>
      <p:sp>
        <p:nvSpPr>
          <p:cNvPr id="5" name="椭圆 4"/>
          <p:cNvSpPr/>
          <p:nvPr/>
        </p:nvSpPr>
        <p:spPr>
          <a:xfrm rot="20231085">
            <a:off x="6298266" y="4845607"/>
            <a:ext cx="2350512" cy="1207148"/>
          </a:xfrm>
          <a:prstGeom prst="ellipse">
            <a:avLst/>
          </a:prstGeom>
          <a:noFill/>
          <a:ln>
            <a:solidFill>
              <a:schemeClr val="bg1">
                <a:lumMod val="9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3200" dirty="0" smtClean="0">
                <a:solidFill>
                  <a:schemeClr val="bg1">
                    <a:lumMod val="95000"/>
                  </a:schemeClr>
                </a:solidFill>
                <a:latin typeface="Comic Sans MS" pitchFamily="66" charset="0"/>
              </a:rPr>
              <a:t>READY?</a:t>
            </a:r>
            <a:endParaRPr lang="zh-CN" altLang="en-US" sz="3200" dirty="0">
              <a:solidFill>
                <a:schemeClr val="bg1">
                  <a:lumMod val="95000"/>
                </a:schemeClr>
              </a:solidFill>
              <a:latin typeface="Comic Sans MS" pitchFamily="66" charset="0"/>
            </a:endParaRPr>
          </a:p>
        </p:txBody>
      </p:sp>
    </p:spTree>
    <p:extLst>
      <p:ext uri="{BB962C8B-B14F-4D97-AF65-F5344CB8AC3E}">
        <p14:creationId xmlns:p14="http://schemas.microsoft.com/office/powerpoint/2010/main" val="376515147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1000"/>
                                        <p:tgtEl>
                                          <p:spTgt spid="2050"/>
                                        </p:tgtEl>
                                      </p:cBhvr>
                                    </p:animEffect>
                                    <p:anim calcmode="lin" valueType="num">
                                      <p:cBhvr>
                                        <p:cTn id="8" dur="1000" fill="hold"/>
                                        <p:tgtEl>
                                          <p:spTgt spid="2050"/>
                                        </p:tgtEl>
                                        <p:attrNameLst>
                                          <p:attrName>ppt_x</p:attrName>
                                        </p:attrNameLst>
                                      </p:cBhvr>
                                      <p:tavLst>
                                        <p:tav tm="0">
                                          <p:val>
                                            <p:strVal val="#ppt_x"/>
                                          </p:val>
                                        </p:tav>
                                        <p:tav tm="100000">
                                          <p:val>
                                            <p:strVal val="#ppt_x"/>
                                          </p:val>
                                        </p:tav>
                                      </p:tavLst>
                                    </p:anim>
                                    <p:anim calcmode="lin" valueType="num">
                                      <p:cBhvr>
                                        <p:cTn id="9" dur="1000" fill="hold"/>
                                        <p:tgtEl>
                                          <p:spTgt spid="205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491880" y="1412776"/>
            <a:ext cx="1907895" cy="3770263"/>
          </a:xfrm>
          <a:prstGeom prst="rect">
            <a:avLst/>
          </a:prstGeom>
          <a:noFill/>
          <a:effectLst>
            <a:outerShdw blurRad="1244600" dist="50800" dir="5400000" algn="ctr" rotWithShape="0">
              <a:srgbClr val="000000">
                <a:alpha val="43137"/>
              </a:srgbClr>
            </a:outerShdw>
          </a:effectLst>
        </p:spPr>
        <p:txBody>
          <a:bodyPr wrap="none">
            <a:spAutoFit/>
          </a:bodyPr>
          <a:lstStyle/>
          <a:p>
            <a:r>
              <a:rPr lang="en-US" altLang="zh-CN" sz="23900" dirty="0" smtClean="0">
                <a:solidFill>
                  <a:srgbClr val="800080"/>
                </a:solidFill>
                <a:latin typeface="Adobe 繁黑體 Std B" pitchFamily="34" charset="-128"/>
                <a:ea typeface="Adobe 繁黑體 Std B" pitchFamily="34" charset="-128"/>
              </a:rPr>
              <a:t>6</a:t>
            </a:r>
            <a:endParaRPr lang="zh-CN" altLang="en-US" sz="23900" dirty="0">
              <a:solidFill>
                <a:srgbClr val="800080"/>
              </a:solidFill>
              <a:latin typeface="Adobe 繁黑體 Std B" pitchFamily="34" charset="-128"/>
              <a:ea typeface="Adobe 繁黑體 Std B" pitchFamily="34" charset="-128"/>
            </a:endParaRPr>
          </a:p>
        </p:txBody>
      </p:sp>
      <p:sp>
        <p:nvSpPr>
          <p:cNvPr id="4" name="矩形 3"/>
          <p:cNvSpPr/>
          <p:nvPr/>
        </p:nvSpPr>
        <p:spPr>
          <a:xfrm>
            <a:off x="3257695" y="3339712"/>
            <a:ext cx="2376264" cy="584775"/>
          </a:xfrm>
          <a:prstGeom prst="rect">
            <a:avLst/>
          </a:prstGeom>
        </p:spPr>
        <p:txBody>
          <a:bodyPr wrap="square">
            <a:spAutoFit/>
          </a:bodyPr>
          <a:lstStyle/>
          <a:p>
            <a:r>
              <a:rPr lang="en-US" altLang="zh-CN" sz="3200" dirty="0" smtClean="0">
                <a:solidFill>
                  <a:schemeClr val="bg1"/>
                </a:solidFill>
                <a:latin typeface="Comic Sans MS" pitchFamily="66" charset="0"/>
              </a:rPr>
              <a:t>Let’s Chat</a:t>
            </a:r>
            <a:r>
              <a:rPr lang="zh-CN" altLang="en-US" sz="3200" dirty="0" smtClean="0">
                <a:solidFill>
                  <a:schemeClr val="bg1"/>
                </a:solidFill>
                <a:latin typeface="Comic Sans MS" pitchFamily="66" charset="0"/>
              </a:rPr>
              <a:t>！</a:t>
            </a:r>
            <a:endParaRPr lang="en-US" altLang="zh-CN" sz="3200" dirty="0">
              <a:solidFill>
                <a:schemeClr val="bg1"/>
              </a:solidFill>
              <a:latin typeface="Comic Sans MS" pitchFamily="66" charset="0"/>
            </a:endParaRPr>
          </a:p>
        </p:txBody>
      </p:sp>
    </p:spTree>
    <p:extLst>
      <p:ext uri="{BB962C8B-B14F-4D97-AF65-F5344CB8AC3E}">
        <p14:creationId xmlns:p14="http://schemas.microsoft.com/office/powerpoint/2010/main" val="809635876"/>
      </p:ext>
    </p:extLst>
  </p:cSld>
  <p:clrMapOvr>
    <a:masterClrMapping/>
  </p:clrMapOvr>
  <p:transition spd="slow">
    <p:push/>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3851921" y="3140968"/>
            <a:ext cx="1296144" cy="461665"/>
          </a:xfrm>
          <a:prstGeom prst="rect">
            <a:avLst/>
          </a:prstGeom>
          <a:noFill/>
        </p:spPr>
        <p:txBody>
          <a:bodyPr wrap="square" rtlCol="0">
            <a:spAutoFit/>
          </a:bodyPr>
          <a:lstStyle/>
          <a:p>
            <a:r>
              <a:rPr lang="en-US" altLang="zh-CN" sz="2400" dirty="0" smtClean="0">
                <a:solidFill>
                  <a:schemeClr val="bg1"/>
                </a:solidFill>
              </a:rPr>
              <a:t>Thank </a:t>
            </a:r>
            <a:r>
              <a:rPr lang="en-US" altLang="zh-CN" sz="2400" dirty="0" smtClean="0">
                <a:solidFill>
                  <a:srgbClr val="FFC000"/>
                </a:solidFill>
              </a:rPr>
              <a:t>U</a:t>
            </a:r>
            <a:endParaRPr lang="en-US" altLang="zh-CN" sz="2400" dirty="0">
              <a:solidFill>
                <a:srgbClr val="FFC000"/>
              </a:solidFill>
            </a:endParaRPr>
          </a:p>
        </p:txBody>
      </p:sp>
    </p:spTree>
    <p:extLst>
      <p:ext uri="{BB962C8B-B14F-4D97-AF65-F5344CB8AC3E}">
        <p14:creationId xmlns:p14="http://schemas.microsoft.com/office/powerpoint/2010/main" val="272096594"/>
      </p:ext>
    </p:extLst>
  </p:cSld>
  <p:clrMapOvr>
    <a:masterClrMapping/>
  </p:clrMapOvr>
  <p:transition spd="slow">
    <p:push/>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403648" y="2348880"/>
            <a:ext cx="6511719" cy="2185214"/>
          </a:xfrm>
          <a:prstGeom prst="rect">
            <a:avLst/>
          </a:prstGeom>
        </p:spPr>
        <p:txBody>
          <a:bodyPr wrap="none">
            <a:spAutoFit/>
          </a:bodyPr>
          <a:lstStyle/>
          <a:p>
            <a:r>
              <a:rPr lang="zh-CN" altLang="en-US" sz="3200" dirty="0" smtClean="0">
                <a:solidFill>
                  <a:srgbClr val="FFC000"/>
                </a:solidFill>
                <a:latin typeface="Comic Sans MS" pitchFamily="66" charset="0"/>
              </a:rPr>
              <a:t>声明</a:t>
            </a:r>
            <a:endParaRPr lang="en-US" altLang="zh-CN" sz="3200" dirty="0" smtClean="0">
              <a:solidFill>
                <a:srgbClr val="FFC000"/>
              </a:solidFill>
              <a:latin typeface="Comic Sans MS" pitchFamily="66" charset="0"/>
            </a:endParaRPr>
          </a:p>
          <a:p>
            <a:r>
              <a:rPr lang="zh-CN" altLang="en-US" sz="3200" dirty="0" smtClean="0">
                <a:solidFill>
                  <a:schemeClr val="bg1"/>
                </a:solidFill>
                <a:latin typeface="Comic Sans MS" pitchFamily="66" charset="0"/>
              </a:rPr>
              <a:t>关于默认为</a:t>
            </a:r>
            <a:r>
              <a:rPr lang="en-US" altLang="zh-CN" sz="3600" dirty="0" smtClean="0">
                <a:solidFill>
                  <a:srgbClr val="FFC000"/>
                </a:solidFill>
                <a:latin typeface="Comic Sans MS" pitchFamily="66" charset="0"/>
              </a:rPr>
              <a:t>ES5</a:t>
            </a:r>
            <a:r>
              <a:rPr lang="zh-CN" altLang="en-US" sz="3200" dirty="0" smtClean="0">
                <a:solidFill>
                  <a:schemeClr val="bg1"/>
                </a:solidFill>
                <a:latin typeface="Comic Sans MS" pitchFamily="66" charset="0"/>
              </a:rPr>
              <a:t>标准的限定</a:t>
            </a:r>
            <a:endParaRPr lang="en-US" altLang="zh-CN" sz="3200" dirty="0" smtClean="0">
              <a:solidFill>
                <a:schemeClr val="bg1"/>
              </a:solidFill>
              <a:latin typeface="Comic Sans MS" pitchFamily="66" charset="0"/>
            </a:endParaRPr>
          </a:p>
          <a:p>
            <a:r>
              <a:rPr lang="zh-CN" altLang="en-US" sz="3200" dirty="0" smtClean="0">
                <a:solidFill>
                  <a:schemeClr val="bg1"/>
                </a:solidFill>
                <a:latin typeface="Comic Sans MS" pitchFamily="66" charset="0"/>
              </a:rPr>
              <a:t>关于默认用例环境为</a:t>
            </a:r>
            <a:r>
              <a:rPr lang="en-US" altLang="zh-CN" sz="3600" dirty="0" smtClean="0">
                <a:solidFill>
                  <a:srgbClr val="FFC000"/>
                </a:solidFill>
                <a:latin typeface="Comic Sans MS" pitchFamily="66" charset="0"/>
              </a:rPr>
              <a:t>V8</a:t>
            </a:r>
            <a:r>
              <a:rPr lang="zh-CN" altLang="en-US" sz="3200" dirty="0" smtClean="0">
                <a:solidFill>
                  <a:schemeClr val="bg1"/>
                </a:solidFill>
                <a:latin typeface="Comic Sans MS" pitchFamily="66" charset="0"/>
              </a:rPr>
              <a:t>引擎的限定</a:t>
            </a:r>
            <a:endParaRPr lang="en-US" altLang="zh-CN" sz="3200" dirty="0" smtClean="0">
              <a:solidFill>
                <a:schemeClr val="bg1"/>
              </a:solidFill>
              <a:latin typeface="Comic Sans MS" pitchFamily="66" charset="0"/>
            </a:endParaRPr>
          </a:p>
          <a:p>
            <a:r>
              <a:rPr lang="zh-CN" altLang="en-US" sz="3200" dirty="0" smtClean="0">
                <a:solidFill>
                  <a:schemeClr val="bg1"/>
                </a:solidFill>
                <a:latin typeface="Comic Sans MS" pitchFamily="66" charset="0"/>
              </a:rPr>
              <a:t>关于本</a:t>
            </a:r>
            <a:r>
              <a:rPr lang="en-US" altLang="zh-CN" sz="3200" dirty="0" smtClean="0">
                <a:solidFill>
                  <a:schemeClr val="bg1"/>
                </a:solidFill>
                <a:latin typeface="Comic Sans MS" pitchFamily="66" charset="0"/>
              </a:rPr>
              <a:t>PPT</a:t>
            </a:r>
            <a:r>
              <a:rPr lang="zh-CN" altLang="en-US" sz="3200" dirty="0" smtClean="0">
                <a:solidFill>
                  <a:schemeClr val="bg1"/>
                </a:solidFill>
                <a:latin typeface="Comic Sans MS" pitchFamily="66" charset="0"/>
              </a:rPr>
              <a:t>的备注</a:t>
            </a:r>
            <a:endParaRPr lang="en-US" altLang="zh-CN" sz="3200" dirty="0" smtClean="0">
              <a:solidFill>
                <a:schemeClr val="bg1"/>
              </a:solidFill>
              <a:latin typeface="Comic Sans MS" pitchFamily="66" charset="0"/>
            </a:endParaRPr>
          </a:p>
        </p:txBody>
      </p:sp>
    </p:spTree>
    <p:extLst>
      <p:ext uri="{BB962C8B-B14F-4D97-AF65-F5344CB8AC3E}">
        <p14:creationId xmlns:p14="http://schemas.microsoft.com/office/powerpoint/2010/main" val="2750100083"/>
      </p:ext>
    </p:extLst>
  </p:cSld>
  <p:clrMapOvr>
    <a:masterClrMapping/>
  </p:clrMapOvr>
  <p:transition spd="slow">
    <p:push/>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491880" y="1458937"/>
            <a:ext cx="1907895" cy="3770263"/>
          </a:xfrm>
          <a:prstGeom prst="rect">
            <a:avLst/>
          </a:prstGeom>
          <a:noFill/>
          <a:effectLst>
            <a:outerShdw blurRad="1244600" dist="50800" dir="5400000" algn="ctr" rotWithShape="0">
              <a:srgbClr val="000000">
                <a:alpha val="43137"/>
              </a:srgbClr>
            </a:outerShdw>
          </a:effectLst>
        </p:spPr>
        <p:txBody>
          <a:bodyPr wrap="none">
            <a:spAutoFit/>
          </a:bodyPr>
          <a:lstStyle/>
          <a:p>
            <a:r>
              <a:rPr lang="en-US" altLang="zh-CN" sz="23900" dirty="0" smtClean="0">
                <a:solidFill>
                  <a:srgbClr val="800080"/>
                </a:solidFill>
                <a:latin typeface="Adobe 繁黑體 Std B" pitchFamily="34" charset="-128"/>
                <a:ea typeface="Adobe 繁黑體 Std B" pitchFamily="34" charset="-128"/>
              </a:rPr>
              <a:t>1</a:t>
            </a:r>
            <a:endParaRPr lang="zh-CN" altLang="en-US" sz="23900" dirty="0">
              <a:solidFill>
                <a:srgbClr val="800080"/>
              </a:solidFill>
              <a:latin typeface="Adobe 繁黑體 Std B" pitchFamily="34" charset="-128"/>
              <a:ea typeface="Adobe 繁黑體 Std B" pitchFamily="34" charset="-128"/>
            </a:endParaRPr>
          </a:p>
        </p:txBody>
      </p:sp>
      <p:sp>
        <p:nvSpPr>
          <p:cNvPr id="4" name="矩形 3"/>
          <p:cNvSpPr/>
          <p:nvPr/>
        </p:nvSpPr>
        <p:spPr>
          <a:xfrm>
            <a:off x="3122600" y="3212976"/>
            <a:ext cx="2646454" cy="584775"/>
          </a:xfrm>
          <a:prstGeom prst="rect">
            <a:avLst/>
          </a:prstGeom>
        </p:spPr>
        <p:txBody>
          <a:bodyPr wrap="square">
            <a:spAutoFit/>
          </a:bodyPr>
          <a:lstStyle/>
          <a:p>
            <a:r>
              <a:rPr lang="en-US" altLang="zh-CN" sz="3200" dirty="0" smtClean="0">
                <a:solidFill>
                  <a:schemeClr val="bg1"/>
                </a:solidFill>
                <a:latin typeface="Comic Sans MS" pitchFamily="66" charset="0"/>
              </a:rPr>
              <a:t>Looking Back</a:t>
            </a:r>
            <a:endParaRPr lang="en-US" altLang="zh-CN" sz="3200" dirty="0">
              <a:solidFill>
                <a:schemeClr val="bg1"/>
              </a:solidFill>
              <a:latin typeface="Comic Sans MS" pitchFamily="66" charset="0"/>
            </a:endParaRPr>
          </a:p>
        </p:txBody>
      </p:sp>
    </p:spTree>
    <p:extLst>
      <p:ext uri="{BB962C8B-B14F-4D97-AF65-F5344CB8AC3E}">
        <p14:creationId xmlns:p14="http://schemas.microsoft.com/office/powerpoint/2010/main" val="2599759418"/>
      </p:ext>
    </p:extLst>
  </p:cSld>
  <p:clrMapOvr>
    <a:masterClrMapping/>
  </p:clrMapOvr>
  <p:transition spd="slow">
    <p:push/>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563888" y="476672"/>
            <a:ext cx="2124235" cy="5920019"/>
          </a:xfrm>
          <a:prstGeom prst="rect">
            <a:avLst/>
          </a:prstGeom>
        </p:spPr>
        <p:txBody>
          <a:bodyPr wrap="square">
            <a:spAutoFit/>
          </a:bodyPr>
          <a:lstStyle/>
          <a:p>
            <a:pPr>
              <a:lnSpc>
                <a:spcPct val="150000"/>
              </a:lnSpc>
            </a:pPr>
            <a:r>
              <a:rPr lang="en-US" altLang="zh-CN" sz="3200" dirty="0" smtClean="0">
                <a:solidFill>
                  <a:schemeClr val="accent6">
                    <a:lumMod val="75000"/>
                  </a:schemeClr>
                </a:solidFill>
                <a:latin typeface="Comic Sans MS" pitchFamily="66" charset="0"/>
              </a:rPr>
              <a:t>5</a:t>
            </a:r>
            <a:r>
              <a:rPr lang="en-US" altLang="zh-CN" sz="3200" dirty="0" smtClean="0">
                <a:solidFill>
                  <a:schemeClr val="bg1"/>
                </a:solidFill>
                <a:latin typeface="Comic Sans MS" pitchFamily="66" charset="0"/>
              </a:rPr>
              <a:t> – </a:t>
            </a:r>
            <a:r>
              <a:rPr lang="en-US" altLang="zh-CN" sz="3200" dirty="0" smtClean="0">
                <a:solidFill>
                  <a:schemeClr val="tx2">
                    <a:lumMod val="60000"/>
                    <a:lumOff val="40000"/>
                  </a:schemeClr>
                </a:solidFill>
                <a:latin typeface="Comic Sans MS" pitchFamily="66" charset="0"/>
              </a:rPr>
              <a:t>“4”</a:t>
            </a:r>
          </a:p>
          <a:p>
            <a:pPr>
              <a:lnSpc>
                <a:spcPct val="150000"/>
              </a:lnSpc>
            </a:pPr>
            <a:r>
              <a:rPr lang="en-US" altLang="zh-CN" sz="3200" dirty="0" smtClean="0">
                <a:solidFill>
                  <a:schemeClr val="accent6">
                    <a:lumMod val="75000"/>
                  </a:schemeClr>
                </a:solidFill>
                <a:latin typeface="Comic Sans MS" pitchFamily="66" charset="0"/>
              </a:rPr>
              <a:t>5</a:t>
            </a:r>
            <a:r>
              <a:rPr lang="en-US" altLang="zh-CN" sz="3200" dirty="0" smtClean="0">
                <a:solidFill>
                  <a:schemeClr val="bg1"/>
                </a:solidFill>
                <a:latin typeface="Comic Sans MS" pitchFamily="66" charset="0"/>
              </a:rPr>
              <a:t> + </a:t>
            </a:r>
            <a:r>
              <a:rPr lang="en-US" altLang="zh-CN" sz="3200" dirty="0" smtClean="0">
                <a:solidFill>
                  <a:schemeClr val="tx2">
                    <a:lumMod val="60000"/>
                    <a:lumOff val="40000"/>
                  </a:schemeClr>
                </a:solidFill>
                <a:latin typeface="Comic Sans MS" pitchFamily="66" charset="0"/>
              </a:rPr>
              <a:t>“4”</a:t>
            </a:r>
          </a:p>
          <a:p>
            <a:pPr>
              <a:lnSpc>
                <a:spcPct val="150000"/>
              </a:lnSpc>
            </a:pPr>
            <a:r>
              <a:rPr lang="en-US" altLang="zh-CN" sz="3200" dirty="0" smtClean="0">
                <a:solidFill>
                  <a:schemeClr val="bg1"/>
                </a:solidFill>
                <a:latin typeface="Comic Sans MS" pitchFamily="66" charset="0"/>
              </a:rPr>
              <a:t>+!{}[</a:t>
            </a:r>
            <a:r>
              <a:rPr lang="en-US" altLang="zh-CN" sz="3200" dirty="0" smtClean="0">
                <a:solidFill>
                  <a:srgbClr val="7030A0"/>
                </a:solidFill>
                <a:latin typeface="Comic Sans MS" pitchFamily="66" charset="0"/>
              </a:rPr>
              <a:t>true</a:t>
            </a:r>
            <a:r>
              <a:rPr lang="en-US" altLang="zh-CN" sz="3200" dirty="0" smtClean="0">
                <a:solidFill>
                  <a:schemeClr val="bg1"/>
                </a:solidFill>
                <a:latin typeface="Comic Sans MS" pitchFamily="66" charset="0"/>
              </a:rPr>
              <a:t>]</a:t>
            </a:r>
          </a:p>
          <a:p>
            <a:pPr>
              <a:lnSpc>
                <a:spcPct val="150000"/>
              </a:lnSpc>
            </a:pPr>
            <a:r>
              <a:rPr lang="en-US" altLang="zh-CN" sz="3200" dirty="0" smtClean="0">
                <a:solidFill>
                  <a:schemeClr val="bg1"/>
                </a:solidFill>
                <a:latin typeface="Comic Sans MS" pitchFamily="66" charset="0"/>
              </a:rPr>
              <a:t>+[</a:t>
            </a:r>
            <a:r>
              <a:rPr lang="en-US" altLang="zh-CN" sz="3200" dirty="0" smtClean="0">
                <a:solidFill>
                  <a:schemeClr val="accent6">
                    <a:lumMod val="75000"/>
                  </a:schemeClr>
                </a:solidFill>
                <a:latin typeface="Comic Sans MS" pitchFamily="66" charset="0"/>
              </a:rPr>
              <a:t>1</a:t>
            </a:r>
            <a:r>
              <a:rPr lang="en-US" altLang="zh-CN" sz="3200" dirty="0" smtClean="0">
                <a:solidFill>
                  <a:schemeClr val="bg1"/>
                </a:solidFill>
                <a:latin typeface="Comic Sans MS" pitchFamily="66" charset="0"/>
              </a:rPr>
              <a:t>]</a:t>
            </a:r>
          </a:p>
          <a:p>
            <a:pPr>
              <a:lnSpc>
                <a:spcPct val="150000"/>
              </a:lnSpc>
            </a:pPr>
            <a:r>
              <a:rPr lang="en-US" altLang="zh-CN" sz="3200" dirty="0" smtClean="0">
                <a:solidFill>
                  <a:schemeClr val="bg1"/>
                </a:solidFill>
                <a:latin typeface="Comic Sans MS" pitchFamily="66" charset="0"/>
              </a:rPr>
              <a:t>+[</a:t>
            </a:r>
            <a:r>
              <a:rPr lang="en-US" altLang="zh-CN" sz="3200" dirty="0" smtClean="0">
                <a:solidFill>
                  <a:schemeClr val="accent6">
                    <a:lumMod val="75000"/>
                  </a:schemeClr>
                </a:solidFill>
                <a:latin typeface="Comic Sans MS" pitchFamily="66" charset="0"/>
              </a:rPr>
              <a:t>1</a:t>
            </a:r>
            <a:r>
              <a:rPr lang="en-US" altLang="zh-CN" sz="3200" dirty="0" smtClean="0">
                <a:solidFill>
                  <a:schemeClr val="bg1"/>
                </a:solidFill>
                <a:latin typeface="Comic Sans MS" pitchFamily="66" charset="0"/>
              </a:rPr>
              <a:t>, </a:t>
            </a:r>
            <a:r>
              <a:rPr lang="en-US" altLang="zh-CN" sz="3200" dirty="0" smtClean="0">
                <a:solidFill>
                  <a:schemeClr val="accent6">
                    <a:lumMod val="75000"/>
                  </a:schemeClr>
                </a:solidFill>
                <a:latin typeface="Comic Sans MS" pitchFamily="66" charset="0"/>
              </a:rPr>
              <a:t>2</a:t>
            </a:r>
            <a:r>
              <a:rPr lang="en-US" altLang="zh-CN" sz="3200" dirty="0" smtClean="0">
                <a:solidFill>
                  <a:schemeClr val="bg1"/>
                </a:solidFill>
                <a:latin typeface="Comic Sans MS" pitchFamily="66" charset="0"/>
              </a:rPr>
              <a:t>]</a:t>
            </a:r>
          </a:p>
          <a:p>
            <a:pPr>
              <a:lnSpc>
                <a:spcPct val="150000"/>
              </a:lnSpc>
            </a:pPr>
            <a:r>
              <a:rPr lang="en-US" altLang="zh-CN" sz="3200" dirty="0" smtClean="0">
                <a:solidFill>
                  <a:schemeClr val="accent6">
                    <a:lumMod val="75000"/>
                  </a:schemeClr>
                </a:solidFill>
                <a:latin typeface="Comic Sans MS" pitchFamily="66" charset="0"/>
              </a:rPr>
              <a:t>7</a:t>
            </a:r>
            <a:r>
              <a:rPr lang="en-US" altLang="zh-CN" sz="3200" dirty="0" smtClean="0">
                <a:solidFill>
                  <a:schemeClr val="bg1"/>
                </a:solidFill>
                <a:latin typeface="Comic Sans MS" pitchFamily="66" charset="0"/>
              </a:rPr>
              <a:t> – </a:t>
            </a:r>
            <a:r>
              <a:rPr lang="en-US" altLang="zh-CN" sz="3200" dirty="0" smtClean="0">
                <a:solidFill>
                  <a:schemeClr val="tx2">
                    <a:lumMod val="60000"/>
                    <a:lumOff val="40000"/>
                  </a:schemeClr>
                </a:solidFill>
                <a:latin typeface="Comic Sans MS" pitchFamily="66" charset="0"/>
              </a:rPr>
              <a:t>“a”</a:t>
            </a:r>
          </a:p>
          <a:p>
            <a:pPr>
              <a:lnSpc>
                <a:spcPct val="150000"/>
              </a:lnSpc>
            </a:pPr>
            <a:r>
              <a:rPr lang="en-US" altLang="zh-CN" sz="3200" dirty="0" smtClean="0">
                <a:solidFill>
                  <a:schemeClr val="accent6">
                    <a:lumMod val="75000"/>
                  </a:schemeClr>
                </a:solidFill>
                <a:latin typeface="Comic Sans MS" pitchFamily="66" charset="0"/>
              </a:rPr>
              <a:t>7</a:t>
            </a:r>
            <a:r>
              <a:rPr lang="en-US" altLang="zh-CN" sz="3200" dirty="0" smtClean="0">
                <a:solidFill>
                  <a:schemeClr val="bg1"/>
                </a:solidFill>
                <a:latin typeface="Comic Sans MS" pitchFamily="66" charset="0"/>
              </a:rPr>
              <a:t> / </a:t>
            </a:r>
            <a:r>
              <a:rPr lang="en-US" altLang="zh-CN" sz="3200" dirty="0" smtClean="0">
                <a:solidFill>
                  <a:schemeClr val="accent6">
                    <a:lumMod val="75000"/>
                  </a:schemeClr>
                </a:solidFill>
                <a:latin typeface="Comic Sans MS" pitchFamily="66" charset="0"/>
              </a:rPr>
              <a:t>0</a:t>
            </a:r>
          </a:p>
          <a:p>
            <a:pPr>
              <a:lnSpc>
                <a:spcPct val="150000"/>
              </a:lnSpc>
            </a:pPr>
            <a:r>
              <a:rPr lang="en-US" altLang="zh-CN" sz="3200" dirty="0" smtClean="0">
                <a:solidFill>
                  <a:schemeClr val="bg1"/>
                </a:solidFill>
                <a:latin typeface="Comic Sans MS" pitchFamily="66" charset="0"/>
              </a:rPr>
              <a:t>…</a:t>
            </a:r>
            <a:endParaRPr lang="en-US" altLang="zh-CN" sz="3200" dirty="0">
              <a:solidFill>
                <a:schemeClr val="bg1"/>
              </a:solidFill>
              <a:latin typeface="Comic Sans MS" pitchFamily="66" charset="0"/>
            </a:endParaRPr>
          </a:p>
        </p:txBody>
      </p:sp>
    </p:spTree>
    <p:extLst>
      <p:ext uri="{BB962C8B-B14F-4D97-AF65-F5344CB8AC3E}">
        <p14:creationId xmlns:p14="http://schemas.microsoft.com/office/powerpoint/2010/main" val="2670644523"/>
      </p:ext>
    </p:extLst>
  </p:cSld>
  <p:clrMapOvr>
    <a:masterClrMapping/>
  </p:clrMapOvr>
  <p:transition spd="slow">
    <p:push/>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131840" y="404664"/>
            <a:ext cx="3744418" cy="6001643"/>
          </a:xfrm>
          <a:prstGeom prst="rect">
            <a:avLst/>
          </a:prstGeom>
        </p:spPr>
        <p:txBody>
          <a:bodyPr wrap="square">
            <a:spAutoFit/>
          </a:bodyPr>
          <a:lstStyle/>
          <a:p>
            <a:pPr>
              <a:lnSpc>
                <a:spcPct val="150000"/>
              </a:lnSpc>
            </a:pPr>
            <a:r>
              <a:rPr lang="en-US" altLang="zh-CN" sz="3200" dirty="0" smtClean="0">
                <a:solidFill>
                  <a:schemeClr val="accent6">
                    <a:lumMod val="75000"/>
                  </a:schemeClr>
                </a:solidFill>
                <a:latin typeface="Comic Sans MS" pitchFamily="66" charset="0"/>
              </a:rPr>
              <a:t>5</a:t>
            </a:r>
            <a:r>
              <a:rPr lang="en-US" altLang="zh-CN" sz="3200" dirty="0" smtClean="0">
                <a:solidFill>
                  <a:schemeClr val="bg1"/>
                </a:solidFill>
                <a:latin typeface="Comic Sans MS" pitchFamily="66" charset="0"/>
              </a:rPr>
              <a:t> + </a:t>
            </a:r>
            <a:r>
              <a:rPr lang="en-US" altLang="zh-CN" sz="3200" dirty="0" smtClean="0">
                <a:solidFill>
                  <a:schemeClr val="tx2">
                    <a:lumMod val="60000"/>
                    <a:lumOff val="40000"/>
                  </a:schemeClr>
                </a:solidFill>
                <a:latin typeface="Comic Sans MS" pitchFamily="66" charset="0"/>
              </a:rPr>
              <a:t>“4”</a:t>
            </a:r>
          </a:p>
          <a:p>
            <a:pPr>
              <a:lnSpc>
                <a:spcPct val="150000"/>
              </a:lnSpc>
            </a:pPr>
            <a:r>
              <a:rPr lang="en-US" altLang="zh-CN" sz="3200" dirty="0" smtClean="0">
                <a:solidFill>
                  <a:schemeClr val="accent6">
                    <a:lumMod val="75000"/>
                  </a:schemeClr>
                </a:solidFill>
                <a:latin typeface="Comic Sans MS" pitchFamily="66" charset="0"/>
              </a:rPr>
              <a:t>5</a:t>
            </a:r>
            <a:r>
              <a:rPr lang="en-US" altLang="zh-CN" sz="3200" dirty="0" smtClean="0">
                <a:solidFill>
                  <a:schemeClr val="bg1"/>
                </a:solidFill>
                <a:latin typeface="Comic Sans MS" pitchFamily="66" charset="0"/>
              </a:rPr>
              <a:t> + </a:t>
            </a:r>
            <a:r>
              <a:rPr lang="en-US" altLang="zh-CN" sz="3200" dirty="0" smtClean="0">
                <a:solidFill>
                  <a:srgbClr val="7030A0"/>
                </a:solidFill>
                <a:latin typeface="Comic Sans MS" pitchFamily="66" charset="0"/>
              </a:rPr>
              <a:t>null</a:t>
            </a:r>
          </a:p>
          <a:p>
            <a:pPr>
              <a:lnSpc>
                <a:spcPct val="150000"/>
              </a:lnSpc>
            </a:pPr>
            <a:r>
              <a:rPr lang="en-US" altLang="zh-CN" sz="3200" dirty="0" smtClean="0">
                <a:solidFill>
                  <a:schemeClr val="accent6">
                    <a:lumMod val="75000"/>
                  </a:schemeClr>
                </a:solidFill>
                <a:latin typeface="Comic Sans MS" pitchFamily="66" charset="0"/>
              </a:rPr>
              <a:t>4</a:t>
            </a:r>
            <a:r>
              <a:rPr lang="en-US" altLang="zh-CN" sz="3200" dirty="0" smtClean="0">
                <a:solidFill>
                  <a:schemeClr val="bg1"/>
                </a:solidFill>
                <a:latin typeface="Comic Sans MS" pitchFamily="66" charset="0"/>
              </a:rPr>
              <a:t> == </a:t>
            </a:r>
            <a:r>
              <a:rPr lang="en-US" altLang="zh-CN" sz="3200" dirty="0" smtClean="0">
                <a:solidFill>
                  <a:srgbClr val="00B0F0"/>
                </a:solidFill>
                <a:latin typeface="Comic Sans MS" pitchFamily="66" charset="0"/>
              </a:rPr>
              <a:t>“4.00”</a:t>
            </a:r>
          </a:p>
          <a:p>
            <a:pPr>
              <a:lnSpc>
                <a:spcPct val="150000"/>
              </a:lnSpc>
            </a:pPr>
            <a:r>
              <a:rPr lang="en-US" altLang="zh-CN" sz="3200" dirty="0">
                <a:solidFill>
                  <a:schemeClr val="accent6">
                    <a:lumMod val="75000"/>
                  </a:schemeClr>
                </a:solidFill>
                <a:latin typeface="Comic Sans MS" pitchFamily="66" charset="0"/>
              </a:rPr>
              <a:t>4</a:t>
            </a:r>
            <a:r>
              <a:rPr lang="en-US" altLang="zh-CN" sz="3200" dirty="0" smtClean="0">
                <a:solidFill>
                  <a:srgbClr val="00B0F0"/>
                </a:solidFill>
                <a:latin typeface="Comic Sans MS" pitchFamily="66" charset="0"/>
              </a:rPr>
              <a:t> </a:t>
            </a:r>
            <a:r>
              <a:rPr lang="en-US" altLang="zh-CN" sz="3200" dirty="0" smtClean="0">
                <a:solidFill>
                  <a:schemeClr val="bg1"/>
                </a:solidFill>
                <a:latin typeface="Comic Sans MS" pitchFamily="66" charset="0"/>
              </a:rPr>
              <a:t>===</a:t>
            </a:r>
            <a:r>
              <a:rPr lang="en-US" altLang="zh-CN" sz="3200" dirty="0" smtClean="0">
                <a:solidFill>
                  <a:srgbClr val="00B0F0"/>
                </a:solidFill>
                <a:latin typeface="Comic Sans MS" pitchFamily="66" charset="0"/>
              </a:rPr>
              <a:t> “4.00”</a:t>
            </a:r>
          </a:p>
          <a:p>
            <a:pPr>
              <a:lnSpc>
                <a:spcPct val="150000"/>
              </a:lnSpc>
            </a:pPr>
            <a:r>
              <a:rPr lang="en-US" altLang="zh-CN" sz="3200" dirty="0" smtClean="0">
                <a:solidFill>
                  <a:srgbClr val="7030A0"/>
                </a:solidFill>
                <a:latin typeface="Comic Sans MS" pitchFamily="66" charset="0"/>
              </a:rPr>
              <a:t>null</a:t>
            </a:r>
            <a:r>
              <a:rPr lang="en-US" altLang="zh-CN" sz="3200" dirty="0" smtClean="0">
                <a:solidFill>
                  <a:schemeClr val="bg1"/>
                </a:solidFill>
                <a:latin typeface="Comic Sans MS" pitchFamily="66" charset="0"/>
              </a:rPr>
              <a:t> == </a:t>
            </a:r>
            <a:r>
              <a:rPr lang="en-US" altLang="zh-CN" sz="3200" dirty="0" smtClean="0">
                <a:solidFill>
                  <a:srgbClr val="7030A0"/>
                </a:solidFill>
                <a:latin typeface="Comic Sans MS" pitchFamily="66" charset="0"/>
              </a:rPr>
              <a:t>undefined</a:t>
            </a:r>
          </a:p>
          <a:p>
            <a:pPr>
              <a:lnSpc>
                <a:spcPct val="150000"/>
              </a:lnSpc>
            </a:pPr>
            <a:r>
              <a:rPr lang="en-US" altLang="zh-CN" sz="3200" dirty="0" smtClean="0">
                <a:solidFill>
                  <a:schemeClr val="accent6">
                    <a:lumMod val="75000"/>
                  </a:schemeClr>
                </a:solidFill>
                <a:latin typeface="Comic Sans MS" pitchFamily="66" charset="0"/>
              </a:rPr>
              <a:t>0</a:t>
            </a:r>
            <a:r>
              <a:rPr lang="en-US" altLang="zh-CN" sz="3200" dirty="0" smtClean="0">
                <a:solidFill>
                  <a:schemeClr val="bg1"/>
                </a:solidFill>
                <a:latin typeface="Comic Sans MS" pitchFamily="66" charset="0"/>
              </a:rPr>
              <a:t> == </a:t>
            </a:r>
            <a:r>
              <a:rPr lang="en-US" altLang="zh-CN" sz="3200" dirty="0" smtClean="0">
                <a:solidFill>
                  <a:srgbClr val="7030A0"/>
                </a:solidFill>
                <a:latin typeface="Comic Sans MS" pitchFamily="66" charset="0"/>
              </a:rPr>
              <a:t>false</a:t>
            </a:r>
          </a:p>
          <a:p>
            <a:pPr>
              <a:lnSpc>
                <a:spcPct val="150000"/>
              </a:lnSpc>
            </a:pPr>
            <a:r>
              <a:rPr lang="en-US" altLang="zh-CN" sz="3200" dirty="0" smtClean="0">
                <a:solidFill>
                  <a:schemeClr val="accent6">
                    <a:lumMod val="75000"/>
                  </a:schemeClr>
                </a:solidFill>
                <a:latin typeface="Comic Sans MS" pitchFamily="66" charset="0"/>
              </a:rPr>
              <a:t>0</a:t>
            </a:r>
            <a:r>
              <a:rPr lang="en-US" altLang="zh-CN" sz="3200" dirty="0" smtClean="0">
                <a:solidFill>
                  <a:schemeClr val="bg1"/>
                </a:solidFill>
                <a:latin typeface="Comic Sans MS" pitchFamily="66" charset="0"/>
              </a:rPr>
              <a:t> == </a:t>
            </a:r>
            <a:r>
              <a:rPr lang="en-US" altLang="zh-CN" sz="3200" dirty="0" smtClean="0">
                <a:solidFill>
                  <a:srgbClr val="7030A0"/>
                </a:solidFill>
                <a:latin typeface="Comic Sans MS" pitchFamily="66" charset="0"/>
              </a:rPr>
              <a:t>null</a:t>
            </a:r>
          </a:p>
          <a:p>
            <a:pPr>
              <a:lnSpc>
                <a:spcPct val="150000"/>
              </a:lnSpc>
            </a:pPr>
            <a:r>
              <a:rPr lang="en-US" altLang="zh-CN" sz="3200" dirty="0" smtClean="0">
                <a:solidFill>
                  <a:srgbClr val="7030A0"/>
                </a:solidFill>
                <a:latin typeface="Comic Sans MS" pitchFamily="66" charset="0"/>
              </a:rPr>
              <a:t>null</a:t>
            </a:r>
            <a:r>
              <a:rPr lang="en-US" altLang="zh-CN" sz="3200" dirty="0" smtClean="0">
                <a:solidFill>
                  <a:schemeClr val="bg1"/>
                </a:solidFill>
                <a:latin typeface="Comic Sans MS" pitchFamily="66" charset="0"/>
              </a:rPr>
              <a:t> == </a:t>
            </a:r>
            <a:r>
              <a:rPr lang="en-US" altLang="zh-CN" sz="3200" dirty="0" smtClean="0">
                <a:solidFill>
                  <a:srgbClr val="7030A0"/>
                </a:solidFill>
                <a:latin typeface="Comic Sans MS" pitchFamily="66" charset="0"/>
              </a:rPr>
              <a:t>false</a:t>
            </a:r>
            <a:endParaRPr lang="en-US" altLang="zh-CN" sz="3200" dirty="0">
              <a:solidFill>
                <a:srgbClr val="7030A0"/>
              </a:solidFill>
              <a:latin typeface="Comic Sans MS" pitchFamily="66" charset="0"/>
            </a:endParaRPr>
          </a:p>
        </p:txBody>
      </p:sp>
    </p:spTree>
    <p:extLst>
      <p:ext uri="{BB962C8B-B14F-4D97-AF65-F5344CB8AC3E}">
        <p14:creationId xmlns:p14="http://schemas.microsoft.com/office/powerpoint/2010/main" val="689944935"/>
      </p:ext>
    </p:extLst>
  </p:cSld>
  <p:clrMapOvr>
    <a:masterClrMapping/>
  </p:clrMapOvr>
  <p:transition spd="slow">
    <p:push/>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491880" y="1268760"/>
            <a:ext cx="1907895" cy="3770263"/>
          </a:xfrm>
          <a:prstGeom prst="rect">
            <a:avLst/>
          </a:prstGeom>
          <a:noFill/>
          <a:effectLst>
            <a:outerShdw blurRad="1244600" dist="50800" dir="5400000" algn="ctr" rotWithShape="0">
              <a:srgbClr val="000000">
                <a:alpha val="43137"/>
              </a:srgbClr>
            </a:outerShdw>
          </a:effectLst>
        </p:spPr>
        <p:txBody>
          <a:bodyPr wrap="none">
            <a:spAutoFit/>
          </a:bodyPr>
          <a:lstStyle/>
          <a:p>
            <a:r>
              <a:rPr lang="en-US" altLang="zh-CN" sz="23900" dirty="0" smtClean="0">
                <a:solidFill>
                  <a:srgbClr val="800080"/>
                </a:solidFill>
                <a:latin typeface="Adobe 繁黑體 Std B" pitchFamily="34" charset="-128"/>
                <a:ea typeface="Adobe 繁黑體 Std B" pitchFamily="34" charset="-128"/>
              </a:rPr>
              <a:t>2</a:t>
            </a:r>
            <a:endParaRPr lang="zh-CN" altLang="en-US" sz="23900" dirty="0">
              <a:solidFill>
                <a:srgbClr val="800080"/>
              </a:solidFill>
              <a:latin typeface="Adobe 繁黑體 Std B" pitchFamily="34" charset="-128"/>
              <a:ea typeface="Adobe 繁黑體 Std B" pitchFamily="34" charset="-128"/>
            </a:endParaRPr>
          </a:p>
        </p:txBody>
      </p:sp>
      <p:sp>
        <p:nvSpPr>
          <p:cNvPr id="4" name="矩形 3"/>
          <p:cNvSpPr/>
          <p:nvPr/>
        </p:nvSpPr>
        <p:spPr>
          <a:xfrm>
            <a:off x="3703283" y="3212976"/>
            <a:ext cx="1485087" cy="584775"/>
          </a:xfrm>
          <a:prstGeom prst="rect">
            <a:avLst/>
          </a:prstGeom>
        </p:spPr>
        <p:txBody>
          <a:bodyPr wrap="square">
            <a:spAutoFit/>
          </a:bodyPr>
          <a:lstStyle/>
          <a:p>
            <a:pPr algn="ctr"/>
            <a:r>
              <a:rPr lang="en-US" altLang="zh-CN" sz="3200" dirty="0" smtClean="0">
                <a:solidFill>
                  <a:schemeClr val="bg1"/>
                </a:solidFill>
                <a:latin typeface="Comic Sans MS" pitchFamily="66" charset="0"/>
              </a:rPr>
              <a:t>Basic</a:t>
            </a:r>
          </a:p>
        </p:txBody>
      </p:sp>
    </p:spTree>
    <p:extLst>
      <p:ext uri="{BB962C8B-B14F-4D97-AF65-F5344CB8AC3E}">
        <p14:creationId xmlns:p14="http://schemas.microsoft.com/office/powerpoint/2010/main" val="2800552749"/>
      </p:ext>
    </p:extLst>
  </p:cSld>
  <p:clrMapOvr>
    <a:masterClrMapping/>
  </p:clrMapOvr>
  <p:transition spd="slow">
    <p:push/>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47864" y="2471682"/>
            <a:ext cx="2458616" cy="604664"/>
          </a:xfrm>
        </p:spPr>
        <p:txBody>
          <a:bodyPr/>
          <a:lstStyle/>
          <a:p>
            <a:pPr marL="0" indent="0">
              <a:buNone/>
            </a:pPr>
            <a:r>
              <a:rPr lang="en-US" altLang="zh-CN" dirty="0" smtClean="0">
                <a:solidFill>
                  <a:srgbClr val="00B0F0"/>
                </a:solidFill>
              </a:rPr>
              <a:t>var </a:t>
            </a:r>
            <a:r>
              <a:rPr lang="en-US" altLang="zh-CN" dirty="0" smtClean="0">
                <a:solidFill>
                  <a:schemeClr val="bg1"/>
                </a:solidFill>
              </a:rPr>
              <a:t>num = </a:t>
            </a:r>
            <a:r>
              <a:rPr lang="en-US" altLang="zh-CN" dirty="0" smtClean="0">
                <a:solidFill>
                  <a:srgbClr val="FF0066"/>
                </a:solidFill>
              </a:rPr>
              <a:t>32</a:t>
            </a:r>
            <a:r>
              <a:rPr lang="en-US" altLang="zh-CN" dirty="0" smtClean="0">
                <a:solidFill>
                  <a:schemeClr val="bg1"/>
                </a:solidFill>
              </a:rPr>
              <a:t>;</a:t>
            </a:r>
            <a:endParaRPr lang="zh-CN" altLang="en-US" dirty="0">
              <a:solidFill>
                <a:schemeClr val="bg1"/>
              </a:solidFill>
            </a:endParaRPr>
          </a:p>
        </p:txBody>
      </p:sp>
      <p:sp>
        <p:nvSpPr>
          <p:cNvPr id="4" name="内容占位符 2"/>
          <p:cNvSpPr txBox="1">
            <a:spLocks/>
          </p:cNvSpPr>
          <p:nvPr/>
        </p:nvSpPr>
        <p:spPr>
          <a:xfrm>
            <a:off x="2771800" y="3356992"/>
            <a:ext cx="3764996" cy="720080"/>
          </a:xfrm>
          <a:prstGeom prst="rect">
            <a:avLst/>
          </a:prstGeom>
        </p:spPr>
        <p:txBody>
          <a:bodyPr vert="horz" lIns="91440" tIns="45720" rIns="91440" bIns="45720" rtlCol="0">
            <a:normAutofit fontScale="925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altLang="zh-CN" dirty="0" smtClean="0">
                <a:solidFill>
                  <a:schemeClr val="bg1"/>
                </a:solidFill>
              </a:rPr>
              <a:t>num = </a:t>
            </a:r>
            <a:r>
              <a:rPr lang="en-US" altLang="zh-CN" dirty="0" smtClean="0">
                <a:solidFill>
                  <a:schemeClr val="accent6">
                    <a:lumMod val="75000"/>
                  </a:schemeClr>
                </a:solidFill>
              </a:rPr>
              <a:t>“this is a string”</a:t>
            </a:r>
            <a:r>
              <a:rPr lang="en-US" altLang="zh-CN" dirty="0" smtClean="0">
                <a:solidFill>
                  <a:schemeClr val="bg1"/>
                </a:solidFill>
              </a:rPr>
              <a:t>;</a:t>
            </a:r>
            <a:endParaRPr lang="zh-CN" altLang="en-US" dirty="0">
              <a:solidFill>
                <a:schemeClr val="bg1"/>
              </a:solidFill>
            </a:endParaRPr>
          </a:p>
        </p:txBody>
      </p:sp>
      <p:sp>
        <p:nvSpPr>
          <p:cNvPr id="5" name="标题 1"/>
          <p:cNvSpPr txBox="1">
            <a:spLocks/>
          </p:cNvSpPr>
          <p:nvPr/>
        </p:nvSpPr>
        <p:spPr>
          <a:xfrm rot="20590802">
            <a:off x="-2955566" y="393567"/>
            <a:ext cx="8318212" cy="464397"/>
          </a:xfrm>
          <a:prstGeom prst="rect">
            <a:avLst/>
          </a:prstGeom>
          <a:solidFill>
            <a:schemeClr val="accent1"/>
          </a:solidFill>
        </p:spPr>
        <p:txBody>
          <a:bodyPr vert="horz" lIns="91440" tIns="45720" rIns="91440" bIns="45720" rtlCol="0" anchor="ctr">
            <a:normAutofit fontScale="900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3000" dirty="0" smtClean="0">
                <a:solidFill>
                  <a:schemeClr val="bg1"/>
                </a:solidFill>
                <a:latin typeface="Comic Sans MS" pitchFamily="66" charset="0"/>
              </a:rPr>
              <a:t>动态弱类型</a:t>
            </a:r>
            <a:endParaRPr lang="zh-CN" altLang="en-US" sz="3000" dirty="0">
              <a:solidFill>
                <a:schemeClr val="bg1"/>
              </a:solidFill>
              <a:latin typeface="Comic Sans MS" pitchFamily="66" charset="0"/>
            </a:endParaRPr>
          </a:p>
        </p:txBody>
      </p:sp>
    </p:spTree>
    <p:extLst>
      <p:ext uri="{BB962C8B-B14F-4D97-AF65-F5344CB8AC3E}">
        <p14:creationId xmlns:p14="http://schemas.microsoft.com/office/powerpoint/2010/main" val="375121403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4727</TotalTime>
  <Words>2928</Words>
  <Application>Microsoft Office PowerPoint</Application>
  <PresentationFormat>全屏显示(4:3)</PresentationFormat>
  <Paragraphs>326</Paragraphs>
  <Slides>31</Slides>
  <Notes>21</Notes>
  <HiddenSlides>0</HiddenSlides>
  <MMClips>0</MMClips>
  <ScaleCrop>false</ScaleCrop>
  <HeadingPairs>
    <vt:vector size="4" baseType="variant">
      <vt:variant>
        <vt:lpstr>主题</vt:lpstr>
      </vt:variant>
      <vt:variant>
        <vt:i4>1</vt:i4>
      </vt:variant>
      <vt:variant>
        <vt:lpstr>幻灯片标题</vt:lpstr>
      </vt:variant>
      <vt:variant>
        <vt:i4>31</vt:i4>
      </vt:variant>
    </vt:vector>
  </HeadingPairs>
  <TitlesOfParts>
    <vt:vector size="32" baseType="lpstr">
      <vt:lpstr>Office 主题​​</vt:lpstr>
      <vt:lpstr>PowerPoint 演示文稿</vt:lpstr>
      <vt:lpstr>PowerPoint 演示文稿</vt:lpstr>
      <vt:lpstr>《JS公开课》系列分享 1). 认识JavaScript DONE 2). 数据类型 &amp; 操作符 3). 谈对象 4). 基于原型的继承机制 5). 运行上下文 6). 神奇的闭包 7). 高性能JavaScript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类型检测小结</vt:lpstr>
      <vt:lpstr>PowerPoint 演示文稿</vt:lpstr>
      <vt:lpstr>PowerPoint 演示文稿</vt:lpstr>
      <vt:lpstr>PowerPoint 演示文稿</vt:lpstr>
      <vt:lpstr>PowerPoint 演示文稿</vt:lpstr>
      <vt:lpstr>PowerPoint 演示文稿</vt:lpstr>
      <vt:lpstr>PowerPoint 演示文稿</vt:lpstr>
    </vt:vector>
  </TitlesOfParts>
  <Company>Baidu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 To Learn About Velocity</dc:title>
  <dc:creator>Bosn Ma</dc:creator>
  <cp:lastModifiedBy>Bosn</cp:lastModifiedBy>
  <cp:revision>486</cp:revision>
  <dcterms:created xsi:type="dcterms:W3CDTF">2010-12-21T07:19:03Z</dcterms:created>
  <dcterms:modified xsi:type="dcterms:W3CDTF">2012-11-08T09:41:16Z</dcterms:modified>
</cp:coreProperties>
</file>