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89" r:id="rId5"/>
    <p:sldId id="266" r:id="rId6"/>
    <p:sldId id="259" r:id="rId7"/>
    <p:sldId id="264" r:id="rId8"/>
    <p:sldId id="285" r:id="rId9"/>
    <p:sldId id="267" r:id="rId10"/>
    <p:sldId id="270" r:id="rId11"/>
    <p:sldId id="260" r:id="rId12"/>
    <p:sldId id="262" r:id="rId13"/>
    <p:sldId id="261" r:id="rId14"/>
    <p:sldId id="286" r:id="rId15"/>
    <p:sldId id="293" r:id="rId16"/>
    <p:sldId id="294" r:id="rId17"/>
    <p:sldId id="273" r:id="rId18"/>
    <p:sldId id="272" r:id="rId19"/>
    <p:sldId id="275" r:id="rId20"/>
    <p:sldId id="279" r:id="rId21"/>
    <p:sldId id="276" r:id="rId22"/>
    <p:sldId id="278" r:id="rId23"/>
    <p:sldId id="277" r:id="rId24"/>
    <p:sldId id="296" r:id="rId25"/>
    <p:sldId id="281" r:id="rId26"/>
    <p:sldId id="284" r:id="rId27"/>
    <p:sldId id="282" r:id="rId28"/>
    <p:sldId id="283" r:id="rId29"/>
    <p:sldId id="297" r:id="rId30"/>
    <p:sldId id="287" r:id="rId31"/>
    <p:sldId id="299" r:id="rId32"/>
    <p:sldId id="298" r:id="rId33"/>
    <p:sldId id="301" r:id="rId34"/>
    <p:sldId id="304" r:id="rId35"/>
    <p:sldId id="288" r:id="rId36"/>
    <p:sldId id="300" r:id="rId37"/>
    <p:sldId id="268" r:id="rId38"/>
    <p:sldId id="290" r:id="rId39"/>
    <p:sldId id="302" r:id="rId40"/>
    <p:sldId id="30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p:restoredTop sz="95328"/>
  </p:normalViewPr>
  <p:slideViewPr>
    <p:cSldViewPr snapToGrid="0">
      <p:cViewPr varScale="1">
        <p:scale>
          <a:sx n="100" d="100"/>
          <a:sy n="100" d="100"/>
        </p:scale>
        <p:origin x="3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14684-E1A5-F240-ADD0-50B6BF99F99A}" type="datetimeFigureOut">
              <a:rPr lang="es-ES_tradnl" smtClean="0"/>
              <a:t>28/8/24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15BCE-155B-6F41-89A6-2919F2C2613E}" type="slidenum">
              <a:rPr lang="es-ES_tradnl" smtClean="0"/>
              <a:t>‹#›</a:t>
            </a:fld>
            <a:endParaRPr lang="es-ES_tradnl"/>
          </a:p>
        </p:txBody>
      </p:sp>
    </p:spTree>
    <p:extLst>
      <p:ext uri="{BB962C8B-B14F-4D97-AF65-F5344CB8AC3E}">
        <p14:creationId xmlns:p14="http://schemas.microsoft.com/office/powerpoint/2010/main" val="277863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F2E15BCE-155B-6F41-89A6-2919F2C2613E}" type="slidenum">
              <a:rPr lang="es-ES_tradnl" smtClean="0"/>
              <a:t>2</a:t>
            </a:fld>
            <a:endParaRPr lang="es-ES_tradnl"/>
          </a:p>
        </p:txBody>
      </p:sp>
    </p:spTree>
    <p:extLst>
      <p:ext uri="{BB962C8B-B14F-4D97-AF65-F5344CB8AC3E}">
        <p14:creationId xmlns:p14="http://schemas.microsoft.com/office/powerpoint/2010/main" val="2064054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F2E15BCE-155B-6F41-89A6-2919F2C2613E}" type="slidenum">
              <a:rPr lang="es-ES_tradnl" smtClean="0"/>
              <a:t>18</a:t>
            </a:fld>
            <a:endParaRPr lang="es-ES_tradnl"/>
          </a:p>
        </p:txBody>
      </p:sp>
    </p:spTree>
    <p:extLst>
      <p:ext uri="{BB962C8B-B14F-4D97-AF65-F5344CB8AC3E}">
        <p14:creationId xmlns:p14="http://schemas.microsoft.com/office/powerpoint/2010/main" val="1927764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a:t>
            </a:r>
            <a:r>
              <a:rPr lang="en-US" dirty="0" err="1"/>
              <a:t>Data_Long</a:t>
            </a:r>
            <a:r>
              <a:rPr lang="en-US" dirty="0"/>
              <a:t> file</a:t>
            </a:r>
          </a:p>
        </p:txBody>
      </p:sp>
      <p:sp>
        <p:nvSpPr>
          <p:cNvPr id="4" name="Slide Number Placeholder 3"/>
          <p:cNvSpPr>
            <a:spLocks noGrp="1"/>
          </p:cNvSpPr>
          <p:nvPr>
            <p:ph type="sldNum" sz="quarter" idx="5"/>
          </p:nvPr>
        </p:nvSpPr>
        <p:spPr/>
        <p:txBody>
          <a:bodyPr/>
          <a:lstStyle/>
          <a:p>
            <a:fld id="{F2E15BCE-155B-6F41-89A6-2919F2C2613E}" type="slidenum">
              <a:rPr lang="es-ES_tradnl" smtClean="0"/>
              <a:t>19</a:t>
            </a:fld>
            <a:endParaRPr lang="es-ES_tradnl"/>
          </a:p>
        </p:txBody>
      </p:sp>
    </p:spTree>
    <p:extLst>
      <p:ext uri="{BB962C8B-B14F-4D97-AF65-F5344CB8AC3E}">
        <p14:creationId xmlns:p14="http://schemas.microsoft.com/office/powerpoint/2010/main" val="1717503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E15BCE-155B-6F41-89A6-2919F2C2613E}" type="slidenum">
              <a:rPr lang="es-ES_tradnl" smtClean="0"/>
              <a:t>21</a:t>
            </a:fld>
            <a:endParaRPr lang="es-ES_tradnl"/>
          </a:p>
        </p:txBody>
      </p:sp>
    </p:spTree>
    <p:extLst>
      <p:ext uri="{BB962C8B-B14F-4D97-AF65-F5344CB8AC3E}">
        <p14:creationId xmlns:p14="http://schemas.microsoft.com/office/powerpoint/2010/main" val="1975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R code and show ES and post </a:t>
            </a:r>
            <a:r>
              <a:rPr lang="en-US" dirty="0" err="1"/>
              <a:t>hocs</a:t>
            </a:r>
            <a:endParaRPr lang="en-US" dirty="0"/>
          </a:p>
        </p:txBody>
      </p:sp>
      <p:sp>
        <p:nvSpPr>
          <p:cNvPr id="4" name="Slide Number Placeholder 3"/>
          <p:cNvSpPr>
            <a:spLocks noGrp="1"/>
          </p:cNvSpPr>
          <p:nvPr>
            <p:ph type="sldNum" sz="quarter" idx="5"/>
          </p:nvPr>
        </p:nvSpPr>
        <p:spPr/>
        <p:txBody>
          <a:bodyPr/>
          <a:lstStyle/>
          <a:p>
            <a:fld id="{F2E15BCE-155B-6F41-89A6-2919F2C2613E}" type="slidenum">
              <a:rPr lang="es-ES_tradnl" smtClean="0"/>
              <a:t>33</a:t>
            </a:fld>
            <a:endParaRPr lang="es-ES_tradnl"/>
          </a:p>
        </p:txBody>
      </p:sp>
    </p:spTree>
    <p:extLst>
      <p:ext uri="{BB962C8B-B14F-4D97-AF65-F5344CB8AC3E}">
        <p14:creationId xmlns:p14="http://schemas.microsoft.com/office/powerpoint/2010/main" val="2547023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E15BCE-155B-6F41-89A6-2919F2C2613E}" type="slidenum">
              <a:rPr lang="es-ES_tradnl" smtClean="0"/>
              <a:t>35</a:t>
            </a:fld>
            <a:endParaRPr lang="es-ES_tradnl"/>
          </a:p>
        </p:txBody>
      </p:sp>
    </p:spTree>
    <p:extLst>
      <p:ext uri="{BB962C8B-B14F-4D97-AF65-F5344CB8AC3E}">
        <p14:creationId xmlns:p14="http://schemas.microsoft.com/office/powerpoint/2010/main" val="2913623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Brief</a:t>
            </a:r>
            <a:r>
              <a:rPr lang="es-ES_tradnl" dirty="0"/>
              <a:t> </a:t>
            </a:r>
            <a:r>
              <a:rPr lang="es-ES_tradnl" dirty="0" err="1"/>
              <a:t>discussion</a:t>
            </a:r>
            <a:r>
              <a:rPr lang="es-ES_tradnl" dirty="0"/>
              <a:t> </a:t>
            </a:r>
            <a:r>
              <a:rPr lang="es-ES_tradnl" dirty="0" err="1"/>
              <a:t>on</a:t>
            </a:r>
            <a:r>
              <a:rPr lang="es-ES_tradnl" dirty="0"/>
              <a:t> </a:t>
            </a:r>
            <a:r>
              <a:rPr lang="es-ES_tradnl" dirty="0" err="1"/>
              <a:t>participants</a:t>
            </a:r>
            <a:r>
              <a:rPr lang="es-ES_tradnl" dirty="0"/>
              <a:t>’ </a:t>
            </a:r>
            <a:r>
              <a:rPr lang="es-ES_tradnl" dirty="0" err="1"/>
              <a:t>familiarity</a:t>
            </a:r>
            <a:r>
              <a:rPr lang="es-ES_tradnl" dirty="0"/>
              <a:t> </a:t>
            </a:r>
            <a:r>
              <a:rPr lang="es-ES_tradnl" dirty="0" err="1"/>
              <a:t>with</a:t>
            </a:r>
            <a:r>
              <a:rPr lang="es-ES_tradnl" dirty="0"/>
              <a:t> </a:t>
            </a:r>
            <a:r>
              <a:rPr lang="es-ES_tradnl" dirty="0" err="1"/>
              <a:t>statistics</a:t>
            </a:r>
            <a:r>
              <a:rPr lang="es-ES_tradnl" dirty="0"/>
              <a:t> and R</a:t>
            </a:r>
          </a:p>
        </p:txBody>
      </p:sp>
      <p:sp>
        <p:nvSpPr>
          <p:cNvPr id="4" name="Slide Number Placeholder 3"/>
          <p:cNvSpPr>
            <a:spLocks noGrp="1"/>
          </p:cNvSpPr>
          <p:nvPr>
            <p:ph type="sldNum" sz="quarter" idx="5"/>
          </p:nvPr>
        </p:nvSpPr>
        <p:spPr/>
        <p:txBody>
          <a:bodyPr/>
          <a:lstStyle/>
          <a:p>
            <a:fld id="{F2E15BCE-155B-6F41-89A6-2919F2C2613E}" type="slidenum">
              <a:rPr lang="es-ES_tradnl" smtClean="0"/>
              <a:t>3</a:t>
            </a:fld>
            <a:endParaRPr lang="es-ES_tradnl"/>
          </a:p>
        </p:txBody>
      </p:sp>
    </p:spTree>
    <p:extLst>
      <p:ext uri="{BB962C8B-B14F-4D97-AF65-F5344CB8AC3E}">
        <p14:creationId xmlns:p14="http://schemas.microsoft.com/office/powerpoint/2010/main" val="1786204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err="1"/>
              <a:t>Brief</a:t>
            </a:r>
            <a:r>
              <a:rPr lang="es-ES_tradnl" dirty="0"/>
              <a:t> </a:t>
            </a:r>
            <a:r>
              <a:rPr lang="es-ES_tradnl" dirty="0" err="1"/>
              <a:t>discussion</a:t>
            </a:r>
            <a:r>
              <a:rPr lang="es-ES_tradnl" dirty="0"/>
              <a:t> </a:t>
            </a:r>
            <a:r>
              <a:rPr lang="es-ES_tradnl" dirty="0" err="1"/>
              <a:t>on</a:t>
            </a:r>
            <a:r>
              <a:rPr lang="es-ES_tradnl" dirty="0"/>
              <a:t> </a:t>
            </a:r>
            <a:r>
              <a:rPr lang="es-ES_tradnl" dirty="0" err="1"/>
              <a:t>participants</a:t>
            </a:r>
            <a:r>
              <a:rPr lang="es-ES_tradnl" dirty="0"/>
              <a:t>’ </a:t>
            </a:r>
            <a:r>
              <a:rPr lang="es-ES_tradnl" dirty="0" err="1"/>
              <a:t>familiarity</a:t>
            </a:r>
            <a:r>
              <a:rPr lang="es-ES_tradnl" dirty="0"/>
              <a:t> </a:t>
            </a:r>
            <a:r>
              <a:rPr lang="es-ES_tradnl" dirty="0" err="1"/>
              <a:t>with</a:t>
            </a:r>
            <a:r>
              <a:rPr lang="es-ES_tradnl" dirty="0"/>
              <a:t> </a:t>
            </a:r>
            <a:r>
              <a:rPr lang="es-ES_tradnl" dirty="0" err="1"/>
              <a:t>statistics</a:t>
            </a:r>
            <a:r>
              <a:rPr lang="es-ES_tradnl" dirty="0"/>
              <a:t> and R, and </a:t>
            </a:r>
            <a:r>
              <a:rPr lang="es-ES_tradnl" dirty="0" err="1"/>
              <a:t>specifically</a:t>
            </a:r>
            <a:r>
              <a:rPr lang="es-ES_tradnl" dirty="0"/>
              <a:t> </a:t>
            </a:r>
            <a:r>
              <a:rPr lang="es-ES_tradnl" dirty="0" err="1"/>
              <a:t>to</a:t>
            </a:r>
            <a:r>
              <a:rPr lang="es-ES_tradnl" dirty="0"/>
              <a:t> MLM</a:t>
            </a:r>
          </a:p>
          <a:p>
            <a:endParaRPr lang="en-US" dirty="0"/>
          </a:p>
        </p:txBody>
      </p:sp>
      <p:sp>
        <p:nvSpPr>
          <p:cNvPr id="4" name="Slide Number Placeholder 3"/>
          <p:cNvSpPr>
            <a:spLocks noGrp="1"/>
          </p:cNvSpPr>
          <p:nvPr>
            <p:ph type="sldNum" sz="quarter" idx="5"/>
          </p:nvPr>
        </p:nvSpPr>
        <p:spPr/>
        <p:txBody>
          <a:bodyPr/>
          <a:lstStyle/>
          <a:p>
            <a:fld id="{F2E15BCE-155B-6F41-89A6-2919F2C2613E}" type="slidenum">
              <a:rPr lang="es-ES_tradnl" smtClean="0"/>
              <a:t>4</a:t>
            </a:fld>
            <a:endParaRPr lang="es-ES_tradnl"/>
          </a:p>
        </p:txBody>
      </p:sp>
    </p:spTree>
    <p:extLst>
      <p:ext uri="{BB962C8B-B14F-4D97-AF65-F5344CB8AC3E}">
        <p14:creationId xmlns:p14="http://schemas.microsoft.com/office/powerpoint/2010/main" val="43090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E15BCE-155B-6F41-89A6-2919F2C2613E}" type="slidenum">
              <a:rPr lang="es-ES_tradnl" smtClean="0"/>
              <a:t>6</a:t>
            </a:fld>
            <a:endParaRPr lang="es-ES_tradnl"/>
          </a:p>
        </p:txBody>
      </p:sp>
    </p:spTree>
    <p:extLst>
      <p:ext uri="{BB962C8B-B14F-4D97-AF65-F5344CB8AC3E}">
        <p14:creationId xmlns:p14="http://schemas.microsoft.com/office/powerpoint/2010/main" val="4060084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Error OR </a:t>
            </a:r>
            <a:r>
              <a:rPr lang="es-ES_tradnl" dirty="0" err="1"/>
              <a:t>residuals</a:t>
            </a:r>
            <a:r>
              <a:rPr lang="es-ES_tradnl" dirty="0"/>
              <a:t> - - </a:t>
            </a:r>
            <a:r>
              <a:rPr lang="es-ES_tradnl" dirty="0" err="1"/>
              <a:t>refers</a:t>
            </a:r>
            <a:r>
              <a:rPr lang="es-ES_tradnl" dirty="0"/>
              <a:t> </a:t>
            </a:r>
            <a:r>
              <a:rPr lang="es-ES_tradnl" dirty="0" err="1"/>
              <a:t>to</a:t>
            </a:r>
            <a:r>
              <a:rPr lang="es-ES_tradnl" dirty="0"/>
              <a:t> </a:t>
            </a:r>
            <a:r>
              <a:rPr lang="es-ES_tradnl" dirty="0" err="1"/>
              <a:t>the</a:t>
            </a:r>
            <a:r>
              <a:rPr lang="es-ES_tradnl" dirty="0"/>
              <a:t> </a:t>
            </a:r>
            <a:r>
              <a:rPr lang="es-ES_tradnl" dirty="0" err="1"/>
              <a:t>random</a:t>
            </a:r>
            <a:r>
              <a:rPr lang="es-ES_tradnl" dirty="0"/>
              <a:t> </a:t>
            </a:r>
            <a:r>
              <a:rPr lang="es-ES_tradnl" dirty="0" err="1"/>
              <a:t>variation</a:t>
            </a:r>
            <a:r>
              <a:rPr lang="es-ES_tradnl" dirty="0"/>
              <a:t> </a:t>
            </a:r>
            <a:r>
              <a:rPr lang="es-ES_tradnl" dirty="0" err="1"/>
              <a:t>of</a:t>
            </a:r>
            <a:r>
              <a:rPr lang="es-ES_tradnl" dirty="0"/>
              <a:t> </a:t>
            </a:r>
            <a:r>
              <a:rPr lang="es-ES_tradnl" dirty="0" err="1"/>
              <a:t>participants</a:t>
            </a:r>
            <a:r>
              <a:rPr lang="es-ES_tradnl" dirty="0"/>
              <a:t>’ rating </a:t>
            </a:r>
            <a:r>
              <a:rPr lang="es-ES_tradnl" dirty="0" err="1"/>
              <a:t>around</a:t>
            </a:r>
            <a:r>
              <a:rPr lang="es-ES_tradnl" dirty="0"/>
              <a:t> </a:t>
            </a:r>
            <a:r>
              <a:rPr lang="es-ES_tradnl" dirty="0" err="1"/>
              <a:t>the</a:t>
            </a:r>
            <a:r>
              <a:rPr lang="es-ES_tradnl" dirty="0"/>
              <a:t> </a:t>
            </a:r>
            <a:r>
              <a:rPr lang="es-ES_tradnl" dirty="0" err="1"/>
              <a:t>group</a:t>
            </a:r>
            <a:r>
              <a:rPr lang="es-ES_tradnl" dirty="0"/>
              <a:t> mean</a:t>
            </a:r>
          </a:p>
          <a:p>
            <a:r>
              <a:rPr lang="es-ES_tradnl" dirty="0"/>
              <a:t>&gt;&gt; </a:t>
            </a:r>
            <a:r>
              <a:rPr lang="es-ES_tradnl" dirty="0" err="1"/>
              <a:t>the</a:t>
            </a:r>
            <a:r>
              <a:rPr lang="es-ES_tradnl" dirty="0"/>
              <a:t> error </a:t>
            </a:r>
            <a:r>
              <a:rPr lang="es-ES_tradnl" dirty="0" err="1"/>
              <a:t>that</a:t>
            </a:r>
            <a:r>
              <a:rPr lang="es-ES_tradnl" dirty="0"/>
              <a:t> </a:t>
            </a:r>
            <a:r>
              <a:rPr lang="es-ES_tradnl" dirty="0" err="1"/>
              <a:t>would</a:t>
            </a:r>
            <a:r>
              <a:rPr lang="es-ES_tradnl" dirty="0"/>
              <a:t> be </a:t>
            </a:r>
            <a:r>
              <a:rPr lang="es-ES_tradnl" dirty="0" err="1"/>
              <a:t>associated</a:t>
            </a:r>
            <a:r>
              <a:rPr lang="es-ES_tradnl" dirty="0"/>
              <a:t> </a:t>
            </a:r>
            <a:r>
              <a:rPr lang="es-ES_tradnl" dirty="0" err="1"/>
              <a:t>with</a:t>
            </a:r>
            <a:r>
              <a:rPr lang="es-ES_tradnl" dirty="0"/>
              <a:t> </a:t>
            </a:r>
            <a:r>
              <a:rPr lang="es-ES_tradnl" dirty="0" err="1"/>
              <a:t>predicting</a:t>
            </a:r>
            <a:r>
              <a:rPr lang="es-ES_tradnl" dirty="0"/>
              <a:t> </a:t>
            </a:r>
            <a:r>
              <a:rPr lang="es-ES_tradnl" dirty="0" err="1"/>
              <a:t>any</a:t>
            </a:r>
            <a:r>
              <a:rPr lang="es-ES_tradnl" dirty="0"/>
              <a:t> </a:t>
            </a:r>
            <a:r>
              <a:rPr lang="es-ES_tradnl" dirty="0" err="1"/>
              <a:t>given</a:t>
            </a:r>
            <a:r>
              <a:rPr lang="es-ES_tradnl" dirty="0"/>
              <a:t> </a:t>
            </a:r>
            <a:r>
              <a:rPr lang="es-ES_tradnl" dirty="0" err="1"/>
              <a:t>participants</a:t>
            </a:r>
            <a:r>
              <a:rPr lang="es-ES_tradnl" dirty="0"/>
              <a:t>’ </a:t>
            </a:r>
            <a:r>
              <a:rPr lang="es-ES_tradnl" dirty="0" err="1"/>
              <a:t>outcome</a:t>
            </a:r>
            <a:r>
              <a:rPr lang="es-ES_tradnl" dirty="0"/>
              <a:t> </a:t>
            </a:r>
            <a:r>
              <a:rPr lang="es-ES_tradnl" dirty="0" err="1"/>
              <a:t>based</a:t>
            </a:r>
            <a:r>
              <a:rPr lang="es-ES_tradnl" dirty="0"/>
              <a:t> </a:t>
            </a:r>
            <a:r>
              <a:rPr lang="es-ES_tradnl" dirty="0" err="1"/>
              <a:t>on</a:t>
            </a:r>
            <a:r>
              <a:rPr lang="es-ES_tradnl" dirty="0"/>
              <a:t> </a:t>
            </a:r>
            <a:r>
              <a:rPr lang="es-ES_tradnl" dirty="0" err="1"/>
              <a:t>just</a:t>
            </a:r>
            <a:r>
              <a:rPr lang="es-ES_tradnl" dirty="0"/>
              <a:t> </a:t>
            </a:r>
            <a:r>
              <a:rPr lang="es-ES_tradnl" dirty="0" err="1"/>
              <a:t>the</a:t>
            </a:r>
            <a:r>
              <a:rPr lang="es-ES_tradnl" dirty="0"/>
              <a:t> linear predictor</a:t>
            </a:r>
          </a:p>
          <a:p>
            <a:r>
              <a:rPr lang="es-ES_tradnl" dirty="0" err="1"/>
              <a:t>The</a:t>
            </a:r>
            <a:r>
              <a:rPr lang="es-ES_tradnl" dirty="0"/>
              <a:t> </a:t>
            </a:r>
            <a:r>
              <a:rPr lang="es-ES_tradnl" dirty="0" err="1"/>
              <a:t>intercept</a:t>
            </a:r>
            <a:r>
              <a:rPr lang="es-ES_tradnl" dirty="0"/>
              <a:t> </a:t>
            </a:r>
            <a:r>
              <a:rPr lang="es-ES_tradnl" dirty="0" err="1"/>
              <a:t>is</a:t>
            </a:r>
            <a:r>
              <a:rPr lang="es-ES_tradnl" dirty="0"/>
              <a:t> </a:t>
            </a:r>
            <a:r>
              <a:rPr lang="es-ES_tradnl" dirty="0" err="1"/>
              <a:t>what</a:t>
            </a:r>
            <a:r>
              <a:rPr lang="es-ES_tradnl" dirty="0"/>
              <a:t> </a:t>
            </a:r>
            <a:r>
              <a:rPr lang="es-ES_tradnl" dirty="0" err="1"/>
              <a:t>we</a:t>
            </a:r>
            <a:r>
              <a:rPr lang="es-ES_tradnl" dirty="0"/>
              <a:t> </a:t>
            </a:r>
            <a:r>
              <a:rPr lang="es-ES_tradnl" dirty="0" err="1"/>
              <a:t>also</a:t>
            </a:r>
            <a:r>
              <a:rPr lang="es-ES_tradnl" dirty="0"/>
              <a:t> </a:t>
            </a:r>
            <a:r>
              <a:rPr lang="es-ES_tradnl" dirty="0" err="1"/>
              <a:t>understand</a:t>
            </a:r>
            <a:r>
              <a:rPr lang="es-ES_tradnl" dirty="0"/>
              <a:t> as </a:t>
            </a:r>
            <a:r>
              <a:rPr lang="es-ES_tradnl" dirty="0" err="1"/>
              <a:t>the</a:t>
            </a:r>
            <a:r>
              <a:rPr lang="es-ES_tradnl" dirty="0"/>
              <a:t> </a:t>
            </a:r>
            <a:r>
              <a:rPr lang="es-ES_tradnl" dirty="0" err="1"/>
              <a:t>point</a:t>
            </a:r>
            <a:r>
              <a:rPr lang="es-ES_tradnl" dirty="0"/>
              <a:t> </a:t>
            </a:r>
            <a:r>
              <a:rPr lang="es-ES_tradnl" dirty="0" err="1"/>
              <a:t>of</a:t>
            </a:r>
            <a:r>
              <a:rPr lang="es-ES_tradnl" dirty="0"/>
              <a:t> </a:t>
            </a:r>
            <a:r>
              <a:rPr lang="es-ES_tradnl" dirty="0" err="1"/>
              <a:t>comparison</a:t>
            </a:r>
            <a:endParaRPr lang="es-ES_tradnl" dirty="0"/>
          </a:p>
          <a:p>
            <a:endParaRPr lang="es-ES_tradnl" dirty="0"/>
          </a:p>
        </p:txBody>
      </p:sp>
      <p:sp>
        <p:nvSpPr>
          <p:cNvPr id="4" name="Slide Number Placeholder 3"/>
          <p:cNvSpPr>
            <a:spLocks noGrp="1"/>
          </p:cNvSpPr>
          <p:nvPr>
            <p:ph type="sldNum" sz="quarter" idx="5"/>
          </p:nvPr>
        </p:nvSpPr>
        <p:spPr/>
        <p:txBody>
          <a:bodyPr/>
          <a:lstStyle/>
          <a:p>
            <a:fld id="{F2E15BCE-155B-6F41-89A6-2919F2C2613E}" type="slidenum">
              <a:rPr lang="es-ES_tradnl" smtClean="0"/>
              <a:t>7</a:t>
            </a:fld>
            <a:endParaRPr lang="es-ES_tradnl"/>
          </a:p>
        </p:txBody>
      </p:sp>
    </p:spTree>
    <p:extLst>
      <p:ext uri="{BB962C8B-B14F-4D97-AF65-F5344CB8AC3E}">
        <p14:creationId xmlns:p14="http://schemas.microsoft.com/office/powerpoint/2010/main" val="1986815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Error OR </a:t>
            </a:r>
            <a:r>
              <a:rPr lang="es-ES_tradnl" dirty="0" err="1"/>
              <a:t>residuals</a:t>
            </a:r>
            <a:r>
              <a:rPr lang="es-ES_tradnl" dirty="0"/>
              <a:t> - - </a:t>
            </a:r>
            <a:r>
              <a:rPr lang="es-ES_tradnl" dirty="0" err="1"/>
              <a:t>refers</a:t>
            </a:r>
            <a:r>
              <a:rPr lang="es-ES_tradnl" dirty="0"/>
              <a:t> </a:t>
            </a:r>
            <a:r>
              <a:rPr lang="es-ES_tradnl" dirty="0" err="1"/>
              <a:t>to</a:t>
            </a:r>
            <a:r>
              <a:rPr lang="es-ES_tradnl" dirty="0"/>
              <a:t> </a:t>
            </a:r>
            <a:r>
              <a:rPr lang="es-ES_tradnl" dirty="0" err="1"/>
              <a:t>the</a:t>
            </a:r>
            <a:r>
              <a:rPr lang="es-ES_tradnl" dirty="0"/>
              <a:t> </a:t>
            </a:r>
            <a:r>
              <a:rPr lang="es-ES_tradnl" dirty="0" err="1"/>
              <a:t>random</a:t>
            </a:r>
            <a:r>
              <a:rPr lang="es-ES_tradnl" dirty="0"/>
              <a:t> </a:t>
            </a:r>
            <a:r>
              <a:rPr lang="es-ES_tradnl" dirty="0" err="1"/>
              <a:t>variation</a:t>
            </a:r>
            <a:r>
              <a:rPr lang="es-ES_tradnl" dirty="0"/>
              <a:t> </a:t>
            </a:r>
            <a:r>
              <a:rPr lang="es-ES_tradnl" dirty="0" err="1"/>
              <a:t>of</a:t>
            </a:r>
            <a:r>
              <a:rPr lang="es-ES_tradnl" dirty="0"/>
              <a:t> </a:t>
            </a:r>
            <a:r>
              <a:rPr lang="es-ES_tradnl" dirty="0" err="1"/>
              <a:t>participants</a:t>
            </a:r>
            <a:r>
              <a:rPr lang="es-ES_tradnl" dirty="0"/>
              <a:t>’ rating </a:t>
            </a:r>
            <a:r>
              <a:rPr lang="es-ES_tradnl" dirty="0" err="1"/>
              <a:t>around</a:t>
            </a:r>
            <a:r>
              <a:rPr lang="es-ES_tradnl" dirty="0"/>
              <a:t> </a:t>
            </a:r>
            <a:r>
              <a:rPr lang="es-ES_tradnl" dirty="0" err="1"/>
              <a:t>the</a:t>
            </a:r>
            <a:r>
              <a:rPr lang="es-ES_tradnl" dirty="0"/>
              <a:t> </a:t>
            </a:r>
            <a:r>
              <a:rPr lang="es-ES_tradnl" dirty="0" err="1"/>
              <a:t>group</a:t>
            </a:r>
            <a:r>
              <a:rPr lang="es-ES_tradnl" dirty="0"/>
              <a:t> mean</a:t>
            </a:r>
          </a:p>
          <a:p>
            <a:r>
              <a:rPr lang="es-ES_tradnl" dirty="0"/>
              <a:t>&gt;&gt; </a:t>
            </a:r>
            <a:r>
              <a:rPr lang="es-ES_tradnl" dirty="0" err="1"/>
              <a:t>the</a:t>
            </a:r>
            <a:r>
              <a:rPr lang="es-ES_tradnl" dirty="0"/>
              <a:t> error </a:t>
            </a:r>
            <a:r>
              <a:rPr lang="es-ES_tradnl" dirty="0" err="1"/>
              <a:t>that</a:t>
            </a:r>
            <a:r>
              <a:rPr lang="es-ES_tradnl" dirty="0"/>
              <a:t> </a:t>
            </a:r>
            <a:r>
              <a:rPr lang="es-ES_tradnl" dirty="0" err="1"/>
              <a:t>would</a:t>
            </a:r>
            <a:r>
              <a:rPr lang="es-ES_tradnl" dirty="0"/>
              <a:t> be </a:t>
            </a:r>
            <a:r>
              <a:rPr lang="es-ES_tradnl" dirty="0" err="1"/>
              <a:t>associated</a:t>
            </a:r>
            <a:r>
              <a:rPr lang="es-ES_tradnl" dirty="0"/>
              <a:t> </a:t>
            </a:r>
            <a:r>
              <a:rPr lang="es-ES_tradnl" dirty="0" err="1"/>
              <a:t>with</a:t>
            </a:r>
            <a:r>
              <a:rPr lang="es-ES_tradnl" dirty="0"/>
              <a:t> </a:t>
            </a:r>
            <a:r>
              <a:rPr lang="es-ES_tradnl" dirty="0" err="1"/>
              <a:t>predicting</a:t>
            </a:r>
            <a:r>
              <a:rPr lang="es-ES_tradnl" dirty="0"/>
              <a:t> </a:t>
            </a:r>
            <a:r>
              <a:rPr lang="es-ES_tradnl" dirty="0" err="1"/>
              <a:t>any</a:t>
            </a:r>
            <a:r>
              <a:rPr lang="es-ES_tradnl" dirty="0"/>
              <a:t> </a:t>
            </a:r>
            <a:r>
              <a:rPr lang="es-ES_tradnl" dirty="0" err="1"/>
              <a:t>given</a:t>
            </a:r>
            <a:r>
              <a:rPr lang="es-ES_tradnl" dirty="0"/>
              <a:t> </a:t>
            </a:r>
            <a:r>
              <a:rPr lang="es-ES_tradnl" dirty="0" err="1"/>
              <a:t>participants</a:t>
            </a:r>
            <a:r>
              <a:rPr lang="es-ES_tradnl" dirty="0"/>
              <a:t>’ </a:t>
            </a:r>
            <a:r>
              <a:rPr lang="es-ES_tradnl" dirty="0" err="1"/>
              <a:t>outcome</a:t>
            </a:r>
            <a:r>
              <a:rPr lang="es-ES_tradnl" dirty="0"/>
              <a:t> </a:t>
            </a:r>
            <a:r>
              <a:rPr lang="es-ES_tradnl" dirty="0" err="1"/>
              <a:t>based</a:t>
            </a:r>
            <a:r>
              <a:rPr lang="es-ES_tradnl" dirty="0"/>
              <a:t> </a:t>
            </a:r>
            <a:r>
              <a:rPr lang="es-ES_tradnl" dirty="0" err="1"/>
              <a:t>on</a:t>
            </a:r>
            <a:r>
              <a:rPr lang="es-ES_tradnl" dirty="0"/>
              <a:t> </a:t>
            </a:r>
            <a:r>
              <a:rPr lang="es-ES_tradnl" dirty="0" err="1"/>
              <a:t>just</a:t>
            </a:r>
            <a:r>
              <a:rPr lang="es-ES_tradnl" dirty="0"/>
              <a:t> </a:t>
            </a:r>
            <a:r>
              <a:rPr lang="es-ES_tradnl" dirty="0" err="1"/>
              <a:t>the</a:t>
            </a:r>
            <a:r>
              <a:rPr lang="es-ES_tradnl" dirty="0"/>
              <a:t> linear predictor</a:t>
            </a:r>
          </a:p>
          <a:p>
            <a:r>
              <a:rPr lang="es-ES_tradnl" dirty="0" err="1"/>
              <a:t>The</a:t>
            </a:r>
            <a:r>
              <a:rPr lang="es-ES_tradnl" dirty="0"/>
              <a:t> </a:t>
            </a:r>
            <a:r>
              <a:rPr lang="es-ES_tradnl" dirty="0" err="1"/>
              <a:t>intercept</a:t>
            </a:r>
            <a:r>
              <a:rPr lang="es-ES_tradnl" dirty="0"/>
              <a:t> </a:t>
            </a:r>
            <a:r>
              <a:rPr lang="es-ES_tradnl" dirty="0" err="1"/>
              <a:t>is</a:t>
            </a:r>
            <a:r>
              <a:rPr lang="es-ES_tradnl" dirty="0"/>
              <a:t> </a:t>
            </a:r>
            <a:r>
              <a:rPr lang="es-ES_tradnl" dirty="0" err="1"/>
              <a:t>what</a:t>
            </a:r>
            <a:r>
              <a:rPr lang="es-ES_tradnl" dirty="0"/>
              <a:t> </a:t>
            </a:r>
            <a:r>
              <a:rPr lang="es-ES_tradnl" dirty="0" err="1"/>
              <a:t>we</a:t>
            </a:r>
            <a:r>
              <a:rPr lang="es-ES_tradnl" dirty="0"/>
              <a:t> </a:t>
            </a:r>
            <a:r>
              <a:rPr lang="es-ES_tradnl" dirty="0" err="1"/>
              <a:t>also</a:t>
            </a:r>
            <a:r>
              <a:rPr lang="es-ES_tradnl" dirty="0"/>
              <a:t> </a:t>
            </a:r>
            <a:r>
              <a:rPr lang="es-ES_tradnl" dirty="0" err="1"/>
              <a:t>understand</a:t>
            </a:r>
            <a:r>
              <a:rPr lang="es-ES_tradnl" dirty="0"/>
              <a:t> as </a:t>
            </a:r>
            <a:r>
              <a:rPr lang="es-ES_tradnl" dirty="0" err="1"/>
              <a:t>the</a:t>
            </a:r>
            <a:r>
              <a:rPr lang="es-ES_tradnl" dirty="0"/>
              <a:t> </a:t>
            </a:r>
            <a:r>
              <a:rPr lang="es-ES_tradnl" dirty="0" err="1"/>
              <a:t>point</a:t>
            </a:r>
            <a:r>
              <a:rPr lang="es-ES_tradnl" dirty="0"/>
              <a:t> </a:t>
            </a:r>
            <a:r>
              <a:rPr lang="es-ES_tradnl" dirty="0" err="1"/>
              <a:t>of</a:t>
            </a:r>
            <a:r>
              <a:rPr lang="es-ES_tradnl" dirty="0"/>
              <a:t> </a:t>
            </a:r>
            <a:r>
              <a:rPr lang="es-ES_tradnl" dirty="0" err="1"/>
              <a:t>comparison</a:t>
            </a:r>
            <a:endParaRPr lang="es-ES_tradnl" dirty="0"/>
          </a:p>
          <a:p>
            <a:endParaRPr lang="es-ES_tradnl" dirty="0"/>
          </a:p>
        </p:txBody>
      </p:sp>
      <p:sp>
        <p:nvSpPr>
          <p:cNvPr id="4" name="Slide Number Placeholder 3"/>
          <p:cNvSpPr>
            <a:spLocks noGrp="1"/>
          </p:cNvSpPr>
          <p:nvPr>
            <p:ph type="sldNum" sz="quarter" idx="5"/>
          </p:nvPr>
        </p:nvSpPr>
        <p:spPr/>
        <p:txBody>
          <a:bodyPr/>
          <a:lstStyle/>
          <a:p>
            <a:fld id="{F2E15BCE-155B-6F41-89A6-2919F2C2613E}" type="slidenum">
              <a:rPr lang="es-ES_tradnl" smtClean="0"/>
              <a:t>8</a:t>
            </a:fld>
            <a:endParaRPr lang="es-ES_tradnl"/>
          </a:p>
        </p:txBody>
      </p:sp>
    </p:spTree>
    <p:extLst>
      <p:ext uri="{BB962C8B-B14F-4D97-AF65-F5344CB8AC3E}">
        <p14:creationId xmlns:p14="http://schemas.microsoft.com/office/powerpoint/2010/main" val="224030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effects capture the variability due to different groups or contexts, acknowledging that these effects vary randomly and are not consistent across all situations.</a:t>
            </a:r>
          </a:p>
          <a:p>
            <a:endParaRPr lang="en-US" dirty="0"/>
          </a:p>
          <a:p>
            <a:r>
              <a:rPr lang="en-US" dirty="0"/>
              <a:t>These ovens represent random effects which will have varying influences on the outcome variable </a:t>
            </a:r>
          </a:p>
        </p:txBody>
      </p:sp>
      <p:sp>
        <p:nvSpPr>
          <p:cNvPr id="4" name="Slide Number Placeholder 3"/>
          <p:cNvSpPr>
            <a:spLocks noGrp="1"/>
          </p:cNvSpPr>
          <p:nvPr>
            <p:ph type="sldNum" sz="quarter" idx="5"/>
          </p:nvPr>
        </p:nvSpPr>
        <p:spPr/>
        <p:txBody>
          <a:bodyPr/>
          <a:lstStyle/>
          <a:p>
            <a:fld id="{F2E15BCE-155B-6F41-89A6-2919F2C2613E}" type="slidenum">
              <a:rPr lang="es-ES_tradnl" smtClean="0"/>
              <a:t>10</a:t>
            </a:fld>
            <a:endParaRPr lang="es-ES_tradnl"/>
          </a:p>
        </p:txBody>
      </p:sp>
    </p:spTree>
    <p:extLst>
      <p:ext uri="{BB962C8B-B14F-4D97-AF65-F5344CB8AC3E}">
        <p14:creationId xmlns:p14="http://schemas.microsoft.com/office/powerpoint/2010/main" val="3353362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E15BCE-155B-6F41-89A6-2919F2C2613E}" type="slidenum">
              <a:rPr lang="es-ES_tradnl" smtClean="0"/>
              <a:t>12</a:t>
            </a:fld>
            <a:endParaRPr lang="es-ES_tradnl"/>
          </a:p>
        </p:txBody>
      </p:sp>
    </p:spTree>
    <p:extLst>
      <p:ext uri="{BB962C8B-B14F-4D97-AF65-F5344CB8AC3E}">
        <p14:creationId xmlns:p14="http://schemas.microsoft.com/office/powerpoint/2010/main" val="4107655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kurtosis test</a:t>
            </a:r>
          </a:p>
        </p:txBody>
      </p:sp>
      <p:sp>
        <p:nvSpPr>
          <p:cNvPr id="4" name="Slide Number Placeholder 3"/>
          <p:cNvSpPr>
            <a:spLocks noGrp="1"/>
          </p:cNvSpPr>
          <p:nvPr>
            <p:ph type="sldNum" sz="quarter" idx="5"/>
          </p:nvPr>
        </p:nvSpPr>
        <p:spPr/>
        <p:txBody>
          <a:bodyPr/>
          <a:lstStyle/>
          <a:p>
            <a:fld id="{F2E15BCE-155B-6F41-89A6-2919F2C2613E}" type="slidenum">
              <a:rPr lang="es-ES_tradnl" smtClean="0"/>
              <a:t>13</a:t>
            </a:fld>
            <a:endParaRPr lang="es-ES_tradnl"/>
          </a:p>
        </p:txBody>
      </p:sp>
    </p:spTree>
    <p:extLst>
      <p:ext uri="{BB962C8B-B14F-4D97-AF65-F5344CB8AC3E}">
        <p14:creationId xmlns:p14="http://schemas.microsoft.com/office/powerpoint/2010/main" val="3980924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3B89-2545-C54C-62DA-951E23A36A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2350283B-3A8D-213E-023B-4A6FD1108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E4E3759F-F0F7-D5B2-66BE-450A3822EB3D}"/>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5" name="Footer Placeholder 4">
            <a:extLst>
              <a:ext uri="{FF2B5EF4-FFF2-40B4-BE49-F238E27FC236}">
                <a16:creationId xmlns:a16="http://schemas.microsoft.com/office/drawing/2014/main" id="{48B32249-A99E-439A-963A-74B2FC762C8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278036E-5FDB-3020-6178-78E1D09F8954}"/>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314505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32E9-AC62-ECEB-1053-5BB3F3E01897}"/>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B8609774-4BB6-270A-943C-3A1755AD7B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46989655-479B-A9B7-A059-210172C32AF0}"/>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5" name="Footer Placeholder 4">
            <a:extLst>
              <a:ext uri="{FF2B5EF4-FFF2-40B4-BE49-F238E27FC236}">
                <a16:creationId xmlns:a16="http://schemas.microsoft.com/office/drawing/2014/main" id="{0637F37A-5715-BD01-D9CC-A5065C029079}"/>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C5010B5-7AD6-1566-BF79-86685371111F}"/>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16301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84A4B-C2A5-F102-E737-40118E301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4D170153-A99C-EF15-048C-D2C17FE39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97C11524-E1E5-591D-0E54-94609C752A8E}"/>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5" name="Footer Placeholder 4">
            <a:extLst>
              <a:ext uri="{FF2B5EF4-FFF2-40B4-BE49-F238E27FC236}">
                <a16:creationId xmlns:a16="http://schemas.microsoft.com/office/drawing/2014/main" id="{93469BEE-4EE1-90BC-6A8E-1E66D470AF1D}"/>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83D555E5-994B-31BC-1B28-A34889DCDDF3}"/>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361155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B9BA-9BBD-BE3E-748F-B69708CF6EF4}"/>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9D873624-FC9A-AC21-99EA-58A40D8C7E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994B4DB5-D839-C26C-9CC0-B1339882C226}"/>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5" name="Footer Placeholder 4">
            <a:extLst>
              <a:ext uri="{FF2B5EF4-FFF2-40B4-BE49-F238E27FC236}">
                <a16:creationId xmlns:a16="http://schemas.microsoft.com/office/drawing/2014/main" id="{E2146CBF-E2F7-8AF9-F423-5B828C78D89A}"/>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C6E5493-D1C1-7018-8AE3-DD80FCDEB9BA}"/>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100027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A9E2-684B-755B-CC9D-7D016DA83F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2F390B51-D574-E16C-876A-F22788FAE8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9A5DB1-F8C0-2922-6EB2-51E26D163868}"/>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5" name="Footer Placeholder 4">
            <a:extLst>
              <a:ext uri="{FF2B5EF4-FFF2-40B4-BE49-F238E27FC236}">
                <a16:creationId xmlns:a16="http://schemas.microsoft.com/office/drawing/2014/main" id="{E68BE4E9-A224-49DC-DC96-6C86F554FA25}"/>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FB7BA4D2-30A4-2577-2F7B-7652FAF90D76}"/>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324819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7E20-CF0C-B11D-B27E-73F89DC079DC}"/>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4555C5C0-6DEC-3FD2-6C4D-D4106215F3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D57E63DC-65CD-17B9-E621-215DB7F45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2F5F061D-CD44-DB71-8529-1557BB6523C5}"/>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6" name="Footer Placeholder 5">
            <a:extLst>
              <a:ext uri="{FF2B5EF4-FFF2-40B4-BE49-F238E27FC236}">
                <a16:creationId xmlns:a16="http://schemas.microsoft.com/office/drawing/2014/main" id="{3DF02AEA-D223-8A82-CE49-926C70A2FC85}"/>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296B00F4-4C71-76EB-BDA9-F201E623B2A2}"/>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236436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E0CA-4069-3634-7EBC-3FE4C790BA87}"/>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533E0361-471D-7D66-C00A-31DB2D185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6D6FB3-1164-B0CD-FC19-9B5669A82B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9622AFE9-7C80-784A-1470-C9C23950A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B32B3-3AF4-1BB8-240F-180F784259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5D3E4E85-9C65-F816-8922-999B7470DB06}"/>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8" name="Footer Placeholder 7">
            <a:extLst>
              <a:ext uri="{FF2B5EF4-FFF2-40B4-BE49-F238E27FC236}">
                <a16:creationId xmlns:a16="http://schemas.microsoft.com/office/drawing/2014/main" id="{0834747C-3D0C-6DEF-24EA-22BDA705CD51}"/>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14816C41-AE1D-DDD3-341A-DCCCCFB5C139}"/>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78068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B6BD-04F2-3078-87C6-CC1E1E13035C}"/>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3764E190-53DD-F382-E819-ABC2310A7CEB}"/>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4" name="Footer Placeholder 3">
            <a:extLst>
              <a:ext uri="{FF2B5EF4-FFF2-40B4-BE49-F238E27FC236}">
                <a16:creationId xmlns:a16="http://schemas.microsoft.com/office/drawing/2014/main" id="{CA81ED94-A1E7-C22C-8221-C9F40EC015B3}"/>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3D782858-C0E3-6E33-B30E-39DA39338F95}"/>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279483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B38CC-3C29-4C67-A050-961496CA1FD5}"/>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3" name="Footer Placeholder 2">
            <a:extLst>
              <a:ext uri="{FF2B5EF4-FFF2-40B4-BE49-F238E27FC236}">
                <a16:creationId xmlns:a16="http://schemas.microsoft.com/office/drawing/2014/main" id="{D41AF3DA-E1C4-CCC7-1608-96A5CFE6D5C1}"/>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DD6F91B5-A9DA-C84D-101D-4AA326AF312C}"/>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20413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3E2CC-758E-7435-0578-DC22B98F20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16848B5-8DAC-37FD-B4D0-C83101E97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E6B14511-46C3-6AF0-B06E-CFCA3393F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7C071-9C0B-84BE-3D9A-A5D59B995F5E}"/>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6" name="Footer Placeholder 5">
            <a:extLst>
              <a:ext uri="{FF2B5EF4-FFF2-40B4-BE49-F238E27FC236}">
                <a16:creationId xmlns:a16="http://schemas.microsoft.com/office/drawing/2014/main" id="{E97BBECE-6112-8BAA-3CD9-A1BD03A58005}"/>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759A8903-2D64-C051-9EF1-38C2D86148E8}"/>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156066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01B9-BCB2-2C9B-88D1-FEDAEFBCD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D94A21A5-3CEE-FE52-323D-AB66453B73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5B24582C-4352-5F33-D8FA-56AD364A2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0CC12-40BF-7EB0-5A8B-C2D645E890F0}"/>
              </a:ext>
            </a:extLst>
          </p:cNvPr>
          <p:cNvSpPr>
            <a:spLocks noGrp="1"/>
          </p:cNvSpPr>
          <p:nvPr>
            <p:ph type="dt" sz="half" idx="10"/>
          </p:nvPr>
        </p:nvSpPr>
        <p:spPr/>
        <p:txBody>
          <a:bodyPr/>
          <a:lstStyle/>
          <a:p>
            <a:fld id="{16365D88-C80B-9141-AD4A-3A57D8A62CC0}" type="datetimeFigureOut">
              <a:rPr lang="es-ES_tradnl" smtClean="0"/>
              <a:t>28/8/24</a:t>
            </a:fld>
            <a:endParaRPr lang="es-ES_tradnl"/>
          </a:p>
        </p:txBody>
      </p:sp>
      <p:sp>
        <p:nvSpPr>
          <p:cNvPr id="6" name="Footer Placeholder 5">
            <a:extLst>
              <a:ext uri="{FF2B5EF4-FFF2-40B4-BE49-F238E27FC236}">
                <a16:creationId xmlns:a16="http://schemas.microsoft.com/office/drawing/2014/main" id="{FB84FC77-28BC-CC57-2359-51DC4575B6DA}"/>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2353806-FB1D-BEB2-72D1-B1BAEFF4CDF5}"/>
              </a:ext>
            </a:extLst>
          </p:cNvPr>
          <p:cNvSpPr>
            <a:spLocks noGrp="1"/>
          </p:cNvSpPr>
          <p:nvPr>
            <p:ph type="sldNum" sz="quarter" idx="12"/>
          </p:nvPr>
        </p:nvSpPr>
        <p:spPr/>
        <p:txBody>
          <a:body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211009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151B05-A6C3-7234-4120-FCED9E2D2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538E5DFB-7217-5967-A82B-6D9D7BA858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24145DB7-88D1-3F07-8DCD-74EBCFD73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365D88-C80B-9141-AD4A-3A57D8A62CC0}" type="datetimeFigureOut">
              <a:rPr lang="es-ES_tradnl" smtClean="0"/>
              <a:t>28/8/24</a:t>
            </a:fld>
            <a:endParaRPr lang="es-ES_tradnl"/>
          </a:p>
        </p:txBody>
      </p:sp>
      <p:sp>
        <p:nvSpPr>
          <p:cNvPr id="5" name="Footer Placeholder 4">
            <a:extLst>
              <a:ext uri="{FF2B5EF4-FFF2-40B4-BE49-F238E27FC236}">
                <a16:creationId xmlns:a16="http://schemas.microsoft.com/office/drawing/2014/main" id="{4A07FEAD-9562-D8A2-6223-8FEA391B73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Slide Number Placeholder 5">
            <a:extLst>
              <a:ext uri="{FF2B5EF4-FFF2-40B4-BE49-F238E27FC236}">
                <a16:creationId xmlns:a16="http://schemas.microsoft.com/office/drawing/2014/main" id="{71323CB2-BF0C-12CD-B623-88B18D69C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B0023B-1A31-0B40-8A62-EE0A728D911A}" type="slidenum">
              <a:rPr lang="es-ES_tradnl" smtClean="0"/>
              <a:t>‹#›</a:t>
            </a:fld>
            <a:endParaRPr lang="es-ES_tradnl"/>
          </a:p>
        </p:txBody>
      </p:sp>
    </p:spTree>
    <p:extLst>
      <p:ext uri="{BB962C8B-B14F-4D97-AF65-F5344CB8AC3E}">
        <p14:creationId xmlns:p14="http://schemas.microsoft.com/office/powerpoint/2010/main" val="259136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FY8BISK5Dp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youtu.be/eR-XRSKsuR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ww.learn-mlms.com/index.html" TargetMode="External"/><Relationship Id="rId2" Type="http://schemas.openxmlformats.org/officeDocument/2006/relationships/hyperlink" Target="https://experimentology.io/" TargetMode="External"/><Relationship Id="rId1" Type="http://schemas.openxmlformats.org/officeDocument/2006/relationships/slideLayout" Target="../slideLayouts/slideLayout2.xml"/><Relationship Id="rId4" Type="http://schemas.openxmlformats.org/officeDocument/2006/relationships/hyperlink" Target="https://youtu.be/c_tYZxQLoDA?si=JT4sB-lITd-nJFk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forms.gle/AYg9BoDqeM9xivyG8" TargetMode="External"/><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2A507-A36B-A308-C67F-536B029CD55A}"/>
              </a:ext>
            </a:extLst>
          </p:cNvPr>
          <p:cNvSpPr>
            <a:spLocks noGrp="1"/>
          </p:cNvSpPr>
          <p:nvPr>
            <p:ph type="ctrTitle"/>
          </p:nvPr>
        </p:nvSpPr>
        <p:spPr>
          <a:xfrm>
            <a:off x="1285241" y="1008993"/>
            <a:ext cx="9231410" cy="3542045"/>
          </a:xfrm>
        </p:spPr>
        <p:txBody>
          <a:bodyPr anchor="b">
            <a:normAutofit/>
          </a:bodyPr>
          <a:lstStyle/>
          <a:p>
            <a:pPr algn="l"/>
            <a:r>
              <a:rPr lang="es-ES_tradnl" sz="11500"/>
              <a:t>Multilevel Modeling in R</a:t>
            </a:r>
          </a:p>
        </p:txBody>
      </p:sp>
      <p:sp>
        <p:nvSpPr>
          <p:cNvPr id="3" name="Subtitle 2">
            <a:extLst>
              <a:ext uri="{FF2B5EF4-FFF2-40B4-BE49-F238E27FC236}">
                <a16:creationId xmlns:a16="http://schemas.microsoft.com/office/drawing/2014/main" id="{B4F36593-D8F2-945A-F911-95DBD6A13E29}"/>
              </a:ext>
            </a:extLst>
          </p:cNvPr>
          <p:cNvSpPr>
            <a:spLocks noGrp="1"/>
          </p:cNvSpPr>
          <p:nvPr>
            <p:ph type="subTitle" idx="1"/>
          </p:nvPr>
        </p:nvSpPr>
        <p:spPr>
          <a:xfrm>
            <a:off x="1285241" y="4582814"/>
            <a:ext cx="7132335" cy="1312657"/>
          </a:xfrm>
        </p:spPr>
        <p:txBody>
          <a:bodyPr anchor="t">
            <a:normAutofit/>
          </a:bodyPr>
          <a:lstStyle/>
          <a:p>
            <a:pPr algn="l"/>
            <a:r>
              <a:rPr lang="es-ES_tradnl" dirty="0"/>
              <a:t>Workshop/Tutorial </a:t>
            </a:r>
            <a:r>
              <a:rPr lang="es-ES_tradnl" dirty="0" err="1"/>
              <a:t>by</a:t>
            </a:r>
            <a:r>
              <a:rPr lang="es-ES_tradnl" dirty="0"/>
              <a:t> Carla N. Martinez-Perez, </a:t>
            </a:r>
            <a:r>
              <a:rPr lang="es-ES_tradnl" dirty="0" err="1"/>
              <a:t>M.Sc</a:t>
            </a:r>
            <a:r>
              <a:rPr lang="es-ES_tradnl" dirty="0"/>
              <a:t>.</a:t>
            </a:r>
          </a:p>
          <a:p>
            <a:pPr algn="l"/>
            <a:endParaRPr lang="es-ES_tradnl" dirty="0"/>
          </a:p>
        </p:txBody>
      </p:sp>
      <p:pic>
        <p:nvPicPr>
          <p:cNvPr id="5" name="Picture 4" descr="Blue text on a black background&#10;&#10;Description automatically generated">
            <a:extLst>
              <a:ext uri="{FF2B5EF4-FFF2-40B4-BE49-F238E27FC236}">
                <a16:creationId xmlns:a16="http://schemas.microsoft.com/office/drawing/2014/main" id="{8B59F7C0-C6BA-E7AB-3C49-B053EE76B03C}"/>
              </a:ext>
            </a:extLst>
          </p:cNvPr>
          <p:cNvPicPr>
            <a:picLocks noChangeAspect="1"/>
          </p:cNvPicPr>
          <p:nvPr/>
        </p:nvPicPr>
        <p:blipFill>
          <a:blip r:embed="rId2"/>
          <a:stretch>
            <a:fillRect/>
          </a:stretch>
        </p:blipFill>
        <p:spPr>
          <a:xfrm>
            <a:off x="8886705" y="799443"/>
            <a:ext cx="2349500" cy="419100"/>
          </a:xfrm>
          <a:prstGeom prst="rect">
            <a:avLst/>
          </a:prstGeom>
        </p:spPr>
      </p:pic>
    </p:spTree>
    <p:extLst>
      <p:ext uri="{BB962C8B-B14F-4D97-AF65-F5344CB8AC3E}">
        <p14:creationId xmlns:p14="http://schemas.microsoft.com/office/powerpoint/2010/main" val="146204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9C4D7-44F7-1724-9FAF-14B5FFD31657}"/>
              </a:ext>
            </a:extLst>
          </p:cNvPr>
          <p:cNvSpPr>
            <a:spLocks noGrp="1"/>
          </p:cNvSpPr>
          <p:nvPr>
            <p:ph type="title"/>
          </p:nvPr>
        </p:nvSpPr>
        <p:spPr>
          <a:xfrm>
            <a:off x="793662" y="386930"/>
            <a:ext cx="10066122" cy="1298448"/>
          </a:xfrm>
        </p:spPr>
        <p:txBody>
          <a:bodyPr anchor="b">
            <a:normAutofit/>
          </a:bodyPr>
          <a:lstStyle/>
          <a:p>
            <a:r>
              <a:rPr lang="es-ES_tradnl" sz="4800"/>
              <a:t>Fixed vs. Random Effects</a:t>
            </a:r>
          </a:p>
        </p:txBody>
      </p:sp>
      <p:sp>
        <p:nvSpPr>
          <p:cNvPr id="3081" name="Rectangle 308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CD7282-DEBF-88D4-5DC5-D8ED2D7B32AE}"/>
              </a:ext>
            </a:extLst>
          </p:cNvPr>
          <p:cNvSpPr>
            <a:spLocks noGrp="1"/>
          </p:cNvSpPr>
          <p:nvPr>
            <p:ph idx="1"/>
          </p:nvPr>
        </p:nvSpPr>
        <p:spPr>
          <a:xfrm>
            <a:off x="793661" y="2599508"/>
            <a:ext cx="4958534" cy="4075795"/>
          </a:xfrm>
        </p:spPr>
        <p:txBody>
          <a:bodyPr anchor="ctr">
            <a:normAutofit/>
          </a:bodyPr>
          <a:lstStyle/>
          <a:p>
            <a:pPr marL="0" indent="0">
              <a:buNone/>
            </a:pPr>
            <a:r>
              <a:rPr lang="es-ES_tradnl" sz="2000" b="1" dirty="0" err="1"/>
              <a:t>Random</a:t>
            </a:r>
            <a:r>
              <a:rPr lang="es-ES_tradnl" sz="2000" b="1" dirty="0"/>
              <a:t> </a:t>
            </a:r>
            <a:r>
              <a:rPr lang="es-ES_tradnl" sz="2000" b="1" dirty="0" err="1"/>
              <a:t>effects</a:t>
            </a:r>
            <a:r>
              <a:rPr lang="es-ES_tradnl" sz="2000" b="1" dirty="0"/>
              <a:t> </a:t>
            </a:r>
            <a:r>
              <a:rPr lang="es-ES_tradnl" sz="2000" dirty="0"/>
              <a:t>= </a:t>
            </a:r>
            <a:r>
              <a:rPr lang="es-ES_tradnl" sz="2000" dirty="0" err="1"/>
              <a:t>the</a:t>
            </a:r>
            <a:r>
              <a:rPr lang="es-ES_tradnl" sz="2000" dirty="0"/>
              <a:t> </a:t>
            </a:r>
            <a:r>
              <a:rPr lang="es-ES_tradnl" sz="2000" dirty="0" err="1"/>
              <a:t>variance</a:t>
            </a:r>
            <a:r>
              <a:rPr lang="es-ES_tradnl" sz="2000" dirty="0"/>
              <a:t> </a:t>
            </a:r>
            <a:r>
              <a:rPr lang="es-ES_tradnl" sz="2000" dirty="0" err="1"/>
              <a:t>that</a:t>
            </a:r>
            <a:r>
              <a:rPr lang="es-ES_tradnl" sz="2000" dirty="0"/>
              <a:t> describes </a:t>
            </a:r>
            <a:r>
              <a:rPr lang="es-ES_tradnl" sz="2000" dirty="0" err="1"/>
              <a:t>how</a:t>
            </a:r>
            <a:r>
              <a:rPr lang="es-ES_tradnl" sz="2000" dirty="0"/>
              <a:t> </a:t>
            </a:r>
            <a:r>
              <a:rPr lang="es-ES_tradnl" sz="2000" dirty="0" err="1"/>
              <a:t>much</a:t>
            </a:r>
            <a:r>
              <a:rPr lang="es-ES_tradnl" sz="2000" dirty="0"/>
              <a:t> </a:t>
            </a:r>
            <a:r>
              <a:rPr lang="es-ES_tradnl" sz="2000" dirty="0" err="1"/>
              <a:t>an</a:t>
            </a:r>
            <a:r>
              <a:rPr lang="es-ES_tradnl" sz="2000" dirty="0"/>
              <a:t> </a:t>
            </a:r>
            <a:r>
              <a:rPr lang="es-ES_tradnl" sz="2000" dirty="0" err="1"/>
              <a:t>effect</a:t>
            </a:r>
            <a:r>
              <a:rPr lang="es-ES_tradnl" sz="2000" dirty="0"/>
              <a:t> </a:t>
            </a:r>
            <a:r>
              <a:rPr lang="es-ES_tradnl" sz="2000" dirty="0" err="1"/>
              <a:t>differs</a:t>
            </a:r>
            <a:r>
              <a:rPr lang="es-ES_tradnl" sz="2000" dirty="0"/>
              <a:t> </a:t>
            </a:r>
            <a:r>
              <a:rPr lang="es-ES_tradnl" sz="2000" dirty="0" err="1"/>
              <a:t>across</a:t>
            </a:r>
            <a:r>
              <a:rPr lang="es-ES_tradnl" sz="2000" dirty="0"/>
              <a:t> </a:t>
            </a:r>
            <a:r>
              <a:rPr lang="es-ES_tradnl" sz="2000" dirty="0" err="1"/>
              <a:t>clusters</a:t>
            </a:r>
            <a:endParaRPr lang="es-ES_tradnl" sz="2000" dirty="0"/>
          </a:p>
          <a:p>
            <a:pPr marL="0" indent="0">
              <a:buNone/>
            </a:pPr>
            <a:r>
              <a:rPr lang="es-ES_tradnl" sz="2000" dirty="0" err="1"/>
              <a:t>Groups</a:t>
            </a:r>
            <a:r>
              <a:rPr lang="es-ES_tradnl" sz="2000" dirty="0"/>
              <a:t> </a:t>
            </a:r>
            <a:r>
              <a:rPr lang="es-ES_tradnl" sz="2000" dirty="0" err="1"/>
              <a:t>may</a:t>
            </a:r>
            <a:r>
              <a:rPr lang="es-ES_tradnl" sz="2000" dirty="0"/>
              <a:t> </a:t>
            </a:r>
            <a:r>
              <a:rPr lang="es-ES_tradnl" sz="2000" dirty="0" err="1"/>
              <a:t>have</a:t>
            </a:r>
            <a:r>
              <a:rPr lang="es-ES_tradnl" sz="2000" dirty="0"/>
              <a:t> </a:t>
            </a:r>
            <a:r>
              <a:rPr lang="es-ES_tradnl" sz="2000" dirty="0" err="1"/>
              <a:t>different</a:t>
            </a:r>
            <a:r>
              <a:rPr lang="es-ES_tradnl" sz="2000" dirty="0"/>
              <a:t> </a:t>
            </a:r>
            <a:r>
              <a:rPr lang="es-ES_tradnl" sz="2000" dirty="0" err="1"/>
              <a:t>baseline</a:t>
            </a:r>
            <a:r>
              <a:rPr lang="es-ES_tradnl" sz="2000" dirty="0"/>
              <a:t> </a:t>
            </a:r>
            <a:r>
              <a:rPr lang="es-ES_tradnl" sz="2000" dirty="0" err="1"/>
              <a:t>levels</a:t>
            </a:r>
            <a:r>
              <a:rPr lang="es-ES_tradnl" sz="2000" dirty="0"/>
              <a:t> </a:t>
            </a:r>
            <a:r>
              <a:rPr lang="es-ES_tradnl" sz="2000" dirty="0" err="1"/>
              <a:t>or</a:t>
            </a:r>
            <a:r>
              <a:rPr lang="es-ES_tradnl" sz="2000" dirty="0"/>
              <a:t> </a:t>
            </a:r>
            <a:r>
              <a:rPr lang="es-ES_tradnl" sz="2000" dirty="0" err="1"/>
              <a:t>slopes</a:t>
            </a:r>
            <a:r>
              <a:rPr lang="es-ES_tradnl" sz="2000" dirty="0"/>
              <a:t> </a:t>
            </a:r>
            <a:r>
              <a:rPr lang="es-ES_tradnl" sz="2000" dirty="0" err="1"/>
              <a:t>that</a:t>
            </a:r>
            <a:r>
              <a:rPr lang="es-ES_tradnl" sz="2000" dirty="0"/>
              <a:t> are </a:t>
            </a:r>
            <a:r>
              <a:rPr lang="es-ES_tradnl" sz="2000" dirty="0" err="1"/>
              <a:t>not</a:t>
            </a:r>
            <a:r>
              <a:rPr lang="es-ES_tradnl" sz="2000" dirty="0"/>
              <a:t> </a:t>
            </a:r>
            <a:r>
              <a:rPr lang="es-ES_tradnl" sz="2000" dirty="0" err="1"/>
              <a:t>fixed</a:t>
            </a:r>
            <a:r>
              <a:rPr lang="es-ES_tradnl" sz="2000" dirty="0"/>
              <a:t> </a:t>
            </a:r>
            <a:r>
              <a:rPr lang="es-ES_tradnl" sz="2000" dirty="0" err="1"/>
              <a:t>but</a:t>
            </a:r>
            <a:r>
              <a:rPr lang="es-ES_tradnl" sz="2000" dirty="0"/>
              <a:t> </a:t>
            </a:r>
            <a:r>
              <a:rPr lang="es-ES_tradnl" sz="2000" dirty="0" err="1"/>
              <a:t>vary</a:t>
            </a:r>
            <a:r>
              <a:rPr lang="es-ES_tradnl" sz="2000" dirty="0"/>
              <a:t> </a:t>
            </a:r>
            <a:r>
              <a:rPr lang="es-ES_tradnl" sz="2000" dirty="0" err="1"/>
              <a:t>randomly</a:t>
            </a:r>
            <a:endParaRPr lang="es-ES_tradnl" sz="2000" dirty="0"/>
          </a:p>
          <a:p>
            <a:pPr marL="0" indent="0">
              <a:buNone/>
            </a:pPr>
            <a:endParaRPr lang="es-ES_tradnl" sz="2000" dirty="0"/>
          </a:p>
          <a:p>
            <a:pPr marL="0" indent="0">
              <a:buNone/>
            </a:pPr>
            <a:r>
              <a:rPr lang="es-ES_tradnl" sz="2000" dirty="0" err="1"/>
              <a:t>Example</a:t>
            </a:r>
            <a:r>
              <a:rPr lang="es-ES_tradnl" sz="2000" dirty="0"/>
              <a:t>: </a:t>
            </a:r>
            <a:r>
              <a:rPr lang="es-ES_tradnl" sz="2000" dirty="0" err="1"/>
              <a:t>Each</a:t>
            </a:r>
            <a:r>
              <a:rPr lang="es-ES_tradnl" sz="2000" dirty="0"/>
              <a:t> </a:t>
            </a:r>
            <a:r>
              <a:rPr lang="es-ES_tradnl" sz="2000" dirty="0" err="1"/>
              <a:t>kitchen</a:t>
            </a:r>
            <a:r>
              <a:rPr lang="es-ES_tradnl" sz="2000" dirty="0"/>
              <a:t> in </a:t>
            </a:r>
            <a:r>
              <a:rPr lang="es-ES_tradnl" sz="2000" dirty="0" err="1"/>
              <a:t>which</a:t>
            </a:r>
            <a:r>
              <a:rPr lang="es-ES_tradnl" sz="2000" dirty="0"/>
              <a:t> a cookie </a:t>
            </a:r>
            <a:r>
              <a:rPr lang="es-ES_tradnl" sz="2000" dirty="0" err="1"/>
              <a:t>is</a:t>
            </a:r>
            <a:r>
              <a:rPr lang="es-ES_tradnl" sz="2000" dirty="0"/>
              <a:t> </a:t>
            </a:r>
            <a:r>
              <a:rPr lang="es-ES_tradnl" sz="2000" dirty="0" err="1"/>
              <a:t>baked</a:t>
            </a:r>
            <a:r>
              <a:rPr lang="es-ES_tradnl" sz="2000" dirty="0"/>
              <a:t>, </a:t>
            </a:r>
            <a:r>
              <a:rPr lang="es-ES_tradnl" sz="2000" dirty="0" err="1"/>
              <a:t>the</a:t>
            </a:r>
            <a:r>
              <a:rPr lang="es-ES_tradnl" sz="2000" dirty="0"/>
              <a:t> oven </a:t>
            </a:r>
            <a:r>
              <a:rPr lang="es-ES_tradnl" sz="2000" dirty="0" err="1"/>
              <a:t>might</a:t>
            </a:r>
            <a:r>
              <a:rPr lang="es-ES_tradnl" sz="2000" dirty="0"/>
              <a:t> </a:t>
            </a:r>
            <a:r>
              <a:rPr lang="es-ES_tradnl" sz="2000" dirty="0" err="1"/>
              <a:t>have</a:t>
            </a:r>
            <a:r>
              <a:rPr lang="es-ES_tradnl" sz="2000" dirty="0"/>
              <a:t> </a:t>
            </a:r>
            <a:r>
              <a:rPr lang="es-ES_tradnl" sz="2000" dirty="0" err="1"/>
              <a:t>varying</a:t>
            </a:r>
            <a:r>
              <a:rPr lang="es-ES_tradnl" sz="2000" dirty="0"/>
              <a:t> temperatura and </a:t>
            </a:r>
            <a:r>
              <a:rPr lang="es-ES_tradnl" sz="2000" dirty="0" err="1"/>
              <a:t>heating</a:t>
            </a:r>
            <a:r>
              <a:rPr lang="es-ES_tradnl" sz="2000" dirty="0"/>
              <a:t> </a:t>
            </a:r>
            <a:r>
              <a:rPr lang="es-ES_tradnl" sz="2000" dirty="0" err="1"/>
              <a:t>differences</a:t>
            </a:r>
            <a:endParaRPr lang="es-ES_tradnl" sz="2000" dirty="0"/>
          </a:p>
          <a:p>
            <a:pPr marL="0" indent="0">
              <a:buNone/>
            </a:pPr>
            <a:endParaRPr lang="es-ES_tradnl" sz="2000" dirty="0"/>
          </a:p>
        </p:txBody>
      </p:sp>
      <p:pic>
        <p:nvPicPr>
          <p:cNvPr id="3074" name="Picture 2" descr="The Best Countertop Ovens for However You Like to Cook | Architectural  Digest">
            <a:extLst>
              <a:ext uri="{FF2B5EF4-FFF2-40B4-BE49-F238E27FC236}">
                <a16:creationId xmlns:a16="http://schemas.microsoft.com/office/drawing/2014/main" id="{CEED634C-6F02-3B0C-604E-77BEE4B00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88" r="6754"/>
          <a:stretch/>
        </p:blipFill>
        <p:spPr bwMode="auto">
          <a:xfrm>
            <a:off x="5911532" y="248425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6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40885-E9DD-7B9B-B20D-F76A7D8E5A41}"/>
              </a:ext>
            </a:extLst>
          </p:cNvPr>
          <p:cNvSpPr>
            <a:spLocks noGrp="1"/>
          </p:cNvSpPr>
          <p:nvPr>
            <p:ph type="title"/>
          </p:nvPr>
        </p:nvSpPr>
        <p:spPr>
          <a:xfrm>
            <a:off x="808638" y="386930"/>
            <a:ext cx="9236700" cy="1188950"/>
          </a:xfrm>
        </p:spPr>
        <p:txBody>
          <a:bodyPr anchor="b">
            <a:normAutofit/>
          </a:bodyPr>
          <a:lstStyle/>
          <a:p>
            <a:r>
              <a:rPr lang="es-ES_tradnl" sz="5400"/>
              <a:t>MLM Assumptions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8DD1BA-A421-678C-0625-35C9FB06FF14}"/>
              </a:ext>
            </a:extLst>
          </p:cNvPr>
          <p:cNvSpPr>
            <a:spLocks noGrp="1"/>
          </p:cNvSpPr>
          <p:nvPr>
            <p:ph idx="1"/>
          </p:nvPr>
        </p:nvSpPr>
        <p:spPr>
          <a:xfrm>
            <a:off x="793660" y="2599509"/>
            <a:ext cx="10143668" cy="3435531"/>
          </a:xfrm>
        </p:spPr>
        <p:txBody>
          <a:bodyPr anchor="ctr">
            <a:normAutofit/>
          </a:bodyPr>
          <a:lstStyle/>
          <a:p>
            <a:pPr marL="514350" indent="-514350">
              <a:buAutoNum type="arabicPeriod"/>
            </a:pPr>
            <a:r>
              <a:rPr lang="es-ES_tradnl" sz="2400" dirty="0" err="1"/>
              <a:t>Model</a:t>
            </a:r>
            <a:r>
              <a:rPr lang="es-ES_tradnl" sz="2400" dirty="0"/>
              <a:t> </a:t>
            </a:r>
            <a:r>
              <a:rPr lang="es-ES_tradnl" sz="2400" dirty="0" err="1"/>
              <a:t>Specification</a:t>
            </a:r>
            <a:r>
              <a:rPr lang="es-ES_tradnl" sz="2400" dirty="0"/>
              <a:t> </a:t>
            </a:r>
            <a:r>
              <a:rPr lang="es-ES_tradnl" sz="2400" dirty="0" err="1"/>
              <a:t>is</a:t>
            </a:r>
            <a:r>
              <a:rPr lang="es-ES_tradnl" sz="2400" dirty="0"/>
              <a:t> </a:t>
            </a:r>
            <a:r>
              <a:rPr lang="es-ES_tradnl" sz="2400" dirty="0" err="1"/>
              <a:t>correct</a:t>
            </a:r>
            <a:r>
              <a:rPr lang="es-ES_tradnl" sz="2400" dirty="0"/>
              <a:t> (</a:t>
            </a:r>
            <a:r>
              <a:rPr lang="es-ES_tradnl" sz="2400" dirty="0" err="1"/>
              <a:t>based</a:t>
            </a:r>
            <a:r>
              <a:rPr lang="es-ES_tradnl" sz="2400" dirty="0"/>
              <a:t> </a:t>
            </a:r>
            <a:r>
              <a:rPr lang="es-ES_tradnl" sz="2400" dirty="0" err="1"/>
              <a:t>on</a:t>
            </a:r>
            <a:r>
              <a:rPr lang="es-ES_tradnl" sz="2400" dirty="0"/>
              <a:t> </a:t>
            </a:r>
            <a:r>
              <a:rPr lang="es-ES_tradnl" sz="2400" dirty="0" err="1"/>
              <a:t>theory</a:t>
            </a:r>
            <a:r>
              <a:rPr lang="es-ES_tradnl" sz="2400" dirty="0"/>
              <a:t>)</a:t>
            </a:r>
          </a:p>
          <a:p>
            <a:pPr marL="914400" lvl="2" indent="0">
              <a:buNone/>
            </a:pPr>
            <a:r>
              <a:rPr lang="es-ES_tradnl" sz="2400" dirty="0" err="1"/>
              <a:t>Start</a:t>
            </a:r>
            <a:r>
              <a:rPr lang="es-ES_tradnl" sz="2400" dirty="0"/>
              <a:t> </a:t>
            </a:r>
            <a:r>
              <a:rPr lang="es-ES_tradnl" sz="2400" dirty="0" err="1"/>
              <a:t>with</a:t>
            </a:r>
            <a:r>
              <a:rPr lang="es-ES_tradnl" sz="2400" dirty="0"/>
              <a:t> a </a:t>
            </a:r>
            <a:r>
              <a:rPr lang="es-ES_tradnl" sz="2400" dirty="0" err="1"/>
              <a:t>null</a:t>
            </a:r>
            <a:r>
              <a:rPr lang="es-ES_tradnl" sz="2400" dirty="0"/>
              <a:t> </a:t>
            </a:r>
            <a:r>
              <a:rPr lang="es-ES_tradnl" sz="2400" dirty="0" err="1"/>
              <a:t>model</a:t>
            </a:r>
            <a:r>
              <a:rPr lang="es-ES_tradnl" sz="2400" dirty="0"/>
              <a:t> </a:t>
            </a:r>
            <a:r>
              <a:rPr lang="es-ES_tradnl" sz="2400" dirty="0" err="1"/>
              <a:t>to</a:t>
            </a:r>
            <a:r>
              <a:rPr lang="es-ES_tradnl" sz="2400" dirty="0"/>
              <a:t> </a:t>
            </a:r>
            <a:r>
              <a:rPr lang="es-ES_tradnl" sz="2400" dirty="0" err="1"/>
              <a:t>check</a:t>
            </a:r>
            <a:r>
              <a:rPr lang="es-ES_tradnl" sz="2400" dirty="0"/>
              <a:t> </a:t>
            </a:r>
            <a:r>
              <a:rPr lang="es-ES_tradnl" sz="2400" dirty="0" err="1"/>
              <a:t>for</a:t>
            </a:r>
            <a:r>
              <a:rPr lang="es-ES_tradnl" sz="2400" dirty="0"/>
              <a:t> </a:t>
            </a:r>
            <a:r>
              <a:rPr lang="es-ES_tradnl" sz="2400" dirty="0" err="1"/>
              <a:t>clustering</a:t>
            </a:r>
            <a:endParaRPr lang="es-ES_tradnl" sz="2400" dirty="0"/>
          </a:p>
          <a:p>
            <a:pPr marL="914400" lvl="2" indent="0">
              <a:buNone/>
            </a:pPr>
            <a:r>
              <a:rPr lang="es-ES_tradnl" sz="2400" dirty="0"/>
              <a:t>Run </a:t>
            </a:r>
            <a:r>
              <a:rPr lang="es-ES_tradnl" sz="2400" dirty="0" err="1"/>
              <a:t>your</a:t>
            </a:r>
            <a:r>
              <a:rPr lang="es-ES_tradnl" sz="2400" dirty="0"/>
              <a:t> “</a:t>
            </a:r>
            <a:r>
              <a:rPr lang="es-ES_tradnl" sz="2400" dirty="0" err="1"/>
              <a:t>core</a:t>
            </a:r>
            <a:r>
              <a:rPr lang="es-ES_tradnl" sz="2400" dirty="0"/>
              <a:t>” </a:t>
            </a:r>
            <a:r>
              <a:rPr lang="es-ES_tradnl" sz="2400" dirty="0" err="1"/>
              <a:t>model</a:t>
            </a:r>
            <a:r>
              <a:rPr lang="es-ES_tradnl" sz="2400" dirty="0"/>
              <a:t> </a:t>
            </a:r>
          </a:p>
          <a:p>
            <a:pPr marL="914400" lvl="2" indent="0">
              <a:buNone/>
            </a:pPr>
            <a:r>
              <a:rPr lang="es-ES_tradnl" sz="2400" dirty="0"/>
              <a:t>Run </a:t>
            </a:r>
            <a:r>
              <a:rPr lang="es-ES_tradnl" sz="2400" dirty="0" err="1"/>
              <a:t>all</a:t>
            </a:r>
            <a:r>
              <a:rPr lang="es-ES_tradnl" sz="2400" dirty="0"/>
              <a:t> posible </a:t>
            </a:r>
            <a:r>
              <a:rPr lang="es-ES_tradnl" sz="2400" dirty="0" err="1"/>
              <a:t>models</a:t>
            </a:r>
            <a:endParaRPr lang="es-ES_tradnl" sz="2400" dirty="0"/>
          </a:p>
          <a:p>
            <a:pPr marL="914400" lvl="2" indent="0">
              <a:buNone/>
            </a:pPr>
            <a:r>
              <a:rPr lang="es-ES_tradnl" sz="2400" dirty="0"/>
              <a:t>Compare </a:t>
            </a:r>
            <a:r>
              <a:rPr lang="es-ES_tradnl" sz="2400" dirty="0" err="1"/>
              <a:t>models</a:t>
            </a:r>
            <a:r>
              <a:rPr lang="es-ES_tradnl" sz="2400" dirty="0"/>
              <a:t> </a:t>
            </a:r>
            <a:r>
              <a:rPr lang="es-ES_tradnl" sz="2400" dirty="0" err="1"/>
              <a:t>based</a:t>
            </a:r>
            <a:r>
              <a:rPr lang="es-ES_tradnl" sz="2400" dirty="0"/>
              <a:t> </a:t>
            </a:r>
            <a:r>
              <a:rPr lang="es-ES_tradnl" sz="2400" dirty="0" err="1"/>
              <a:t>on</a:t>
            </a:r>
            <a:r>
              <a:rPr lang="es-ES_tradnl" sz="2400" dirty="0"/>
              <a:t> AIC</a:t>
            </a:r>
          </a:p>
          <a:p>
            <a:endParaRPr lang="es-ES_tradnl" sz="2400" dirty="0"/>
          </a:p>
        </p:txBody>
      </p:sp>
    </p:spTree>
    <p:extLst>
      <p:ext uri="{BB962C8B-B14F-4D97-AF65-F5344CB8AC3E}">
        <p14:creationId xmlns:p14="http://schemas.microsoft.com/office/powerpoint/2010/main" val="15480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0172B-7CB9-A558-378D-BAFF90D713BF}"/>
              </a:ext>
            </a:extLst>
          </p:cNvPr>
          <p:cNvSpPr>
            <a:spLocks noGrp="1"/>
          </p:cNvSpPr>
          <p:nvPr>
            <p:ph type="title"/>
          </p:nvPr>
        </p:nvSpPr>
        <p:spPr>
          <a:xfrm>
            <a:off x="793662" y="386930"/>
            <a:ext cx="10066122" cy="1298448"/>
          </a:xfrm>
        </p:spPr>
        <p:txBody>
          <a:bodyPr anchor="b">
            <a:normAutofit/>
          </a:bodyPr>
          <a:lstStyle/>
          <a:p>
            <a:r>
              <a:rPr lang="es-ES_tradnl" sz="4800"/>
              <a:t>MLM Assumptions</a:t>
            </a:r>
          </a:p>
        </p:txBody>
      </p:sp>
      <p:sp>
        <p:nvSpPr>
          <p:cNvPr id="7177" name="Rectangle 717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1BB1B9-49D8-D133-C2C7-99A8405D2507}"/>
              </a:ext>
            </a:extLst>
          </p:cNvPr>
          <p:cNvSpPr>
            <a:spLocks noGrp="1"/>
          </p:cNvSpPr>
          <p:nvPr>
            <p:ph idx="1"/>
          </p:nvPr>
        </p:nvSpPr>
        <p:spPr>
          <a:xfrm>
            <a:off x="793661" y="2599509"/>
            <a:ext cx="4530898" cy="3639450"/>
          </a:xfrm>
        </p:spPr>
        <p:txBody>
          <a:bodyPr anchor="ctr">
            <a:normAutofit/>
          </a:bodyPr>
          <a:lstStyle/>
          <a:p>
            <a:pPr marL="0" indent="0">
              <a:buNone/>
            </a:pPr>
            <a:r>
              <a:rPr lang="es-ES_tradnl" sz="2000"/>
              <a:t>2. Functional form is correct (e.g., linearity)</a:t>
            </a:r>
          </a:p>
          <a:p>
            <a:pPr marL="0" indent="0">
              <a:buNone/>
            </a:pPr>
            <a:endParaRPr lang="es-ES_tradnl" sz="2000"/>
          </a:p>
          <a:p>
            <a:pPr marL="0" indent="0">
              <a:buNone/>
            </a:pPr>
            <a:endParaRPr lang="es-ES_tradnl" sz="2000"/>
          </a:p>
        </p:txBody>
      </p:sp>
      <p:pic>
        <p:nvPicPr>
          <p:cNvPr id="7170" name="Picture 2" descr="Assumptions of Linear Regression - GeeksforGeeks">
            <a:extLst>
              <a:ext uri="{FF2B5EF4-FFF2-40B4-BE49-F238E27FC236}">
                <a16:creationId xmlns:a16="http://schemas.microsoft.com/office/drawing/2014/main" id="{81F99511-FFEC-445E-4192-2B86DDC50E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1532" y="3053808"/>
            <a:ext cx="5150277" cy="2575137"/>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603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BDDCB-F07C-EAC0-3021-7B3D0BE7B624}"/>
              </a:ext>
            </a:extLst>
          </p:cNvPr>
          <p:cNvSpPr>
            <a:spLocks noGrp="1"/>
          </p:cNvSpPr>
          <p:nvPr>
            <p:ph type="title"/>
          </p:nvPr>
        </p:nvSpPr>
        <p:spPr>
          <a:xfrm>
            <a:off x="808638" y="386930"/>
            <a:ext cx="9236700" cy="1188950"/>
          </a:xfrm>
        </p:spPr>
        <p:txBody>
          <a:bodyPr anchor="b">
            <a:normAutofit/>
          </a:bodyPr>
          <a:lstStyle/>
          <a:p>
            <a:r>
              <a:rPr lang="es-ES_tradnl" sz="5400" dirty="0"/>
              <a:t>MLM </a:t>
            </a:r>
            <a:r>
              <a:rPr lang="es-ES_tradnl" sz="5400" dirty="0" err="1"/>
              <a:t>Assumptions</a:t>
            </a:r>
            <a:endParaRPr lang="es-ES_tradnl"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60FC95-62E4-D3A4-B803-B1130FBF97AC}"/>
              </a:ext>
            </a:extLst>
          </p:cNvPr>
          <p:cNvSpPr>
            <a:spLocks noGrp="1"/>
          </p:cNvSpPr>
          <p:nvPr>
            <p:ph idx="1"/>
          </p:nvPr>
        </p:nvSpPr>
        <p:spPr>
          <a:xfrm>
            <a:off x="793660" y="2599509"/>
            <a:ext cx="10143668" cy="3435531"/>
          </a:xfrm>
        </p:spPr>
        <p:txBody>
          <a:bodyPr anchor="ctr">
            <a:normAutofit/>
          </a:bodyPr>
          <a:lstStyle/>
          <a:p>
            <a:pPr marL="0" indent="0">
              <a:buNone/>
            </a:pPr>
            <a:r>
              <a:rPr lang="es-ES_tradnl" sz="2400" dirty="0"/>
              <a:t>3. </a:t>
            </a:r>
            <a:r>
              <a:rPr lang="es-ES_tradnl" sz="2400" dirty="0" err="1"/>
              <a:t>Residuals</a:t>
            </a:r>
            <a:r>
              <a:rPr lang="es-ES_tradnl" sz="2400" dirty="0"/>
              <a:t>:</a:t>
            </a:r>
          </a:p>
          <a:p>
            <a:pPr marL="457200" lvl="1" indent="0">
              <a:buNone/>
            </a:pPr>
            <a:r>
              <a:rPr lang="es-ES_tradnl" dirty="0"/>
              <a:t>A. Are </a:t>
            </a:r>
            <a:r>
              <a:rPr lang="es-ES_tradnl" dirty="0" err="1"/>
              <a:t>normally</a:t>
            </a:r>
            <a:r>
              <a:rPr lang="es-ES_tradnl" dirty="0"/>
              <a:t> </a:t>
            </a:r>
            <a:r>
              <a:rPr lang="es-ES_tradnl" dirty="0" err="1"/>
              <a:t>distributed</a:t>
            </a:r>
            <a:endParaRPr lang="es-ES_tradnl" dirty="0"/>
          </a:p>
          <a:p>
            <a:pPr marL="457200" lvl="1" indent="0">
              <a:buNone/>
            </a:pPr>
            <a:r>
              <a:rPr lang="es-ES_tradnl" dirty="0"/>
              <a:t>B. Are </a:t>
            </a:r>
            <a:r>
              <a:rPr lang="es-ES_tradnl" dirty="0" err="1"/>
              <a:t>independent</a:t>
            </a:r>
            <a:r>
              <a:rPr lang="es-ES_tradnl" dirty="0"/>
              <a:t> (</a:t>
            </a:r>
            <a:r>
              <a:rPr lang="es-ES_tradnl" dirty="0" err="1"/>
              <a:t>from</a:t>
            </a:r>
            <a:r>
              <a:rPr lang="es-ES_tradnl" dirty="0"/>
              <a:t> </a:t>
            </a:r>
            <a:r>
              <a:rPr lang="es-ES_tradnl" dirty="0" err="1"/>
              <a:t>predictors</a:t>
            </a:r>
            <a:r>
              <a:rPr lang="es-ES_tradnl" dirty="0"/>
              <a:t>)</a:t>
            </a:r>
          </a:p>
          <a:p>
            <a:pPr marL="457200" lvl="1" indent="0">
              <a:buNone/>
            </a:pPr>
            <a:r>
              <a:rPr lang="es-ES_tradnl" dirty="0"/>
              <a:t>C. </a:t>
            </a:r>
            <a:r>
              <a:rPr lang="es-ES_tradnl" dirty="0" err="1"/>
              <a:t>Have</a:t>
            </a:r>
            <a:r>
              <a:rPr lang="es-ES_tradnl" dirty="0"/>
              <a:t> </a:t>
            </a:r>
            <a:r>
              <a:rPr lang="es-ES_tradnl" dirty="0" err="1"/>
              <a:t>constant</a:t>
            </a:r>
            <a:r>
              <a:rPr lang="es-ES_tradnl" dirty="0"/>
              <a:t> </a:t>
            </a:r>
            <a:r>
              <a:rPr lang="es-ES_tradnl" dirty="0" err="1"/>
              <a:t>variance</a:t>
            </a:r>
            <a:endParaRPr lang="es-ES_tradnl" dirty="0"/>
          </a:p>
          <a:p>
            <a:pPr marL="0" indent="0">
              <a:buNone/>
            </a:pPr>
            <a:endParaRPr lang="es-ES_tradnl" sz="2400" dirty="0"/>
          </a:p>
          <a:p>
            <a:r>
              <a:rPr lang="es-ES_tradnl" sz="2400" dirty="0" err="1"/>
              <a:t>Histograms</a:t>
            </a:r>
            <a:r>
              <a:rPr lang="es-ES_tradnl" sz="2400" dirty="0"/>
              <a:t> and Q-Q </a:t>
            </a:r>
            <a:r>
              <a:rPr lang="es-ES_tradnl" sz="2400" dirty="0" err="1"/>
              <a:t>plots</a:t>
            </a:r>
            <a:r>
              <a:rPr lang="es-ES_tradnl" sz="2400" dirty="0"/>
              <a:t> </a:t>
            </a:r>
            <a:r>
              <a:rPr lang="es-ES_tradnl" sz="2400" dirty="0" err="1"/>
              <a:t>for</a:t>
            </a:r>
            <a:r>
              <a:rPr lang="es-ES_tradnl" sz="2400" dirty="0"/>
              <a:t> </a:t>
            </a:r>
            <a:r>
              <a:rPr lang="es-ES_tradnl" sz="2400" dirty="0" err="1"/>
              <a:t>normality</a:t>
            </a:r>
            <a:endParaRPr lang="es-ES_tradnl" sz="2400" dirty="0"/>
          </a:p>
          <a:p>
            <a:r>
              <a:rPr lang="es-ES_tradnl" sz="2400" dirty="0" err="1"/>
              <a:t>Correlation</a:t>
            </a:r>
            <a:r>
              <a:rPr lang="es-ES_tradnl" sz="2400" dirty="0"/>
              <a:t> test </a:t>
            </a:r>
            <a:r>
              <a:rPr lang="es-ES_tradnl" sz="2400" dirty="0" err="1"/>
              <a:t>for</a:t>
            </a:r>
            <a:r>
              <a:rPr lang="es-ES_tradnl" sz="2400" dirty="0"/>
              <a:t> Independence</a:t>
            </a:r>
          </a:p>
          <a:p>
            <a:endParaRPr lang="es-ES_tradnl" sz="2400" dirty="0"/>
          </a:p>
        </p:txBody>
      </p:sp>
    </p:spTree>
    <p:extLst>
      <p:ext uri="{BB962C8B-B14F-4D97-AF65-F5344CB8AC3E}">
        <p14:creationId xmlns:p14="http://schemas.microsoft.com/office/powerpoint/2010/main" val="406771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FAF4C-FE66-B82F-4CFE-A63F8380CBF5}"/>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dirty="0">
                <a:solidFill>
                  <a:schemeClr val="tx1"/>
                </a:solidFill>
                <a:latin typeface="+mj-lt"/>
                <a:ea typeface="+mj-ea"/>
                <a:cs typeface="+mj-cs"/>
              </a:rPr>
              <a:t>Comparing MLM to Traditional Methods</a:t>
            </a:r>
          </a:p>
        </p:txBody>
      </p:sp>
      <p:sp>
        <p:nvSpPr>
          <p:cNvPr id="3" name="Text Placeholder 2">
            <a:extLst>
              <a:ext uri="{FF2B5EF4-FFF2-40B4-BE49-F238E27FC236}">
                <a16:creationId xmlns:a16="http://schemas.microsoft.com/office/drawing/2014/main" id="{ACFE6BA9-4C6C-E046-D22A-4F76C3793778}"/>
              </a:ext>
            </a:extLst>
          </p:cNvPr>
          <p:cNvSpPr>
            <a:spLocks noGrp="1"/>
          </p:cNvSpPr>
          <p:nvPr>
            <p:ph type="body" idx="1"/>
          </p:nvPr>
        </p:nvSpPr>
        <p:spPr>
          <a:xfrm>
            <a:off x="987688" y="1553518"/>
            <a:ext cx="9910295" cy="1281733"/>
          </a:xfrm>
        </p:spPr>
        <p:txBody>
          <a:bodyPr vert="horz" lIns="91440" tIns="45720" rIns="91440" bIns="45720" rtlCol="0" anchor="b">
            <a:normAutofit/>
          </a:bodyPr>
          <a:lstStyle/>
          <a:p>
            <a:endParaRPr lang="en-US" sz="24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03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A1D22-6D4E-F948-ED44-34CEFCFA4EF2}"/>
              </a:ext>
            </a:extLst>
          </p:cNvPr>
          <p:cNvSpPr>
            <a:spLocks noGrp="1"/>
          </p:cNvSpPr>
          <p:nvPr>
            <p:ph type="title"/>
          </p:nvPr>
        </p:nvSpPr>
        <p:spPr>
          <a:xfrm>
            <a:off x="1248664" y="193234"/>
            <a:ext cx="8074815" cy="352530"/>
          </a:xfrm>
        </p:spPr>
        <p:txBody>
          <a:bodyPr anchor="ctr">
            <a:noAutofit/>
          </a:bodyPr>
          <a:lstStyle/>
          <a:p>
            <a:r>
              <a:rPr lang="en-US" sz="5000" dirty="0"/>
              <a:t>T-test vs. MLM</a:t>
            </a:r>
          </a:p>
        </p:txBody>
      </p:sp>
      <p:sp>
        <p:nvSpPr>
          <p:cNvPr id="3" name="Content Placeholder 2">
            <a:extLst>
              <a:ext uri="{FF2B5EF4-FFF2-40B4-BE49-F238E27FC236}">
                <a16:creationId xmlns:a16="http://schemas.microsoft.com/office/drawing/2014/main" id="{F82F6809-283E-16A0-1B37-C9218B8DF3B6}"/>
              </a:ext>
            </a:extLst>
          </p:cNvPr>
          <p:cNvSpPr>
            <a:spLocks noGrp="1"/>
          </p:cNvSpPr>
          <p:nvPr>
            <p:ph idx="1"/>
          </p:nvPr>
        </p:nvSpPr>
        <p:spPr>
          <a:xfrm>
            <a:off x="900508" y="946492"/>
            <a:ext cx="10387584" cy="4623728"/>
          </a:xfrm>
        </p:spPr>
        <p:txBody>
          <a:bodyPr anchor="t">
            <a:noAutofit/>
          </a:bodyPr>
          <a:lstStyle/>
          <a:p>
            <a:pPr marL="0" indent="0">
              <a:buNone/>
            </a:pPr>
            <a:r>
              <a:rPr lang="en-US" sz="2400" dirty="0"/>
              <a:t>Primarily suited for simple experimental designs with two groups (e.g., control vs. treatment)</a:t>
            </a:r>
          </a:p>
          <a:p>
            <a:pPr marL="0" indent="0">
              <a:buNone/>
            </a:pPr>
            <a:endParaRPr lang="en-US" sz="2400" dirty="0"/>
          </a:p>
          <a:p>
            <a:pPr marL="0" indent="0">
              <a:buNone/>
            </a:pPr>
            <a:r>
              <a:rPr lang="en-US" sz="2400" dirty="0"/>
              <a:t>T-test compares the means between two groups</a:t>
            </a:r>
          </a:p>
          <a:p>
            <a:pPr marL="0" indent="0">
              <a:buNone/>
            </a:pPr>
            <a:endParaRPr lang="en-US" sz="2400" dirty="0"/>
          </a:p>
          <a:p>
            <a:pPr marL="0" indent="0">
              <a:buNone/>
            </a:pPr>
            <a:r>
              <a:rPr lang="en-US" sz="2400" dirty="0"/>
              <a:t>Each data point is independent of the other</a:t>
            </a:r>
          </a:p>
          <a:p>
            <a:pPr marL="0" indent="0">
              <a:buNone/>
            </a:pPr>
            <a:r>
              <a:rPr lang="en-US" sz="2400" dirty="0"/>
              <a:t>	Example:  Mean blood pressure between two groups </a:t>
            </a:r>
            <a:r>
              <a:rPr lang="en-US" sz="2400" dirty="0">
                <a:sym typeface="Wingdings" pitchFamily="2" charset="2"/>
              </a:rPr>
              <a:t> each individual measurement is unrelated to others</a:t>
            </a:r>
          </a:p>
          <a:p>
            <a:pPr marL="0" indent="0">
              <a:buNone/>
            </a:pPr>
            <a:endParaRPr lang="en-US" sz="2400" dirty="0"/>
          </a:p>
          <a:p>
            <a:pPr marL="0" indent="0">
              <a:buNone/>
            </a:pPr>
            <a:r>
              <a:rPr lang="en-US" sz="2400" dirty="0"/>
              <a:t>Assumes single source of variance (e.g., within-group variance)</a:t>
            </a:r>
          </a:p>
          <a:p>
            <a:pPr marL="0" indent="0">
              <a:buNone/>
            </a:pPr>
            <a:endParaRPr lang="en-US" sz="2400" dirty="0"/>
          </a:p>
          <a:p>
            <a:pPr marL="0" indent="0">
              <a:buNone/>
            </a:pPr>
            <a:r>
              <a:rPr lang="en-US" sz="2400" dirty="0"/>
              <a:t>Generalizability is limited </a:t>
            </a:r>
          </a:p>
        </p:txBody>
      </p:sp>
    </p:spTree>
    <p:extLst>
      <p:ext uri="{BB962C8B-B14F-4D97-AF65-F5344CB8AC3E}">
        <p14:creationId xmlns:p14="http://schemas.microsoft.com/office/powerpoint/2010/main" val="155678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08465-86D0-B718-57AC-1DF043F58B5B}"/>
              </a:ext>
            </a:extLst>
          </p:cNvPr>
          <p:cNvSpPr>
            <a:spLocks noGrp="1"/>
          </p:cNvSpPr>
          <p:nvPr>
            <p:ph type="title"/>
          </p:nvPr>
        </p:nvSpPr>
        <p:spPr>
          <a:xfrm>
            <a:off x="1285240" y="1050595"/>
            <a:ext cx="8074815" cy="961085"/>
          </a:xfrm>
        </p:spPr>
        <p:txBody>
          <a:bodyPr anchor="ctr">
            <a:normAutofit fontScale="90000"/>
          </a:bodyPr>
          <a:lstStyle/>
          <a:p>
            <a:r>
              <a:rPr lang="en-US" sz="7200" dirty="0"/>
              <a:t>ANOVAs vs. MLM</a:t>
            </a:r>
          </a:p>
        </p:txBody>
      </p:sp>
      <p:sp>
        <p:nvSpPr>
          <p:cNvPr id="3" name="Content Placeholder 2">
            <a:extLst>
              <a:ext uri="{FF2B5EF4-FFF2-40B4-BE49-F238E27FC236}">
                <a16:creationId xmlns:a16="http://schemas.microsoft.com/office/drawing/2014/main" id="{C595D65D-72C7-1C2B-DA09-A292A7A7F8EE}"/>
              </a:ext>
            </a:extLst>
          </p:cNvPr>
          <p:cNvSpPr>
            <a:spLocks noGrp="1"/>
          </p:cNvSpPr>
          <p:nvPr>
            <p:ph idx="1"/>
          </p:nvPr>
        </p:nvSpPr>
        <p:spPr>
          <a:xfrm>
            <a:off x="804672" y="2011681"/>
            <a:ext cx="10424160" cy="3758184"/>
          </a:xfrm>
        </p:spPr>
        <p:txBody>
          <a:bodyPr anchor="t">
            <a:normAutofit/>
          </a:bodyPr>
          <a:lstStyle/>
          <a:p>
            <a:r>
              <a:rPr lang="en-US" sz="2400" dirty="0"/>
              <a:t>Test for differences in means across multiple groups/conditions</a:t>
            </a:r>
          </a:p>
          <a:p>
            <a:r>
              <a:rPr lang="en-US" sz="2400" dirty="0"/>
              <a:t>Assess whether the variance between groups is greater than within groups</a:t>
            </a:r>
          </a:p>
          <a:p>
            <a:r>
              <a:rPr lang="en-US" sz="2400" dirty="0"/>
              <a:t>Requires balanced designs (e.g., equal n across groups)</a:t>
            </a:r>
          </a:p>
          <a:p>
            <a:r>
              <a:rPr lang="en-US" sz="2400" dirty="0"/>
              <a:t>Assumes sphericity (i.e., the variance of the difference between the groups is equal) </a:t>
            </a:r>
          </a:p>
        </p:txBody>
      </p:sp>
    </p:spTree>
    <p:extLst>
      <p:ext uri="{BB962C8B-B14F-4D97-AF65-F5344CB8AC3E}">
        <p14:creationId xmlns:p14="http://schemas.microsoft.com/office/powerpoint/2010/main" val="85203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AB667-71A9-88AA-CD25-8C5B8D421502}"/>
              </a:ext>
            </a:extLst>
          </p:cNvPr>
          <p:cNvSpPr>
            <a:spLocks noGrp="1"/>
          </p:cNvSpPr>
          <p:nvPr>
            <p:ph type="title"/>
          </p:nvPr>
        </p:nvSpPr>
        <p:spPr>
          <a:xfrm>
            <a:off x="987689" y="1611825"/>
            <a:ext cx="9910296" cy="4049386"/>
          </a:xfrm>
        </p:spPr>
        <p:txBody>
          <a:bodyPr vert="horz" lIns="91440" tIns="45720" rIns="91440" bIns="45720" rtlCol="0" anchor="t">
            <a:normAutofit/>
          </a:bodyPr>
          <a:lstStyle/>
          <a:p>
            <a:r>
              <a:rPr lang="en-US" sz="8000" kern="1200" dirty="0">
                <a:solidFill>
                  <a:schemeClr val="tx1"/>
                </a:solidFill>
                <a:latin typeface="+mj-lt"/>
                <a:ea typeface="+mj-ea"/>
                <a:cs typeface="+mj-cs"/>
              </a:rPr>
              <a:t>Setting up your data </a:t>
            </a:r>
            <a:br>
              <a:rPr lang="en-US" sz="8000" kern="1200" dirty="0">
                <a:solidFill>
                  <a:schemeClr val="tx1"/>
                </a:solidFill>
                <a:latin typeface="+mj-lt"/>
                <a:ea typeface="+mj-ea"/>
                <a:cs typeface="+mj-cs"/>
              </a:rPr>
            </a:br>
            <a:r>
              <a:rPr lang="en-US" sz="8000" kern="1200" dirty="0">
                <a:solidFill>
                  <a:schemeClr val="tx1"/>
                </a:solidFill>
                <a:latin typeface="+mj-lt"/>
                <a:ea typeface="+mj-ea"/>
                <a:cs typeface="+mj-cs"/>
              </a:rPr>
              <a:t>for R</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50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E3157C-1448-C11A-EB87-028CC3D72CC2}"/>
              </a:ext>
            </a:extLst>
          </p:cNvPr>
          <p:cNvSpPr>
            <a:spLocks noGrp="1"/>
          </p:cNvSpPr>
          <p:nvPr>
            <p:ph idx="1"/>
          </p:nvPr>
        </p:nvSpPr>
        <p:spPr>
          <a:xfrm>
            <a:off x="793660" y="2599509"/>
            <a:ext cx="10143668" cy="3435531"/>
          </a:xfrm>
        </p:spPr>
        <p:txBody>
          <a:bodyPr anchor="ctr">
            <a:normAutofit/>
          </a:bodyPr>
          <a:lstStyle/>
          <a:p>
            <a:pPr marL="0" indent="0">
              <a:buNone/>
            </a:pPr>
            <a:endParaRPr lang="es-ES_tradnl" sz="2400" dirty="0">
              <a:hlinkClick r:id="rId3"/>
            </a:endParaRPr>
          </a:p>
          <a:p>
            <a:pPr marL="0" indent="0">
              <a:buNone/>
            </a:pPr>
            <a:r>
              <a:rPr lang="es-ES_tradnl" sz="2400" dirty="0">
                <a:hlinkClick r:id="rId3"/>
              </a:rPr>
              <a:t>R for ABSOLUTE beginners</a:t>
            </a:r>
            <a:r>
              <a:rPr lang="es-ES_tradnl" sz="2400" dirty="0"/>
              <a:t> (15 minutes)</a:t>
            </a:r>
          </a:p>
          <a:p>
            <a:pPr marL="0" indent="0">
              <a:buNone/>
            </a:pPr>
            <a:r>
              <a:rPr lang="es-ES_tradnl" sz="2400" dirty="0">
                <a:hlinkClick r:id="rId4"/>
              </a:rPr>
              <a:t>R for data analysis</a:t>
            </a:r>
            <a:r>
              <a:rPr lang="es-ES_tradnl" sz="2400" dirty="0"/>
              <a:t> (1 </a:t>
            </a:r>
            <a:r>
              <a:rPr lang="es-ES_tradnl" sz="2400" dirty="0" err="1"/>
              <a:t>hour</a:t>
            </a:r>
            <a:r>
              <a:rPr lang="es-ES_tradnl" sz="2400" dirty="0"/>
              <a:t>) – </a:t>
            </a:r>
            <a:r>
              <a:rPr lang="es-ES_tradnl" sz="2400" dirty="0" err="1"/>
              <a:t>includes</a:t>
            </a:r>
            <a:r>
              <a:rPr lang="es-ES_tradnl" sz="2400" dirty="0"/>
              <a:t> t-</a:t>
            </a:r>
            <a:r>
              <a:rPr lang="es-ES_tradnl" sz="2400" dirty="0" err="1"/>
              <a:t>tests</a:t>
            </a:r>
            <a:r>
              <a:rPr lang="es-ES_tradnl" sz="2400" dirty="0"/>
              <a:t>, ANOVA, chi-</a:t>
            </a:r>
            <a:r>
              <a:rPr lang="es-ES_tradnl" sz="2400" dirty="0" err="1"/>
              <a:t>squared</a:t>
            </a:r>
            <a:r>
              <a:rPr lang="es-ES_tradnl" sz="2400" dirty="0"/>
              <a:t> </a:t>
            </a:r>
            <a:r>
              <a:rPr lang="es-ES_tradnl" sz="2400" dirty="0" err="1"/>
              <a:t>tests</a:t>
            </a:r>
            <a:r>
              <a:rPr lang="es-ES_tradnl" sz="2400" dirty="0"/>
              <a:t>, and linear </a:t>
            </a:r>
            <a:r>
              <a:rPr lang="es-ES_tradnl" sz="2400" dirty="0" err="1"/>
              <a:t>regressions</a:t>
            </a:r>
            <a:endParaRPr lang="es-ES_tradnl" sz="2400" dirty="0"/>
          </a:p>
          <a:p>
            <a:pPr marL="0" indent="0">
              <a:buNone/>
            </a:pPr>
            <a:endParaRPr lang="es-ES_tradnl" sz="2400" dirty="0"/>
          </a:p>
        </p:txBody>
      </p:sp>
      <p:sp>
        <p:nvSpPr>
          <p:cNvPr id="6" name="Title 1">
            <a:extLst>
              <a:ext uri="{FF2B5EF4-FFF2-40B4-BE49-F238E27FC236}">
                <a16:creationId xmlns:a16="http://schemas.microsoft.com/office/drawing/2014/main" id="{22B2F3EC-6DFF-AF68-4635-DD823A024AEE}"/>
              </a:ext>
            </a:extLst>
          </p:cNvPr>
          <p:cNvSpPr>
            <a:spLocks noGrp="1"/>
          </p:cNvSpPr>
          <p:nvPr>
            <p:ph type="title"/>
          </p:nvPr>
        </p:nvSpPr>
        <p:spPr>
          <a:xfrm>
            <a:off x="808638" y="386930"/>
            <a:ext cx="9236700" cy="1188950"/>
          </a:xfrm>
        </p:spPr>
        <p:txBody>
          <a:bodyPr anchor="b">
            <a:normAutofit/>
          </a:bodyPr>
          <a:lstStyle/>
          <a:p>
            <a:r>
              <a:rPr lang="es-ES_tradnl" sz="5400" dirty="0" err="1"/>
              <a:t>Useful</a:t>
            </a:r>
            <a:r>
              <a:rPr lang="es-ES_tradnl" sz="5400" dirty="0"/>
              <a:t> </a:t>
            </a:r>
            <a:r>
              <a:rPr lang="es-ES_tradnl" sz="5400" dirty="0" err="1"/>
              <a:t>Resources</a:t>
            </a:r>
            <a:r>
              <a:rPr lang="es-ES_tradnl" sz="5400" dirty="0"/>
              <a:t>:</a:t>
            </a:r>
          </a:p>
        </p:txBody>
      </p:sp>
    </p:spTree>
    <p:extLst>
      <p:ext uri="{BB962C8B-B14F-4D97-AF65-F5344CB8AC3E}">
        <p14:creationId xmlns:p14="http://schemas.microsoft.com/office/powerpoint/2010/main" val="3344801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31C45-1F23-3B05-7432-E0116F35907C}"/>
              </a:ext>
            </a:extLst>
          </p:cNvPr>
          <p:cNvSpPr>
            <a:spLocks noGrp="1"/>
          </p:cNvSpPr>
          <p:nvPr>
            <p:ph type="title"/>
          </p:nvPr>
        </p:nvSpPr>
        <p:spPr>
          <a:xfrm>
            <a:off x="793662" y="386930"/>
            <a:ext cx="10066122" cy="1298448"/>
          </a:xfrm>
        </p:spPr>
        <p:txBody>
          <a:bodyPr anchor="b">
            <a:normAutofit/>
          </a:bodyPr>
          <a:lstStyle/>
          <a:p>
            <a:r>
              <a:rPr lang="es-ES_tradnl" sz="4800"/>
              <a:t>Setting up your data</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CEBEB6-9348-6A57-2BFC-EE3261171017}"/>
              </a:ext>
            </a:extLst>
          </p:cNvPr>
          <p:cNvSpPr>
            <a:spLocks noGrp="1"/>
          </p:cNvSpPr>
          <p:nvPr>
            <p:ph idx="1"/>
          </p:nvPr>
        </p:nvSpPr>
        <p:spPr>
          <a:xfrm>
            <a:off x="793661" y="2599509"/>
            <a:ext cx="4530898" cy="3639450"/>
          </a:xfrm>
        </p:spPr>
        <p:txBody>
          <a:bodyPr anchor="ctr">
            <a:normAutofit/>
          </a:bodyPr>
          <a:lstStyle/>
          <a:p>
            <a:r>
              <a:rPr lang="es-ES_tradnl" dirty="0"/>
              <a:t>R </a:t>
            </a:r>
            <a:r>
              <a:rPr lang="es-ES_tradnl" dirty="0" err="1"/>
              <a:t>prefers</a:t>
            </a:r>
            <a:r>
              <a:rPr lang="es-ES_tradnl" dirty="0"/>
              <a:t> </a:t>
            </a:r>
            <a:r>
              <a:rPr lang="es-ES_tradnl" dirty="0" err="1"/>
              <a:t>it</a:t>
            </a:r>
            <a:r>
              <a:rPr lang="es-ES_tradnl" dirty="0"/>
              <a:t> </a:t>
            </a:r>
            <a:r>
              <a:rPr lang="es-ES_tradnl" dirty="0" err="1"/>
              <a:t>when</a:t>
            </a:r>
            <a:r>
              <a:rPr lang="es-ES_tradnl" dirty="0"/>
              <a:t> </a:t>
            </a:r>
            <a:r>
              <a:rPr lang="es-ES_tradnl" dirty="0" err="1"/>
              <a:t>the</a:t>
            </a:r>
            <a:r>
              <a:rPr lang="es-ES_tradnl" dirty="0"/>
              <a:t> data </a:t>
            </a:r>
            <a:r>
              <a:rPr lang="es-ES_tradnl" dirty="0" err="1"/>
              <a:t>is</a:t>
            </a:r>
            <a:r>
              <a:rPr lang="es-ES_tradnl" dirty="0"/>
              <a:t> set as </a:t>
            </a:r>
            <a:r>
              <a:rPr lang="es-ES_tradnl" dirty="0" err="1"/>
              <a:t>long</a:t>
            </a:r>
            <a:r>
              <a:rPr lang="es-ES_tradnl" dirty="0"/>
              <a:t> </a:t>
            </a:r>
            <a:r>
              <a:rPr lang="es-ES_tradnl" dirty="0" err="1"/>
              <a:t>form</a:t>
            </a:r>
            <a:endParaRPr lang="es-ES_tradnl" dirty="0"/>
          </a:p>
          <a:p>
            <a:r>
              <a:rPr lang="es-ES_tradnl" dirty="0" err="1"/>
              <a:t>Save</a:t>
            </a:r>
            <a:r>
              <a:rPr lang="es-ES_tradnl" dirty="0"/>
              <a:t> </a:t>
            </a:r>
            <a:r>
              <a:rPr lang="es-ES_tradnl" dirty="0" err="1"/>
              <a:t>your</a:t>
            </a:r>
            <a:r>
              <a:rPr lang="es-ES_tradnl" dirty="0"/>
              <a:t> </a:t>
            </a:r>
            <a:r>
              <a:rPr lang="es-ES_tradnl" dirty="0" err="1"/>
              <a:t>spreadsheet</a:t>
            </a:r>
            <a:r>
              <a:rPr lang="es-ES_tradnl" dirty="0"/>
              <a:t> as a CSV file</a:t>
            </a:r>
          </a:p>
          <a:p>
            <a:endParaRPr lang="es-ES_tradnl" dirty="0"/>
          </a:p>
          <a:p>
            <a:pPr marL="0" indent="0">
              <a:buNone/>
            </a:pPr>
            <a:endParaRPr lang="es-ES_tradnl" dirty="0"/>
          </a:p>
        </p:txBody>
      </p:sp>
      <p:pic>
        <p:nvPicPr>
          <p:cNvPr id="10" name="Picture 9" descr="A screenshot of a spreadsheet&#10;&#10;Description automatically generated">
            <a:extLst>
              <a:ext uri="{FF2B5EF4-FFF2-40B4-BE49-F238E27FC236}">
                <a16:creationId xmlns:a16="http://schemas.microsoft.com/office/drawing/2014/main" id="{1F5A0BB0-186A-34FF-B534-6C6E9262E73A}"/>
              </a:ext>
            </a:extLst>
          </p:cNvPr>
          <p:cNvPicPr>
            <a:picLocks noChangeAspect="1"/>
          </p:cNvPicPr>
          <p:nvPr/>
        </p:nvPicPr>
        <p:blipFill>
          <a:blip r:embed="rId3"/>
          <a:stretch>
            <a:fillRect/>
          </a:stretch>
        </p:blipFill>
        <p:spPr>
          <a:xfrm>
            <a:off x="5178255" y="3013959"/>
            <a:ext cx="6041927" cy="2810550"/>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03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2E471-2C55-4C46-0666-655214401369}"/>
              </a:ext>
            </a:extLst>
          </p:cNvPr>
          <p:cNvSpPr>
            <a:spLocks noGrp="1"/>
          </p:cNvSpPr>
          <p:nvPr>
            <p:ph type="title"/>
          </p:nvPr>
        </p:nvSpPr>
        <p:spPr>
          <a:xfrm>
            <a:off x="1043631" y="809898"/>
            <a:ext cx="9942716" cy="1554480"/>
          </a:xfrm>
        </p:spPr>
        <p:txBody>
          <a:bodyPr anchor="ctr">
            <a:normAutofit/>
          </a:bodyPr>
          <a:lstStyle/>
          <a:p>
            <a:r>
              <a:rPr lang="es-ES_tradnl" sz="4800" dirty="0" err="1"/>
              <a:t>Introduction</a:t>
            </a:r>
            <a:r>
              <a:rPr lang="es-ES_tradnl" sz="4800" dirty="0"/>
              <a:t> and </a:t>
            </a:r>
            <a:r>
              <a:rPr lang="es-ES_tradnl" sz="4800" dirty="0" err="1"/>
              <a:t>Overview</a:t>
            </a:r>
            <a:endParaRPr lang="es-ES_tradnl" sz="4800" dirty="0"/>
          </a:p>
        </p:txBody>
      </p:sp>
      <p:sp>
        <p:nvSpPr>
          <p:cNvPr id="3" name="Content Placeholder 2">
            <a:extLst>
              <a:ext uri="{FF2B5EF4-FFF2-40B4-BE49-F238E27FC236}">
                <a16:creationId xmlns:a16="http://schemas.microsoft.com/office/drawing/2014/main" id="{D09A8CC1-2BBC-24CB-EFE1-215D8A31519E}"/>
              </a:ext>
            </a:extLst>
          </p:cNvPr>
          <p:cNvSpPr>
            <a:spLocks noGrp="1"/>
          </p:cNvSpPr>
          <p:nvPr>
            <p:ph idx="1"/>
          </p:nvPr>
        </p:nvSpPr>
        <p:spPr>
          <a:xfrm>
            <a:off x="1045028" y="2364378"/>
            <a:ext cx="9941319" cy="3777802"/>
          </a:xfrm>
        </p:spPr>
        <p:txBody>
          <a:bodyPr anchor="ctr">
            <a:normAutofit/>
          </a:bodyPr>
          <a:lstStyle/>
          <a:p>
            <a:r>
              <a:rPr lang="es-ES_tradnl" sz="2400" dirty="0" err="1"/>
              <a:t>Foundations</a:t>
            </a:r>
            <a:r>
              <a:rPr lang="es-ES_tradnl" sz="2400" dirty="0"/>
              <a:t> </a:t>
            </a:r>
            <a:r>
              <a:rPr lang="es-ES_tradnl" sz="2400" dirty="0" err="1"/>
              <a:t>of</a:t>
            </a:r>
            <a:r>
              <a:rPr lang="es-ES_tradnl" sz="2400" dirty="0"/>
              <a:t> </a:t>
            </a:r>
            <a:r>
              <a:rPr lang="es-ES_tradnl" sz="2400" dirty="0" err="1"/>
              <a:t>Multilevel</a:t>
            </a:r>
            <a:r>
              <a:rPr lang="es-ES_tradnl" sz="2400" dirty="0"/>
              <a:t> </a:t>
            </a:r>
            <a:r>
              <a:rPr lang="es-ES_tradnl" sz="2400" dirty="0" err="1"/>
              <a:t>Modeling</a:t>
            </a:r>
            <a:r>
              <a:rPr lang="es-ES_tradnl" sz="2400" dirty="0"/>
              <a:t> (20 </a:t>
            </a:r>
            <a:r>
              <a:rPr lang="es-ES_tradnl" sz="2400" dirty="0" err="1"/>
              <a:t>mins</a:t>
            </a:r>
            <a:r>
              <a:rPr lang="es-ES_tradnl" sz="2400" dirty="0"/>
              <a:t>)</a:t>
            </a:r>
          </a:p>
          <a:p>
            <a:r>
              <a:rPr lang="es-ES_tradnl" sz="2400" dirty="0" err="1"/>
              <a:t>Comparing</a:t>
            </a:r>
            <a:r>
              <a:rPr lang="es-ES_tradnl" sz="2400" dirty="0"/>
              <a:t> MLM </a:t>
            </a:r>
            <a:r>
              <a:rPr lang="es-ES_tradnl" sz="2400" dirty="0" err="1"/>
              <a:t>to</a:t>
            </a:r>
            <a:r>
              <a:rPr lang="es-ES_tradnl" sz="2400" dirty="0"/>
              <a:t> </a:t>
            </a:r>
            <a:r>
              <a:rPr lang="es-ES_tradnl" sz="2400" dirty="0" err="1"/>
              <a:t>Traditional</a:t>
            </a:r>
            <a:r>
              <a:rPr lang="es-ES_tradnl" sz="2400" dirty="0"/>
              <a:t> </a:t>
            </a:r>
            <a:r>
              <a:rPr lang="es-ES_tradnl" sz="2400" dirty="0" err="1"/>
              <a:t>Methods</a:t>
            </a:r>
            <a:r>
              <a:rPr lang="es-ES_tradnl" sz="2400" dirty="0"/>
              <a:t> (20 </a:t>
            </a:r>
            <a:r>
              <a:rPr lang="es-ES_tradnl" sz="2400" dirty="0" err="1"/>
              <a:t>mins</a:t>
            </a:r>
            <a:r>
              <a:rPr lang="es-ES_tradnl" sz="2400" dirty="0"/>
              <a:t>)</a:t>
            </a:r>
          </a:p>
          <a:p>
            <a:r>
              <a:rPr lang="es-ES_tradnl" sz="2400" dirty="0" err="1"/>
              <a:t>Setting</a:t>
            </a:r>
            <a:r>
              <a:rPr lang="es-ES_tradnl" sz="2400" dirty="0"/>
              <a:t> up </a:t>
            </a:r>
            <a:r>
              <a:rPr lang="es-ES_tradnl" sz="2400" dirty="0" err="1"/>
              <a:t>your</a:t>
            </a:r>
            <a:r>
              <a:rPr lang="es-ES_tradnl" sz="2400" dirty="0"/>
              <a:t> data </a:t>
            </a:r>
            <a:r>
              <a:rPr lang="es-ES_tradnl" sz="2400" dirty="0" err="1"/>
              <a:t>for</a:t>
            </a:r>
            <a:r>
              <a:rPr lang="es-ES_tradnl" sz="2400" dirty="0"/>
              <a:t> R (20 </a:t>
            </a:r>
            <a:r>
              <a:rPr lang="es-ES_tradnl" sz="2400" dirty="0" err="1"/>
              <a:t>mins</a:t>
            </a:r>
            <a:r>
              <a:rPr lang="es-ES_tradnl" sz="2400" dirty="0"/>
              <a:t>)</a:t>
            </a:r>
          </a:p>
          <a:p>
            <a:r>
              <a:rPr lang="es-ES_tradnl" sz="2400" dirty="0" err="1"/>
              <a:t>Hands-On</a:t>
            </a:r>
            <a:r>
              <a:rPr lang="es-ES_tradnl" sz="2400" dirty="0"/>
              <a:t> </a:t>
            </a:r>
            <a:r>
              <a:rPr lang="es-ES_tradnl" sz="2400" dirty="0" err="1"/>
              <a:t>Experience</a:t>
            </a:r>
            <a:r>
              <a:rPr lang="es-ES_tradnl" sz="2400" dirty="0"/>
              <a:t>: Running Simple MLM in R (30-45 </a:t>
            </a:r>
            <a:r>
              <a:rPr lang="es-ES_tradnl" sz="2400" dirty="0" err="1"/>
              <a:t>mins</a:t>
            </a:r>
            <a:r>
              <a:rPr lang="es-ES_tradnl" sz="2400" dirty="0"/>
              <a:t>)</a:t>
            </a:r>
          </a:p>
          <a:p>
            <a:r>
              <a:rPr lang="es-ES_tradnl" sz="2400" dirty="0" err="1"/>
              <a:t>Interpreting</a:t>
            </a:r>
            <a:r>
              <a:rPr lang="es-ES_tradnl" sz="2400" dirty="0"/>
              <a:t> and </a:t>
            </a:r>
            <a:r>
              <a:rPr lang="es-ES_tradnl" sz="2400" dirty="0" err="1"/>
              <a:t>Visualizing</a:t>
            </a:r>
            <a:r>
              <a:rPr lang="es-ES_tradnl" sz="2400" dirty="0"/>
              <a:t> </a:t>
            </a:r>
            <a:r>
              <a:rPr lang="es-ES_tradnl" sz="2400" dirty="0" err="1"/>
              <a:t>MLMs</a:t>
            </a:r>
            <a:r>
              <a:rPr lang="es-ES_tradnl" sz="2400" dirty="0"/>
              <a:t> (15 </a:t>
            </a:r>
            <a:r>
              <a:rPr lang="es-ES_tradnl" sz="2400" dirty="0" err="1"/>
              <a:t>mins</a:t>
            </a:r>
            <a:r>
              <a:rPr lang="es-ES_tradnl" sz="2400" dirty="0"/>
              <a:t>)</a:t>
            </a:r>
          </a:p>
          <a:p>
            <a:r>
              <a:rPr lang="es-ES_tradnl" sz="2400" dirty="0" err="1"/>
              <a:t>Practice</a:t>
            </a:r>
            <a:r>
              <a:rPr lang="es-ES_tradnl" sz="2400" dirty="0"/>
              <a:t> (</a:t>
            </a:r>
            <a:r>
              <a:rPr lang="es-ES_tradnl" sz="2400" dirty="0" err="1"/>
              <a:t>on</a:t>
            </a:r>
            <a:r>
              <a:rPr lang="es-ES_tradnl" sz="2400" dirty="0"/>
              <a:t> </a:t>
            </a:r>
            <a:r>
              <a:rPr lang="es-ES_tradnl" sz="2400" dirty="0" err="1"/>
              <a:t>your</a:t>
            </a:r>
            <a:r>
              <a:rPr lang="es-ES_tradnl" sz="2400" dirty="0"/>
              <a:t> </a:t>
            </a:r>
            <a:r>
              <a:rPr lang="es-ES_tradnl" sz="2400" dirty="0" err="1"/>
              <a:t>own</a:t>
            </a:r>
            <a:r>
              <a:rPr lang="es-ES_tradnl" sz="2400" dirty="0"/>
              <a:t>!) </a:t>
            </a:r>
            <a:r>
              <a:rPr lang="es-ES_tradnl" sz="2400" dirty="0" err="1"/>
              <a:t>with</a:t>
            </a:r>
            <a:r>
              <a:rPr lang="es-ES_tradnl" sz="2400" dirty="0"/>
              <a:t> </a:t>
            </a:r>
            <a:r>
              <a:rPr lang="es-ES_tradnl" sz="2400" dirty="0" err="1"/>
              <a:t>feedback</a:t>
            </a:r>
            <a:r>
              <a:rPr lang="es-ES_tradnl" sz="2400" dirty="0"/>
              <a:t> (1 </a:t>
            </a:r>
            <a:r>
              <a:rPr lang="es-ES_tradnl" sz="2400" dirty="0" err="1"/>
              <a:t>hour</a:t>
            </a:r>
            <a:r>
              <a:rPr lang="es-ES_tradnl" sz="2400" dirty="0"/>
              <a:t>, </a:t>
            </a:r>
            <a:r>
              <a:rPr lang="es-ES_tradnl" sz="2400" dirty="0" err="1"/>
              <a:t>or</a:t>
            </a:r>
            <a:r>
              <a:rPr lang="es-ES_tradnl" sz="2400" dirty="0"/>
              <a:t> as </a:t>
            </a:r>
            <a:r>
              <a:rPr lang="es-ES_tradnl" sz="2400" dirty="0" err="1"/>
              <a:t>needed</a:t>
            </a:r>
            <a:r>
              <a:rPr lang="es-ES_tradnl" sz="2400" dirty="0"/>
              <a:t>)</a:t>
            </a:r>
          </a:p>
          <a:p>
            <a:r>
              <a:rPr lang="es-ES_tradnl" sz="2400" dirty="0" err="1"/>
              <a:t>Additional</a:t>
            </a:r>
            <a:r>
              <a:rPr lang="es-ES_tradnl" sz="2400" dirty="0"/>
              <a:t> </a:t>
            </a:r>
            <a:r>
              <a:rPr lang="es-ES_tradnl" sz="2400" dirty="0" err="1"/>
              <a:t>Resources</a:t>
            </a:r>
            <a:endParaRPr lang="es-ES_tradnl"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C9EC28E-234C-97F6-4AAD-98E58C887ABF}"/>
              </a:ext>
            </a:extLst>
          </p:cNvPr>
          <p:cNvSpPr txBox="1"/>
          <p:nvPr/>
        </p:nvSpPr>
        <p:spPr>
          <a:xfrm>
            <a:off x="7383780" y="5968792"/>
            <a:ext cx="6099048" cy="369332"/>
          </a:xfrm>
          <a:prstGeom prst="rect">
            <a:avLst/>
          </a:prstGeom>
          <a:noFill/>
        </p:spPr>
        <p:txBody>
          <a:bodyPr wrap="square">
            <a:spAutoFit/>
          </a:bodyPr>
          <a:lstStyle/>
          <a:p>
            <a:pPr marL="0" indent="0">
              <a:buNone/>
            </a:pPr>
            <a:r>
              <a:rPr lang="es-ES_tradnl" sz="1800" dirty="0" err="1"/>
              <a:t>This</a:t>
            </a:r>
            <a:r>
              <a:rPr lang="es-ES_tradnl" sz="1800" dirty="0"/>
              <a:t> tutorial </a:t>
            </a:r>
            <a:r>
              <a:rPr lang="es-ES_tradnl" sz="1800" dirty="0" err="1"/>
              <a:t>is</a:t>
            </a:r>
            <a:r>
              <a:rPr lang="es-ES_tradnl" sz="1800" dirty="0"/>
              <a:t> </a:t>
            </a:r>
            <a:r>
              <a:rPr lang="es-ES_tradnl" sz="1800" dirty="0" err="1"/>
              <a:t>intended</a:t>
            </a:r>
            <a:r>
              <a:rPr lang="es-ES_tradnl" sz="1800" dirty="0"/>
              <a:t> </a:t>
            </a:r>
            <a:r>
              <a:rPr lang="es-ES_tradnl" sz="1800" dirty="0" err="1"/>
              <a:t>to</a:t>
            </a:r>
            <a:r>
              <a:rPr lang="es-ES_tradnl" sz="1800" dirty="0"/>
              <a:t> </a:t>
            </a:r>
            <a:r>
              <a:rPr lang="es-ES_tradnl" sz="1800" dirty="0" err="1"/>
              <a:t>take</a:t>
            </a:r>
            <a:r>
              <a:rPr lang="es-ES_tradnl" sz="1800" dirty="0"/>
              <a:t> 3-4 </a:t>
            </a:r>
            <a:r>
              <a:rPr lang="es-ES_tradnl" sz="1800" dirty="0" err="1"/>
              <a:t>hours</a:t>
            </a:r>
            <a:r>
              <a:rPr lang="es-ES_tradnl" sz="1800" dirty="0"/>
              <a:t>. </a:t>
            </a:r>
          </a:p>
        </p:txBody>
      </p:sp>
    </p:spTree>
    <p:extLst>
      <p:ext uri="{BB962C8B-B14F-4D97-AF65-F5344CB8AC3E}">
        <p14:creationId xmlns:p14="http://schemas.microsoft.com/office/powerpoint/2010/main" val="42345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6DC8A-6477-F3D8-07DF-EFE48DF188E2}"/>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7400" kern="1200">
                <a:solidFill>
                  <a:schemeClr val="tx1"/>
                </a:solidFill>
                <a:latin typeface="+mj-lt"/>
                <a:ea typeface="+mj-ea"/>
                <a:cs typeface="+mj-cs"/>
              </a:rPr>
              <a:t>Hands-On Experience: Running Simple MLM in R</a:t>
            </a:r>
          </a:p>
        </p:txBody>
      </p:sp>
      <p:sp>
        <p:nvSpPr>
          <p:cNvPr id="3" name="Text Placeholder 2">
            <a:extLst>
              <a:ext uri="{FF2B5EF4-FFF2-40B4-BE49-F238E27FC236}">
                <a16:creationId xmlns:a16="http://schemas.microsoft.com/office/drawing/2014/main" id="{861AAA7F-528D-4786-2B0F-32DBDE26F19F}"/>
              </a:ext>
            </a:extLst>
          </p:cNvPr>
          <p:cNvSpPr>
            <a:spLocks noGrp="1"/>
          </p:cNvSpPr>
          <p:nvPr>
            <p:ph type="body" idx="1"/>
          </p:nvPr>
        </p:nvSpPr>
        <p:spPr>
          <a:xfrm>
            <a:off x="987688" y="1553518"/>
            <a:ext cx="9910295" cy="1281733"/>
          </a:xfrm>
        </p:spPr>
        <p:txBody>
          <a:bodyPr vert="horz" lIns="91440" tIns="45720" rIns="91440" bIns="45720" rtlCol="0" anchor="b">
            <a:normAutofit/>
          </a:bodyPr>
          <a:lstStyle/>
          <a:p>
            <a:r>
              <a:rPr lang="en-US" kern="1200" dirty="0">
                <a:solidFill>
                  <a:schemeClr val="tx1"/>
                </a:solidFill>
                <a:latin typeface="+mn-lt"/>
                <a:ea typeface="+mn-ea"/>
                <a:cs typeface="+mn-cs"/>
              </a:rPr>
              <a:t>Open RStudio and download the datafile “</a:t>
            </a:r>
            <a:r>
              <a:rPr lang="en-US" kern="1200" dirty="0" err="1">
                <a:solidFill>
                  <a:schemeClr val="tx1"/>
                </a:solidFill>
                <a:latin typeface="+mn-lt"/>
                <a:ea typeface="+mn-ea"/>
                <a:cs typeface="+mn-cs"/>
              </a:rPr>
              <a:t>Data_wide</a:t>
            </a:r>
            <a:r>
              <a:rPr lang="en-US" dirty="0" err="1">
                <a:solidFill>
                  <a:schemeClr val="tx1"/>
                </a:solidFill>
              </a:rPr>
              <a:t>.csv</a:t>
            </a:r>
            <a:r>
              <a:rPr lang="en-US" dirty="0">
                <a:solidFill>
                  <a:schemeClr val="tx1"/>
                </a:solidFill>
              </a:rPr>
              <a:t>”</a:t>
            </a:r>
            <a:endParaRPr lang="en-US" kern="1200" dirty="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457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B3208-D409-9FB7-D46D-25C7B0A3503B}"/>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a:solidFill>
                  <a:schemeClr val="tx1"/>
                </a:solidFill>
                <a:latin typeface="+mj-lt"/>
                <a:ea typeface="+mj-ea"/>
                <a:cs typeface="+mj-cs"/>
              </a:rPr>
              <a:t>Visually inspect your data</a:t>
            </a:r>
          </a:p>
        </p:txBody>
      </p:sp>
      <p:sp>
        <p:nvSpPr>
          <p:cNvPr id="27" name="Rectangle 2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D8A7457-6D8A-026F-3154-5742604835C7}"/>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a:lnSpc>
                <a:spcPct val="90000"/>
              </a:lnSpc>
              <a:spcAft>
                <a:spcPts val="600"/>
              </a:spcAft>
            </a:pPr>
            <a:r>
              <a:rPr lang="en-US" sz="2400" dirty="0"/>
              <a:t>Use ‘</a:t>
            </a:r>
            <a:r>
              <a:rPr lang="en-US" sz="2400" dirty="0" err="1"/>
              <a:t>ggplot</a:t>
            </a:r>
            <a:r>
              <a:rPr lang="en-US" sz="2400" dirty="0"/>
              <a:t>’ to view the data at both the individual level and groups</a:t>
            </a:r>
          </a:p>
          <a:p>
            <a:pPr>
              <a:lnSpc>
                <a:spcPct val="90000"/>
              </a:lnSpc>
              <a:spcAft>
                <a:spcPts val="600"/>
              </a:spcAft>
            </a:pPr>
            <a:endParaRPr lang="en-US" sz="2400" dirty="0"/>
          </a:p>
          <a:p>
            <a:pPr>
              <a:lnSpc>
                <a:spcPct val="90000"/>
              </a:lnSpc>
              <a:spcAft>
                <a:spcPts val="600"/>
              </a:spcAft>
            </a:pPr>
            <a:r>
              <a:rPr lang="en-US" sz="2400" dirty="0"/>
              <a:t>Double-check that the plots resemble the same trends observed by other charting programs </a:t>
            </a:r>
          </a:p>
        </p:txBody>
      </p:sp>
      <p:sp>
        <p:nvSpPr>
          <p:cNvPr id="28" name="Rectangle 2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 program&#10;&#10;Description automatically generated">
            <a:extLst>
              <a:ext uri="{FF2B5EF4-FFF2-40B4-BE49-F238E27FC236}">
                <a16:creationId xmlns:a16="http://schemas.microsoft.com/office/drawing/2014/main" id="{AFD99E59-AC0C-4F47-8AFA-86DFD52FAB07}"/>
              </a:ext>
            </a:extLst>
          </p:cNvPr>
          <p:cNvPicPr>
            <a:picLocks noChangeAspect="1"/>
          </p:cNvPicPr>
          <p:nvPr/>
        </p:nvPicPr>
        <p:blipFill>
          <a:blip r:embed="rId3"/>
          <a:stretch>
            <a:fillRect/>
          </a:stretch>
        </p:blipFill>
        <p:spPr>
          <a:xfrm>
            <a:off x="5987738" y="1223164"/>
            <a:ext cx="5628018" cy="4178802"/>
          </a:xfrm>
          <a:prstGeom prst="rect">
            <a:avLst/>
          </a:prstGeom>
        </p:spPr>
      </p:pic>
    </p:spTree>
    <p:extLst>
      <p:ext uri="{BB962C8B-B14F-4D97-AF65-F5344CB8AC3E}">
        <p14:creationId xmlns:p14="http://schemas.microsoft.com/office/powerpoint/2010/main" val="2875178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0018E-EBAA-7952-EB8B-C6170AE0DC91}"/>
              </a:ext>
            </a:extLst>
          </p:cNvPr>
          <p:cNvSpPr>
            <a:spLocks noGrp="1"/>
          </p:cNvSpPr>
          <p:nvPr>
            <p:ph type="title"/>
          </p:nvPr>
        </p:nvSpPr>
        <p:spPr>
          <a:xfrm>
            <a:off x="517889" y="4883544"/>
            <a:ext cx="3876086" cy="1556907"/>
          </a:xfrm>
        </p:spPr>
        <p:txBody>
          <a:bodyPr anchor="ctr">
            <a:normAutofit/>
          </a:bodyPr>
          <a:lstStyle/>
          <a:p>
            <a:r>
              <a:rPr lang="es-ES_tradnl" sz="3200"/>
              <a:t>Run a Null Model</a:t>
            </a:r>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D2137902-97E0-B3E0-7FC0-14B83518B799}"/>
              </a:ext>
            </a:extLst>
          </p:cNvPr>
          <p:cNvPicPr>
            <a:picLocks noChangeAspect="1"/>
          </p:cNvPicPr>
          <p:nvPr/>
        </p:nvPicPr>
        <p:blipFill>
          <a:blip r:embed="rId2"/>
          <a:stretch>
            <a:fillRect/>
          </a:stretch>
        </p:blipFill>
        <p:spPr>
          <a:xfrm>
            <a:off x="1278627" y="364142"/>
            <a:ext cx="9730800" cy="3867993"/>
          </a:xfrm>
          <a:prstGeom prst="rect">
            <a:avLst/>
          </a:prstGeom>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1B3923-AFBD-A976-40A4-E71CD852BFFF}"/>
              </a:ext>
            </a:extLst>
          </p:cNvPr>
          <p:cNvSpPr>
            <a:spLocks noGrp="1"/>
          </p:cNvSpPr>
          <p:nvPr>
            <p:ph idx="1"/>
          </p:nvPr>
        </p:nvSpPr>
        <p:spPr>
          <a:xfrm>
            <a:off x="5162719" y="5283453"/>
            <a:ext cx="6586915" cy="1556907"/>
          </a:xfrm>
        </p:spPr>
        <p:txBody>
          <a:bodyPr anchor="ctr">
            <a:noAutofit/>
          </a:bodyPr>
          <a:lstStyle/>
          <a:p>
            <a:pPr marL="0" indent="0">
              <a:buNone/>
            </a:pPr>
            <a:r>
              <a:rPr lang="es-ES_tradnl" sz="2200" dirty="0" err="1"/>
              <a:t>Also</a:t>
            </a:r>
            <a:r>
              <a:rPr lang="es-ES_tradnl" sz="2200" dirty="0"/>
              <a:t> </a:t>
            </a:r>
            <a:r>
              <a:rPr lang="es-ES_tradnl" sz="2200" dirty="0" err="1"/>
              <a:t>known</a:t>
            </a:r>
            <a:r>
              <a:rPr lang="es-ES_tradnl" sz="2200" dirty="0"/>
              <a:t> as a </a:t>
            </a:r>
            <a:r>
              <a:rPr lang="es-ES_tradnl" sz="2200" dirty="0" err="1"/>
              <a:t>baseline</a:t>
            </a:r>
            <a:r>
              <a:rPr lang="es-ES_tradnl" sz="2200" dirty="0"/>
              <a:t> </a:t>
            </a:r>
            <a:r>
              <a:rPr lang="es-ES_tradnl" sz="2200" dirty="0" err="1"/>
              <a:t>model</a:t>
            </a:r>
            <a:r>
              <a:rPr lang="es-ES_tradnl" sz="2200" dirty="0"/>
              <a:t> </a:t>
            </a:r>
            <a:r>
              <a:rPr lang="es-ES_tradnl" sz="2200" dirty="0" err="1"/>
              <a:t>or</a:t>
            </a:r>
            <a:r>
              <a:rPr lang="es-ES_tradnl" sz="2200" dirty="0"/>
              <a:t> a </a:t>
            </a:r>
            <a:r>
              <a:rPr lang="es-ES_tradnl" sz="2200" dirty="0" err="1"/>
              <a:t>random-intercept</a:t>
            </a:r>
            <a:r>
              <a:rPr lang="es-ES_tradnl" sz="2200" dirty="0"/>
              <a:t> </a:t>
            </a:r>
            <a:r>
              <a:rPr lang="es-ES_tradnl" sz="2200" dirty="0" err="1"/>
              <a:t>only</a:t>
            </a:r>
            <a:r>
              <a:rPr lang="es-ES_tradnl" sz="2200" dirty="0"/>
              <a:t> </a:t>
            </a:r>
            <a:r>
              <a:rPr lang="es-ES_tradnl" sz="2200" dirty="0" err="1"/>
              <a:t>model</a:t>
            </a:r>
            <a:endParaRPr lang="es-ES_tradnl" sz="2200" dirty="0"/>
          </a:p>
          <a:p>
            <a:pPr marL="0" indent="0">
              <a:buNone/>
            </a:pPr>
            <a:endParaRPr lang="es-ES_tradnl" sz="2200" dirty="0"/>
          </a:p>
          <a:p>
            <a:pPr marL="0" indent="0">
              <a:buNone/>
            </a:pPr>
            <a:r>
              <a:rPr lang="es-ES_tradnl" sz="2200" dirty="0" err="1"/>
              <a:t>What</a:t>
            </a:r>
            <a:r>
              <a:rPr lang="es-ES_tradnl" sz="2200" dirty="0"/>
              <a:t> </a:t>
            </a:r>
            <a:r>
              <a:rPr lang="es-ES_tradnl" sz="2200" dirty="0" err="1"/>
              <a:t>is</a:t>
            </a:r>
            <a:r>
              <a:rPr lang="es-ES_tradnl" sz="2200" dirty="0"/>
              <a:t> </a:t>
            </a:r>
            <a:r>
              <a:rPr lang="es-ES_tradnl" sz="2200" dirty="0" err="1"/>
              <a:t>your</a:t>
            </a:r>
            <a:r>
              <a:rPr lang="es-ES_tradnl" sz="2200" dirty="0"/>
              <a:t> </a:t>
            </a:r>
            <a:r>
              <a:rPr lang="es-ES_tradnl" sz="2200" dirty="0" err="1"/>
              <a:t>depedent</a:t>
            </a:r>
            <a:r>
              <a:rPr lang="es-ES_tradnl" sz="2200" dirty="0"/>
              <a:t> variable?</a:t>
            </a:r>
          </a:p>
          <a:p>
            <a:pPr marL="0" indent="0">
              <a:buNone/>
            </a:pPr>
            <a:r>
              <a:rPr lang="es-ES_tradnl" sz="2200" dirty="0" err="1"/>
              <a:t>What</a:t>
            </a:r>
            <a:r>
              <a:rPr lang="es-ES_tradnl" sz="2200" dirty="0"/>
              <a:t> </a:t>
            </a:r>
            <a:r>
              <a:rPr lang="es-ES_tradnl" sz="2200" dirty="0" err="1"/>
              <a:t>is</a:t>
            </a:r>
            <a:r>
              <a:rPr lang="es-ES_tradnl" sz="2200" dirty="0"/>
              <a:t> </a:t>
            </a:r>
            <a:r>
              <a:rPr lang="es-ES_tradnl" sz="2200" dirty="0" err="1"/>
              <a:t>your</a:t>
            </a:r>
            <a:r>
              <a:rPr lang="es-ES_tradnl" sz="2200" dirty="0"/>
              <a:t> </a:t>
            </a:r>
            <a:r>
              <a:rPr lang="es-ES_tradnl" sz="2200" dirty="0" err="1"/>
              <a:t>grouping</a:t>
            </a:r>
            <a:r>
              <a:rPr lang="es-ES_tradnl" sz="2200" dirty="0"/>
              <a:t> variable? </a:t>
            </a:r>
          </a:p>
          <a:p>
            <a:pPr marL="0" indent="0">
              <a:buNone/>
            </a:pPr>
            <a:endParaRPr lang="es-ES_tradnl" sz="2200" dirty="0"/>
          </a:p>
          <a:p>
            <a:pPr marL="0" indent="0">
              <a:buNone/>
            </a:pPr>
            <a:endParaRPr lang="es-ES_tradnl" sz="2200" dirty="0"/>
          </a:p>
        </p:txBody>
      </p:sp>
    </p:spTree>
    <p:extLst>
      <p:ext uri="{BB962C8B-B14F-4D97-AF65-F5344CB8AC3E}">
        <p14:creationId xmlns:p14="http://schemas.microsoft.com/office/powerpoint/2010/main" val="3489735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117DA-8AED-B386-13E1-15ADC5C5EDBB}"/>
              </a:ext>
            </a:extLst>
          </p:cNvPr>
          <p:cNvSpPr>
            <a:spLocks noGrp="1"/>
          </p:cNvSpPr>
          <p:nvPr>
            <p:ph type="title"/>
          </p:nvPr>
        </p:nvSpPr>
        <p:spPr>
          <a:xfrm>
            <a:off x="1285240" y="1050595"/>
            <a:ext cx="10261587" cy="558749"/>
          </a:xfrm>
        </p:spPr>
        <p:txBody>
          <a:bodyPr anchor="ctr">
            <a:normAutofit fontScale="90000"/>
          </a:bodyPr>
          <a:lstStyle/>
          <a:p>
            <a:r>
              <a:rPr lang="es-ES_tradnl" sz="5000" dirty="0" err="1"/>
              <a:t>Intraclass</a:t>
            </a:r>
            <a:r>
              <a:rPr lang="es-ES_tradnl" sz="5000" dirty="0"/>
              <a:t> </a:t>
            </a:r>
            <a:r>
              <a:rPr lang="es-ES_tradnl" sz="5000" dirty="0" err="1"/>
              <a:t>Correlation</a:t>
            </a:r>
            <a:r>
              <a:rPr lang="es-ES_tradnl" sz="5000" dirty="0"/>
              <a:t> </a:t>
            </a:r>
            <a:r>
              <a:rPr lang="es-ES_tradnl" sz="5000" dirty="0" err="1"/>
              <a:t>Coefficient</a:t>
            </a:r>
            <a:endParaRPr lang="es-ES_tradnl" sz="5000" dirty="0"/>
          </a:p>
        </p:txBody>
      </p:sp>
      <p:sp>
        <p:nvSpPr>
          <p:cNvPr id="3" name="Content Placeholder 2">
            <a:extLst>
              <a:ext uri="{FF2B5EF4-FFF2-40B4-BE49-F238E27FC236}">
                <a16:creationId xmlns:a16="http://schemas.microsoft.com/office/drawing/2014/main" id="{C24E97EC-C731-0505-BE03-22D1D5F54615}"/>
              </a:ext>
            </a:extLst>
          </p:cNvPr>
          <p:cNvSpPr>
            <a:spLocks noGrp="1"/>
          </p:cNvSpPr>
          <p:nvPr>
            <p:ph idx="1"/>
          </p:nvPr>
        </p:nvSpPr>
        <p:spPr>
          <a:xfrm>
            <a:off x="1047144" y="1935669"/>
            <a:ext cx="9175496" cy="2800395"/>
          </a:xfrm>
        </p:spPr>
        <p:txBody>
          <a:bodyPr anchor="t">
            <a:noAutofit/>
          </a:bodyPr>
          <a:lstStyle/>
          <a:p>
            <a:pPr marL="0" indent="0">
              <a:buNone/>
            </a:pPr>
            <a:r>
              <a:rPr lang="es-ES_tradnl" sz="2400" dirty="0" err="1"/>
              <a:t>The</a:t>
            </a:r>
            <a:r>
              <a:rPr lang="es-ES_tradnl" sz="2400" dirty="0"/>
              <a:t> ICC </a:t>
            </a:r>
            <a:r>
              <a:rPr lang="es-ES_tradnl" sz="2400" dirty="0" err="1"/>
              <a:t>tells</a:t>
            </a:r>
            <a:r>
              <a:rPr lang="es-ES_tradnl" sz="2400" dirty="0"/>
              <a:t> </a:t>
            </a:r>
            <a:r>
              <a:rPr lang="es-ES_tradnl" sz="2400" dirty="0" err="1"/>
              <a:t>you</a:t>
            </a:r>
            <a:r>
              <a:rPr lang="es-ES_tradnl" sz="2400" dirty="0"/>
              <a:t> </a:t>
            </a:r>
            <a:r>
              <a:rPr lang="es-ES_tradnl" sz="2400" dirty="0" err="1"/>
              <a:t>what</a:t>
            </a:r>
            <a:r>
              <a:rPr lang="es-ES_tradnl" sz="2400" dirty="0"/>
              <a:t> </a:t>
            </a:r>
            <a:r>
              <a:rPr lang="es-ES_tradnl" sz="2400" dirty="0" err="1"/>
              <a:t>proportion</a:t>
            </a:r>
            <a:r>
              <a:rPr lang="es-ES_tradnl" sz="2400" dirty="0"/>
              <a:t> </a:t>
            </a:r>
            <a:r>
              <a:rPr lang="es-ES_tradnl" sz="2400" dirty="0" err="1"/>
              <a:t>of</a:t>
            </a:r>
            <a:r>
              <a:rPr lang="es-ES_tradnl" sz="2400" dirty="0"/>
              <a:t> </a:t>
            </a:r>
            <a:r>
              <a:rPr lang="es-ES_tradnl" sz="2400" dirty="0" err="1"/>
              <a:t>the</a:t>
            </a:r>
            <a:r>
              <a:rPr lang="es-ES_tradnl" sz="2400" dirty="0"/>
              <a:t> total </a:t>
            </a:r>
            <a:r>
              <a:rPr lang="es-ES_tradnl" sz="2400" dirty="0" err="1"/>
              <a:t>variance</a:t>
            </a:r>
            <a:r>
              <a:rPr lang="es-ES_tradnl" sz="2400" dirty="0"/>
              <a:t> in </a:t>
            </a:r>
            <a:r>
              <a:rPr lang="es-ES_tradnl" sz="2400" dirty="0" err="1"/>
              <a:t>the</a:t>
            </a:r>
            <a:r>
              <a:rPr lang="es-ES_tradnl" sz="2400" dirty="0"/>
              <a:t> </a:t>
            </a:r>
            <a:r>
              <a:rPr lang="es-ES_tradnl" sz="2400" dirty="0" err="1"/>
              <a:t>model</a:t>
            </a:r>
            <a:r>
              <a:rPr lang="es-ES_tradnl" sz="2400" dirty="0"/>
              <a:t> </a:t>
            </a:r>
            <a:r>
              <a:rPr lang="es-ES_tradnl" sz="2400" dirty="0" err="1"/>
              <a:t>is</a:t>
            </a:r>
            <a:r>
              <a:rPr lang="es-ES_tradnl" sz="2400" dirty="0"/>
              <a:t> </a:t>
            </a:r>
            <a:r>
              <a:rPr lang="es-ES_tradnl" sz="2400" dirty="0" err="1"/>
              <a:t>due</a:t>
            </a:r>
            <a:r>
              <a:rPr lang="es-ES_tradnl" sz="2400" dirty="0"/>
              <a:t> </a:t>
            </a:r>
            <a:r>
              <a:rPr lang="es-ES_tradnl" sz="2400" dirty="0" err="1"/>
              <a:t>to</a:t>
            </a:r>
            <a:r>
              <a:rPr lang="es-ES_tradnl" sz="2400" dirty="0"/>
              <a:t> “</a:t>
            </a:r>
            <a:r>
              <a:rPr lang="es-ES_tradnl" sz="2400" dirty="0" err="1"/>
              <a:t>clusters</a:t>
            </a:r>
            <a:r>
              <a:rPr lang="es-ES_tradnl" sz="2400" dirty="0"/>
              <a:t>.” In </a:t>
            </a:r>
            <a:r>
              <a:rPr lang="es-ES_tradnl" sz="2400" dirty="0" err="1"/>
              <a:t>other</a:t>
            </a:r>
            <a:r>
              <a:rPr lang="es-ES_tradnl" sz="2400" dirty="0"/>
              <a:t> </a:t>
            </a:r>
            <a:r>
              <a:rPr lang="es-ES_tradnl" sz="2400" dirty="0" err="1"/>
              <a:t>words</a:t>
            </a:r>
            <a:r>
              <a:rPr lang="es-ES_tradnl" sz="2400" dirty="0"/>
              <a:t>, </a:t>
            </a:r>
            <a:r>
              <a:rPr lang="es-ES_tradnl" sz="2400" dirty="0" err="1"/>
              <a:t>what</a:t>
            </a:r>
            <a:r>
              <a:rPr lang="es-ES_tradnl" sz="2400" dirty="0"/>
              <a:t> </a:t>
            </a:r>
            <a:r>
              <a:rPr lang="es-ES_tradnl" sz="2400" dirty="0" err="1"/>
              <a:t>variance</a:t>
            </a:r>
            <a:r>
              <a:rPr lang="es-ES_tradnl" sz="2400" dirty="0"/>
              <a:t> </a:t>
            </a:r>
            <a:r>
              <a:rPr lang="es-ES_tradnl" sz="2400" dirty="0" err="1"/>
              <a:t>is</a:t>
            </a:r>
            <a:r>
              <a:rPr lang="es-ES_tradnl" sz="2400" dirty="0"/>
              <a:t> </a:t>
            </a:r>
            <a:r>
              <a:rPr lang="es-ES_tradnl" sz="2400" dirty="0" err="1"/>
              <a:t>due</a:t>
            </a:r>
            <a:r>
              <a:rPr lang="es-ES_tradnl" sz="2400" dirty="0"/>
              <a:t> </a:t>
            </a:r>
            <a:r>
              <a:rPr lang="es-ES_tradnl" sz="2400" dirty="0" err="1"/>
              <a:t>to</a:t>
            </a:r>
            <a:r>
              <a:rPr lang="es-ES_tradnl" sz="2400" dirty="0"/>
              <a:t> </a:t>
            </a:r>
            <a:r>
              <a:rPr lang="es-ES_tradnl" sz="2400" dirty="0" err="1"/>
              <a:t>differences</a:t>
            </a:r>
            <a:r>
              <a:rPr lang="es-ES_tradnl" sz="2400" dirty="0"/>
              <a:t> </a:t>
            </a:r>
            <a:r>
              <a:rPr lang="es-ES_tradnl" sz="2400" dirty="0" err="1"/>
              <a:t>between</a:t>
            </a:r>
            <a:r>
              <a:rPr lang="es-ES_tradnl" sz="2400" dirty="0"/>
              <a:t> </a:t>
            </a:r>
            <a:r>
              <a:rPr lang="es-ES_tradnl" sz="2400" dirty="0" err="1"/>
              <a:t>groups</a:t>
            </a:r>
            <a:r>
              <a:rPr lang="es-ES_tradnl" sz="2400" dirty="0"/>
              <a:t>. </a:t>
            </a:r>
          </a:p>
          <a:p>
            <a:pPr marL="0" indent="0">
              <a:buNone/>
            </a:pPr>
            <a:endParaRPr lang="es-ES_tradnl" sz="2400" dirty="0"/>
          </a:p>
          <a:p>
            <a:pPr marL="0" indent="0">
              <a:buNone/>
            </a:pPr>
            <a:r>
              <a:rPr lang="es-ES_tradnl" sz="2400" dirty="0" err="1"/>
              <a:t>Clusters</a:t>
            </a:r>
            <a:r>
              <a:rPr lang="es-ES_tradnl" sz="2400" dirty="0"/>
              <a:t> </a:t>
            </a:r>
            <a:r>
              <a:rPr lang="es-ES_tradnl" sz="2400" dirty="0" err="1"/>
              <a:t>could</a:t>
            </a:r>
            <a:r>
              <a:rPr lang="es-ES_tradnl" sz="2400" dirty="0"/>
              <a:t> be </a:t>
            </a:r>
            <a:r>
              <a:rPr lang="es-ES_tradnl" sz="2400" dirty="0" err="1"/>
              <a:t>individuals</a:t>
            </a:r>
            <a:r>
              <a:rPr lang="es-ES_tradnl" sz="2400" dirty="0"/>
              <a:t> (</a:t>
            </a:r>
            <a:r>
              <a:rPr lang="es-ES_tradnl" sz="2400" dirty="0" err="1"/>
              <a:t>like</a:t>
            </a:r>
            <a:r>
              <a:rPr lang="es-ES_tradnl" sz="2400" dirty="0"/>
              <a:t> in </a:t>
            </a:r>
            <a:r>
              <a:rPr lang="es-ES_tradnl" sz="2400" dirty="0" err="1"/>
              <a:t>our</a:t>
            </a:r>
            <a:r>
              <a:rPr lang="es-ES_tradnl" sz="2400" dirty="0"/>
              <a:t> case, </a:t>
            </a:r>
            <a:r>
              <a:rPr lang="es-ES_tradnl" sz="2400" dirty="0" err="1"/>
              <a:t>because</a:t>
            </a:r>
            <a:r>
              <a:rPr lang="es-ES_tradnl" sz="2400" dirty="0"/>
              <a:t> </a:t>
            </a:r>
            <a:r>
              <a:rPr lang="es-ES_tradnl" sz="2400" dirty="0" err="1"/>
              <a:t>we</a:t>
            </a:r>
            <a:r>
              <a:rPr lang="es-ES_tradnl" sz="2400" dirty="0"/>
              <a:t> </a:t>
            </a:r>
            <a:r>
              <a:rPr lang="es-ES_tradnl" sz="2400" dirty="0" err="1"/>
              <a:t>have</a:t>
            </a:r>
            <a:r>
              <a:rPr lang="es-ES_tradnl" sz="2400" dirty="0"/>
              <a:t> a </a:t>
            </a:r>
            <a:r>
              <a:rPr lang="es-ES_tradnl" sz="2400" dirty="0" err="1"/>
              <a:t>cluster</a:t>
            </a:r>
            <a:r>
              <a:rPr lang="es-ES_tradnl" sz="2400" dirty="0"/>
              <a:t> </a:t>
            </a:r>
            <a:r>
              <a:rPr lang="es-ES_tradnl" sz="2400" dirty="0" err="1"/>
              <a:t>of</a:t>
            </a:r>
            <a:r>
              <a:rPr lang="es-ES_tradnl" sz="2400" dirty="0"/>
              <a:t> </a:t>
            </a:r>
            <a:r>
              <a:rPr lang="es-ES_tradnl" sz="2400" dirty="0" err="1"/>
              <a:t>measurements</a:t>
            </a:r>
            <a:r>
              <a:rPr lang="es-ES_tradnl" sz="2400" dirty="0"/>
              <a:t> — i.e., response </a:t>
            </a:r>
            <a:r>
              <a:rPr lang="es-ES_tradnl" sz="2400" dirty="0" err="1"/>
              <a:t>rates</a:t>
            </a:r>
            <a:r>
              <a:rPr lang="es-ES_tradnl" sz="2400" dirty="0"/>
              <a:t> — </a:t>
            </a:r>
            <a:r>
              <a:rPr lang="es-ES_tradnl" sz="2400" dirty="0" err="1"/>
              <a:t>coming</a:t>
            </a:r>
            <a:r>
              <a:rPr lang="es-ES_tradnl" sz="2400" dirty="0"/>
              <a:t> </a:t>
            </a:r>
            <a:r>
              <a:rPr lang="es-ES_tradnl" sz="2400" dirty="0" err="1"/>
              <a:t>from</a:t>
            </a:r>
            <a:r>
              <a:rPr lang="es-ES_tradnl" sz="2400" dirty="0"/>
              <a:t> individual </a:t>
            </a:r>
            <a:r>
              <a:rPr lang="es-ES_tradnl" sz="2400" dirty="0" err="1"/>
              <a:t>participants</a:t>
            </a:r>
            <a:r>
              <a:rPr lang="es-ES_tradnl" sz="2400" dirty="0"/>
              <a:t>), </a:t>
            </a:r>
            <a:r>
              <a:rPr lang="es-ES_tradnl" sz="2400" dirty="0" err="1"/>
              <a:t>or</a:t>
            </a:r>
            <a:r>
              <a:rPr lang="es-ES_tradnl" sz="2400" dirty="0"/>
              <a:t> </a:t>
            </a:r>
            <a:r>
              <a:rPr lang="es-ES_tradnl" sz="2400" dirty="0" err="1"/>
              <a:t>they</a:t>
            </a:r>
            <a:r>
              <a:rPr lang="es-ES_tradnl" sz="2400" dirty="0"/>
              <a:t> </a:t>
            </a:r>
            <a:r>
              <a:rPr lang="es-ES_tradnl" sz="2400" dirty="0" err="1"/>
              <a:t>could</a:t>
            </a:r>
            <a:r>
              <a:rPr lang="es-ES_tradnl" sz="2400" dirty="0"/>
              <a:t> be </a:t>
            </a:r>
            <a:r>
              <a:rPr lang="es-ES_tradnl" sz="2400" dirty="0" err="1"/>
              <a:t>students</a:t>
            </a:r>
            <a:r>
              <a:rPr lang="es-ES_tradnl" sz="2400" dirty="0"/>
              <a:t> </a:t>
            </a:r>
            <a:r>
              <a:rPr lang="es-ES_tradnl" sz="2400" dirty="0" err="1"/>
              <a:t>within</a:t>
            </a:r>
            <a:r>
              <a:rPr lang="es-ES_tradnl" sz="2400" dirty="0"/>
              <a:t> </a:t>
            </a:r>
            <a:r>
              <a:rPr lang="es-ES_tradnl" sz="2400" dirty="0" err="1"/>
              <a:t>the</a:t>
            </a:r>
            <a:r>
              <a:rPr lang="es-ES_tradnl" sz="2400" dirty="0"/>
              <a:t> </a:t>
            </a:r>
            <a:r>
              <a:rPr lang="es-ES_tradnl" sz="2400" dirty="0" err="1"/>
              <a:t>same</a:t>
            </a:r>
            <a:r>
              <a:rPr lang="es-ES_tradnl" sz="2400" dirty="0"/>
              <a:t> </a:t>
            </a:r>
            <a:r>
              <a:rPr lang="es-ES_tradnl" sz="2400" dirty="0" err="1"/>
              <a:t>classroom</a:t>
            </a:r>
            <a:r>
              <a:rPr lang="es-ES_tradnl" sz="2400" dirty="0"/>
              <a:t>, </a:t>
            </a:r>
            <a:r>
              <a:rPr lang="es-ES_tradnl" sz="2400" dirty="0" err="1"/>
              <a:t>employees</a:t>
            </a:r>
            <a:r>
              <a:rPr lang="es-ES_tradnl" sz="2400" dirty="0"/>
              <a:t> </a:t>
            </a:r>
            <a:r>
              <a:rPr lang="es-ES_tradnl" sz="2400" dirty="0" err="1"/>
              <a:t>within</a:t>
            </a:r>
            <a:r>
              <a:rPr lang="es-ES_tradnl" sz="2400" dirty="0"/>
              <a:t> </a:t>
            </a:r>
            <a:r>
              <a:rPr lang="es-ES_tradnl" sz="2400" dirty="0" err="1"/>
              <a:t>supervisors</a:t>
            </a:r>
            <a:r>
              <a:rPr lang="es-ES_tradnl" sz="2400" dirty="0"/>
              <a:t>, etc.</a:t>
            </a:r>
          </a:p>
          <a:p>
            <a:pPr marL="0" indent="0">
              <a:buNone/>
            </a:pPr>
            <a:endParaRPr lang="es-ES_tradnl" sz="2400" dirty="0"/>
          </a:p>
          <a:p>
            <a:pPr marL="0" indent="0">
              <a:buNone/>
            </a:pPr>
            <a:r>
              <a:rPr lang="es-ES_tradnl" sz="2400" dirty="0"/>
              <a:t> </a:t>
            </a:r>
            <a:r>
              <a:rPr lang="es-ES_tradnl" sz="2400" dirty="0" err="1"/>
              <a:t>The</a:t>
            </a:r>
            <a:r>
              <a:rPr lang="es-ES_tradnl" sz="2400" dirty="0"/>
              <a:t> ICC </a:t>
            </a:r>
            <a:r>
              <a:rPr lang="es-ES_tradnl" sz="2400" dirty="0" err="1"/>
              <a:t>should</a:t>
            </a:r>
            <a:r>
              <a:rPr lang="es-ES_tradnl" sz="2400" dirty="0"/>
              <a:t> be at </a:t>
            </a:r>
            <a:r>
              <a:rPr lang="es-ES_tradnl" sz="2400" dirty="0" err="1"/>
              <a:t>least</a:t>
            </a:r>
            <a:r>
              <a:rPr lang="es-ES_tradnl" sz="2400" dirty="0"/>
              <a:t> .05 (5%) </a:t>
            </a:r>
            <a:r>
              <a:rPr lang="es-ES_tradnl" sz="2400" dirty="0" err="1"/>
              <a:t>or</a:t>
            </a:r>
            <a:r>
              <a:rPr lang="es-ES_tradnl" sz="2400" dirty="0"/>
              <a:t> so (</a:t>
            </a:r>
            <a:r>
              <a:rPr lang="es-ES_tradnl" sz="2400" dirty="0" err="1"/>
              <a:t>but</a:t>
            </a:r>
            <a:r>
              <a:rPr lang="es-ES_tradnl" sz="2400" dirty="0"/>
              <a:t> </a:t>
            </a:r>
            <a:r>
              <a:rPr lang="es-ES_tradnl" sz="2400" dirty="0" err="1"/>
              <a:t>there’s</a:t>
            </a:r>
            <a:r>
              <a:rPr lang="es-ES_tradnl" sz="2400" dirty="0"/>
              <a:t> no </a:t>
            </a:r>
            <a:r>
              <a:rPr lang="es-ES_tradnl" sz="2400" dirty="0" err="1"/>
              <a:t>fixed</a:t>
            </a:r>
            <a:r>
              <a:rPr lang="es-ES_tradnl" sz="2400" dirty="0"/>
              <a:t> rule </a:t>
            </a:r>
            <a:r>
              <a:rPr lang="es-ES_tradnl" sz="2400" dirty="0" err="1"/>
              <a:t>here</a:t>
            </a:r>
            <a:r>
              <a:rPr lang="es-ES_tradnl" sz="2400" dirty="0"/>
              <a:t>) </a:t>
            </a:r>
            <a:r>
              <a:rPr lang="es-ES_tradnl" sz="2400" dirty="0" err="1"/>
              <a:t>to</a:t>
            </a:r>
            <a:r>
              <a:rPr lang="es-ES_tradnl" sz="2400" dirty="0"/>
              <a:t> </a:t>
            </a:r>
            <a:r>
              <a:rPr lang="es-ES_tradnl" sz="2400" dirty="0" err="1"/>
              <a:t>justify</a:t>
            </a:r>
            <a:r>
              <a:rPr lang="es-ES_tradnl" sz="2400" dirty="0"/>
              <a:t> </a:t>
            </a:r>
            <a:r>
              <a:rPr lang="es-ES_tradnl" sz="2400" dirty="0" err="1"/>
              <a:t>the</a:t>
            </a:r>
            <a:r>
              <a:rPr lang="es-ES_tradnl" sz="2400" dirty="0"/>
              <a:t> use </a:t>
            </a:r>
            <a:r>
              <a:rPr lang="es-ES_tradnl" sz="2400" dirty="0" err="1"/>
              <a:t>of</a:t>
            </a:r>
            <a:r>
              <a:rPr lang="es-ES_tradnl" sz="2400" dirty="0"/>
              <a:t> MLM</a:t>
            </a:r>
          </a:p>
          <a:p>
            <a:endParaRPr lang="es-ES_tradnl" sz="2400" dirty="0"/>
          </a:p>
        </p:txBody>
      </p:sp>
    </p:spTree>
    <p:extLst>
      <p:ext uri="{BB962C8B-B14F-4D97-AF65-F5344CB8AC3E}">
        <p14:creationId xmlns:p14="http://schemas.microsoft.com/office/powerpoint/2010/main" val="173742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1" name="Rectangle 2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841FE-BA46-4A63-B3A0-1DFD185687C5}"/>
              </a:ext>
            </a:extLst>
          </p:cNvPr>
          <p:cNvSpPr>
            <a:spLocks noGrp="1"/>
          </p:cNvSpPr>
          <p:nvPr>
            <p:ph type="title"/>
          </p:nvPr>
        </p:nvSpPr>
        <p:spPr>
          <a:xfrm>
            <a:off x="1260757" y="248083"/>
            <a:ext cx="9849751" cy="1349671"/>
          </a:xfrm>
        </p:spPr>
        <p:txBody>
          <a:bodyPr anchor="b">
            <a:normAutofit/>
          </a:bodyPr>
          <a:lstStyle/>
          <a:p>
            <a:r>
              <a:rPr lang="es-ES_tradnl" sz="5400" dirty="0" err="1"/>
              <a:t>Models</a:t>
            </a:r>
            <a:r>
              <a:rPr lang="es-ES_tradnl" sz="5400" dirty="0"/>
              <a:t> </a:t>
            </a:r>
            <a:r>
              <a:rPr lang="es-ES_tradnl" sz="5400" dirty="0" err="1"/>
              <a:t>to</a:t>
            </a:r>
            <a:r>
              <a:rPr lang="es-ES_tradnl" sz="5400" dirty="0"/>
              <a:t> Test</a:t>
            </a:r>
            <a:endParaRPr lang="en-US" sz="5400" dirty="0"/>
          </a:p>
        </p:txBody>
      </p:sp>
      <p:graphicFrame>
        <p:nvGraphicFramePr>
          <p:cNvPr id="4" name="Table 3">
            <a:extLst>
              <a:ext uri="{FF2B5EF4-FFF2-40B4-BE49-F238E27FC236}">
                <a16:creationId xmlns:a16="http://schemas.microsoft.com/office/drawing/2014/main" id="{33401288-CD5D-8783-F806-03440C28BF32}"/>
              </a:ext>
            </a:extLst>
          </p:cNvPr>
          <p:cNvGraphicFramePr>
            <a:graphicFrameLocks noGrp="1"/>
          </p:cNvGraphicFramePr>
          <p:nvPr>
            <p:extLst>
              <p:ext uri="{D42A27DB-BD31-4B8C-83A1-F6EECF244321}">
                <p14:modId xmlns:p14="http://schemas.microsoft.com/office/powerpoint/2010/main" val="2350722007"/>
              </p:ext>
            </p:extLst>
          </p:nvPr>
        </p:nvGraphicFramePr>
        <p:xfrm>
          <a:off x="1233280" y="3131760"/>
          <a:ext cx="3193457" cy="2326005"/>
        </p:xfrm>
        <a:graphic>
          <a:graphicData uri="http://schemas.openxmlformats.org/drawingml/2006/table">
            <a:tbl>
              <a:tblPr/>
              <a:tblGrid>
                <a:gridCol w="838200">
                  <a:extLst>
                    <a:ext uri="{9D8B030D-6E8A-4147-A177-3AD203B41FA5}">
                      <a16:colId xmlns:a16="http://schemas.microsoft.com/office/drawing/2014/main" val="1830855776"/>
                    </a:ext>
                  </a:extLst>
                </a:gridCol>
                <a:gridCol w="1333500">
                  <a:extLst>
                    <a:ext uri="{9D8B030D-6E8A-4147-A177-3AD203B41FA5}">
                      <a16:colId xmlns:a16="http://schemas.microsoft.com/office/drawing/2014/main" val="1277812213"/>
                    </a:ext>
                  </a:extLst>
                </a:gridCol>
                <a:gridCol w="1021757">
                  <a:extLst>
                    <a:ext uri="{9D8B030D-6E8A-4147-A177-3AD203B41FA5}">
                      <a16:colId xmlns:a16="http://schemas.microsoft.com/office/drawing/2014/main" val="3588211312"/>
                    </a:ext>
                  </a:extLst>
                </a:gridCol>
              </a:tblGrid>
              <a:tr h="200025">
                <a:tc>
                  <a:txBody>
                    <a:bodyPr/>
                    <a:lstStyle/>
                    <a:p>
                      <a:pPr algn="ctr" fontAlgn="b"/>
                      <a:r>
                        <a:rPr lang="en-US" sz="1200" b="1" i="0" u="none" strike="noStrike" dirty="0">
                          <a:solidFill>
                            <a:srgbClr val="000000"/>
                          </a:solidFill>
                          <a:effectLst/>
                          <a:latin typeface="Times New Roman" panose="02020603050405020304" pitchFamily="18" charset="0"/>
                        </a:rPr>
                        <a:t>Model No.</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1" i="0" u="none" strike="noStrike">
                          <a:solidFill>
                            <a:srgbClr val="000000"/>
                          </a:solidFill>
                          <a:effectLst/>
                          <a:latin typeface="Times New Roman" panose="02020603050405020304" pitchFamily="18" charset="0"/>
                        </a:rPr>
                        <a:t>Fixed Effects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1" i="0" u="none" strike="noStrike" dirty="0">
                          <a:solidFill>
                            <a:srgbClr val="000000"/>
                          </a:solidFill>
                          <a:effectLst/>
                          <a:latin typeface="Times New Roman" panose="02020603050405020304" pitchFamily="18" charset="0"/>
                        </a:rPr>
                        <a:t>Random Effects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4655509"/>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1</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(1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750312"/>
                  </a:ext>
                </a:extLst>
              </a:tr>
              <a:tr h="209550">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Phase</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Times New Roman" panose="02020603050405020304" pitchFamily="18" charset="0"/>
                        </a:rPr>
                        <a:t>(1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1078556"/>
                  </a:ext>
                </a:extLst>
              </a:tr>
              <a:tr h="209550">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Group + Phase</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(1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4771434"/>
                  </a:ext>
                </a:extLst>
              </a:tr>
              <a:tr h="209550">
                <a:tc>
                  <a:txBody>
                    <a:bodyPr/>
                    <a:lstStyle/>
                    <a:p>
                      <a:pPr algn="r" fontAlgn="b"/>
                      <a:r>
                        <a:rPr lang="en-US" sz="1200" b="0" i="0" u="none" strike="noStrike">
                          <a:solidFill>
                            <a:srgbClr val="000000"/>
                          </a:solidFill>
                          <a:effectLst/>
                          <a:latin typeface="Times New Roman" panose="02020603050405020304" pitchFamily="18" charset="0"/>
                        </a:rPr>
                        <a:t>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Group * Phase</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(1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2182180"/>
                  </a:ext>
                </a:extLst>
              </a:tr>
              <a:tr h="209550">
                <a:tc>
                  <a:txBody>
                    <a:bodyPr/>
                    <a:lstStyle/>
                    <a:p>
                      <a:pPr algn="r" fontAlgn="b"/>
                      <a:r>
                        <a:rPr lang="en-US" sz="1200" b="0" i="0" u="none" strike="noStrike">
                          <a:solidFill>
                            <a:srgbClr val="000000"/>
                          </a:solidFill>
                          <a:effectLst/>
                          <a:latin typeface="Times New Roman" panose="02020603050405020304" pitchFamily="18" charset="0"/>
                        </a:rPr>
                        <a:t>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Bin</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(1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2928813"/>
                  </a:ext>
                </a:extLst>
              </a:tr>
              <a:tr h="209550">
                <a:tc>
                  <a:txBody>
                    <a:bodyPr/>
                    <a:lstStyle/>
                    <a:p>
                      <a:pPr algn="r" fontAlgn="b"/>
                      <a:r>
                        <a:rPr lang="en-US" sz="1200" b="0" i="0" u="none" strike="noStrike">
                          <a:solidFill>
                            <a:srgbClr val="000000"/>
                          </a:solidFill>
                          <a:effectLst/>
                          <a:latin typeface="Times New Roman" panose="02020603050405020304" pitchFamily="18" charset="0"/>
                        </a:rPr>
                        <a:t>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Bin + Group</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(1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0809947"/>
                  </a:ext>
                </a:extLst>
              </a:tr>
              <a:tr h="209550">
                <a:tc>
                  <a:txBody>
                    <a:bodyPr/>
                    <a:lstStyle/>
                    <a:p>
                      <a:pPr algn="r" fontAlgn="b"/>
                      <a:r>
                        <a:rPr lang="en-US" sz="1200" b="0" i="0" u="none" strike="noStrike">
                          <a:solidFill>
                            <a:srgbClr val="000000"/>
                          </a:solidFill>
                          <a:effectLst/>
                          <a:latin typeface="Times New Roman" panose="02020603050405020304" pitchFamily="18" charset="0"/>
                        </a:rPr>
                        <a:t>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Bin * Group</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Times New Roman" panose="02020603050405020304" pitchFamily="18" charset="0"/>
                        </a:rPr>
                        <a:t>(1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094560"/>
                  </a:ext>
                </a:extLst>
              </a:tr>
              <a:tr h="209550">
                <a:tc>
                  <a:txBody>
                    <a:bodyPr/>
                    <a:lstStyle/>
                    <a:p>
                      <a:pPr algn="r" fontAlgn="b"/>
                      <a:r>
                        <a:rPr lang="en-US" sz="1200" b="0" i="0" u="none" strike="noStrike">
                          <a:solidFill>
                            <a:srgbClr val="000000"/>
                          </a:solidFill>
                          <a:effectLst/>
                          <a:highlight>
                            <a:srgbClr val="FFFF00"/>
                          </a:highlight>
                          <a:latin typeface="Times New Roman" panose="02020603050405020304" pitchFamily="18" charset="0"/>
                        </a:rPr>
                        <a:t>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highlight>
                            <a:srgbClr val="FFFF00"/>
                          </a:highlight>
                          <a:latin typeface="Times New Roman" panose="02020603050405020304" pitchFamily="18" charset="0"/>
                        </a:rPr>
                        <a:t>Bin*Phase*Group</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highlight>
                            <a:srgbClr val="FFFF00"/>
                          </a:highlight>
                          <a:latin typeface="Times New Roman" panose="02020603050405020304" pitchFamily="18" charset="0"/>
                        </a:rPr>
                        <a:t>(1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8863750"/>
                  </a:ext>
                </a:extLst>
              </a:tr>
            </a:tbl>
          </a:graphicData>
        </a:graphic>
      </p:graphicFrame>
      <p:graphicFrame>
        <p:nvGraphicFramePr>
          <p:cNvPr id="5" name="Table 4">
            <a:extLst>
              <a:ext uri="{FF2B5EF4-FFF2-40B4-BE49-F238E27FC236}">
                <a16:creationId xmlns:a16="http://schemas.microsoft.com/office/drawing/2014/main" id="{9FF44987-5FED-5B4C-ECEE-DDE1FF89672E}"/>
              </a:ext>
            </a:extLst>
          </p:cNvPr>
          <p:cNvGraphicFramePr>
            <a:graphicFrameLocks noGrp="1"/>
          </p:cNvGraphicFramePr>
          <p:nvPr>
            <p:extLst>
              <p:ext uri="{D42A27DB-BD31-4B8C-83A1-F6EECF244321}">
                <p14:modId xmlns:p14="http://schemas.microsoft.com/office/powerpoint/2010/main" val="1478891463"/>
              </p:ext>
            </p:extLst>
          </p:nvPr>
        </p:nvGraphicFramePr>
        <p:xfrm>
          <a:off x="4645628" y="3131760"/>
          <a:ext cx="3043618" cy="2326005"/>
        </p:xfrm>
        <a:graphic>
          <a:graphicData uri="http://schemas.openxmlformats.org/drawingml/2006/table">
            <a:tbl>
              <a:tblPr/>
              <a:tblGrid>
                <a:gridCol w="735013">
                  <a:extLst>
                    <a:ext uri="{9D8B030D-6E8A-4147-A177-3AD203B41FA5}">
                      <a16:colId xmlns:a16="http://schemas.microsoft.com/office/drawing/2014/main" val="1830855776"/>
                    </a:ext>
                  </a:extLst>
                </a:gridCol>
                <a:gridCol w="1333500">
                  <a:extLst>
                    <a:ext uri="{9D8B030D-6E8A-4147-A177-3AD203B41FA5}">
                      <a16:colId xmlns:a16="http://schemas.microsoft.com/office/drawing/2014/main" val="1277812213"/>
                    </a:ext>
                  </a:extLst>
                </a:gridCol>
                <a:gridCol w="975105">
                  <a:extLst>
                    <a:ext uri="{9D8B030D-6E8A-4147-A177-3AD203B41FA5}">
                      <a16:colId xmlns:a16="http://schemas.microsoft.com/office/drawing/2014/main" val="3588211312"/>
                    </a:ext>
                  </a:extLst>
                </a:gridCol>
              </a:tblGrid>
              <a:tr h="169610">
                <a:tc>
                  <a:txBody>
                    <a:bodyPr/>
                    <a:lstStyle/>
                    <a:p>
                      <a:pPr algn="ctr" fontAlgn="b"/>
                      <a:r>
                        <a:rPr lang="en-US" sz="1200" b="1" i="0" u="none" strike="noStrike">
                          <a:solidFill>
                            <a:srgbClr val="000000"/>
                          </a:solidFill>
                          <a:effectLst/>
                          <a:latin typeface="Times New Roman" panose="02020603050405020304" pitchFamily="18" charset="0"/>
                        </a:rPr>
                        <a:t>Model No.</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1" i="0" u="none" strike="noStrike">
                          <a:solidFill>
                            <a:srgbClr val="000000"/>
                          </a:solidFill>
                          <a:effectLst/>
                          <a:latin typeface="Times New Roman" panose="02020603050405020304" pitchFamily="18" charset="0"/>
                        </a:rPr>
                        <a:t>Fixed Effects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1" i="0" u="none" strike="noStrike" dirty="0">
                          <a:solidFill>
                            <a:srgbClr val="000000"/>
                          </a:solidFill>
                          <a:effectLst/>
                          <a:latin typeface="Times New Roman" panose="02020603050405020304" pitchFamily="18" charset="0"/>
                        </a:rPr>
                        <a:t>Random Effects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4655509"/>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1</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750312"/>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Phase</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1078556"/>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10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Group + Phase</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4771434"/>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11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Group * Phase</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2182180"/>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12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Bin</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2928813"/>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13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Bin + Group</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0809947"/>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14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Bin * Group</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094560"/>
                  </a:ext>
                </a:extLst>
              </a:tr>
              <a:tr h="209550">
                <a:tc>
                  <a:txBody>
                    <a:bodyPr/>
                    <a:lstStyle/>
                    <a:p>
                      <a:pPr algn="r" fontAlgn="b"/>
                      <a:r>
                        <a:rPr lang="en-US" sz="1200" b="0" i="0" u="none" strike="noStrike" dirty="0">
                          <a:solidFill>
                            <a:srgbClr val="000000"/>
                          </a:solidFill>
                          <a:effectLst/>
                          <a:highlight>
                            <a:srgbClr val="FFFF00"/>
                          </a:highlight>
                          <a:latin typeface="Times New Roman" panose="02020603050405020304" pitchFamily="18" charset="0"/>
                        </a:rPr>
                        <a:t>15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highlight>
                            <a:srgbClr val="FFFF00"/>
                          </a:highlight>
                          <a:latin typeface="Times New Roman" panose="02020603050405020304" pitchFamily="18" charset="0"/>
                        </a:rPr>
                        <a:t>Bin*Phase*Group</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highlight>
                            <a:srgbClr val="FFFF00"/>
                          </a:highlight>
                          <a:latin typeface="Times New Roman" panose="02020603050405020304" pitchFamily="18" charset="0"/>
                        </a:rPr>
                        <a:t>(Bin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8863750"/>
                  </a:ext>
                </a:extLst>
              </a:tr>
            </a:tbl>
          </a:graphicData>
        </a:graphic>
      </p:graphicFrame>
      <p:graphicFrame>
        <p:nvGraphicFramePr>
          <p:cNvPr id="6" name="Table 5">
            <a:extLst>
              <a:ext uri="{FF2B5EF4-FFF2-40B4-BE49-F238E27FC236}">
                <a16:creationId xmlns:a16="http://schemas.microsoft.com/office/drawing/2014/main" id="{2BE98D4C-C3EB-11EB-B915-06F37362E61C}"/>
              </a:ext>
            </a:extLst>
          </p:cNvPr>
          <p:cNvGraphicFramePr>
            <a:graphicFrameLocks noGrp="1"/>
          </p:cNvGraphicFramePr>
          <p:nvPr>
            <p:extLst>
              <p:ext uri="{D42A27DB-BD31-4B8C-83A1-F6EECF244321}">
                <p14:modId xmlns:p14="http://schemas.microsoft.com/office/powerpoint/2010/main" val="3792847873"/>
              </p:ext>
            </p:extLst>
          </p:nvPr>
        </p:nvGraphicFramePr>
        <p:xfrm>
          <a:off x="8011875" y="3131760"/>
          <a:ext cx="3316941" cy="2143125"/>
        </p:xfrm>
        <a:graphic>
          <a:graphicData uri="http://schemas.openxmlformats.org/drawingml/2006/table">
            <a:tbl>
              <a:tblPr/>
              <a:tblGrid>
                <a:gridCol w="795851">
                  <a:extLst>
                    <a:ext uri="{9D8B030D-6E8A-4147-A177-3AD203B41FA5}">
                      <a16:colId xmlns:a16="http://schemas.microsoft.com/office/drawing/2014/main" val="1830855776"/>
                    </a:ext>
                  </a:extLst>
                </a:gridCol>
                <a:gridCol w="1430525">
                  <a:extLst>
                    <a:ext uri="{9D8B030D-6E8A-4147-A177-3AD203B41FA5}">
                      <a16:colId xmlns:a16="http://schemas.microsoft.com/office/drawing/2014/main" val="1277812213"/>
                    </a:ext>
                  </a:extLst>
                </a:gridCol>
                <a:gridCol w="1090565">
                  <a:extLst>
                    <a:ext uri="{9D8B030D-6E8A-4147-A177-3AD203B41FA5}">
                      <a16:colId xmlns:a16="http://schemas.microsoft.com/office/drawing/2014/main" val="3588211312"/>
                    </a:ext>
                  </a:extLst>
                </a:gridCol>
              </a:tblGrid>
              <a:tr h="200025">
                <a:tc>
                  <a:txBody>
                    <a:bodyPr/>
                    <a:lstStyle/>
                    <a:p>
                      <a:pPr algn="ctr" fontAlgn="b"/>
                      <a:r>
                        <a:rPr lang="en-US" sz="1200" b="1" i="0" u="none" strike="noStrike">
                          <a:solidFill>
                            <a:srgbClr val="000000"/>
                          </a:solidFill>
                          <a:effectLst/>
                          <a:latin typeface="Times New Roman" panose="02020603050405020304" pitchFamily="18" charset="0"/>
                        </a:rPr>
                        <a:t>Model No.</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1" i="0" u="none" strike="noStrike">
                          <a:solidFill>
                            <a:srgbClr val="000000"/>
                          </a:solidFill>
                          <a:effectLst/>
                          <a:latin typeface="Times New Roman" panose="02020603050405020304" pitchFamily="18" charset="0"/>
                        </a:rPr>
                        <a:t>Fixed Effects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200" b="1" i="0" u="none" strike="noStrike">
                          <a:solidFill>
                            <a:srgbClr val="000000"/>
                          </a:solidFill>
                          <a:effectLst/>
                          <a:latin typeface="Times New Roman" panose="02020603050405020304" pitchFamily="18" charset="0"/>
                        </a:rPr>
                        <a:t>Random Effects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4655509"/>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16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1</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Phase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750312"/>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17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Phase</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Phase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1078556"/>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18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Group + Phase</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Phase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4771434"/>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19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Group * Phase</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Phase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2182180"/>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20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Bin</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Phase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2928813"/>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21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Bin + Group</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Phase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0809947"/>
                  </a:ext>
                </a:extLst>
              </a:tr>
              <a:tr h="209550">
                <a:tc>
                  <a:txBody>
                    <a:bodyPr/>
                    <a:lstStyle/>
                    <a:p>
                      <a:pPr algn="r" fontAlgn="b"/>
                      <a:r>
                        <a:rPr lang="en-US" sz="1200" b="0" i="0" u="none" strike="noStrike" dirty="0">
                          <a:solidFill>
                            <a:srgbClr val="000000"/>
                          </a:solidFill>
                          <a:effectLst/>
                          <a:latin typeface="Times New Roman" panose="02020603050405020304" pitchFamily="18" charset="0"/>
                        </a:rPr>
                        <a:t>22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Times New Roman" panose="02020603050405020304" pitchFamily="18" charset="0"/>
                        </a:rPr>
                        <a:t>Bin * Group</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latin typeface="Times New Roman" panose="02020603050405020304" pitchFamily="18" charset="0"/>
                        </a:rPr>
                        <a:t>(Bin + Phase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094560"/>
                  </a:ext>
                </a:extLst>
              </a:tr>
              <a:tr h="209550">
                <a:tc>
                  <a:txBody>
                    <a:bodyPr/>
                    <a:lstStyle/>
                    <a:p>
                      <a:pPr algn="r" fontAlgn="b"/>
                      <a:r>
                        <a:rPr lang="en-US" sz="1200" b="0" i="0" u="none" strike="noStrike" dirty="0">
                          <a:solidFill>
                            <a:srgbClr val="000000"/>
                          </a:solidFill>
                          <a:effectLst/>
                          <a:highlight>
                            <a:srgbClr val="FFFF00"/>
                          </a:highlight>
                          <a:latin typeface="Times New Roman" panose="02020603050405020304" pitchFamily="18" charset="0"/>
                        </a:rPr>
                        <a:t>23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highlight>
                            <a:srgbClr val="FFFF00"/>
                          </a:highlight>
                          <a:latin typeface="Times New Roman" panose="02020603050405020304" pitchFamily="18" charset="0"/>
                        </a:rPr>
                        <a:t>Bin*Phase*Group</a:t>
                      </a:r>
                    </a:p>
                  </a:txBody>
                  <a:tcPr marL="9525" marR="9525" marT="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dirty="0">
                          <a:solidFill>
                            <a:srgbClr val="000000"/>
                          </a:solidFill>
                          <a:effectLst/>
                          <a:highlight>
                            <a:srgbClr val="FFFF00"/>
                          </a:highlight>
                          <a:latin typeface="Times New Roman" panose="02020603050405020304" pitchFamily="18" charset="0"/>
                        </a:rPr>
                        <a:t>(Bin + Phase | id)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8863750"/>
                  </a:ext>
                </a:extLst>
              </a:tr>
            </a:tbl>
          </a:graphicData>
        </a:graphic>
      </p:graphicFrame>
      <p:sp>
        <p:nvSpPr>
          <p:cNvPr id="7" name="Content Placeholder 2">
            <a:extLst>
              <a:ext uri="{FF2B5EF4-FFF2-40B4-BE49-F238E27FC236}">
                <a16:creationId xmlns:a16="http://schemas.microsoft.com/office/drawing/2014/main" id="{BECA273B-238A-49B7-1182-91414D284F21}"/>
              </a:ext>
            </a:extLst>
          </p:cNvPr>
          <p:cNvSpPr txBox="1">
            <a:spLocks/>
          </p:cNvSpPr>
          <p:nvPr/>
        </p:nvSpPr>
        <p:spPr>
          <a:xfrm>
            <a:off x="1014388" y="1845837"/>
            <a:ext cx="10515600" cy="19404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_tradnl" dirty="0" err="1"/>
              <a:t>This</a:t>
            </a:r>
            <a:r>
              <a:rPr lang="es-ES_tradnl" dirty="0"/>
              <a:t> </a:t>
            </a:r>
            <a:r>
              <a:rPr lang="es-ES_tradnl" dirty="0" err="1"/>
              <a:t>depends</a:t>
            </a:r>
            <a:r>
              <a:rPr lang="es-ES_tradnl" dirty="0"/>
              <a:t> </a:t>
            </a:r>
            <a:r>
              <a:rPr lang="es-ES_tradnl" dirty="0" err="1"/>
              <a:t>on</a:t>
            </a:r>
            <a:r>
              <a:rPr lang="es-ES_tradnl" dirty="0"/>
              <a:t> </a:t>
            </a:r>
            <a:r>
              <a:rPr lang="es-ES_tradnl" dirty="0" err="1"/>
              <a:t>theory</a:t>
            </a:r>
            <a:r>
              <a:rPr lang="es-ES_tradnl" dirty="0"/>
              <a:t>. </a:t>
            </a:r>
            <a:r>
              <a:rPr lang="es-ES_tradnl" dirty="0" err="1"/>
              <a:t>Specifically</a:t>
            </a:r>
            <a:r>
              <a:rPr lang="es-ES_tradnl" dirty="0"/>
              <a:t>, </a:t>
            </a:r>
            <a:r>
              <a:rPr lang="es-ES_tradnl" dirty="0" err="1"/>
              <a:t>understanding</a:t>
            </a:r>
            <a:r>
              <a:rPr lang="es-ES_tradnl" dirty="0"/>
              <a:t> </a:t>
            </a:r>
            <a:r>
              <a:rPr lang="es-ES_tradnl" dirty="0" err="1"/>
              <a:t>which</a:t>
            </a:r>
            <a:r>
              <a:rPr lang="es-ES_tradnl" dirty="0"/>
              <a:t> variables </a:t>
            </a:r>
            <a:r>
              <a:rPr lang="es-ES_tradnl" dirty="0" err="1"/>
              <a:t>you</a:t>
            </a:r>
            <a:r>
              <a:rPr lang="es-ES_tradnl" dirty="0"/>
              <a:t> are </a:t>
            </a:r>
            <a:r>
              <a:rPr lang="es-ES_tradnl" dirty="0" err="1"/>
              <a:t>interested</a:t>
            </a:r>
            <a:r>
              <a:rPr lang="es-ES_tradnl" dirty="0"/>
              <a:t> in </a:t>
            </a:r>
            <a:r>
              <a:rPr lang="es-ES_tradnl" dirty="0" err="1"/>
              <a:t>evaluating</a:t>
            </a:r>
            <a:r>
              <a:rPr lang="es-ES_tradnl" dirty="0"/>
              <a:t> </a:t>
            </a:r>
            <a:r>
              <a:rPr lang="es-ES_tradnl" dirty="0" err="1"/>
              <a:t>that</a:t>
            </a:r>
            <a:r>
              <a:rPr lang="es-ES_tradnl" dirty="0"/>
              <a:t> </a:t>
            </a:r>
            <a:r>
              <a:rPr lang="es-ES_tradnl" dirty="0" err="1"/>
              <a:t>would</a:t>
            </a:r>
            <a:r>
              <a:rPr lang="es-ES_tradnl" dirty="0"/>
              <a:t> </a:t>
            </a:r>
            <a:r>
              <a:rPr lang="es-ES_tradnl" dirty="0" err="1"/>
              <a:t>help</a:t>
            </a:r>
            <a:r>
              <a:rPr lang="es-ES_tradnl" dirty="0"/>
              <a:t> </a:t>
            </a:r>
            <a:r>
              <a:rPr lang="es-ES_tradnl" dirty="0" err="1"/>
              <a:t>you</a:t>
            </a:r>
            <a:r>
              <a:rPr lang="es-ES_tradnl" dirty="0"/>
              <a:t> </a:t>
            </a:r>
            <a:r>
              <a:rPr lang="es-ES_tradnl" dirty="0" err="1"/>
              <a:t>explain</a:t>
            </a:r>
            <a:r>
              <a:rPr lang="es-ES_tradnl" dirty="0"/>
              <a:t> </a:t>
            </a:r>
            <a:r>
              <a:rPr lang="es-ES_tradnl" dirty="0" err="1"/>
              <a:t>the</a:t>
            </a:r>
            <a:r>
              <a:rPr lang="es-ES_tradnl" dirty="0"/>
              <a:t> DV</a:t>
            </a:r>
          </a:p>
          <a:p>
            <a:pPr marL="0" indent="0">
              <a:buFont typeface="Arial" panose="020B0604020202020204" pitchFamily="34" charset="0"/>
              <a:buNone/>
            </a:pPr>
            <a:endParaRPr lang="es-ES_tradnl" dirty="0"/>
          </a:p>
        </p:txBody>
      </p:sp>
      <p:sp>
        <p:nvSpPr>
          <p:cNvPr id="9" name="TextBox 8">
            <a:extLst>
              <a:ext uri="{FF2B5EF4-FFF2-40B4-BE49-F238E27FC236}">
                <a16:creationId xmlns:a16="http://schemas.microsoft.com/office/drawing/2014/main" id="{02627AF4-59A3-7086-6CAE-800155A8A4CB}"/>
              </a:ext>
            </a:extLst>
          </p:cNvPr>
          <p:cNvSpPr txBox="1"/>
          <p:nvPr/>
        </p:nvSpPr>
        <p:spPr>
          <a:xfrm>
            <a:off x="5399649" y="5765055"/>
            <a:ext cx="5710859" cy="369332"/>
          </a:xfrm>
          <a:prstGeom prst="rect">
            <a:avLst/>
          </a:prstGeom>
          <a:noFill/>
        </p:spPr>
        <p:txBody>
          <a:bodyPr wrap="none" rtlCol="0">
            <a:spAutoFit/>
          </a:bodyPr>
          <a:lstStyle/>
          <a:p>
            <a:r>
              <a:rPr lang="es-ES_tradnl" dirty="0" err="1"/>
              <a:t>You</a:t>
            </a:r>
            <a:r>
              <a:rPr lang="es-ES_tradnl" dirty="0"/>
              <a:t> can </a:t>
            </a:r>
            <a:r>
              <a:rPr lang="es-ES_tradnl" dirty="0" err="1"/>
              <a:t>evaluate</a:t>
            </a:r>
            <a:r>
              <a:rPr lang="es-ES_tradnl" dirty="0"/>
              <a:t> as </a:t>
            </a:r>
            <a:r>
              <a:rPr lang="es-ES_tradnl" dirty="0" err="1"/>
              <a:t>many</a:t>
            </a:r>
            <a:r>
              <a:rPr lang="es-ES_tradnl" dirty="0"/>
              <a:t> </a:t>
            </a:r>
            <a:r>
              <a:rPr lang="es-ES_tradnl" dirty="0" err="1"/>
              <a:t>models</a:t>
            </a:r>
            <a:r>
              <a:rPr lang="es-ES_tradnl" dirty="0"/>
              <a:t> as </a:t>
            </a:r>
            <a:r>
              <a:rPr lang="es-ES_tradnl" dirty="0" err="1"/>
              <a:t>your</a:t>
            </a:r>
            <a:r>
              <a:rPr lang="es-ES_tradnl" dirty="0"/>
              <a:t> </a:t>
            </a:r>
            <a:r>
              <a:rPr lang="es-ES_tradnl" dirty="0" err="1"/>
              <a:t>heart</a:t>
            </a:r>
            <a:r>
              <a:rPr lang="es-ES_tradnl" dirty="0"/>
              <a:t> </a:t>
            </a:r>
            <a:r>
              <a:rPr lang="es-ES_tradnl" dirty="0" err="1"/>
              <a:t>desires</a:t>
            </a:r>
            <a:r>
              <a:rPr lang="es-ES_tradnl" dirty="0"/>
              <a:t>!</a:t>
            </a:r>
          </a:p>
        </p:txBody>
      </p:sp>
    </p:spTree>
    <p:extLst>
      <p:ext uri="{BB962C8B-B14F-4D97-AF65-F5344CB8AC3E}">
        <p14:creationId xmlns:p14="http://schemas.microsoft.com/office/powerpoint/2010/main" val="3261698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562AE-A7C0-0B73-DF29-61053DDC9A61}"/>
              </a:ext>
            </a:extLst>
          </p:cNvPr>
          <p:cNvSpPr>
            <a:spLocks noGrp="1"/>
          </p:cNvSpPr>
          <p:nvPr>
            <p:ph type="title"/>
          </p:nvPr>
        </p:nvSpPr>
        <p:spPr>
          <a:xfrm>
            <a:off x="808638" y="386930"/>
            <a:ext cx="9236700" cy="1188950"/>
          </a:xfrm>
        </p:spPr>
        <p:txBody>
          <a:bodyPr anchor="b">
            <a:normAutofit/>
          </a:bodyPr>
          <a:lstStyle/>
          <a:p>
            <a:r>
              <a:rPr lang="es-ES_tradnl" sz="5400"/>
              <a:t>Fixed-Effects Structures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DEC60-8696-BBA5-C114-845819F63DE3}"/>
              </a:ext>
            </a:extLst>
          </p:cNvPr>
          <p:cNvSpPr>
            <a:spLocks noGrp="1"/>
          </p:cNvSpPr>
          <p:nvPr>
            <p:ph idx="1"/>
          </p:nvPr>
        </p:nvSpPr>
        <p:spPr>
          <a:xfrm>
            <a:off x="793660" y="2599509"/>
            <a:ext cx="10143668" cy="3435531"/>
          </a:xfrm>
        </p:spPr>
        <p:txBody>
          <a:bodyPr anchor="ctr">
            <a:normAutofit/>
          </a:bodyPr>
          <a:lstStyle/>
          <a:p>
            <a:pPr marL="0" indent="0" rtl="0" fontAlgn="base">
              <a:buNone/>
            </a:pPr>
            <a:r>
              <a:rPr lang="en-US" sz="2000" b="0" i="0" dirty="0">
                <a:effectLst/>
                <a:latin typeface="Calibri" panose="020F0502020204030204" pitchFamily="34" charset="0"/>
              </a:rPr>
              <a:t>The “*” in Bin * Phase * Group indicates that we want to account for fixed effects of Bin, Phase, Group, and </a:t>
            </a:r>
            <a:r>
              <a:rPr lang="en-US" sz="2000" b="0" i="1" dirty="0">
                <a:effectLst/>
                <a:latin typeface="Calibri" panose="020F0502020204030204" pitchFamily="34" charset="0"/>
              </a:rPr>
              <a:t>all possible interactions</a:t>
            </a:r>
            <a:r>
              <a:rPr lang="en-US" sz="2000" b="0" i="0" dirty="0">
                <a:effectLst/>
                <a:latin typeface="Calibri" panose="020F0502020204030204" pitchFamily="34" charset="0"/>
              </a:rPr>
              <a:t> among Bin, Phase, and Group (i.e., Bin x Phase, Bin x Group, Group x Phase, and Bin x Group x Phase).    </a:t>
            </a:r>
          </a:p>
          <a:p>
            <a:pPr marL="0" indent="0" rtl="0" fontAlgn="base">
              <a:buNone/>
            </a:pPr>
            <a:endParaRPr lang="en-US" sz="2000" b="0" i="0" dirty="0">
              <a:effectLst/>
              <a:latin typeface="Calibri" panose="020F0502020204030204" pitchFamily="34" charset="0"/>
            </a:endParaRPr>
          </a:p>
          <a:p>
            <a:pPr fontAlgn="base"/>
            <a:r>
              <a:rPr lang="en-US" sz="2000" b="0" i="0" dirty="0">
                <a:effectLst/>
                <a:latin typeface="Calibri" panose="020F0502020204030204" pitchFamily="34" charset="0"/>
              </a:rPr>
              <a:t>Including the Bin x Phase interaction allows us to examine whether there were different trends in responding across bins within each phase.  </a:t>
            </a:r>
          </a:p>
          <a:p>
            <a:pPr fontAlgn="base"/>
            <a:endParaRPr lang="en-US" sz="2000" b="0" i="0" dirty="0">
              <a:effectLst/>
              <a:latin typeface="Segoe UI" panose="020B0502040204020203" pitchFamily="34" charset="0"/>
            </a:endParaRPr>
          </a:p>
          <a:p>
            <a:pPr fontAlgn="base"/>
            <a:r>
              <a:rPr lang="en-US" sz="2000" b="0" i="0" dirty="0">
                <a:effectLst/>
                <a:latin typeface="Calibri" panose="020F0502020204030204" pitchFamily="34" charset="0"/>
              </a:rPr>
              <a:t>We include a Bin x Group interaction to examine whether changes in responding across bins differs as a function of Group – whether response rates were higher overall in one group versus another, etc.</a:t>
            </a:r>
            <a:endParaRPr lang="en-US" sz="2000" dirty="0">
              <a:latin typeface="Segoe UI" panose="020B0502040204020203" pitchFamily="34" charset="0"/>
            </a:endParaRPr>
          </a:p>
        </p:txBody>
      </p:sp>
    </p:spTree>
    <p:extLst>
      <p:ext uri="{BB962C8B-B14F-4D97-AF65-F5344CB8AC3E}">
        <p14:creationId xmlns:p14="http://schemas.microsoft.com/office/powerpoint/2010/main" val="131745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562AE-A7C0-0B73-DF29-61053DDC9A61}"/>
              </a:ext>
            </a:extLst>
          </p:cNvPr>
          <p:cNvSpPr>
            <a:spLocks noGrp="1"/>
          </p:cNvSpPr>
          <p:nvPr>
            <p:ph type="title"/>
          </p:nvPr>
        </p:nvSpPr>
        <p:spPr>
          <a:xfrm>
            <a:off x="808638" y="386930"/>
            <a:ext cx="9236700" cy="1188950"/>
          </a:xfrm>
        </p:spPr>
        <p:txBody>
          <a:bodyPr anchor="b">
            <a:normAutofit/>
          </a:bodyPr>
          <a:lstStyle/>
          <a:p>
            <a:r>
              <a:rPr lang="es-ES_tradnl" sz="5400"/>
              <a:t>Fixed-Effects Structures (cont’d)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DEC60-8696-BBA5-C114-845819F63DE3}"/>
              </a:ext>
            </a:extLst>
          </p:cNvPr>
          <p:cNvSpPr>
            <a:spLocks noGrp="1"/>
          </p:cNvSpPr>
          <p:nvPr>
            <p:ph idx="1"/>
          </p:nvPr>
        </p:nvSpPr>
        <p:spPr>
          <a:xfrm>
            <a:off x="793660" y="2599509"/>
            <a:ext cx="10143668" cy="3435531"/>
          </a:xfrm>
        </p:spPr>
        <p:txBody>
          <a:bodyPr anchor="ctr">
            <a:normAutofit/>
          </a:bodyPr>
          <a:lstStyle/>
          <a:p>
            <a:pPr fontAlgn="base"/>
            <a:r>
              <a:rPr lang="en-US" sz="2200" b="0" i="0" dirty="0">
                <a:effectLst/>
                <a:latin typeface="Calibri" panose="020F0502020204030204" pitchFamily="34" charset="0"/>
              </a:rPr>
              <a:t>The addition of a Group x Phase interaction allows us to examine between-group differences in sensitivity to reinforcement and extinction contingencies in Phases 1 and 2.</a:t>
            </a:r>
          </a:p>
          <a:p>
            <a:pPr marL="0" indent="0" fontAlgn="base">
              <a:buNone/>
            </a:pPr>
            <a:r>
              <a:rPr lang="en-US" sz="2200" b="0" i="0" dirty="0">
                <a:effectLst/>
                <a:latin typeface="Calibri" panose="020F0502020204030204" pitchFamily="34" charset="0"/>
              </a:rPr>
              <a:t>  </a:t>
            </a:r>
            <a:endParaRPr lang="en-US" sz="2200" dirty="0">
              <a:latin typeface="Calibri" panose="020F0502020204030204" pitchFamily="34" charset="0"/>
            </a:endParaRPr>
          </a:p>
          <a:p>
            <a:pPr fontAlgn="base"/>
            <a:r>
              <a:rPr lang="en-US" sz="2200" b="0" i="0" dirty="0">
                <a:effectLst/>
                <a:latin typeface="Calibri" panose="020F0502020204030204" pitchFamily="34" charset="0"/>
              </a:rPr>
              <a:t>Finally, including the three-way interaction between Bin, Phase, and Group allows us to simultaneously test (1) differences in overall responding between phases, (2) differences in overall responding between groups, and (3) whether changes in responding within each phase were dependent on Group – whether responding was more sensitive to a contingency in one group versus another.</a:t>
            </a:r>
            <a:endParaRPr lang="en-US" sz="2200" b="0" i="0" dirty="0">
              <a:effectLst/>
              <a:latin typeface="Segoe UI" panose="020B0502040204020203" pitchFamily="34" charset="0"/>
            </a:endParaRPr>
          </a:p>
        </p:txBody>
      </p:sp>
    </p:spTree>
    <p:extLst>
      <p:ext uri="{BB962C8B-B14F-4D97-AF65-F5344CB8AC3E}">
        <p14:creationId xmlns:p14="http://schemas.microsoft.com/office/powerpoint/2010/main" val="13711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562AE-A7C0-0B73-DF29-61053DDC9A61}"/>
              </a:ext>
            </a:extLst>
          </p:cNvPr>
          <p:cNvSpPr>
            <a:spLocks noGrp="1"/>
          </p:cNvSpPr>
          <p:nvPr>
            <p:ph type="title"/>
          </p:nvPr>
        </p:nvSpPr>
        <p:spPr>
          <a:xfrm>
            <a:off x="808638" y="386930"/>
            <a:ext cx="9236700" cy="1188950"/>
          </a:xfrm>
        </p:spPr>
        <p:txBody>
          <a:bodyPr anchor="b">
            <a:normAutofit/>
          </a:bodyPr>
          <a:lstStyle/>
          <a:p>
            <a:r>
              <a:rPr lang="es-ES_tradnl" sz="5400"/>
              <a:t>Random-Effects Structures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DEC60-8696-BBA5-C114-845819F63DE3}"/>
              </a:ext>
            </a:extLst>
          </p:cNvPr>
          <p:cNvSpPr>
            <a:spLocks noGrp="1"/>
          </p:cNvSpPr>
          <p:nvPr>
            <p:ph idx="1"/>
          </p:nvPr>
        </p:nvSpPr>
        <p:spPr>
          <a:xfrm>
            <a:off x="302686" y="2203079"/>
            <a:ext cx="10937328" cy="4654286"/>
          </a:xfrm>
        </p:spPr>
        <p:txBody>
          <a:bodyPr anchor="ctr">
            <a:noAutofit/>
          </a:bodyPr>
          <a:lstStyle/>
          <a:p>
            <a:pPr marL="0" indent="0" rtl="0" fontAlgn="base">
              <a:buNone/>
            </a:pPr>
            <a:r>
              <a:rPr lang="en-US" sz="2200" dirty="0">
                <a:latin typeface="Calibri" panose="020F0502020204030204" pitchFamily="34" charset="0"/>
                <a:cs typeface="Calibri" panose="020F0502020204030204" pitchFamily="34" charset="0"/>
              </a:rPr>
              <a:t>The</a:t>
            </a:r>
            <a:r>
              <a:rPr lang="en-US" sz="2200" b="0" i="0" dirty="0">
                <a:effectLst/>
                <a:latin typeface="Calibri" panose="020F0502020204030204" pitchFamily="34" charset="0"/>
                <a:cs typeface="Calibri" panose="020F0502020204030204" pitchFamily="34" charset="0"/>
              </a:rPr>
              <a:t> initial random intercept of ID allows for overall levels of responding to vary across individual participants</a:t>
            </a:r>
          </a:p>
          <a:p>
            <a:pPr marL="0" indent="0" rtl="0" fontAlgn="base">
              <a:buNone/>
            </a:pPr>
            <a:endParaRPr lang="en-US" sz="2200" b="0" i="0" dirty="0">
              <a:effectLst/>
              <a:latin typeface="Calibri" panose="020F0502020204030204" pitchFamily="34" charset="0"/>
              <a:cs typeface="Calibri" panose="020F0502020204030204" pitchFamily="34" charset="0"/>
            </a:endParaRPr>
          </a:p>
          <a:p>
            <a:pPr marL="0" indent="0" fontAlgn="base">
              <a:buNone/>
            </a:pPr>
            <a:r>
              <a:rPr lang="en-US" sz="2200" b="0" i="0" dirty="0">
                <a:effectLst/>
                <a:latin typeface="Calibri" panose="020F0502020204030204" pitchFamily="34" charset="0"/>
                <a:cs typeface="Calibri" panose="020F0502020204030204" pitchFamily="34" charset="0"/>
              </a:rPr>
              <a:t>The best random-effects structure is evaluated here by comparing the initial model with all fixed effects (and random intercept of Participant only) to more complex models (up to two simultaneous random slope effects).  </a:t>
            </a:r>
          </a:p>
          <a:p>
            <a:pPr marL="0" indent="0" fontAlgn="base">
              <a:buNone/>
            </a:pPr>
            <a:endParaRPr lang="en-US" sz="2200" dirty="0">
              <a:latin typeface="Calibri" panose="020F0502020204030204" pitchFamily="34" charset="0"/>
              <a:cs typeface="Calibri" panose="020F0502020204030204" pitchFamily="34" charset="0"/>
            </a:endParaRPr>
          </a:p>
          <a:p>
            <a:pPr marL="0" indent="0" fontAlgn="base">
              <a:buNone/>
            </a:pPr>
            <a:r>
              <a:rPr lang="en-US" sz="2200" b="0" i="0" dirty="0">
                <a:effectLst/>
                <a:latin typeface="Calibri" panose="020F0502020204030204" pitchFamily="34" charset="0"/>
                <a:cs typeface="Calibri" panose="020F0502020204030204" pitchFamily="34" charset="0"/>
              </a:rPr>
              <a:t>The random-slope effects that we’re evaluating are (1) Bin, which allows for participant-level differences in changes in responding across 30-s bins and (2) Bin + Phase, which allows for what is described in (1), and also for participant-level differences in changes in responding across experimental conditions (i.e., phases).  </a:t>
            </a:r>
          </a:p>
          <a:p>
            <a:pPr marL="0" indent="0" fontAlgn="base">
              <a:buNone/>
            </a:pPr>
            <a:endParaRPr lang="en-US" sz="22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996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2B187-EA01-4CFF-706D-F939E1381B01}"/>
              </a:ext>
            </a:extLst>
          </p:cNvPr>
          <p:cNvSpPr>
            <a:spLocks noGrp="1"/>
          </p:cNvSpPr>
          <p:nvPr>
            <p:ph type="title"/>
          </p:nvPr>
        </p:nvSpPr>
        <p:spPr>
          <a:xfrm>
            <a:off x="808638" y="386930"/>
            <a:ext cx="9236700" cy="1188950"/>
          </a:xfrm>
        </p:spPr>
        <p:txBody>
          <a:bodyPr anchor="b">
            <a:normAutofit/>
          </a:bodyPr>
          <a:lstStyle/>
          <a:p>
            <a:r>
              <a:rPr lang="es-ES_tradnl" sz="5400"/>
              <a:t>Compare models based on AIC</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1C52F3-4EC5-5441-094D-778051E72935}"/>
              </a:ext>
            </a:extLst>
          </p:cNvPr>
          <p:cNvSpPr>
            <a:spLocks noGrp="1"/>
          </p:cNvSpPr>
          <p:nvPr>
            <p:ph idx="1"/>
          </p:nvPr>
        </p:nvSpPr>
        <p:spPr>
          <a:xfrm>
            <a:off x="793660" y="2599509"/>
            <a:ext cx="10143668" cy="3435531"/>
          </a:xfrm>
        </p:spPr>
        <p:txBody>
          <a:bodyPr anchor="ctr">
            <a:normAutofit/>
          </a:bodyPr>
          <a:lstStyle/>
          <a:p>
            <a:pPr marL="0" indent="0">
              <a:buNone/>
            </a:pPr>
            <a:r>
              <a:rPr lang="es-ES_tradnl" sz="2400" dirty="0" err="1"/>
              <a:t>Akaike’s</a:t>
            </a:r>
            <a:r>
              <a:rPr lang="es-ES_tradnl" sz="2400" dirty="0"/>
              <a:t> </a:t>
            </a:r>
            <a:r>
              <a:rPr lang="es-ES_tradnl" sz="2400" dirty="0" err="1"/>
              <a:t>Information</a:t>
            </a:r>
            <a:r>
              <a:rPr lang="es-ES_tradnl" sz="2400" dirty="0"/>
              <a:t> </a:t>
            </a:r>
            <a:r>
              <a:rPr lang="es-ES_tradnl" sz="2400" dirty="0" err="1"/>
              <a:t>Criterion</a:t>
            </a:r>
            <a:r>
              <a:rPr lang="es-ES_tradnl" sz="2400" dirty="0"/>
              <a:t> (AIC) </a:t>
            </a:r>
            <a:r>
              <a:rPr lang="es-ES_tradnl" sz="2400" dirty="0" err="1"/>
              <a:t>is</a:t>
            </a:r>
            <a:r>
              <a:rPr lang="es-ES_tradnl" sz="2400" dirty="0"/>
              <a:t> a </a:t>
            </a:r>
            <a:r>
              <a:rPr lang="es-ES_tradnl" sz="2400" dirty="0" err="1"/>
              <a:t>measure</a:t>
            </a:r>
            <a:r>
              <a:rPr lang="es-ES_tradnl" sz="2400" dirty="0"/>
              <a:t> </a:t>
            </a:r>
            <a:r>
              <a:rPr lang="es-ES_tradnl" sz="2400" dirty="0" err="1"/>
              <a:t>of</a:t>
            </a:r>
            <a:r>
              <a:rPr lang="es-ES_tradnl" sz="2400" dirty="0"/>
              <a:t> </a:t>
            </a:r>
            <a:r>
              <a:rPr lang="es-ES_tradnl" sz="2400" dirty="0" err="1"/>
              <a:t>goodness</a:t>
            </a:r>
            <a:r>
              <a:rPr lang="es-ES_tradnl" sz="2400" dirty="0"/>
              <a:t> </a:t>
            </a:r>
            <a:r>
              <a:rPr lang="es-ES_tradnl" sz="2400" dirty="0" err="1"/>
              <a:t>of</a:t>
            </a:r>
            <a:r>
              <a:rPr lang="es-ES_tradnl" sz="2400" dirty="0"/>
              <a:t> </a:t>
            </a:r>
            <a:r>
              <a:rPr lang="es-ES_tradnl" sz="2400" dirty="0" err="1"/>
              <a:t>fit</a:t>
            </a:r>
            <a:endParaRPr lang="es-ES_tradnl" sz="2400" dirty="0"/>
          </a:p>
          <a:p>
            <a:pPr marL="0" indent="0">
              <a:buNone/>
            </a:pPr>
            <a:endParaRPr lang="es-ES_tradnl" sz="2400" dirty="0"/>
          </a:p>
          <a:p>
            <a:pPr marL="0" indent="0">
              <a:buNone/>
            </a:pPr>
            <a:r>
              <a:rPr lang="es-ES_tradnl" sz="2400" dirty="0" err="1"/>
              <a:t>We</a:t>
            </a:r>
            <a:r>
              <a:rPr lang="es-ES_tradnl" sz="2400" dirty="0"/>
              <a:t> can test </a:t>
            </a:r>
            <a:r>
              <a:rPr lang="es-ES_tradnl" sz="2400" dirty="0" err="1"/>
              <a:t>improvements</a:t>
            </a:r>
            <a:r>
              <a:rPr lang="es-ES_tradnl" sz="2400" dirty="0"/>
              <a:t> in </a:t>
            </a:r>
            <a:r>
              <a:rPr lang="es-ES_tradnl" sz="2400" dirty="0" err="1"/>
              <a:t>model</a:t>
            </a:r>
            <a:r>
              <a:rPr lang="es-ES_tradnl" sz="2400" dirty="0"/>
              <a:t> </a:t>
            </a:r>
            <a:r>
              <a:rPr lang="es-ES_tradnl" sz="2400" dirty="0" err="1"/>
              <a:t>quality</a:t>
            </a:r>
            <a:r>
              <a:rPr lang="es-ES_tradnl" sz="2400" dirty="0"/>
              <a:t> </a:t>
            </a:r>
            <a:r>
              <a:rPr lang="es-ES_tradnl" sz="2400" dirty="0" err="1"/>
              <a:t>between</a:t>
            </a:r>
            <a:r>
              <a:rPr lang="es-ES_tradnl" sz="2400" dirty="0"/>
              <a:t> </a:t>
            </a:r>
            <a:r>
              <a:rPr lang="es-ES_tradnl" sz="2400" dirty="0" err="1"/>
              <a:t>the</a:t>
            </a:r>
            <a:r>
              <a:rPr lang="es-ES_tradnl" sz="2400" dirty="0"/>
              <a:t> </a:t>
            </a:r>
            <a:r>
              <a:rPr lang="es-ES_tradnl" sz="2400" dirty="0" err="1"/>
              <a:t>different</a:t>
            </a:r>
            <a:r>
              <a:rPr lang="es-ES_tradnl" sz="2400" dirty="0"/>
              <a:t> </a:t>
            </a:r>
            <a:r>
              <a:rPr lang="es-ES_tradnl" sz="2400" dirty="0" err="1"/>
              <a:t>random-effects</a:t>
            </a:r>
            <a:r>
              <a:rPr lang="es-ES_tradnl" sz="2400" dirty="0"/>
              <a:t> </a:t>
            </a:r>
            <a:r>
              <a:rPr lang="es-ES_tradnl" sz="2400" dirty="0" err="1"/>
              <a:t>structures</a:t>
            </a:r>
            <a:endParaRPr lang="es-ES_tradnl" sz="2400" dirty="0"/>
          </a:p>
          <a:p>
            <a:pPr marL="0" indent="0">
              <a:buNone/>
            </a:pPr>
            <a:endParaRPr lang="es-ES_tradnl" sz="2400" dirty="0"/>
          </a:p>
          <a:p>
            <a:pPr marL="0" indent="0">
              <a:buNone/>
            </a:pPr>
            <a:r>
              <a:rPr lang="es-ES_tradnl" sz="2400" dirty="0" err="1"/>
              <a:t>The</a:t>
            </a:r>
            <a:r>
              <a:rPr lang="es-ES_tradnl" sz="2400" dirty="0"/>
              <a:t> </a:t>
            </a:r>
            <a:r>
              <a:rPr lang="es-ES_tradnl" sz="2400" dirty="0" err="1"/>
              <a:t>model</a:t>
            </a:r>
            <a:r>
              <a:rPr lang="es-ES_tradnl" sz="2400" dirty="0"/>
              <a:t> </a:t>
            </a:r>
            <a:r>
              <a:rPr lang="es-ES_tradnl" sz="2400" dirty="0" err="1"/>
              <a:t>with</a:t>
            </a:r>
            <a:r>
              <a:rPr lang="es-ES_tradnl" sz="2400" dirty="0"/>
              <a:t> </a:t>
            </a:r>
            <a:r>
              <a:rPr lang="es-ES_tradnl" sz="2400" dirty="0" err="1"/>
              <a:t>the</a:t>
            </a:r>
            <a:r>
              <a:rPr lang="es-ES_tradnl" sz="2400" dirty="0"/>
              <a:t> </a:t>
            </a:r>
            <a:r>
              <a:rPr lang="es-ES_tradnl" sz="2400" dirty="0" err="1"/>
              <a:t>lowest</a:t>
            </a:r>
            <a:r>
              <a:rPr lang="es-ES_tradnl" sz="2400" dirty="0"/>
              <a:t> AIC </a:t>
            </a:r>
            <a:r>
              <a:rPr lang="es-ES_tradnl" sz="2400" dirty="0" err="1"/>
              <a:t>is</a:t>
            </a:r>
            <a:r>
              <a:rPr lang="es-ES_tradnl" sz="2400" dirty="0"/>
              <a:t> </a:t>
            </a:r>
            <a:r>
              <a:rPr lang="es-ES_tradnl" sz="2400" dirty="0" err="1"/>
              <a:t>considered</a:t>
            </a:r>
            <a:r>
              <a:rPr lang="es-ES_tradnl" sz="2400" dirty="0"/>
              <a:t> </a:t>
            </a:r>
            <a:r>
              <a:rPr lang="es-ES_tradnl" sz="2400" dirty="0" err="1"/>
              <a:t>the</a:t>
            </a:r>
            <a:r>
              <a:rPr lang="es-ES_tradnl" sz="2400" dirty="0"/>
              <a:t> “</a:t>
            </a:r>
            <a:r>
              <a:rPr lang="es-ES_tradnl" sz="2400" dirty="0" err="1"/>
              <a:t>best</a:t>
            </a:r>
            <a:r>
              <a:rPr lang="es-ES_tradnl" sz="2400" dirty="0"/>
              <a:t>” </a:t>
            </a:r>
            <a:r>
              <a:rPr lang="es-ES_tradnl" sz="2400" dirty="0" err="1"/>
              <a:t>model</a:t>
            </a:r>
            <a:endParaRPr lang="es-ES_tradnl" sz="2400" dirty="0"/>
          </a:p>
        </p:txBody>
      </p:sp>
    </p:spTree>
    <p:extLst>
      <p:ext uri="{BB962C8B-B14F-4D97-AF65-F5344CB8AC3E}">
        <p14:creationId xmlns:p14="http://schemas.microsoft.com/office/powerpoint/2010/main" val="3711092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 shot of a computer&#10;&#10;Description automatically generated">
            <a:extLst>
              <a:ext uri="{FF2B5EF4-FFF2-40B4-BE49-F238E27FC236}">
                <a16:creationId xmlns:a16="http://schemas.microsoft.com/office/drawing/2014/main" id="{3CDA2103-F6FA-3E38-B264-08ABF997CA28}"/>
              </a:ext>
            </a:extLst>
          </p:cNvPr>
          <p:cNvPicPr>
            <a:picLocks noGrp="1" noChangeAspect="1"/>
          </p:cNvPicPr>
          <p:nvPr>
            <p:ph idx="1"/>
          </p:nvPr>
        </p:nvPicPr>
        <p:blipFill>
          <a:blip r:embed="rId2"/>
          <a:stretch>
            <a:fillRect/>
          </a:stretch>
        </p:blipFill>
        <p:spPr>
          <a:xfrm>
            <a:off x="5178670" y="431461"/>
            <a:ext cx="6516388" cy="5995077"/>
          </a:xfrm>
          <a:prstGeom prst="rect">
            <a:avLst/>
          </a:prstGeom>
        </p:spPr>
      </p:pic>
      <p:sp>
        <p:nvSpPr>
          <p:cNvPr id="7" name="TextBox 6">
            <a:extLst>
              <a:ext uri="{FF2B5EF4-FFF2-40B4-BE49-F238E27FC236}">
                <a16:creationId xmlns:a16="http://schemas.microsoft.com/office/drawing/2014/main" id="{1EDDB407-3924-06FD-343A-5C513F59AD23}"/>
              </a:ext>
            </a:extLst>
          </p:cNvPr>
          <p:cNvSpPr txBox="1"/>
          <p:nvPr/>
        </p:nvSpPr>
        <p:spPr>
          <a:xfrm>
            <a:off x="274320" y="641021"/>
            <a:ext cx="4916282" cy="5632311"/>
          </a:xfrm>
          <a:prstGeom prst="rect">
            <a:avLst/>
          </a:prstGeom>
          <a:noFill/>
        </p:spPr>
        <p:txBody>
          <a:bodyPr wrap="none" rtlCol="0">
            <a:spAutoFit/>
          </a:bodyPr>
          <a:lstStyle/>
          <a:p>
            <a:r>
              <a:rPr lang="en-US" dirty="0"/>
              <a:t>Define your model</a:t>
            </a:r>
          </a:p>
          <a:p>
            <a:r>
              <a:rPr lang="en-US" dirty="0"/>
              <a:t>Define the data</a:t>
            </a:r>
          </a:p>
          <a:p>
            <a:r>
              <a:rPr lang="en-US" dirty="0"/>
              <a:t>Add information related to MLM for</a:t>
            </a:r>
          </a:p>
          <a:p>
            <a:r>
              <a:rPr lang="en-US" dirty="0"/>
              <a:t>optimization (controls)</a:t>
            </a:r>
          </a:p>
          <a:p>
            <a:endParaRPr lang="en-US" dirty="0"/>
          </a:p>
          <a:p>
            <a:endParaRPr lang="en-US" dirty="0"/>
          </a:p>
          <a:p>
            <a:r>
              <a:rPr lang="en-US" i="1" dirty="0"/>
              <a:t>REML</a:t>
            </a:r>
            <a:r>
              <a:rPr lang="en-US" dirty="0"/>
              <a:t>= Restricted Maximum Likelihood.</a:t>
            </a:r>
          </a:p>
          <a:p>
            <a:r>
              <a:rPr lang="en-US" dirty="0"/>
              <a:t>Helps create unbiased estimate of variance and</a:t>
            </a:r>
          </a:p>
          <a:p>
            <a:r>
              <a:rPr lang="en-US" dirty="0"/>
              <a:t>covariance parameters (thus, set to TRUE)</a:t>
            </a:r>
          </a:p>
          <a:p>
            <a:r>
              <a:rPr lang="en-US" dirty="0"/>
              <a:t>When using REML, there is a penalty applied to </a:t>
            </a:r>
          </a:p>
          <a:p>
            <a:r>
              <a:rPr lang="en-US" dirty="0"/>
              <a:t>the degrees of freedom when estimating the </a:t>
            </a:r>
          </a:p>
          <a:p>
            <a:r>
              <a:rPr lang="en-US" dirty="0"/>
              <a:t>variance components</a:t>
            </a:r>
          </a:p>
          <a:p>
            <a:endParaRPr lang="en-US" dirty="0"/>
          </a:p>
          <a:p>
            <a:r>
              <a:rPr lang="en-US" i="1" dirty="0" err="1"/>
              <a:t>Calc.dervis</a:t>
            </a:r>
            <a:r>
              <a:rPr lang="en-US" i="1" dirty="0"/>
              <a:t> </a:t>
            </a:r>
            <a:r>
              <a:rPr lang="en-US" dirty="0"/>
              <a:t>– for nonlinear solution</a:t>
            </a:r>
          </a:p>
          <a:p>
            <a:r>
              <a:rPr lang="en-US" i="1" dirty="0" err="1"/>
              <a:t>optCtrl</a:t>
            </a:r>
            <a:r>
              <a:rPr lang="en-US" dirty="0"/>
              <a:t> – related to optimizers needed so</a:t>
            </a:r>
          </a:p>
          <a:p>
            <a:r>
              <a:rPr lang="en-US" dirty="0"/>
              <a:t>the model converges </a:t>
            </a:r>
          </a:p>
          <a:p>
            <a:endParaRPr lang="en-US" dirty="0"/>
          </a:p>
          <a:p>
            <a:r>
              <a:rPr lang="en-US" dirty="0"/>
              <a:t>Feel free to use as is but run ‘?</a:t>
            </a:r>
            <a:r>
              <a:rPr lang="en-US" dirty="0" err="1"/>
              <a:t>lmerControl</a:t>
            </a:r>
            <a:r>
              <a:rPr lang="en-US" dirty="0"/>
              <a:t>’ for</a:t>
            </a:r>
          </a:p>
          <a:p>
            <a:r>
              <a:rPr lang="en-US" dirty="0"/>
              <a:t>more information</a:t>
            </a:r>
          </a:p>
          <a:p>
            <a:endParaRPr lang="en-US" dirty="0"/>
          </a:p>
        </p:txBody>
      </p:sp>
      <p:sp>
        <p:nvSpPr>
          <p:cNvPr id="8" name="Left Brace 7">
            <a:extLst>
              <a:ext uri="{FF2B5EF4-FFF2-40B4-BE49-F238E27FC236}">
                <a16:creationId xmlns:a16="http://schemas.microsoft.com/office/drawing/2014/main" id="{DEBBDE55-9779-65A4-8FC4-017DC32863EA}"/>
              </a:ext>
            </a:extLst>
          </p:cNvPr>
          <p:cNvSpPr/>
          <p:nvPr/>
        </p:nvSpPr>
        <p:spPr>
          <a:xfrm>
            <a:off x="4684120" y="769037"/>
            <a:ext cx="295774" cy="159105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1315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1727D-3965-87AB-9757-057000F97D91}"/>
              </a:ext>
            </a:extLst>
          </p:cNvPr>
          <p:cNvSpPr>
            <a:spLocks noGrp="1"/>
          </p:cNvSpPr>
          <p:nvPr>
            <p:ph type="title"/>
          </p:nvPr>
        </p:nvSpPr>
        <p:spPr>
          <a:xfrm>
            <a:off x="1282963" y="1238080"/>
            <a:ext cx="9849751" cy="1349671"/>
          </a:xfrm>
        </p:spPr>
        <p:txBody>
          <a:bodyPr anchor="b">
            <a:normAutofit/>
          </a:bodyPr>
          <a:lstStyle/>
          <a:p>
            <a:r>
              <a:rPr lang="es-ES_tradnl" sz="5400"/>
              <a:t>Introduction and Overview</a:t>
            </a:r>
          </a:p>
        </p:txBody>
      </p:sp>
      <p:sp>
        <p:nvSpPr>
          <p:cNvPr id="3" name="Content Placeholder 2">
            <a:extLst>
              <a:ext uri="{FF2B5EF4-FFF2-40B4-BE49-F238E27FC236}">
                <a16:creationId xmlns:a16="http://schemas.microsoft.com/office/drawing/2014/main" id="{266E328E-7C2A-DA0F-0E43-46969CC5F9F7}"/>
              </a:ext>
            </a:extLst>
          </p:cNvPr>
          <p:cNvSpPr>
            <a:spLocks noGrp="1"/>
          </p:cNvSpPr>
          <p:nvPr>
            <p:ph idx="1"/>
          </p:nvPr>
        </p:nvSpPr>
        <p:spPr>
          <a:xfrm>
            <a:off x="1289304" y="2902913"/>
            <a:ext cx="9849751" cy="3032168"/>
          </a:xfrm>
        </p:spPr>
        <p:txBody>
          <a:bodyPr anchor="ctr">
            <a:normAutofit/>
          </a:bodyPr>
          <a:lstStyle/>
          <a:p>
            <a:pPr marL="0" indent="0">
              <a:buNone/>
            </a:pPr>
            <a:r>
              <a:rPr lang="es-ES_tradnl" sz="2400" dirty="0" err="1"/>
              <a:t>Materials</a:t>
            </a:r>
            <a:r>
              <a:rPr lang="es-ES_tradnl" sz="2400" dirty="0"/>
              <a:t> </a:t>
            </a:r>
            <a:r>
              <a:rPr lang="es-ES_tradnl" sz="2400" dirty="0" err="1"/>
              <a:t>needed</a:t>
            </a:r>
            <a:r>
              <a:rPr lang="es-ES_tradnl" sz="2400" dirty="0"/>
              <a:t>:</a:t>
            </a:r>
          </a:p>
          <a:p>
            <a:pPr lvl="1"/>
            <a:r>
              <a:rPr lang="es-ES_tradnl" dirty="0"/>
              <a:t>Laptop </a:t>
            </a:r>
            <a:r>
              <a:rPr lang="es-ES_tradnl" dirty="0" err="1"/>
              <a:t>with</a:t>
            </a:r>
            <a:r>
              <a:rPr lang="es-ES_tradnl" dirty="0"/>
              <a:t> R and </a:t>
            </a:r>
            <a:r>
              <a:rPr lang="es-ES_tradnl" dirty="0" err="1"/>
              <a:t>Rstudio</a:t>
            </a:r>
            <a:r>
              <a:rPr lang="es-ES_tradnl" dirty="0"/>
              <a:t> </a:t>
            </a:r>
            <a:r>
              <a:rPr lang="es-ES_tradnl" dirty="0" err="1"/>
              <a:t>installed</a:t>
            </a:r>
            <a:endParaRPr lang="es-ES_tradnl" dirty="0"/>
          </a:p>
          <a:p>
            <a:pPr lvl="1"/>
            <a:r>
              <a:rPr lang="es-ES_tradnl" dirty="0" err="1"/>
              <a:t>Printed</a:t>
            </a:r>
            <a:r>
              <a:rPr lang="es-ES_tradnl" dirty="0"/>
              <a:t> </a:t>
            </a:r>
            <a:r>
              <a:rPr lang="es-ES_tradnl" dirty="0" err="1"/>
              <a:t>handouts</a:t>
            </a:r>
            <a:r>
              <a:rPr lang="es-ES_tradnl" dirty="0"/>
              <a:t> </a:t>
            </a:r>
            <a:r>
              <a:rPr lang="es-ES_tradnl" dirty="0" err="1"/>
              <a:t>or</a:t>
            </a:r>
            <a:r>
              <a:rPr lang="es-ES_tradnl" dirty="0"/>
              <a:t> digital </a:t>
            </a:r>
            <a:r>
              <a:rPr lang="es-ES_tradnl" dirty="0" err="1"/>
              <a:t>PDFs</a:t>
            </a:r>
            <a:r>
              <a:rPr lang="es-ES_tradnl" dirty="0"/>
              <a:t> </a:t>
            </a:r>
            <a:r>
              <a:rPr lang="es-ES_tradnl" dirty="0" err="1"/>
              <a:t>of</a:t>
            </a:r>
            <a:r>
              <a:rPr lang="es-ES_tradnl" dirty="0"/>
              <a:t> </a:t>
            </a:r>
            <a:r>
              <a:rPr lang="es-ES_tradnl" dirty="0" err="1"/>
              <a:t>slides</a:t>
            </a:r>
            <a:r>
              <a:rPr lang="es-ES_tradnl" dirty="0"/>
              <a:t> and </a:t>
            </a:r>
          </a:p>
          <a:p>
            <a:pPr lvl="1"/>
            <a:r>
              <a:rPr lang="es-ES_tradnl" dirty="0" err="1"/>
              <a:t>Sample</a:t>
            </a:r>
            <a:r>
              <a:rPr lang="es-ES_tradnl" dirty="0"/>
              <a:t> data and R </a:t>
            </a:r>
            <a:r>
              <a:rPr lang="es-ES_tradnl" dirty="0" err="1"/>
              <a:t>code</a:t>
            </a:r>
            <a:r>
              <a:rPr lang="es-ES_tradnl" dirty="0"/>
              <a:t>: </a:t>
            </a:r>
            <a:br>
              <a:rPr lang="es-ES_tradnl" dirty="0"/>
            </a:br>
            <a:r>
              <a:rPr lang="es-ES_tradnl" dirty="0"/>
              <a:t>https://</a:t>
            </a:r>
            <a:r>
              <a:rPr lang="es-ES_tradnl" dirty="0" err="1"/>
              <a:t>github.com</a:t>
            </a:r>
            <a:r>
              <a:rPr lang="es-ES_tradnl" dirty="0"/>
              <a:t>/</a:t>
            </a:r>
            <a:r>
              <a:rPr lang="es-ES_tradnl" dirty="0" err="1"/>
              <a:t>cnmarper</a:t>
            </a:r>
            <a:r>
              <a:rPr lang="es-ES_tradnl" dirty="0"/>
              <a:t>/MLM-Workshop</a:t>
            </a:r>
          </a:p>
          <a:p>
            <a:pPr lvl="1"/>
            <a:r>
              <a:rPr lang="es-ES_tradnl" dirty="0" err="1"/>
              <a:t>Example</a:t>
            </a:r>
            <a:r>
              <a:rPr lang="es-ES_tradnl" dirty="0"/>
              <a:t> </a:t>
            </a:r>
            <a:r>
              <a:rPr lang="es-ES_tradnl" dirty="0" err="1"/>
              <a:t>datasets</a:t>
            </a:r>
            <a:r>
              <a:rPr lang="es-ES_tradnl" dirty="0"/>
              <a:t> (CSV </a:t>
            </a:r>
            <a:r>
              <a:rPr lang="es-ES_tradnl" dirty="0" err="1"/>
              <a:t>format</a:t>
            </a:r>
            <a:r>
              <a:rPr lang="es-ES_tradnl" dirty="0"/>
              <a:t>) </a:t>
            </a:r>
            <a:r>
              <a:rPr lang="es-ES_tradnl" dirty="0" err="1"/>
              <a:t>for</a:t>
            </a:r>
            <a:r>
              <a:rPr lang="es-ES_tradnl" dirty="0"/>
              <a:t> </a:t>
            </a:r>
            <a:r>
              <a:rPr lang="es-ES_tradnl" dirty="0" err="1"/>
              <a:t>on-your-own</a:t>
            </a:r>
            <a:r>
              <a:rPr lang="es-ES_tradnl" dirty="0"/>
              <a:t> </a:t>
            </a:r>
            <a:r>
              <a:rPr lang="es-ES_tradnl" dirty="0" err="1"/>
              <a:t>practice</a:t>
            </a:r>
            <a:endParaRPr lang="es-ES_tradnl" dirty="0"/>
          </a:p>
        </p:txBody>
      </p:sp>
    </p:spTree>
    <p:extLst>
      <p:ext uri="{BB962C8B-B14F-4D97-AF65-F5344CB8AC3E}">
        <p14:creationId xmlns:p14="http://schemas.microsoft.com/office/powerpoint/2010/main" val="968292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6DC8A-6477-F3D8-07DF-EFE48DF188E2}"/>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dirty="0">
                <a:solidFill>
                  <a:schemeClr val="tx1"/>
                </a:solidFill>
                <a:latin typeface="+mj-lt"/>
                <a:ea typeface="+mj-ea"/>
                <a:cs typeface="+mj-cs"/>
              </a:rPr>
              <a:t>Visualizing and Interpreting MLMs</a:t>
            </a:r>
          </a:p>
        </p:txBody>
      </p:sp>
      <p:sp>
        <p:nvSpPr>
          <p:cNvPr id="3" name="Text Placeholder 2">
            <a:extLst>
              <a:ext uri="{FF2B5EF4-FFF2-40B4-BE49-F238E27FC236}">
                <a16:creationId xmlns:a16="http://schemas.microsoft.com/office/drawing/2014/main" id="{861AAA7F-528D-4786-2B0F-32DBDE26F19F}"/>
              </a:ext>
            </a:extLst>
          </p:cNvPr>
          <p:cNvSpPr>
            <a:spLocks noGrp="1"/>
          </p:cNvSpPr>
          <p:nvPr>
            <p:ph type="body" idx="1"/>
          </p:nvPr>
        </p:nvSpPr>
        <p:spPr>
          <a:xfrm>
            <a:off x="987688" y="1553518"/>
            <a:ext cx="9910295" cy="1281733"/>
          </a:xfrm>
        </p:spPr>
        <p:txBody>
          <a:bodyPr vert="horz" lIns="91440" tIns="45720" rIns="91440" bIns="45720" rtlCol="0" anchor="b">
            <a:normAutofit/>
          </a:bodyPr>
          <a:lstStyle/>
          <a:p>
            <a:endParaRPr lang="en-US" sz="24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157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7569-E56D-FC9A-CC01-A10AC05ADD8F}"/>
              </a:ext>
            </a:extLst>
          </p:cNvPr>
          <p:cNvSpPr>
            <a:spLocks noGrp="1"/>
          </p:cNvSpPr>
          <p:nvPr>
            <p:ph type="title"/>
          </p:nvPr>
        </p:nvSpPr>
        <p:spPr>
          <a:xfrm>
            <a:off x="7013448" y="-310705"/>
            <a:ext cx="5178552" cy="2852737"/>
          </a:xfrm>
        </p:spPr>
        <p:txBody>
          <a:bodyPr/>
          <a:lstStyle/>
          <a:p>
            <a:r>
              <a:rPr lang="en-US" dirty="0"/>
              <a:t>Model predictions</a:t>
            </a:r>
          </a:p>
        </p:txBody>
      </p:sp>
      <p:pic>
        <p:nvPicPr>
          <p:cNvPr id="6" name="Picture 5" descr="A graph of a graph&#10;&#10;Description automatically generated">
            <a:extLst>
              <a:ext uri="{FF2B5EF4-FFF2-40B4-BE49-F238E27FC236}">
                <a16:creationId xmlns:a16="http://schemas.microsoft.com/office/drawing/2014/main" id="{EE532511-8386-DE7E-9761-9C06FF37A52F}"/>
              </a:ext>
            </a:extLst>
          </p:cNvPr>
          <p:cNvPicPr>
            <a:picLocks noChangeAspect="1"/>
          </p:cNvPicPr>
          <p:nvPr/>
        </p:nvPicPr>
        <p:blipFill>
          <a:blip r:embed="rId2"/>
          <a:srcRect l="259"/>
          <a:stretch/>
        </p:blipFill>
        <p:spPr>
          <a:xfrm>
            <a:off x="0" y="173546"/>
            <a:ext cx="6700977" cy="4142422"/>
          </a:xfrm>
          <a:prstGeom prst="rect">
            <a:avLst/>
          </a:prstGeom>
        </p:spPr>
      </p:pic>
      <p:pic>
        <p:nvPicPr>
          <p:cNvPr id="8" name="Picture 7" descr="A graph of different colored lines&#10;&#10;Description automatically generated">
            <a:extLst>
              <a:ext uri="{FF2B5EF4-FFF2-40B4-BE49-F238E27FC236}">
                <a16:creationId xmlns:a16="http://schemas.microsoft.com/office/drawing/2014/main" id="{F42450BD-6383-512C-91D4-F585D32CE17A}"/>
              </a:ext>
            </a:extLst>
          </p:cNvPr>
          <p:cNvPicPr>
            <a:picLocks noChangeAspect="1"/>
          </p:cNvPicPr>
          <p:nvPr/>
        </p:nvPicPr>
        <p:blipFill>
          <a:blip r:embed="rId3"/>
          <a:stretch>
            <a:fillRect/>
          </a:stretch>
        </p:blipFill>
        <p:spPr>
          <a:xfrm>
            <a:off x="5735275" y="3167888"/>
            <a:ext cx="5969299" cy="3690112"/>
          </a:xfrm>
          <a:prstGeom prst="rect">
            <a:avLst/>
          </a:prstGeom>
        </p:spPr>
      </p:pic>
      <p:sp>
        <p:nvSpPr>
          <p:cNvPr id="9" name="TextBox 8">
            <a:extLst>
              <a:ext uri="{FF2B5EF4-FFF2-40B4-BE49-F238E27FC236}">
                <a16:creationId xmlns:a16="http://schemas.microsoft.com/office/drawing/2014/main" id="{E419EE8C-4416-00C1-79E2-33FEEFF8D70D}"/>
              </a:ext>
            </a:extLst>
          </p:cNvPr>
          <p:cNvSpPr txBox="1"/>
          <p:nvPr/>
        </p:nvSpPr>
        <p:spPr>
          <a:xfrm>
            <a:off x="191948" y="4315968"/>
            <a:ext cx="4796313" cy="923330"/>
          </a:xfrm>
          <a:prstGeom prst="rect">
            <a:avLst/>
          </a:prstGeom>
          <a:noFill/>
        </p:spPr>
        <p:txBody>
          <a:bodyPr wrap="none" rtlCol="0">
            <a:spAutoFit/>
          </a:bodyPr>
          <a:lstStyle/>
          <a:p>
            <a:r>
              <a:rPr lang="en-US" dirty="0"/>
              <a:t>Visualize the model against the observed data.</a:t>
            </a:r>
          </a:p>
          <a:p>
            <a:endParaRPr lang="en-US" dirty="0"/>
          </a:p>
          <a:p>
            <a:r>
              <a:rPr lang="en-US" dirty="0"/>
              <a:t>Does the model describe the data well? </a:t>
            </a:r>
          </a:p>
        </p:txBody>
      </p:sp>
    </p:spTree>
    <p:extLst>
      <p:ext uri="{BB962C8B-B14F-4D97-AF65-F5344CB8AC3E}">
        <p14:creationId xmlns:p14="http://schemas.microsoft.com/office/powerpoint/2010/main" val="2345749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C85CF17-15A2-B8D2-CBE0-5D47353DDABA}"/>
              </a:ext>
            </a:extLst>
          </p:cNvPr>
          <p:cNvSpPr>
            <a:spLocks noGrp="1"/>
          </p:cNvSpPr>
          <p:nvPr>
            <p:ph type="body" idx="1"/>
          </p:nvPr>
        </p:nvSpPr>
        <p:spPr>
          <a:xfrm>
            <a:off x="6578168" y="313183"/>
            <a:ext cx="4882309" cy="6458678"/>
          </a:xfrm>
        </p:spPr>
        <p:txBody>
          <a:bodyPr vert="horz" lIns="91440" tIns="45720" rIns="91440" bIns="45720" rtlCol="0" anchor="t">
            <a:normAutofit/>
          </a:bodyPr>
          <a:lstStyle/>
          <a:p>
            <a:r>
              <a:rPr lang="en-US" sz="2000" kern="1200" dirty="0">
                <a:solidFill>
                  <a:schemeClr val="tx1"/>
                </a:solidFill>
                <a:latin typeface="+mn-lt"/>
                <a:ea typeface="+mn-ea"/>
                <a:cs typeface="+mn-cs"/>
              </a:rPr>
              <a:t>You get this from the ”summary(</a:t>
            </a:r>
            <a:r>
              <a:rPr lang="en-US" sz="2000" kern="1200" dirty="0" err="1">
                <a:solidFill>
                  <a:schemeClr val="tx1"/>
                </a:solidFill>
                <a:latin typeface="+mn-lt"/>
                <a:ea typeface="+mn-ea"/>
                <a:cs typeface="+mn-cs"/>
              </a:rPr>
              <a:t>bestmodel</a:t>
            </a:r>
            <a:r>
              <a:rPr lang="en-US" sz="2000" kern="1200" dirty="0">
                <a:solidFill>
                  <a:schemeClr val="tx1"/>
                </a:solidFill>
                <a:latin typeface="+mn-lt"/>
                <a:ea typeface="+mn-ea"/>
                <a:cs typeface="+mn-cs"/>
              </a:rPr>
              <a:t>)” line</a:t>
            </a:r>
          </a:p>
          <a:p>
            <a:r>
              <a:rPr lang="en-US" sz="2000" dirty="0">
                <a:solidFill>
                  <a:schemeClr val="tx1"/>
                </a:solidFill>
              </a:rPr>
              <a:t>Walk through each fixed-effects coefficient and understand how it related to your outcome variable. </a:t>
            </a:r>
          </a:p>
          <a:p>
            <a:endParaRPr lang="en-US" sz="2000" kern="1200" dirty="0">
              <a:solidFill>
                <a:schemeClr val="tx1"/>
              </a:solidFill>
              <a:latin typeface="+mn-lt"/>
              <a:ea typeface="+mn-ea"/>
              <a:cs typeface="+mn-cs"/>
            </a:endParaRPr>
          </a:p>
          <a:p>
            <a:r>
              <a:rPr lang="en-US" sz="2000" b="1" dirty="0">
                <a:solidFill>
                  <a:schemeClr val="tx1"/>
                </a:solidFill>
              </a:rPr>
              <a:t>Intercept</a:t>
            </a:r>
            <a:r>
              <a:rPr lang="en-US" sz="2000" dirty="0">
                <a:solidFill>
                  <a:schemeClr val="tx1"/>
                </a:solidFill>
              </a:rPr>
              <a:t> </a:t>
            </a:r>
            <a:r>
              <a:rPr lang="en-US" sz="2000" b="1" dirty="0">
                <a:solidFill>
                  <a:schemeClr val="tx1"/>
                </a:solidFill>
              </a:rPr>
              <a:t>(Phase 2, Group Control)</a:t>
            </a:r>
          </a:p>
          <a:p>
            <a:r>
              <a:rPr lang="en-US" sz="2000" kern="1200" dirty="0">
                <a:solidFill>
                  <a:schemeClr val="tx1"/>
                </a:solidFill>
                <a:latin typeface="+mn-lt"/>
                <a:ea typeface="+mn-ea"/>
                <a:cs typeface="+mn-cs"/>
              </a:rPr>
              <a:t>Th</a:t>
            </a:r>
            <a:r>
              <a:rPr lang="en-US" sz="2000" dirty="0">
                <a:solidFill>
                  <a:schemeClr val="tx1"/>
                </a:solidFill>
              </a:rPr>
              <a:t>is estimate reflects that the logs-odd of a response for the average participant in the control condition and in Phase 2 is 2.5. </a:t>
            </a:r>
          </a:p>
          <a:p>
            <a:r>
              <a:rPr lang="en-US" sz="2000" b="1" dirty="0">
                <a:solidFill>
                  <a:schemeClr val="tx1"/>
                </a:solidFill>
              </a:rPr>
              <a:t>Phase 1 and 3</a:t>
            </a:r>
          </a:p>
          <a:p>
            <a:r>
              <a:rPr lang="en-US" sz="2000" kern="1200" dirty="0">
                <a:solidFill>
                  <a:schemeClr val="tx1"/>
                </a:solidFill>
                <a:latin typeface="+mn-lt"/>
                <a:ea typeface="+mn-ea"/>
                <a:cs typeface="+mn-cs"/>
              </a:rPr>
              <a:t>This estimate reflects an increase in the lo</a:t>
            </a:r>
            <a:r>
              <a:rPr lang="en-US" sz="2000" dirty="0">
                <a:solidFill>
                  <a:schemeClr val="tx1"/>
                </a:solidFill>
              </a:rPr>
              <a:t>g-odds of a response for participants in the control group in Phase 1, and there’s a slight decrease in responding in Phase 3. Both compared to Phase 2. </a:t>
            </a:r>
          </a:p>
          <a:p>
            <a:r>
              <a:rPr lang="en-US" sz="2000" kern="1200" dirty="0">
                <a:solidFill>
                  <a:schemeClr val="tx1"/>
                </a:solidFill>
                <a:latin typeface="+mn-lt"/>
                <a:ea typeface="+mn-ea"/>
                <a:cs typeface="+mn-cs"/>
              </a:rPr>
              <a:t>This makes sense: we see greater responding in Phase 1 vs. 2, and somewhat less responding in Phase 3 vs. </a:t>
            </a:r>
            <a:r>
              <a:rPr lang="en-US" sz="2000" dirty="0">
                <a:solidFill>
                  <a:schemeClr val="tx1"/>
                </a:solidFill>
              </a:rPr>
              <a:t>2</a:t>
            </a:r>
            <a:endParaRPr lang="en-US" sz="2000" kern="1200" dirty="0">
              <a:solidFill>
                <a:schemeClr val="tx1"/>
              </a:solidFill>
              <a:latin typeface="+mn-lt"/>
              <a:ea typeface="+mn-ea"/>
              <a:cs typeface="+mn-cs"/>
            </a:endParaRPr>
          </a:p>
        </p:txBody>
      </p:sp>
      <p:sp>
        <p:nvSpPr>
          <p:cNvPr id="31" name="Rectangle 3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B223D0C-A252-3D2D-84AA-2C8B0C590CA1}"/>
              </a:ext>
            </a:extLst>
          </p:cNvPr>
          <p:cNvPicPr>
            <a:picLocks noChangeAspect="1"/>
          </p:cNvPicPr>
          <p:nvPr/>
        </p:nvPicPr>
        <p:blipFill>
          <a:blip r:embed="rId2"/>
          <a:stretch>
            <a:fillRect/>
          </a:stretch>
        </p:blipFill>
        <p:spPr>
          <a:xfrm>
            <a:off x="813911" y="147609"/>
            <a:ext cx="5577822" cy="6562146"/>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838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C85CF17-15A2-B8D2-CBE0-5D47353DDABA}"/>
              </a:ext>
            </a:extLst>
          </p:cNvPr>
          <p:cNvSpPr>
            <a:spLocks noGrp="1"/>
          </p:cNvSpPr>
          <p:nvPr>
            <p:ph type="body" idx="1"/>
          </p:nvPr>
        </p:nvSpPr>
        <p:spPr>
          <a:xfrm>
            <a:off x="6578168" y="313183"/>
            <a:ext cx="4882309" cy="6562146"/>
          </a:xfrm>
        </p:spPr>
        <p:txBody>
          <a:bodyPr vert="horz" lIns="91440" tIns="45720" rIns="91440" bIns="45720" rtlCol="0" anchor="t">
            <a:normAutofit fontScale="92500" lnSpcReduction="10000"/>
          </a:bodyPr>
          <a:lstStyle/>
          <a:p>
            <a:r>
              <a:rPr lang="en-US" sz="2000" b="1" dirty="0">
                <a:solidFill>
                  <a:schemeClr val="tx1"/>
                </a:solidFill>
              </a:rPr>
              <a:t>Group Experimental 1 </a:t>
            </a:r>
          </a:p>
          <a:p>
            <a:r>
              <a:rPr lang="en-US" sz="2000" dirty="0">
                <a:solidFill>
                  <a:schemeClr val="tx1"/>
                </a:solidFill>
              </a:rPr>
              <a:t>Being in the </a:t>
            </a:r>
            <a:r>
              <a:rPr lang="en-US" sz="2000" dirty="0" err="1">
                <a:solidFill>
                  <a:schemeClr val="tx1"/>
                </a:solidFill>
              </a:rPr>
              <a:t>Expt’l</a:t>
            </a:r>
            <a:r>
              <a:rPr lang="en-US" sz="2000" dirty="0">
                <a:solidFill>
                  <a:schemeClr val="tx1"/>
                </a:solidFill>
              </a:rPr>
              <a:t> group 1 is associated with an increase in responding compared to the Control group</a:t>
            </a:r>
          </a:p>
          <a:p>
            <a:r>
              <a:rPr lang="en-US" sz="2000" b="1" dirty="0">
                <a:solidFill>
                  <a:schemeClr val="tx1"/>
                </a:solidFill>
              </a:rPr>
              <a:t>Bin * Phase (1) and (3) </a:t>
            </a:r>
          </a:p>
          <a:p>
            <a:r>
              <a:rPr lang="en-US" sz="2000" dirty="0">
                <a:solidFill>
                  <a:schemeClr val="tx1"/>
                </a:solidFill>
              </a:rPr>
              <a:t>The effect of Bin on responding is different in Phase 1 vs. 2, and 3 vs. 2. </a:t>
            </a:r>
          </a:p>
          <a:p>
            <a:r>
              <a:rPr lang="en-US" sz="2000" b="1" dirty="0">
                <a:solidFill>
                  <a:schemeClr val="tx1"/>
                </a:solidFill>
              </a:rPr>
              <a:t>Phase (3) * Group (</a:t>
            </a:r>
            <a:r>
              <a:rPr lang="en-US" sz="2000" b="1" dirty="0" err="1">
                <a:solidFill>
                  <a:schemeClr val="tx1"/>
                </a:solidFill>
              </a:rPr>
              <a:t>Expt’l</a:t>
            </a:r>
            <a:r>
              <a:rPr lang="en-US" sz="2000" b="1" dirty="0">
                <a:solidFill>
                  <a:schemeClr val="tx1"/>
                </a:solidFill>
              </a:rPr>
              <a:t> 2)</a:t>
            </a:r>
          </a:p>
          <a:p>
            <a:r>
              <a:rPr lang="en-US" sz="2000" dirty="0">
                <a:solidFill>
                  <a:schemeClr val="tx1"/>
                </a:solidFill>
              </a:rPr>
              <a:t>The effect of Phase 3 on responding was different in Group Experimental 2 compared to the Control group and Phase 2. In this case, we interpret is as “the change of going from Phase 2 to Phase 3 was resulted in differences in the changes in responding for Group Experimental 2 compared to Control”</a:t>
            </a:r>
          </a:p>
          <a:p>
            <a:r>
              <a:rPr lang="en-US" sz="2000" b="1" dirty="0">
                <a:solidFill>
                  <a:schemeClr val="tx1"/>
                </a:solidFill>
              </a:rPr>
              <a:t>Bin * Phase (3) * Group (</a:t>
            </a:r>
            <a:r>
              <a:rPr lang="en-US" sz="2000" b="1" dirty="0" err="1">
                <a:solidFill>
                  <a:schemeClr val="tx1"/>
                </a:solidFill>
              </a:rPr>
              <a:t>Expt’l</a:t>
            </a:r>
            <a:r>
              <a:rPr lang="en-US" sz="2000" b="1" dirty="0">
                <a:solidFill>
                  <a:schemeClr val="tx1"/>
                </a:solidFill>
              </a:rPr>
              <a:t> 2)</a:t>
            </a:r>
          </a:p>
          <a:p>
            <a:r>
              <a:rPr lang="en-US" sz="2000" dirty="0">
                <a:solidFill>
                  <a:schemeClr val="tx1"/>
                </a:solidFill>
              </a:rPr>
              <a:t>The combined effect of Bin and Phase (3) on responding is different in Group </a:t>
            </a:r>
            <a:r>
              <a:rPr lang="en-US" sz="2000" dirty="0" err="1">
                <a:solidFill>
                  <a:schemeClr val="tx1"/>
                </a:solidFill>
              </a:rPr>
              <a:t>Expt’l</a:t>
            </a:r>
            <a:r>
              <a:rPr lang="en-US" sz="2000" dirty="0">
                <a:solidFill>
                  <a:schemeClr val="tx1"/>
                </a:solidFill>
              </a:rPr>
              <a:t> 2 compared Control group and  Phase 2. Thus, over time, responding decreased faster for the control group compared to the experimental group</a:t>
            </a:r>
          </a:p>
        </p:txBody>
      </p:sp>
      <p:sp>
        <p:nvSpPr>
          <p:cNvPr id="31" name="Rectangle 3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B223D0C-A252-3D2D-84AA-2C8B0C590CA1}"/>
              </a:ext>
            </a:extLst>
          </p:cNvPr>
          <p:cNvPicPr>
            <a:picLocks noChangeAspect="1"/>
          </p:cNvPicPr>
          <p:nvPr/>
        </p:nvPicPr>
        <p:blipFill>
          <a:blip r:embed="rId3"/>
          <a:stretch>
            <a:fillRect/>
          </a:stretch>
        </p:blipFill>
        <p:spPr>
          <a:xfrm>
            <a:off x="813911" y="147609"/>
            <a:ext cx="5577822" cy="6562146"/>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893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9BF6EB-2CEE-D4A8-ADCE-EE622B83A46B}"/>
              </a:ext>
            </a:extLst>
          </p:cNvPr>
          <p:cNvSpPr>
            <a:spLocks noGrp="1"/>
          </p:cNvSpPr>
          <p:nvPr>
            <p:ph type="body" idx="1"/>
          </p:nvPr>
        </p:nvSpPr>
        <p:spPr>
          <a:xfrm>
            <a:off x="831850" y="660401"/>
            <a:ext cx="10515600" cy="5429250"/>
          </a:xfrm>
        </p:spPr>
        <p:txBody>
          <a:bodyPr>
            <a:normAutofit/>
          </a:bodyPr>
          <a:lstStyle/>
          <a:p>
            <a:r>
              <a:rPr lang="en-US" dirty="0">
                <a:solidFill>
                  <a:schemeClr val="tx1"/>
                </a:solidFill>
              </a:rPr>
              <a:t>What does the “1” mean in ”Rate ~ 1 + (1 | ID)”?</a:t>
            </a:r>
            <a:br>
              <a:rPr lang="en-US" dirty="0">
                <a:solidFill>
                  <a:schemeClr val="tx1"/>
                </a:solidFill>
              </a:rPr>
            </a:br>
            <a:br>
              <a:rPr lang="en-US" dirty="0">
                <a:solidFill>
                  <a:schemeClr val="tx1"/>
                </a:solidFill>
              </a:rPr>
            </a:br>
            <a:r>
              <a:rPr lang="en-US" dirty="0">
                <a:solidFill>
                  <a:schemeClr val="tx1"/>
                </a:solidFill>
              </a:rPr>
              <a:t>The first 1 represents that we are evaluating the model at the overall mean of Rate </a:t>
            </a:r>
          </a:p>
          <a:p>
            <a:r>
              <a:rPr lang="en-US" dirty="0">
                <a:solidFill>
                  <a:schemeClr val="tx1"/>
                </a:solidFill>
              </a:rPr>
              <a:t>(1|ID) means we want a random intercept at each level of ID (i.e., we want a random intercept for each participant)</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068699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6DC8A-6477-F3D8-07DF-EFE48DF188E2}"/>
              </a:ext>
            </a:extLst>
          </p:cNvPr>
          <p:cNvSpPr>
            <a:spLocks noGrp="1"/>
          </p:cNvSpPr>
          <p:nvPr>
            <p:ph type="title"/>
          </p:nvPr>
        </p:nvSpPr>
        <p:spPr>
          <a:xfrm>
            <a:off x="966278" y="1281724"/>
            <a:ext cx="9910296" cy="2590027"/>
          </a:xfrm>
        </p:spPr>
        <p:txBody>
          <a:bodyPr vert="horz" lIns="91440" tIns="45720" rIns="91440" bIns="45720" rtlCol="0" anchor="t">
            <a:normAutofit/>
          </a:bodyPr>
          <a:lstStyle/>
          <a:p>
            <a:r>
              <a:rPr lang="en-US" sz="8000" kern="1200" dirty="0">
                <a:solidFill>
                  <a:schemeClr val="tx1"/>
                </a:solidFill>
                <a:latin typeface="+mj-lt"/>
                <a:ea typeface="+mj-ea"/>
                <a:cs typeface="+mj-cs"/>
              </a:rPr>
              <a:t>Practice</a:t>
            </a:r>
          </a:p>
        </p:txBody>
      </p:sp>
      <p:sp>
        <p:nvSpPr>
          <p:cNvPr id="3" name="Text Placeholder 2">
            <a:extLst>
              <a:ext uri="{FF2B5EF4-FFF2-40B4-BE49-F238E27FC236}">
                <a16:creationId xmlns:a16="http://schemas.microsoft.com/office/drawing/2014/main" id="{861AAA7F-528D-4786-2B0F-32DBDE26F19F}"/>
              </a:ext>
            </a:extLst>
          </p:cNvPr>
          <p:cNvSpPr>
            <a:spLocks noGrp="1"/>
          </p:cNvSpPr>
          <p:nvPr>
            <p:ph type="body" idx="1"/>
          </p:nvPr>
        </p:nvSpPr>
        <p:spPr>
          <a:xfrm>
            <a:off x="966277" y="3660243"/>
            <a:ext cx="9910295" cy="1281733"/>
          </a:xfrm>
        </p:spPr>
        <p:txBody>
          <a:bodyPr vert="horz" lIns="91440" tIns="45720" rIns="91440" bIns="45720" rtlCol="0" anchor="b">
            <a:normAutofit/>
          </a:bodyPr>
          <a:lstStyle/>
          <a:p>
            <a:r>
              <a:rPr lang="en-US" sz="2400" kern="1200" dirty="0">
                <a:solidFill>
                  <a:schemeClr val="tx1"/>
                </a:solidFill>
                <a:latin typeface="+mn-lt"/>
                <a:ea typeface="+mn-ea"/>
                <a:cs typeface="+mn-cs"/>
              </a:rPr>
              <a:t>Grab some of your own data (or create some!), the template code, and get started</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637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47EE-66F2-E6CF-994B-BCC28CF29BBE}"/>
              </a:ext>
            </a:extLst>
          </p:cNvPr>
          <p:cNvSpPr>
            <a:spLocks noGrp="1"/>
          </p:cNvSpPr>
          <p:nvPr>
            <p:ph type="title"/>
          </p:nvPr>
        </p:nvSpPr>
        <p:spPr>
          <a:xfrm>
            <a:off x="831850" y="1709738"/>
            <a:ext cx="10515600" cy="3599241"/>
          </a:xfrm>
        </p:spPr>
        <p:txBody>
          <a:bodyPr/>
          <a:lstStyle/>
          <a:p>
            <a:r>
              <a:rPr lang="en-US" dirty="0"/>
              <a:t>Great! You now know how to do MLM in R!</a:t>
            </a:r>
          </a:p>
        </p:txBody>
      </p:sp>
    </p:spTree>
    <p:extLst>
      <p:ext uri="{BB962C8B-B14F-4D97-AF65-F5344CB8AC3E}">
        <p14:creationId xmlns:p14="http://schemas.microsoft.com/office/powerpoint/2010/main" val="483852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06BB-BCB0-AAC1-3FA2-62A9C2767832}"/>
              </a:ext>
            </a:extLst>
          </p:cNvPr>
          <p:cNvSpPr>
            <a:spLocks noGrp="1"/>
          </p:cNvSpPr>
          <p:nvPr>
            <p:ph type="title"/>
          </p:nvPr>
        </p:nvSpPr>
        <p:spPr/>
        <p:txBody>
          <a:bodyPr/>
          <a:lstStyle/>
          <a:p>
            <a:r>
              <a:rPr lang="es-ES_tradnl" dirty="0" err="1"/>
              <a:t>Additional</a:t>
            </a:r>
            <a:r>
              <a:rPr lang="es-ES_tradnl" dirty="0"/>
              <a:t> </a:t>
            </a:r>
            <a:r>
              <a:rPr lang="es-ES_tradnl" dirty="0" err="1"/>
              <a:t>Resources</a:t>
            </a:r>
            <a:r>
              <a:rPr lang="es-ES_tradnl" dirty="0"/>
              <a:t> (Open-</a:t>
            </a:r>
            <a:r>
              <a:rPr lang="es-ES_tradnl" dirty="0" err="1"/>
              <a:t>sourced</a:t>
            </a:r>
            <a:r>
              <a:rPr lang="es-ES_tradnl" dirty="0"/>
              <a:t>!)</a:t>
            </a:r>
          </a:p>
        </p:txBody>
      </p:sp>
      <p:sp>
        <p:nvSpPr>
          <p:cNvPr id="3" name="Content Placeholder 2">
            <a:extLst>
              <a:ext uri="{FF2B5EF4-FFF2-40B4-BE49-F238E27FC236}">
                <a16:creationId xmlns:a16="http://schemas.microsoft.com/office/drawing/2014/main" id="{51BEB941-CC96-E4FF-8D72-67BA90C874CC}"/>
              </a:ext>
            </a:extLst>
          </p:cNvPr>
          <p:cNvSpPr>
            <a:spLocks noGrp="1"/>
          </p:cNvSpPr>
          <p:nvPr>
            <p:ph idx="1"/>
          </p:nvPr>
        </p:nvSpPr>
        <p:spPr/>
        <p:txBody>
          <a:bodyPr>
            <a:normAutofit fontScale="92500"/>
          </a:bodyPr>
          <a:lstStyle/>
          <a:p>
            <a:pPr marL="0" indent="0">
              <a:buNone/>
            </a:pPr>
            <a:r>
              <a:rPr lang="es-ES_tradnl" dirty="0">
                <a:sym typeface="Wingdings" pitchFamily="2" charset="2"/>
              </a:rPr>
              <a:t>Frank, M. C., </a:t>
            </a:r>
            <a:r>
              <a:rPr lang="es-ES_tradnl" dirty="0" err="1">
                <a:sym typeface="Wingdings" pitchFamily="2" charset="2"/>
              </a:rPr>
              <a:t>Braginsky</a:t>
            </a:r>
            <a:r>
              <a:rPr lang="es-ES_tradnl" dirty="0">
                <a:sym typeface="Wingdings" pitchFamily="2" charset="2"/>
              </a:rPr>
              <a:t>, M., </a:t>
            </a:r>
            <a:r>
              <a:rPr lang="es-ES_tradnl" dirty="0" err="1">
                <a:sym typeface="Wingdings" pitchFamily="2" charset="2"/>
              </a:rPr>
              <a:t>Cachia</a:t>
            </a:r>
            <a:r>
              <a:rPr lang="es-ES_tradnl" dirty="0">
                <a:sym typeface="Wingdings" pitchFamily="2" charset="2"/>
              </a:rPr>
              <a:t>, J., Coles, N., Hardwicke, T. E., Hawkins, R. D., </a:t>
            </a:r>
            <a:r>
              <a:rPr lang="es-ES_tradnl" dirty="0" err="1">
                <a:sym typeface="Wingdings" pitchFamily="2" charset="2"/>
              </a:rPr>
              <a:t>Mathur</a:t>
            </a:r>
            <a:r>
              <a:rPr lang="es-ES_tradnl" dirty="0">
                <a:sym typeface="Wingdings" pitchFamily="2" charset="2"/>
              </a:rPr>
              <a:t>, M. B., &amp; Williams, R., (2024). </a:t>
            </a:r>
            <a:r>
              <a:rPr lang="es-ES_tradnl" dirty="0" err="1">
                <a:sym typeface="Wingdings" pitchFamily="2" charset="2"/>
              </a:rPr>
              <a:t>Experimentology</a:t>
            </a:r>
            <a:r>
              <a:rPr lang="es-ES_tradnl" dirty="0">
                <a:sym typeface="Wingdings" pitchFamily="2" charset="2"/>
              </a:rPr>
              <a:t>: </a:t>
            </a:r>
            <a:r>
              <a:rPr lang="es-ES_tradnl" dirty="0" err="1">
                <a:sym typeface="Wingdings" pitchFamily="2" charset="2"/>
              </a:rPr>
              <a:t>An</a:t>
            </a:r>
            <a:r>
              <a:rPr lang="es-ES_tradnl" dirty="0">
                <a:sym typeface="Wingdings" pitchFamily="2" charset="2"/>
              </a:rPr>
              <a:t> Open </a:t>
            </a:r>
            <a:r>
              <a:rPr lang="es-ES_tradnl" dirty="0" err="1">
                <a:sym typeface="Wingdings" pitchFamily="2" charset="2"/>
              </a:rPr>
              <a:t>Science</a:t>
            </a:r>
            <a:r>
              <a:rPr lang="es-ES_tradnl" dirty="0">
                <a:sym typeface="Wingdings" pitchFamily="2" charset="2"/>
              </a:rPr>
              <a:t> </a:t>
            </a:r>
            <a:r>
              <a:rPr lang="es-ES_tradnl" dirty="0" err="1">
                <a:sym typeface="Wingdings" pitchFamily="2" charset="2"/>
              </a:rPr>
              <a:t>Approach</a:t>
            </a:r>
            <a:r>
              <a:rPr lang="es-ES_tradnl" dirty="0">
                <a:sym typeface="Wingdings" pitchFamily="2" charset="2"/>
              </a:rPr>
              <a:t> </a:t>
            </a:r>
            <a:r>
              <a:rPr lang="es-ES_tradnl" dirty="0" err="1">
                <a:sym typeface="Wingdings" pitchFamily="2" charset="2"/>
              </a:rPr>
              <a:t>to</a:t>
            </a:r>
            <a:r>
              <a:rPr lang="es-ES_tradnl" dirty="0">
                <a:sym typeface="Wingdings" pitchFamily="2" charset="2"/>
              </a:rPr>
              <a:t> Experimental </a:t>
            </a:r>
            <a:r>
              <a:rPr lang="es-ES_tradnl" dirty="0" err="1">
                <a:sym typeface="Wingdings" pitchFamily="2" charset="2"/>
              </a:rPr>
              <a:t>Psychology</a:t>
            </a:r>
            <a:r>
              <a:rPr lang="es-ES_tradnl" dirty="0">
                <a:sym typeface="Wingdings" pitchFamily="2" charset="2"/>
              </a:rPr>
              <a:t> </a:t>
            </a:r>
            <a:r>
              <a:rPr lang="es-ES_tradnl" dirty="0" err="1">
                <a:sym typeface="Wingdings" pitchFamily="2" charset="2"/>
              </a:rPr>
              <a:t>Methods</a:t>
            </a:r>
            <a:r>
              <a:rPr lang="es-ES_tradnl" dirty="0">
                <a:sym typeface="Wingdings" pitchFamily="2" charset="2"/>
              </a:rPr>
              <a:t>. </a:t>
            </a:r>
            <a:r>
              <a:rPr lang="es-ES_tradnl" i="1" dirty="0">
                <a:sym typeface="Wingdings" pitchFamily="2" charset="2"/>
              </a:rPr>
              <a:t>MIT </a:t>
            </a:r>
            <a:r>
              <a:rPr lang="es-ES_tradnl" i="1" dirty="0" err="1">
                <a:sym typeface="Wingdings" pitchFamily="2" charset="2"/>
              </a:rPr>
              <a:t>Press</a:t>
            </a:r>
            <a:r>
              <a:rPr lang="es-ES_tradnl" dirty="0">
                <a:sym typeface="Wingdings" pitchFamily="2" charset="2"/>
              </a:rPr>
              <a:t>. </a:t>
            </a:r>
            <a:r>
              <a:rPr lang="es-ES_tradnl" dirty="0">
                <a:sym typeface="Wingdings" pitchFamily="2" charset="2"/>
                <a:hlinkClick r:id="rId2"/>
              </a:rPr>
              <a:t>https://experimentology.io/</a:t>
            </a:r>
            <a:endParaRPr lang="es-ES_tradnl" dirty="0">
              <a:sym typeface="Wingdings" pitchFamily="2" charset="2"/>
            </a:endParaRPr>
          </a:p>
          <a:p>
            <a:pPr marL="0" indent="0">
              <a:buNone/>
            </a:pPr>
            <a:r>
              <a:rPr lang="es-ES_tradnl" dirty="0">
                <a:sym typeface="Wingdings" pitchFamily="2" charset="2"/>
              </a:rPr>
              <a:t> </a:t>
            </a:r>
          </a:p>
          <a:p>
            <a:pPr marL="0" indent="0">
              <a:buNone/>
            </a:pPr>
            <a:r>
              <a:rPr lang="es-ES_tradnl" dirty="0">
                <a:sym typeface="Wingdings" pitchFamily="2" charset="2"/>
              </a:rPr>
              <a:t>Shaw, M., &amp; Flake, J. K. (2022). Introduction to </a:t>
            </a:r>
            <a:r>
              <a:rPr lang="es-ES_tradnl" dirty="0" err="1">
                <a:sym typeface="Wingdings" pitchFamily="2" charset="2"/>
              </a:rPr>
              <a:t>Multilevel</a:t>
            </a:r>
            <a:r>
              <a:rPr lang="es-ES_tradnl" dirty="0">
                <a:sym typeface="Wingdings" pitchFamily="2" charset="2"/>
              </a:rPr>
              <a:t> </a:t>
            </a:r>
            <a:r>
              <a:rPr lang="es-ES_tradnl" dirty="0" err="1">
                <a:sym typeface="Wingdings" pitchFamily="2" charset="2"/>
              </a:rPr>
              <a:t>Modeling</a:t>
            </a:r>
            <a:r>
              <a:rPr lang="es-ES_tradnl" dirty="0">
                <a:sym typeface="Wingdings" pitchFamily="2" charset="2"/>
              </a:rPr>
              <a:t>. </a:t>
            </a:r>
            <a:r>
              <a:rPr lang="es-ES_tradnl" dirty="0">
                <a:sym typeface="Wingdings" pitchFamily="2" charset="2"/>
                <a:hlinkClick r:id="rId3"/>
              </a:rPr>
              <a:t>https://www.learn-mlms.com/index.html</a:t>
            </a:r>
            <a:r>
              <a:rPr lang="es-ES_tradnl" dirty="0">
                <a:sym typeface="Wingdings" pitchFamily="2" charset="2"/>
              </a:rPr>
              <a:t> </a:t>
            </a:r>
          </a:p>
          <a:p>
            <a:pPr marL="0" indent="0">
              <a:buNone/>
            </a:pPr>
            <a:endParaRPr lang="es-ES_tradnl" dirty="0"/>
          </a:p>
          <a:p>
            <a:pPr marL="0" indent="0">
              <a:buNone/>
            </a:pPr>
            <a:r>
              <a:rPr lang="es-ES_tradnl" dirty="0"/>
              <a:t>MLM: A simple </a:t>
            </a:r>
            <a:r>
              <a:rPr lang="es-ES_tradnl" dirty="0" err="1"/>
              <a:t>explanation</a:t>
            </a:r>
            <a:r>
              <a:rPr lang="es-ES_tradnl" dirty="0"/>
              <a:t> (</a:t>
            </a:r>
            <a:r>
              <a:rPr lang="es-ES_tradnl" dirty="0">
                <a:hlinkClick r:id="rId4"/>
              </a:rPr>
              <a:t>https://youtu.be/c_tYZxQLoDA?si=JT4sB-lITd-nJFkD</a:t>
            </a:r>
            <a:r>
              <a:rPr lang="es-ES_tradnl" dirty="0"/>
              <a:t>)</a:t>
            </a:r>
          </a:p>
        </p:txBody>
      </p:sp>
    </p:spTree>
    <p:extLst>
      <p:ext uri="{BB962C8B-B14F-4D97-AF65-F5344CB8AC3E}">
        <p14:creationId xmlns:p14="http://schemas.microsoft.com/office/powerpoint/2010/main" val="3071619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84B98-3E2E-852C-909E-DE97ABF1EA95}"/>
              </a:ext>
            </a:extLst>
          </p:cNvPr>
          <p:cNvSpPr>
            <a:spLocks noGrp="1"/>
          </p:cNvSpPr>
          <p:nvPr>
            <p:ph type="title"/>
          </p:nvPr>
        </p:nvSpPr>
        <p:spPr>
          <a:xfrm>
            <a:off x="966278" y="2347852"/>
            <a:ext cx="9910296" cy="2590027"/>
          </a:xfrm>
        </p:spPr>
        <p:txBody>
          <a:bodyPr vert="horz" lIns="91440" tIns="45720" rIns="91440" bIns="45720" rtlCol="0" anchor="t">
            <a:normAutofit/>
          </a:bodyPr>
          <a:lstStyle/>
          <a:p>
            <a:r>
              <a:rPr lang="en-US" sz="5000" kern="1200" dirty="0">
                <a:solidFill>
                  <a:schemeClr val="tx1"/>
                </a:solidFill>
                <a:latin typeface="+mj-lt"/>
                <a:ea typeface="+mj-ea"/>
                <a:cs typeface="+mj-cs"/>
              </a:rPr>
              <a:t>But what if I have a binary outcome (e.g., yes/no), or a count outcome (e.g., # of </a:t>
            </a:r>
            <a:r>
              <a:rPr lang="en-US" sz="5000" dirty="0"/>
              <a:t>responses</a:t>
            </a:r>
            <a:r>
              <a:rPr lang="en-US" sz="5000" kern="1200" dirty="0">
                <a:solidFill>
                  <a:schemeClr val="tx1"/>
                </a:solidFill>
                <a:latin typeface="+mj-lt"/>
                <a:ea typeface="+mj-ea"/>
                <a:cs typeface="+mj-cs"/>
              </a:rPr>
              <a:t>)?????</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076FA44-81FA-77CD-1F73-6116103842DB}"/>
              </a:ext>
            </a:extLst>
          </p:cNvPr>
          <p:cNvSpPr txBox="1"/>
          <p:nvPr/>
        </p:nvSpPr>
        <p:spPr>
          <a:xfrm>
            <a:off x="851909" y="488450"/>
            <a:ext cx="6099048" cy="369332"/>
          </a:xfrm>
          <a:prstGeom prst="rect">
            <a:avLst/>
          </a:prstGeom>
          <a:noFill/>
        </p:spPr>
        <p:txBody>
          <a:bodyPr wrap="square">
            <a:spAutoFit/>
          </a:bodyPr>
          <a:lstStyle/>
          <a:p>
            <a:r>
              <a:rPr lang="es-ES_tradnl" dirty="0" err="1"/>
              <a:t>Additional</a:t>
            </a:r>
            <a:r>
              <a:rPr lang="es-ES_tradnl" dirty="0"/>
              <a:t> </a:t>
            </a:r>
            <a:r>
              <a:rPr lang="es-ES_tradnl" dirty="0" err="1"/>
              <a:t>Resources</a:t>
            </a:r>
            <a:endParaRPr lang="en-US" dirty="0"/>
          </a:p>
        </p:txBody>
      </p:sp>
    </p:spTree>
    <p:extLst>
      <p:ext uri="{BB962C8B-B14F-4D97-AF65-F5344CB8AC3E}">
        <p14:creationId xmlns:p14="http://schemas.microsoft.com/office/powerpoint/2010/main" val="2622920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47EE-66F2-E6CF-994B-BCC28CF29BBE}"/>
              </a:ext>
            </a:extLst>
          </p:cNvPr>
          <p:cNvSpPr>
            <a:spLocks noGrp="1"/>
          </p:cNvSpPr>
          <p:nvPr>
            <p:ph type="title"/>
          </p:nvPr>
        </p:nvSpPr>
        <p:spPr>
          <a:xfrm>
            <a:off x="831850" y="1709739"/>
            <a:ext cx="10515600" cy="2425534"/>
          </a:xfrm>
        </p:spPr>
        <p:txBody>
          <a:bodyPr/>
          <a:lstStyle/>
          <a:p>
            <a:r>
              <a:rPr lang="en-US" i="1" u="sng" dirty="0"/>
              <a:t>Generalized</a:t>
            </a:r>
            <a:r>
              <a:rPr lang="en-US" dirty="0"/>
              <a:t> linear mixed-effects model</a:t>
            </a:r>
            <a:endParaRPr lang="en-US" i="1" dirty="0"/>
          </a:p>
        </p:txBody>
      </p:sp>
      <p:sp>
        <p:nvSpPr>
          <p:cNvPr id="3" name="Text Placeholder 2">
            <a:extLst>
              <a:ext uri="{FF2B5EF4-FFF2-40B4-BE49-F238E27FC236}">
                <a16:creationId xmlns:a16="http://schemas.microsoft.com/office/drawing/2014/main" id="{C6095179-61EF-6DFF-3221-1D7C23B85786}"/>
              </a:ext>
            </a:extLst>
          </p:cNvPr>
          <p:cNvSpPr>
            <a:spLocks noGrp="1"/>
          </p:cNvSpPr>
          <p:nvPr>
            <p:ph type="body" idx="1"/>
          </p:nvPr>
        </p:nvSpPr>
        <p:spPr>
          <a:xfrm>
            <a:off x="831850" y="4656530"/>
            <a:ext cx="9910295" cy="1281733"/>
          </a:xfrm>
        </p:spPr>
        <p:txBody>
          <a:bodyPr vert="horz" lIns="91440" tIns="45720" rIns="91440" bIns="45720" rtlCol="0" anchor="b">
            <a:normAutofit/>
          </a:bodyPr>
          <a:lstStyle/>
          <a:p>
            <a:r>
              <a:rPr lang="en-US" sz="2400" kern="1200" dirty="0">
                <a:solidFill>
                  <a:schemeClr val="tx1"/>
                </a:solidFill>
                <a:latin typeface="+mn-lt"/>
                <a:ea typeface="+mn-ea"/>
                <a:cs typeface="+mn-cs"/>
              </a:rPr>
              <a:t>The concept is pretty much the same but instead us “</a:t>
            </a:r>
            <a:r>
              <a:rPr lang="en-US" sz="2400" kern="1200" dirty="0" err="1">
                <a:solidFill>
                  <a:schemeClr val="tx1"/>
                </a:solidFill>
                <a:latin typeface="+mn-lt"/>
                <a:ea typeface="+mn-ea"/>
                <a:cs typeface="+mn-cs"/>
              </a:rPr>
              <a:t>glmer</a:t>
            </a:r>
            <a:r>
              <a:rPr lang="en-US" sz="2400" kern="1200" dirty="0">
                <a:solidFill>
                  <a:schemeClr val="tx1"/>
                </a:solidFill>
                <a:latin typeface="+mn-lt"/>
                <a:ea typeface="+mn-ea"/>
                <a:cs typeface="+mn-cs"/>
              </a:rPr>
              <a:t>” function in R</a:t>
            </a:r>
          </a:p>
        </p:txBody>
      </p:sp>
    </p:spTree>
    <p:extLst>
      <p:ext uri="{BB962C8B-B14F-4D97-AF65-F5344CB8AC3E}">
        <p14:creationId xmlns:p14="http://schemas.microsoft.com/office/powerpoint/2010/main" val="273589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D30D-6DD8-13F0-CEA1-1373763500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3A0232-01B7-243C-E2A6-210AE99EFD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6079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1"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03ADE-B7A0-A39C-E61E-326FDA153B11}"/>
              </a:ext>
            </a:extLst>
          </p:cNvPr>
          <p:cNvSpPr>
            <a:spLocks noGrp="1"/>
          </p:cNvSpPr>
          <p:nvPr>
            <p:ph type="title"/>
          </p:nvPr>
        </p:nvSpPr>
        <p:spPr>
          <a:xfrm>
            <a:off x="736979" y="2107921"/>
            <a:ext cx="10749887" cy="2551829"/>
          </a:xfrm>
        </p:spPr>
        <p:txBody>
          <a:bodyPr vert="horz" lIns="91440" tIns="45720" rIns="91440" bIns="45720" rtlCol="0" anchor="ctr">
            <a:normAutofit fontScale="90000"/>
          </a:bodyPr>
          <a:lstStyle/>
          <a:p>
            <a:r>
              <a:rPr lang="en-US" sz="6600" kern="1200" dirty="0">
                <a:solidFill>
                  <a:schemeClr val="tx1"/>
                </a:solidFill>
                <a:latin typeface="+mn-lt"/>
                <a:ea typeface="+mn-ea"/>
                <a:cs typeface="+mn-cs"/>
              </a:rPr>
              <a:t>For questions and/or comments: </a:t>
            </a:r>
            <a:r>
              <a:rPr lang="en-US" sz="6600" kern="1200" dirty="0" err="1">
                <a:solidFill>
                  <a:schemeClr val="tx1"/>
                </a:solidFill>
                <a:latin typeface="+mn-lt"/>
                <a:ea typeface="+mn-ea"/>
                <a:cs typeface="+mn-cs"/>
              </a:rPr>
              <a:t>c.martinezperez@ufl.edu</a:t>
            </a:r>
            <a:br>
              <a:rPr lang="en-US" sz="6600" kern="1200" dirty="0">
                <a:solidFill>
                  <a:schemeClr val="tx1"/>
                </a:solidFill>
                <a:latin typeface="+mn-lt"/>
                <a:ea typeface="+mn-ea"/>
                <a:cs typeface="+mn-cs"/>
              </a:rPr>
            </a:br>
            <a:br>
              <a:rPr lang="en-US" sz="6600" kern="1200" dirty="0">
                <a:solidFill>
                  <a:schemeClr val="tx1"/>
                </a:solidFill>
                <a:latin typeface="+mn-lt"/>
                <a:ea typeface="+mn-ea"/>
                <a:cs typeface="+mn-cs"/>
              </a:rPr>
            </a:br>
            <a:endParaRPr lang="en-US" sz="6600" kern="1200" dirty="0">
              <a:solidFill>
                <a:schemeClr val="tx1"/>
              </a:solidFill>
              <a:latin typeface="+mj-lt"/>
              <a:ea typeface="+mj-ea"/>
              <a:cs typeface="+mj-cs"/>
            </a:endParaRPr>
          </a:p>
        </p:txBody>
      </p:sp>
      <p:pic>
        <p:nvPicPr>
          <p:cNvPr id="5" name="Picture 4" descr="A qr code on a white background&#10;&#10;Description automatically generated">
            <a:extLst>
              <a:ext uri="{FF2B5EF4-FFF2-40B4-BE49-F238E27FC236}">
                <a16:creationId xmlns:a16="http://schemas.microsoft.com/office/drawing/2014/main" id="{4263722B-33D4-DB4A-AB98-690369E5215A}"/>
              </a:ext>
            </a:extLst>
          </p:cNvPr>
          <p:cNvPicPr>
            <a:picLocks noChangeAspect="1"/>
          </p:cNvPicPr>
          <p:nvPr/>
        </p:nvPicPr>
        <p:blipFill>
          <a:blip r:embed="rId2"/>
          <a:stretch>
            <a:fillRect/>
          </a:stretch>
        </p:blipFill>
        <p:spPr>
          <a:xfrm>
            <a:off x="8161449" y="5836373"/>
            <a:ext cx="1004176" cy="1013182"/>
          </a:xfrm>
          <a:prstGeom prst="rect">
            <a:avLst/>
          </a:prstGeom>
        </p:spPr>
      </p:pic>
      <p:sp>
        <p:nvSpPr>
          <p:cNvPr id="7" name="TextBox 6">
            <a:extLst>
              <a:ext uri="{FF2B5EF4-FFF2-40B4-BE49-F238E27FC236}">
                <a16:creationId xmlns:a16="http://schemas.microsoft.com/office/drawing/2014/main" id="{D4C07A55-45C8-1CA7-9FDD-90E462EFDAA2}"/>
              </a:ext>
            </a:extLst>
          </p:cNvPr>
          <p:cNvSpPr txBox="1"/>
          <p:nvPr/>
        </p:nvSpPr>
        <p:spPr>
          <a:xfrm>
            <a:off x="2906973" y="6099477"/>
            <a:ext cx="7352730" cy="461665"/>
          </a:xfrm>
          <a:prstGeom prst="rect">
            <a:avLst/>
          </a:prstGeom>
          <a:noFill/>
        </p:spPr>
        <p:txBody>
          <a:bodyPr wrap="square">
            <a:spAutoFit/>
          </a:bodyPr>
          <a:lstStyle/>
          <a:p>
            <a:r>
              <a:rPr lang="en-US" sz="2400" kern="1200" dirty="0">
                <a:solidFill>
                  <a:schemeClr val="tx1"/>
                </a:solidFill>
                <a:latin typeface="+mn-lt"/>
                <a:ea typeface="+mn-ea"/>
                <a:cs typeface="+mn-cs"/>
              </a:rPr>
              <a:t>Please rate how I did: </a:t>
            </a:r>
            <a:r>
              <a:rPr lang="en-US" sz="2400" kern="1200" dirty="0">
                <a:solidFill>
                  <a:schemeClr val="tx1"/>
                </a:solidFill>
                <a:latin typeface="+mn-lt"/>
                <a:ea typeface="+mn-ea"/>
                <a:cs typeface="+mn-cs"/>
                <a:hlinkClick r:id="rId3"/>
              </a:rPr>
              <a:t>Google Form</a:t>
            </a:r>
            <a:r>
              <a:rPr lang="en-US" sz="2400" dirty="0"/>
              <a:t>  or</a:t>
            </a:r>
          </a:p>
        </p:txBody>
      </p:sp>
    </p:spTree>
    <p:extLst>
      <p:ext uri="{BB962C8B-B14F-4D97-AF65-F5344CB8AC3E}">
        <p14:creationId xmlns:p14="http://schemas.microsoft.com/office/powerpoint/2010/main" val="224903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32A5F-6294-59BB-A020-E694B6137AF7}"/>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Foundations of MLM</a:t>
            </a:r>
          </a:p>
        </p:txBody>
      </p:sp>
      <p:sp>
        <p:nvSpPr>
          <p:cNvPr id="3" name="Text Placeholder 2">
            <a:extLst>
              <a:ext uri="{FF2B5EF4-FFF2-40B4-BE49-F238E27FC236}">
                <a16:creationId xmlns:a16="http://schemas.microsoft.com/office/drawing/2014/main" id="{01AD3DBD-AE22-BC5B-69B8-98471DBC7A36}"/>
              </a:ext>
            </a:extLst>
          </p:cNvPr>
          <p:cNvSpPr>
            <a:spLocks noGrp="1"/>
          </p:cNvSpPr>
          <p:nvPr>
            <p:ph type="body" idx="1"/>
          </p:nvPr>
        </p:nvSpPr>
        <p:spPr>
          <a:xfrm>
            <a:off x="987688" y="1553518"/>
            <a:ext cx="9910295" cy="1281733"/>
          </a:xfrm>
        </p:spPr>
        <p:txBody>
          <a:bodyPr vert="horz" lIns="91440" tIns="45720" rIns="91440" bIns="45720" rtlCol="0" anchor="b">
            <a:normAutofit/>
          </a:bodyPr>
          <a:lstStyle/>
          <a:p>
            <a:r>
              <a:rPr lang="en-US" kern="1200">
                <a:solidFill>
                  <a:schemeClr val="tx1"/>
                </a:solidFill>
                <a:latin typeface="+mn-lt"/>
                <a:ea typeface="+mn-ea"/>
                <a:cs typeface="+mn-cs"/>
              </a:rPr>
              <a:t>Just a little theory before we begin …</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34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9DD88C-C910-1586-2EB8-693EC5F4A375}"/>
              </a:ext>
            </a:extLst>
          </p:cNvPr>
          <p:cNvSpPr>
            <a:spLocks noGrp="1"/>
          </p:cNvSpPr>
          <p:nvPr>
            <p:ph idx="1"/>
          </p:nvPr>
        </p:nvSpPr>
        <p:spPr>
          <a:xfrm>
            <a:off x="838200" y="531812"/>
            <a:ext cx="10515600" cy="6021387"/>
          </a:xfrm>
        </p:spPr>
        <p:txBody>
          <a:bodyPr>
            <a:normAutofit/>
          </a:bodyPr>
          <a:lstStyle/>
          <a:p>
            <a:pPr marL="0" indent="0">
              <a:buNone/>
            </a:pPr>
            <a:r>
              <a:rPr lang="es-ES_tradnl" dirty="0" err="1"/>
              <a:t>Multilevel</a:t>
            </a:r>
            <a:r>
              <a:rPr lang="es-ES_tradnl" dirty="0"/>
              <a:t> data = non-</a:t>
            </a:r>
            <a:r>
              <a:rPr lang="es-ES_tradnl" dirty="0" err="1"/>
              <a:t>independent</a:t>
            </a:r>
            <a:r>
              <a:rPr lang="es-ES_tradnl" dirty="0"/>
              <a:t> data (</a:t>
            </a:r>
            <a:r>
              <a:rPr lang="es-ES_tradnl" dirty="0" err="1"/>
              <a:t>clustering</a:t>
            </a:r>
            <a:r>
              <a:rPr lang="es-ES_tradnl" dirty="0"/>
              <a:t>)</a:t>
            </a:r>
          </a:p>
          <a:p>
            <a:pPr marL="0" indent="0">
              <a:buNone/>
            </a:pPr>
            <a:r>
              <a:rPr lang="es-ES_tradnl" dirty="0"/>
              <a:t>Ex. </a:t>
            </a:r>
          </a:p>
          <a:p>
            <a:pPr lvl="1"/>
            <a:r>
              <a:rPr lang="es-ES_tradnl" dirty="0" err="1"/>
              <a:t>Bunch</a:t>
            </a:r>
            <a:r>
              <a:rPr lang="es-ES_tradnl" dirty="0"/>
              <a:t> </a:t>
            </a:r>
            <a:r>
              <a:rPr lang="es-ES_tradnl" dirty="0" err="1"/>
              <a:t>of</a:t>
            </a:r>
            <a:r>
              <a:rPr lang="es-ES_tradnl" dirty="0"/>
              <a:t> </a:t>
            </a:r>
            <a:r>
              <a:rPr lang="es-ES_tradnl" dirty="0" err="1"/>
              <a:t>students</a:t>
            </a:r>
            <a:r>
              <a:rPr lang="es-ES_tradnl" dirty="0"/>
              <a:t> </a:t>
            </a:r>
            <a:r>
              <a:rPr lang="es-ES_tradnl" dirty="0" err="1"/>
              <a:t>have</a:t>
            </a:r>
            <a:r>
              <a:rPr lang="es-ES_tradnl" dirty="0"/>
              <a:t> </a:t>
            </a:r>
            <a:r>
              <a:rPr lang="es-ES_tradnl" dirty="0" err="1"/>
              <a:t>the</a:t>
            </a:r>
            <a:r>
              <a:rPr lang="es-ES_tradnl" dirty="0"/>
              <a:t> </a:t>
            </a:r>
            <a:r>
              <a:rPr lang="es-ES_tradnl" dirty="0" err="1"/>
              <a:t>same</a:t>
            </a:r>
            <a:r>
              <a:rPr lang="es-ES_tradnl" dirty="0"/>
              <a:t> </a:t>
            </a:r>
            <a:r>
              <a:rPr lang="es-ES_tradnl" dirty="0" err="1"/>
              <a:t>teacher</a:t>
            </a:r>
            <a:endParaRPr lang="es-ES_tradnl" dirty="0"/>
          </a:p>
          <a:p>
            <a:pPr lvl="1"/>
            <a:endParaRPr lang="es-ES_tradnl" dirty="0"/>
          </a:p>
          <a:p>
            <a:pPr marL="457200" lvl="1" indent="0">
              <a:buNone/>
            </a:pPr>
            <a:endParaRPr lang="es-ES_tradnl" dirty="0"/>
          </a:p>
          <a:p>
            <a:pPr marL="457200" lvl="1" indent="0">
              <a:buNone/>
            </a:pPr>
            <a:endParaRPr lang="es-ES_tradnl" dirty="0"/>
          </a:p>
          <a:p>
            <a:pPr lvl="1"/>
            <a:endParaRPr lang="es-ES_tradnl" dirty="0"/>
          </a:p>
          <a:p>
            <a:pPr lvl="1"/>
            <a:r>
              <a:rPr lang="es-ES_tradnl" dirty="0" err="1"/>
              <a:t>Subjects</a:t>
            </a:r>
            <a:r>
              <a:rPr lang="es-ES_tradnl" dirty="0"/>
              <a:t> </a:t>
            </a:r>
            <a:r>
              <a:rPr lang="es-ES_tradnl" dirty="0" err="1"/>
              <a:t>measured</a:t>
            </a:r>
            <a:r>
              <a:rPr lang="es-ES_tradnl" dirty="0"/>
              <a:t> </a:t>
            </a:r>
            <a:r>
              <a:rPr lang="es-ES_tradnl" dirty="0" err="1"/>
              <a:t>multiple</a:t>
            </a:r>
            <a:r>
              <a:rPr lang="es-ES_tradnl" dirty="0"/>
              <a:t> times  </a:t>
            </a:r>
          </a:p>
          <a:p>
            <a:pPr marL="0" indent="0">
              <a:buNone/>
            </a:pPr>
            <a:endParaRPr lang="es-ES_tradnl" dirty="0"/>
          </a:p>
          <a:p>
            <a:pPr marL="0" indent="0">
              <a:buNone/>
            </a:pPr>
            <a:endParaRPr lang="es-ES_tradnl" dirty="0"/>
          </a:p>
          <a:p>
            <a:pPr marL="0" indent="0">
              <a:buNone/>
            </a:pPr>
            <a:endParaRPr lang="es-ES_tradnl" dirty="0"/>
          </a:p>
          <a:p>
            <a:pPr marL="0" indent="0">
              <a:buNone/>
            </a:pPr>
            <a:r>
              <a:rPr lang="es-ES_tradnl" dirty="0" err="1"/>
              <a:t>When</a:t>
            </a:r>
            <a:r>
              <a:rPr lang="es-ES_tradnl" dirty="0"/>
              <a:t> </a:t>
            </a:r>
            <a:r>
              <a:rPr lang="es-ES_tradnl" dirty="0" err="1"/>
              <a:t>we</a:t>
            </a:r>
            <a:r>
              <a:rPr lang="es-ES_tradnl" dirty="0"/>
              <a:t> </a:t>
            </a:r>
            <a:r>
              <a:rPr lang="es-ES_tradnl" dirty="0" err="1"/>
              <a:t>treat</a:t>
            </a:r>
            <a:r>
              <a:rPr lang="es-ES_tradnl" dirty="0"/>
              <a:t> </a:t>
            </a:r>
            <a:r>
              <a:rPr lang="es-ES_tradnl" dirty="0" err="1"/>
              <a:t>clustered</a:t>
            </a:r>
            <a:r>
              <a:rPr lang="es-ES_tradnl" dirty="0"/>
              <a:t> data as </a:t>
            </a:r>
            <a:r>
              <a:rPr lang="es-ES_tradnl" dirty="0" err="1"/>
              <a:t>unclustered</a:t>
            </a:r>
            <a:r>
              <a:rPr lang="es-ES_tradnl" dirty="0"/>
              <a:t> </a:t>
            </a:r>
            <a:r>
              <a:rPr lang="es-ES_tradnl" dirty="0">
                <a:sym typeface="Wingdings" pitchFamily="2" charset="2"/>
              </a:rPr>
              <a:t>= ↑ </a:t>
            </a:r>
            <a:r>
              <a:rPr lang="es-ES_tradnl" dirty="0" err="1">
                <a:sym typeface="Wingdings" pitchFamily="2" charset="2"/>
              </a:rPr>
              <a:t>Type</a:t>
            </a:r>
            <a:r>
              <a:rPr lang="es-ES_tradnl" dirty="0">
                <a:sym typeface="Wingdings" pitchFamily="2" charset="2"/>
              </a:rPr>
              <a:t> I error </a:t>
            </a:r>
            <a:endParaRPr lang="es-ES_tradnl" dirty="0"/>
          </a:p>
        </p:txBody>
      </p:sp>
      <p:sp>
        <p:nvSpPr>
          <p:cNvPr id="4" name="Rectangle 3">
            <a:extLst>
              <a:ext uri="{FF2B5EF4-FFF2-40B4-BE49-F238E27FC236}">
                <a16:creationId xmlns:a16="http://schemas.microsoft.com/office/drawing/2014/main" id="{8EEDE237-649C-5679-387B-CA48287EE91D}"/>
              </a:ext>
            </a:extLst>
          </p:cNvPr>
          <p:cNvSpPr/>
          <p:nvPr/>
        </p:nvSpPr>
        <p:spPr>
          <a:xfrm>
            <a:off x="1545771" y="2037217"/>
            <a:ext cx="1306286" cy="391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Smith</a:t>
            </a:r>
          </a:p>
        </p:txBody>
      </p:sp>
      <p:sp>
        <p:nvSpPr>
          <p:cNvPr id="5" name="Oval 4">
            <a:extLst>
              <a:ext uri="{FF2B5EF4-FFF2-40B4-BE49-F238E27FC236}">
                <a16:creationId xmlns:a16="http://schemas.microsoft.com/office/drawing/2014/main" id="{AAC36B00-1500-B19E-776B-F9170CE66116}"/>
              </a:ext>
            </a:extLst>
          </p:cNvPr>
          <p:cNvSpPr/>
          <p:nvPr/>
        </p:nvSpPr>
        <p:spPr>
          <a:xfrm>
            <a:off x="1458686" y="2707482"/>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sz="700" dirty="0"/>
          </a:p>
        </p:txBody>
      </p:sp>
      <p:sp>
        <p:nvSpPr>
          <p:cNvPr id="6" name="Oval 5">
            <a:extLst>
              <a:ext uri="{FF2B5EF4-FFF2-40B4-BE49-F238E27FC236}">
                <a16:creationId xmlns:a16="http://schemas.microsoft.com/office/drawing/2014/main" id="{D9E72AE3-7466-F033-767E-9BF58B05515E}"/>
              </a:ext>
            </a:extLst>
          </p:cNvPr>
          <p:cNvSpPr/>
          <p:nvPr/>
        </p:nvSpPr>
        <p:spPr>
          <a:xfrm>
            <a:off x="1997528" y="2707481"/>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Oval 6">
            <a:extLst>
              <a:ext uri="{FF2B5EF4-FFF2-40B4-BE49-F238E27FC236}">
                <a16:creationId xmlns:a16="http://schemas.microsoft.com/office/drawing/2014/main" id="{4A6B7524-D72A-D4DA-7B11-905197A9851A}"/>
              </a:ext>
            </a:extLst>
          </p:cNvPr>
          <p:cNvSpPr/>
          <p:nvPr/>
        </p:nvSpPr>
        <p:spPr>
          <a:xfrm>
            <a:off x="2547256" y="2707480"/>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 name="Straight Arrow Connector 10">
            <a:extLst>
              <a:ext uri="{FF2B5EF4-FFF2-40B4-BE49-F238E27FC236}">
                <a16:creationId xmlns:a16="http://schemas.microsoft.com/office/drawing/2014/main" id="{4C9B446F-9F94-70D2-8588-E16A08AD5188}"/>
              </a:ext>
            </a:extLst>
          </p:cNvPr>
          <p:cNvCxnSpPr>
            <a:endCxn id="5" idx="0"/>
          </p:cNvCxnSpPr>
          <p:nvPr/>
        </p:nvCxnSpPr>
        <p:spPr>
          <a:xfrm flipH="1">
            <a:off x="1660072" y="2429102"/>
            <a:ext cx="53884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8145AD5-2B82-6E96-5F4B-CE3B414F9CA9}"/>
              </a:ext>
            </a:extLst>
          </p:cNvPr>
          <p:cNvCxnSpPr>
            <a:endCxn id="6" idx="0"/>
          </p:cNvCxnSpPr>
          <p:nvPr/>
        </p:nvCxnSpPr>
        <p:spPr>
          <a:xfrm>
            <a:off x="2198913" y="2429101"/>
            <a:ext cx="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BAAA4E7-688A-B659-AB68-E973AF8A971E}"/>
              </a:ext>
            </a:extLst>
          </p:cNvPr>
          <p:cNvCxnSpPr/>
          <p:nvPr/>
        </p:nvCxnSpPr>
        <p:spPr>
          <a:xfrm>
            <a:off x="2209800" y="2469526"/>
            <a:ext cx="538841" cy="237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01DE57D2-919D-9279-888C-033580D31D00}"/>
              </a:ext>
            </a:extLst>
          </p:cNvPr>
          <p:cNvSpPr/>
          <p:nvPr/>
        </p:nvSpPr>
        <p:spPr>
          <a:xfrm>
            <a:off x="3393617" y="2037217"/>
            <a:ext cx="1306286" cy="391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Rivera</a:t>
            </a:r>
          </a:p>
        </p:txBody>
      </p:sp>
      <p:sp>
        <p:nvSpPr>
          <p:cNvPr id="24" name="Oval 23">
            <a:extLst>
              <a:ext uri="{FF2B5EF4-FFF2-40B4-BE49-F238E27FC236}">
                <a16:creationId xmlns:a16="http://schemas.microsoft.com/office/drawing/2014/main" id="{CE5EB198-E7BF-7A6F-B9CB-F3F8E3625ED1}"/>
              </a:ext>
            </a:extLst>
          </p:cNvPr>
          <p:cNvSpPr/>
          <p:nvPr/>
        </p:nvSpPr>
        <p:spPr>
          <a:xfrm>
            <a:off x="3306532" y="2707482"/>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Oval 24">
            <a:extLst>
              <a:ext uri="{FF2B5EF4-FFF2-40B4-BE49-F238E27FC236}">
                <a16:creationId xmlns:a16="http://schemas.microsoft.com/office/drawing/2014/main" id="{FCE245B4-F106-CDBD-B6A2-C4D5E5B98CAB}"/>
              </a:ext>
            </a:extLst>
          </p:cNvPr>
          <p:cNvSpPr/>
          <p:nvPr/>
        </p:nvSpPr>
        <p:spPr>
          <a:xfrm>
            <a:off x="3845374" y="2707481"/>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Oval 25">
            <a:extLst>
              <a:ext uri="{FF2B5EF4-FFF2-40B4-BE49-F238E27FC236}">
                <a16:creationId xmlns:a16="http://schemas.microsoft.com/office/drawing/2014/main" id="{7BED606D-11DC-FC64-ED63-2E632E551E3C}"/>
              </a:ext>
            </a:extLst>
          </p:cNvPr>
          <p:cNvSpPr/>
          <p:nvPr/>
        </p:nvSpPr>
        <p:spPr>
          <a:xfrm>
            <a:off x="4395102" y="2707480"/>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27" name="Straight Arrow Connector 26">
            <a:extLst>
              <a:ext uri="{FF2B5EF4-FFF2-40B4-BE49-F238E27FC236}">
                <a16:creationId xmlns:a16="http://schemas.microsoft.com/office/drawing/2014/main" id="{D7FBFC3D-674D-A547-3AF8-89580DAA870B}"/>
              </a:ext>
            </a:extLst>
          </p:cNvPr>
          <p:cNvCxnSpPr>
            <a:endCxn id="24" idx="0"/>
          </p:cNvCxnSpPr>
          <p:nvPr/>
        </p:nvCxnSpPr>
        <p:spPr>
          <a:xfrm flipH="1">
            <a:off x="3507918" y="2429102"/>
            <a:ext cx="53884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6FD6493F-4402-96AC-3044-A1A10C43CD8D}"/>
              </a:ext>
            </a:extLst>
          </p:cNvPr>
          <p:cNvCxnSpPr>
            <a:endCxn id="25" idx="0"/>
          </p:cNvCxnSpPr>
          <p:nvPr/>
        </p:nvCxnSpPr>
        <p:spPr>
          <a:xfrm>
            <a:off x="4046759" y="2429101"/>
            <a:ext cx="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951C1B1-65D3-2B6D-E2EE-4D29636C9399}"/>
              </a:ext>
            </a:extLst>
          </p:cNvPr>
          <p:cNvCxnSpPr/>
          <p:nvPr/>
        </p:nvCxnSpPr>
        <p:spPr>
          <a:xfrm>
            <a:off x="4057646" y="2469526"/>
            <a:ext cx="538841" cy="237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408DF794-0ADC-9B5B-65A7-5900932067E3}"/>
              </a:ext>
            </a:extLst>
          </p:cNvPr>
          <p:cNvSpPr/>
          <p:nvPr/>
        </p:nvSpPr>
        <p:spPr>
          <a:xfrm>
            <a:off x="5104041" y="2037215"/>
            <a:ext cx="1306286" cy="391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Rowe</a:t>
            </a:r>
          </a:p>
        </p:txBody>
      </p:sp>
      <p:sp>
        <p:nvSpPr>
          <p:cNvPr id="31" name="Oval 30">
            <a:extLst>
              <a:ext uri="{FF2B5EF4-FFF2-40B4-BE49-F238E27FC236}">
                <a16:creationId xmlns:a16="http://schemas.microsoft.com/office/drawing/2014/main" id="{6557F828-43E3-68C9-7A49-9E0E6303669E}"/>
              </a:ext>
            </a:extLst>
          </p:cNvPr>
          <p:cNvSpPr/>
          <p:nvPr/>
        </p:nvSpPr>
        <p:spPr>
          <a:xfrm>
            <a:off x="5016956" y="2707480"/>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E21A3540-8722-0108-56D5-3E92184BB528}"/>
              </a:ext>
            </a:extLst>
          </p:cNvPr>
          <p:cNvSpPr/>
          <p:nvPr/>
        </p:nvSpPr>
        <p:spPr>
          <a:xfrm>
            <a:off x="5555798" y="2707479"/>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3C047E57-9B25-3054-0C2B-A35565CD8B85}"/>
              </a:ext>
            </a:extLst>
          </p:cNvPr>
          <p:cNvSpPr/>
          <p:nvPr/>
        </p:nvSpPr>
        <p:spPr>
          <a:xfrm>
            <a:off x="6105526" y="2707478"/>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34" name="Straight Arrow Connector 33">
            <a:extLst>
              <a:ext uri="{FF2B5EF4-FFF2-40B4-BE49-F238E27FC236}">
                <a16:creationId xmlns:a16="http://schemas.microsoft.com/office/drawing/2014/main" id="{47277239-AE04-8E86-77E4-1BFE56A894A2}"/>
              </a:ext>
            </a:extLst>
          </p:cNvPr>
          <p:cNvCxnSpPr>
            <a:endCxn id="31" idx="0"/>
          </p:cNvCxnSpPr>
          <p:nvPr/>
        </p:nvCxnSpPr>
        <p:spPr>
          <a:xfrm flipH="1">
            <a:off x="5218342" y="2429100"/>
            <a:ext cx="53884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974B85F-9AC3-91E8-0815-90E3F99F8660}"/>
              </a:ext>
            </a:extLst>
          </p:cNvPr>
          <p:cNvCxnSpPr>
            <a:endCxn id="32" idx="0"/>
          </p:cNvCxnSpPr>
          <p:nvPr/>
        </p:nvCxnSpPr>
        <p:spPr>
          <a:xfrm>
            <a:off x="5757183" y="2429099"/>
            <a:ext cx="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CF41669-4C3D-A409-32AE-BB26E13D796D}"/>
              </a:ext>
            </a:extLst>
          </p:cNvPr>
          <p:cNvCxnSpPr/>
          <p:nvPr/>
        </p:nvCxnSpPr>
        <p:spPr>
          <a:xfrm>
            <a:off x="5768070" y="2469524"/>
            <a:ext cx="538841" cy="237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21BC4110-10C2-98C8-2F9B-CDD5109C2F01}"/>
              </a:ext>
            </a:extLst>
          </p:cNvPr>
          <p:cNvSpPr txBox="1"/>
          <p:nvPr/>
        </p:nvSpPr>
        <p:spPr>
          <a:xfrm>
            <a:off x="1458685" y="2708663"/>
            <a:ext cx="534767" cy="369332"/>
          </a:xfrm>
          <a:prstGeom prst="rect">
            <a:avLst/>
          </a:prstGeom>
          <a:noFill/>
        </p:spPr>
        <p:txBody>
          <a:bodyPr wrap="square" rtlCol="0">
            <a:spAutoFit/>
          </a:bodyPr>
          <a:lstStyle/>
          <a:p>
            <a:r>
              <a:rPr lang="es-ES_tradnl" dirty="0">
                <a:solidFill>
                  <a:schemeClr val="bg1"/>
                </a:solidFill>
              </a:rPr>
              <a:t>S1</a:t>
            </a:r>
          </a:p>
        </p:txBody>
      </p:sp>
      <p:sp>
        <p:nvSpPr>
          <p:cNvPr id="38" name="TextBox 37">
            <a:extLst>
              <a:ext uri="{FF2B5EF4-FFF2-40B4-BE49-F238E27FC236}">
                <a16:creationId xmlns:a16="http://schemas.microsoft.com/office/drawing/2014/main" id="{424D05B8-5519-364D-4333-5BE6DBDF05AB}"/>
              </a:ext>
            </a:extLst>
          </p:cNvPr>
          <p:cNvSpPr txBox="1"/>
          <p:nvPr/>
        </p:nvSpPr>
        <p:spPr>
          <a:xfrm>
            <a:off x="2002970" y="2708663"/>
            <a:ext cx="534767" cy="369332"/>
          </a:xfrm>
          <a:prstGeom prst="rect">
            <a:avLst/>
          </a:prstGeom>
          <a:noFill/>
        </p:spPr>
        <p:txBody>
          <a:bodyPr wrap="square" rtlCol="0">
            <a:spAutoFit/>
          </a:bodyPr>
          <a:lstStyle/>
          <a:p>
            <a:r>
              <a:rPr lang="es-ES_tradnl" dirty="0">
                <a:solidFill>
                  <a:schemeClr val="bg1"/>
                </a:solidFill>
              </a:rPr>
              <a:t>S2</a:t>
            </a:r>
          </a:p>
        </p:txBody>
      </p:sp>
      <p:sp>
        <p:nvSpPr>
          <p:cNvPr id="39" name="TextBox 38">
            <a:extLst>
              <a:ext uri="{FF2B5EF4-FFF2-40B4-BE49-F238E27FC236}">
                <a16:creationId xmlns:a16="http://schemas.microsoft.com/office/drawing/2014/main" id="{F782B790-893D-E9B7-1806-13C648ECBFE9}"/>
              </a:ext>
            </a:extLst>
          </p:cNvPr>
          <p:cNvSpPr txBox="1"/>
          <p:nvPr/>
        </p:nvSpPr>
        <p:spPr>
          <a:xfrm>
            <a:off x="2547940" y="2708663"/>
            <a:ext cx="534767" cy="369332"/>
          </a:xfrm>
          <a:prstGeom prst="rect">
            <a:avLst/>
          </a:prstGeom>
          <a:noFill/>
        </p:spPr>
        <p:txBody>
          <a:bodyPr wrap="square" rtlCol="0">
            <a:spAutoFit/>
          </a:bodyPr>
          <a:lstStyle/>
          <a:p>
            <a:r>
              <a:rPr lang="es-ES_tradnl" dirty="0">
                <a:solidFill>
                  <a:schemeClr val="bg1"/>
                </a:solidFill>
              </a:rPr>
              <a:t>S3</a:t>
            </a:r>
          </a:p>
        </p:txBody>
      </p:sp>
      <p:sp>
        <p:nvSpPr>
          <p:cNvPr id="40" name="TextBox 39">
            <a:extLst>
              <a:ext uri="{FF2B5EF4-FFF2-40B4-BE49-F238E27FC236}">
                <a16:creationId xmlns:a16="http://schemas.microsoft.com/office/drawing/2014/main" id="{E8FD62D8-4E6B-FB1A-1477-1D4BF4DDC8DF}"/>
              </a:ext>
            </a:extLst>
          </p:cNvPr>
          <p:cNvSpPr txBox="1"/>
          <p:nvPr/>
        </p:nvSpPr>
        <p:spPr>
          <a:xfrm>
            <a:off x="3307217" y="2708663"/>
            <a:ext cx="534767" cy="369332"/>
          </a:xfrm>
          <a:prstGeom prst="rect">
            <a:avLst/>
          </a:prstGeom>
          <a:noFill/>
        </p:spPr>
        <p:txBody>
          <a:bodyPr wrap="square" rtlCol="0">
            <a:spAutoFit/>
          </a:bodyPr>
          <a:lstStyle/>
          <a:p>
            <a:r>
              <a:rPr lang="es-ES_tradnl" dirty="0">
                <a:solidFill>
                  <a:schemeClr val="bg1"/>
                </a:solidFill>
              </a:rPr>
              <a:t>S4</a:t>
            </a:r>
          </a:p>
        </p:txBody>
      </p:sp>
      <p:sp>
        <p:nvSpPr>
          <p:cNvPr id="41" name="TextBox 40">
            <a:extLst>
              <a:ext uri="{FF2B5EF4-FFF2-40B4-BE49-F238E27FC236}">
                <a16:creationId xmlns:a16="http://schemas.microsoft.com/office/drawing/2014/main" id="{E36A56D0-3AED-7B9D-E8FF-19E340D91217}"/>
              </a:ext>
            </a:extLst>
          </p:cNvPr>
          <p:cNvSpPr txBox="1"/>
          <p:nvPr/>
        </p:nvSpPr>
        <p:spPr>
          <a:xfrm>
            <a:off x="3839263" y="2707922"/>
            <a:ext cx="534767" cy="369332"/>
          </a:xfrm>
          <a:prstGeom prst="rect">
            <a:avLst/>
          </a:prstGeom>
          <a:noFill/>
        </p:spPr>
        <p:txBody>
          <a:bodyPr wrap="square" rtlCol="0">
            <a:spAutoFit/>
          </a:bodyPr>
          <a:lstStyle/>
          <a:p>
            <a:r>
              <a:rPr lang="es-ES_tradnl" dirty="0">
                <a:solidFill>
                  <a:schemeClr val="bg1"/>
                </a:solidFill>
              </a:rPr>
              <a:t>S5</a:t>
            </a:r>
          </a:p>
        </p:txBody>
      </p:sp>
      <p:sp>
        <p:nvSpPr>
          <p:cNvPr id="42" name="TextBox 41">
            <a:extLst>
              <a:ext uri="{FF2B5EF4-FFF2-40B4-BE49-F238E27FC236}">
                <a16:creationId xmlns:a16="http://schemas.microsoft.com/office/drawing/2014/main" id="{17C5FCF4-E400-17F4-91CA-9222B9AE77C8}"/>
              </a:ext>
            </a:extLst>
          </p:cNvPr>
          <p:cNvSpPr txBox="1"/>
          <p:nvPr/>
        </p:nvSpPr>
        <p:spPr>
          <a:xfrm>
            <a:off x="4397853" y="2707922"/>
            <a:ext cx="534767" cy="369332"/>
          </a:xfrm>
          <a:prstGeom prst="rect">
            <a:avLst/>
          </a:prstGeom>
          <a:noFill/>
        </p:spPr>
        <p:txBody>
          <a:bodyPr wrap="square" rtlCol="0">
            <a:spAutoFit/>
          </a:bodyPr>
          <a:lstStyle/>
          <a:p>
            <a:r>
              <a:rPr lang="es-ES_tradnl" dirty="0">
                <a:solidFill>
                  <a:schemeClr val="bg1"/>
                </a:solidFill>
              </a:rPr>
              <a:t>S6</a:t>
            </a:r>
          </a:p>
        </p:txBody>
      </p:sp>
      <p:sp>
        <p:nvSpPr>
          <p:cNvPr id="43" name="TextBox 42">
            <a:extLst>
              <a:ext uri="{FF2B5EF4-FFF2-40B4-BE49-F238E27FC236}">
                <a16:creationId xmlns:a16="http://schemas.microsoft.com/office/drawing/2014/main" id="{41950422-6FA9-A468-59DF-3A64A65F6AAE}"/>
              </a:ext>
            </a:extLst>
          </p:cNvPr>
          <p:cNvSpPr txBox="1"/>
          <p:nvPr/>
        </p:nvSpPr>
        <p:spPr>
          <a:xfrm>
            <a:off x="5010137" y="2697375"/>
            <a:ext cx="534767" cy="369332"/>
          </a:xfrm>
          <a:prstGeom prst="rect">
            <a:avLst/>
          </a:prstGeom>
          <a:noFill/>
        </p:spPr>
        <p:txBody>
          <a:bodyPr wrap="square" rtlCol="0">
            <a:spAutoFit/>
          </a:bodyPr>
          <a:lstStyle/>
          <a:p>
            <a:r>
              <a:rPr lang="es-ES_tradnl" dirty="0">
                <a:solidFill>
                  <a:schemeClr val="bg1"/>
                </a:solidFill>
              </a:rPr>
              <a:t>S7</a:t>
            </a:r>
          </a:p>
        </p:txBody>
      </p:sp>
      <p:sp>
        <p:nvSpPr>
          <p:cNvPr id="44" name="TextBox 43">
            <a:extLst>
              <a:ext uri="{FF2B5EF4-FFF2-40B4-BE49-F238E27FC236}">
                <a16:creationId xmlns:a16="http://schemas.microsoft.com/office/drawing/2014/main" id="{2B62DBE8-62A5-F1D9-D50B-8C83EEF72F3B}"/>
              </a:ext>
            </a:extLst>
          </p:cNvPr>
          <p:cNvSpPr txBox="1"/>
          <p:nvPr/>
        </p:nvSpPr>
        <p:spPr>
          <a:xfrm>
            <a:off x="5539480" y="2707922"/>
            <a:ext cx="534767" cy="369332"/>
          </a:xfrm>
          <a:prstGeom prst="rect">
            <a:avLst/>
          </a:prstGeom>
          <a:noFill/>
        </p:spPr>
        <p:txBody>
          <a:bodyPr wrap="square" rtlCol="0">
            <a:spAutoFit/>
          </a:bodyPr>
          <a:lstStyle/>
          <a:p>
            <a:r>
              <a:rPr lang="es-ES_tradnl" dirty="0">
                <a:solidFill>
                  <a:schemeClr val="bg1"/>
                </a:solidFill>
              </a:rPr>
              <a:t>S8</a:t>
            </a:r>
          </a:p>
        </p:txBody>
      </p:sp>
      <p:sp>
        <p:nvSpPr>
          <p:cNvPr id="45" name="TextBox 44">
            <a:extLst>
              <a:ext uri="{FF2B5EF4-FFF2-40B4-BE49-F238E27FC236}">
                <a16:creationId xmlns:a16="http://schemas.microsoft.com/office/drawing/2014/main" id="{27B8569E-B2E8-CA4E-3F3F-5F8BB87DECB4}"/>
              </a:ext>
            </a:extLst>
          </p:cNvPr>
          <p:cNvSpPr txBox="1"/>
          <p:nvPr/>
        </p:nvSpPr>
        <p:spPr>
          <a:xfrm>
            <a:off x="6105525" y="2707922"/>
            <a:ext cx="534767" cy="369332"/>
          </a:xfrm>
          <a:prstGeom prst="rect">
            <a:avLst/>
          </a:prstGeom>
          <a:noFill/>
        </p:spPr>
        <p:txBody>
          <a:bodyPr wrap="square" rtlCol="0">
            <a:spAutoFit/>
          </a:bodyPr>
          <a:lstStyle/>
          <a:p>
            <a:r>
              <a:rPr lang="es-ES_tradnl" dirty="0">
                <a:solidFill>
                  <a:schemeClr val="bg1"/>
                </a:solidFill>
              </a:rPr>
              <a:t>S9</a:t>
            </a:r>
          </a:p>
        </p:txBody>
      </p:sp>
      <p:sp>
        <p:nvSpPr>
          <p:cNvPr id="46" name="Rectangle 45">
            <a:extLst>
              <a:ext uri="{FF2B5EF4-FFF2-40B4-BE49-F238E27FC236}">
                <a16:creationId xmlns:a16="http://schemas.microsoft.com/office/drawing/2014/main" id="{E500241C-58C3-6110-AE11-C4BACBDDBA6B}"/>
              </a:ext>
            </a:extLst>
          </p:cNvPr>
          <p:cNvSpPr/>
          <p:nvPr/>
        </p:nvSpPr>
        <p:spPr>
          <a:xfrm>
            <a:off x="1545770" y="4065137"/>
            <a:ext cx="1306286" cy="391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err="1"/>
              <a:t>Subject</a:t>
            </a:r>
            <a:r>
              <a:rPr lang="es-ES_tradnl" dirty="0"/>
              <a:t> 1</a:t>
            </a:r>
          </a:p>
        </p:txBody>
      </p:sp>
      <p:sp>
        <p:nvSpPr>
          <p:cNvPr id="47" name="Oval 46">
            <a:extLst>
              <a:ext uri="{FF2B5EF4-FFF2-40B4-BE49-F238E27FC236}">
                <a16:creationId xmlns:a16="http://schemas.microsoft.com/office/drawing/2014/main" id="{41E475C1-BD58-5041-A162-5DCA34085902}"/>
              </a:ext>
            </a:extLst>
          </p:cNvPr>
          <p:cNvSpPr/>
          <p:nvPr/>
        </p:nvSpPr>
        <p:spPr>
          <a:xfrm>
            <a:off x="1458685" y="4735402"/>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sz="700" dirty="0"/>
          </a:p>
        </p:txBody>
      </p:sp>
      <p:sp>
        <p:nvSpPr>
          <p:cNvPr id="48" name="Oval 47">
            <a:extLst>
              <a:ext uri="{FF2B5EF4-FFF2-40B4-BE49-F238E27FC236}">
                <a16:creationId xmlns:a16="http://schemas.microsoft.com/office/drawing/2014/main" id="{0742A3A6-F905-8C63-7607-42779E6317DE}"/>
              </a:ext>
            </a:extLst>
          </p:cNvPr>
          <p:cNvSpPr/>
          <p:nvPr/>
        </p:nvSpPr>
        <p:spPr>
          <a:xfrm>
            <a:off x="1997527" y="4735401"/>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Oval 48">
            <a:extLst>
              <a:ext uri="{FF2B5EF4-FFF2-40B4-BE49-F238E27FC236}">
                <a16:creationId xmlns:a16="http://schemas.microsoft.com/office/drawing/2014/main" id="{E6571405-E9B5-6664-72BC-8D70E99F54E1}"/>
              </a:ext>
            </a:extLst>
          </p:cNvPr>
          <p:cNvSpPr/>
          <p:nvPr/>
        </p:nvSpPr>
        <p:spPr>
          <a:xfrm>
            <a:off x="2547255" y="4735400"/>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50" name="Straight Arrow Connector 49">
            <a:extLst>
              <a:ext uri="{FF2B5EF4-FFF2-40B4-BE49-F238E27FC236}">
                <a16:creationId xmlns:a16="http://schemas.microsoft.com/office/drawing/2014/main" id="{097128B0-E6B8-65F1-6F9E-6073B1F5CDB3}"/>
              </a:ext>
            </a:extLst>
          </p:cNvPr>
          <p:cNvCxnSpPr>
            <a:endCxn id="47" idx="0"/>
          </p:cNvCxnSpPr>
          <p:nvPr/>
        </p:nvCxnSpPr>
        <p:spPr>
          <a:xfrm flipH="1">
            <a:off x="1660071" y="4457022"/>
            <a:ext cx="53884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811F433-42B6-485A-389F-CCCFA6CFCA60}"/>
              </a:ext>
            </a:extLst>
          </p:cNvPr>
          <p:cNvCxnSpPr>
            <a:endCxn id="48" idx="0"/>
          </p:cNvCxnSpPr>
          <p:nvPr/>
        </p:nvCxnSpPr>
        <p:spPr>
          <a:xfrm>
            <a:off x="2198912" y="4457021"/>
            <a:ext cx="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4F8F94D9-BEBD-8A58-BD4A-DCE976C5A66A}"/>
              </a:ext>
            </a:extLst>
          </p:cNvPr>
          <p:cNvCxnSpPr/>
          <p:nvPr/>
        </p:nvCxnSpPr>
        <p:spPr>
          <a:xfrm>
            <a:off x="2209799" y="4497446"/>
            <a:ext cx="538841" cy="237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F5B26099-637C-E1BF-3956-B58AFBE61260}"/>
              </a:ext>
            </a:extLst>
          </p:cNvPr>
          <p:cNvSpPr txBox="1"/>
          <p:nvPr/>
        </p:nvSpPr>
        <p:spPr>
          <a:xfrm>
            <a:off x="1458684" y="4736583"/>
            <a:ext cx="534767" cy="369332"/>
          </a:xfrm>
          <a:prstGeom prst="rect">
            <a:avLst/>
          </a:prstGeom>
          <a:noFill/>
        </p:spPr>
        <p:txBody>
          <a:bodyPr wrap="square" rtlCol="0">
            <a:spAutoFit/>
          </a:bodyPr>
          <a:lstStyle/>
          <a:p>
            <a:r>
              <a:rPr lang="es-ES_tradnl" dirty="0">
                <a:solidFill>
                  <a:schemeClr val="bg1"/>
                </a:solidFill>
              </a:rPr>
              <a:t>T1</a:t>
            </a:r>
          </a:p>
        </p:txBody>
      </p:sp>
      <p:sp>
        <p:nvSpPr>
          <p:cNvPr id="54" name="TextBox 53">
            <a:extLst>
              <a:ext uri="{FF2B5EF4-FFF2-40B4-BE49-F238E27FC236}">
                <a16:creationId xmlns:a16="http://schemas.microsoft.com/office/drawing/2014/main" id="{F377436E-E7FB-83D9-F3C4-0929836A7C89}"/>
              </a:ext>
            </a:extLst>
          </p:cNvPr>
          <p:cNvSpPr txBox="1"/>
          <p:nvPr/>
        </p:nvSpPr>
        <p:spPr>
          <a:xfrm>
            <a:off x="2002969" y="4736583"/>
            <a:ext cx="534767" cy="369332"/>
          </a:xfrm>
          <a:prstGeom prst="rect">
            <a:avLst/>
          </a:prstGeom>
          <a:noFill/>
        </p:spPr>
        <p:txBody>
          <a:bodyPr wrap="square" rtlCol="0">
            <a:spAutoFit/>
          </a:bodyPr>
          <a:lstStyle/>
          <a:p>
            <a:r>
              <a:rPr lang="es-ES_tradnl" dirty="0">
                <a:solidFill>
                  <a:schemeClr val="bg1"/>
                </a:solidFill>
              </a:rPr>
              <a:t>T2</a:t>
            </a:r>
          </a:p>
        </p:txBody>
      </p:sp>
      <p:sp>
        <p:nvSpPr>
          <p:cNvPr id="55" name="TextBox 54">
            <a:extLst>
              <a:ext uri="{FF2B5EF4-FFF2-40B4-BE49-F238E27FC236}">
                <a16:creationId xmlns:a16="http://schemas.microsoft.com/office/drawing/2014/main" id="{952C48B1-7923-C0FF-E987-3264C16D41C2}"/>
              </a:ext>
            </a:extLst>
          </p:cNvPr>
          <p:cNvSpPr txBox="1"/>
          <p:nvPr/>
        </p:nvSpPr>
        <p:spPr>
          <a:xfrm>
            <a:off x="2547939" y="4736583"/>
            <a:ext cx="534767" cy="369332"/>
          </a:xfrm>
          <a:prstGeom prst="rect">
            <a:avLst/>
          </a:prstGeom>
          <a:noFill/>
        </p:spPr>
        <p:txBody>
          <a:bodyPr wrap="square" rtlCol="0">
            <a:spAutoFit/>
          </a:bodyPr>
          <a:lstStyle/>
          <a:p>
            <a:r>
              <a:rPr lang="es-ES_tradnl" dirty="0">
                <a:solidFill>
                  <a:schemeClr val="bg1"/>
                </a:solidFill>
              </a:rPr>
              <a:t>T3</a:t>
            </a:r>
          </a:p>
        </p:txBody>
      </p:sp>
      <p:sp>
        <p:nvSpPr>
          <p:cNvPr id="56" name="Rectangle 55">
            <a:extLst>
              <a:ext uri="{FF2B5EF4-FFF2-40B4-BE49-F238E27FC236}">
                <a16:creationId xmlns:a16="http://schemas.microsoft.com/office/drawing/2014/main" id="{C854D74E-2DCF-096F-D294-9DF565DD80D2}"/>
              </a:ext>
            </a:extLst>
          </p:cNvPr>
          <p:cNvSpPr/>
          <p:nvPr/>
        </p:nvSpPr>
        <p:spPr>
          <a:xfrm>
            <a:off x="3393617" y="4065137"/>
            <a:ext cx="1306286" cy="391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err="1"/>
              <a:t>Subject</a:t>
            </a:r>
            <a:r>
              <a:rPr lang="es-ES_tradnl" dirty="0"/>
              <a:t> 2</a:t>
            </a:r>
          </a:p>
        </p:txBody>
      </p:sp>
      <p:sp>
        <p:nvSpPr>
          <p:cNvPr id="57" name="Oval 56">
            <a:extLst>
              <a:ext uri="{FF2B5EF4-FFF2-40B4-BE49-F238E27FC236}">
                <a16:creationId xmlns:a16="http://schemas.microsoft.com/office/drawing/2014/main" id="{7C5981F4-10C4-FC66-9BB5-B04A5533197A}"/>
              </a:ext>
            </a:extLst>
          </p:cNvPr>
          <p:cNvSpPr/>
          <p:nvPr/>
        </p:nvSpPr>
        <p:spPr>
          <a:xfrm>
            <a:off x="3306532" y="4735402"/>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sz="700" dirty="0"/>
          </a:p>
        </p:txBody>
      </p:sp>
      <p:sp>
        <p:nvSpPr>
          <p:cNvPr id="58" name="Oval 57">
            <a:extLst>
              <a:ext uri="{FF2B5EF4-FFF2-40B4-BE49-F238E27FC236}">
                <a16:creationId xmlns:a16="http://schemas.microsoft.com/office/drawing/2014/main" id="{633FEB11-3FFF-C8E1-5116-A2EE5B791572}"/>
              </a:ext>
            </a:extLst>
          </p:cNvPr>
          <p:cNvSpPr/>
          <p:nvPr/>
        </p:nvSpPr>
        <p:spPr>
          <a:xfrm>
            <a:off x="3845374" y="4735401"/>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Oval 58">
            <a:extLst>
              <a:ext uri="{FF2B5EF4-FFF2-40B4-BE49-F238E27FC236}">
                <a16:creationId xmlns:a16="http://schemas.microsoft.com/office/drawing/2014/main" id="{2C28727D-B86D-6A83-A29A-711A35E46029}"/>
              </a:ext>
            </a:extLst>
          </p:cNvPr>
          <p:cNvSpPr/>
          <p:nvPr/>
        </p:nvSpPr>
        <p:spPr>
          <a:xfrm>
            <a:off x="4395102" y="4735400"/>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60" name="Straight Arrow Connector 59">
            <a:extLst>
              <a:ext uri="{FF2B5EF4-FFF2-40B4-BE49-F238E27FC236}">
                <a16:creationId xmlns:a16="http://schemas.microsoft.com/office/drawing/2014/main" id="{B1A75A42-8291-479D-82DC-9CEA056C0D83}"/>
              </a:ext>
            </a:extLst>
          </p:cNvPr>
          <p:cNvCxnSpPr>
            <a:endCxn id="57" idx="0"/>
          </p:cNvCxnSpPr>
          <p:nvPr/>
        </p:nvCxnSpPr>
        <p:spPr>
          <a:xfrm flipH="1">
            <a:off x="3507918" y="4457022"/>
            <a:ext cx="53884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5FC6DEE-3E3F-7CA8-0F7A-E22AB97E5CC9}"/>
              </a:ext>
            </a:extLst>
          </p:cNvPr>
          <p:cNvCxnSpPr>
            <a:endCxn id="58" idx="0"/>
          </p:cNvCxnSpPr>
          <p:nvPr/>
        </p:nvCxnSpPr>
        <p:spPr>
          <a:xfrm>
            <a:off x="4046759" y="4457021"/>
            <a:ext cx="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222019C2-AB03-FCA6-4A26-81BDDC1A5A51}"/>
              </a:ext>
            </a:extLst>
          </p:cNvPr>
          <p:cNvCxnSpPr/>
          <p:nvPr/>
        </p:nvCxnSpPr>
        <p:spPr>
          <a:xfrm>
            <a:off x="4057646" y="4497446"/>
            <a:ext cx="538841" cy="237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28DBF384-ABEE-FA9A-1E32-BAB73EC73025}"/>
              </a:ext>
            </a:extLst>
          </p:cNvPr>
          <p:cNvSpPr txBox="1"/>
          <p:nvPr/>
        </p:nvSpPr>
        <p:spPr>
          <a:xfrm>
            <a:off x="3306531" y="4736583"/>
            <a:ext cx="534767" cy="369332"/>
          </a:xfrm>
          <a:prstGeom prst="rect">
            <a:avLst/>
          </a:prstGeom>
          <a:noFill/>
        </p:spPr>
        <p:txBody>
          <a:bodyPr wrap="square" rtlCol="0">
            <a:spAutoFit/>
          </a:bodyPr>
          <a:lstStyle/>
          <a:p>
            <a:r>
              <a:rPr lang="es-ES_tradnl" dirty="0">
                <a:solidFill>
                  <a:schemeClr val="bg1"/>
                </a:solidFill>
              </a:rPr>
              <a:t>T1</a:t>
            </a:r>
          </a:p>
        </p:txBody>
      </p:sp>
      <p:sp>
        <p:nvSpPr>
          <p:cNvPr id="64" name="TextBox 63">
            <a:extLst>
              <a:ext uri="{FF2B5EF4-FFF2-40B4-BE49-F238E27FC236}">
                <a16:creationId xmlns:a16="http://schemas.microsoft.com/office/drawing/2014/main" id="{4542BC5D-CA7B-8579-B5EC-9D3ED0DF63A3}"/>
              </a:ext>
            </a:extLst>
          </p:cNvPr>
          <p:cNvSpPr txBox="1"/>
          <p:nvPr/>
        </p:nvSpPr>
        <p:spPr>
          <a:xfrm>
            <a:off x="3850816" y="4736583"/>
            <a:ext cx="534767" cy="369332"/>
          </a:xfrm>
          <a:prstGeom prst="rect">
            <a:avLst/>
          </a:prstGeom>
          <a:noFill/>
        </p:spPr>
        <p:txBody>
          <a:bodyPr wrap="square" rtlCol="0">
            <a:spAutoFit/>
          </a:bodyPr>
          <a:lstStyle/>
          <a:p>
            <a:r>
              <a:rPr lang="es-ES_tradnl" dirty="0">
                <a:solidFill>
                  <a:schemeClr val="bg1"/>
                </a:solidFill>
              </a:rPr>
              <a:t>T2</a:t>
            </a:r>
          </a:p>
        </p:txBody>
      </p:sp>
      <p:sp>
        <p:nvSpPr>
          <p:cNvPr id="65" name="TextBox 64">
            <a:extLst>
              <a:ext uri="{FF2B5EF4-FFF2-40B4-BE49-F238E27FC236}">
                <a16:creationId xmlns:a16="http://schemas.microsoft.com/office/drawing/2014/main" id="{EE754B55-2AF9-B699-39AC-752CA5F53FB3}"/>
              </a:ext>
            </a:extLst>
          </p:cNvPr>
          <p:cNvSpPr txBox="1"/>
          <p:nvPr/>
        </p:nvSpPr>
        <p:spPr>
          <a:xfrm>
            <a:off x="4395786" y="4736583"/>
            <a:ext cx="534767" cy="369332"/>
          </a:xfrm>
          <a:prstGeom prst="rect">
            <a:avLst/>
          </a:prstGeom>
          <a:noFill/>
        </p:spPr>
        <p:txBody>
          <a:bodyPr wrap="square" rtlCol="0">
            <a:spAutoFit/>
          </a:bodyPr>
          <a:lstStyle/>
          <a:p>
            <a:r>
              <a:rPr lang="es-ES_tradnl" dirty="0">
                <a:solidFill>
                  <a:schemeClr val="bg1"/>
                </a:solidFill>
              </a:rPr>
              <a:t>T3</a:t>
            </a:r>
          </a:p>
        </p:txBody>
      </p:sp>
      <p:sp>
        <p:nvSpPr>
          <p:cNvPr id="66" name="Rectangle 65">
            <a:extLst>
              <a:ext uri="{FF2B5EF4-FFF2-40B4-BE49-F238E27FC236}">
                <a16:creationId xmlns:a16="http://schemas.microsoft.com/office/drawing/2014/main" id="{3C3A4B28-EAB7-D668-AA94-70506D88E5BF}"/>
              </a:ext>
            </a:extLst>
          </p:cNvPr>
          <p:cNvSpPr/>
          <p:nvPr/>
        </p:nvSpPr>
        <p:spPr>
          <a:xfrm>
            <a:off x="5092467" y="4053851"/>
            <a:ext cx="1306286" cy="391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err="1"/>
              <a:t>Subject</a:t>
            </a:r>
            <a:r>
              <a:rPr lang="es-ES_tradnl" dirty="0"/>
              <a:t> 3</a:t>
            </a:r>
          </a:p>
        </p:txBody>
      </p:sp>
      <p:sp>
        <p:nvSpPr>
          <p:cNvPr id="67" name="Oval 66">
            <a:extLst>
              <a:ext uri="{FF2B5EF4-FFF2-40B4-BE49-F238E27FC236}">
                <a16:creationId xmlns:a16="http://schemas.microsoft.com/office/drawing/2014/main" id="{150D4ED4-4462-090E-2B95-120D540FE443}"/>
              </a:ext>
            </a:extLst>
          </p:cNvPr>
          <p:cNvSpPr/>
          <p:nvPr/>
        </p:nvSpPr>
        <p:spPr>
          <a:xfrm>
            <a:off x="5005382" y="4724116"/>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sz="700" dirty="0"/>
          </a:p>
        </p:txBody>
      </p:sp>
      <p:sp>
        <p:nvSpPr>
          <p:cNvPr id="68" name="Oval 67">
            <a:extLst>
              <a:ext uri="{FF2B5EF4-FFF2-40B4-BE49-F238E27FC236}">
                <a16:creationId xmlns:a16="http://schemas.microsoft.com/office/drawing/2014/main" id="{DFBF1E20-01B7-5D77-F769-5EA58E1ACBEA}"/>
              </a:ext>
            </a:extLst>
          </p:cNvPr>
          <p:cNvSpPr/>
          <p:nvPr/>
        </p:nvSpPr>
        <p:spPr>
          <a:xfrm>
            <a:off x="5544224" y="4724115"/>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Oval 68">
            <a:extLst>
              <a:ext uri="{FF2B5EF4-FFF2-40B4-BE49-F238E27FC236}">
                <a16:creationId xmlns:a16="http://schemas.microsoft.com/office/drawing/2014/main" id="{8C106DBB-D138-9B75-6D3D-705F37A4A246}"/>
              </a:ext>
            </a:extLst>
          </p:cNvPr>
          <p:cNvSpPr/>
          <p:nvPr/>
        </p:nvSpPr>
        <p:spPr>
          <a:xfrm>
            <a:off x="6093952" y="4724114"/>
            <a:ext cx="402771"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70" name="Straight Arrow Connector 69">
            <a:extLst>
              <a:ext uri="{FF2B5EF4-FFF2-40B4-BE49-F238E27FC236}">
                <a16:creationId xmlns:a16="http://schemas.microsoft.com/office/drawing/2014/main" id="{A903E994-5E66-BF84-1A2E-4CF883AA95D3}"/>
              </a:ext>
            </a:extLst>
          </p:cNvPr>
          <p:cNvCxnSpPr>
            <a:endCxn id="67" idx="0"/>
          </p:cNvCxnSpPr>
          <p:nvPr/>
        </p:nvCxnSpPr>
        <p:spPr>
          <a:xfrm flipH="1">
            <a:off x="5206768" y="4445736"/>
            <a:ext cx="53884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44A765C5-2538-0AE3-067B-FAC87B957B3B}"/>
              </a:ext>
            </a:extLst>
          </p:cNvPr>
          <p:cNvCxnSpPr>
            <a:endCxn id="68" idx="0"/>
          </p:cNvCxnSpPr>
          <p:nvPr/>
        </p:nvCxnSpPr>
        <p:spPr>
          <a:xfrm>
            <a:off x="5745609" y="4445735"/>
            <a:ext cx="1" cy="278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19B81B69-957A-C8F4-1613-21C89269E5BA}"/>
              </a:ext>
            </a:extLst>
          </p:cNvPr>
          <p:cNvCxnSpPr/>
          <p:nvPr/>
        </p:nvCxnSpPr>
        <p:spPr>
          <a:xfrm>
            <a:off x="5756496" y="4486160"/>
            <a:ext cx="538841" cy="237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F6ABB588-7EE2-30D4-A970-F7BE3201B861}"/>
              </a:ext>
            </a:extLst>
          </p:cNvPr>
          <p:cNvSpPr txBox="1"/>
          <p:nvPr/>
        </p:nvSpPr>
        <p:spPr>
          <a:xfrm>
            <a:off x="5005381" y="4725297"/>
            <a:ext cx="534767" cy="369332"/>
          </a:xfrm>
          <a:prstGeom prst="rect">
            <a:avLst/>
          </a:prstGeom>
          <a:noFill/>
        </p:spPr>
        <p:txBody>
          <a:bodyPr wrap="square" rtlCol="0">
            <a:spAutoFit/>
          </a:bodyPr>
          <a:lstStyle/>
          <a:p>
            <a:r>
              <a:rPr lang="es-ES_tradnl" dirty="0">
                <a:solidFill>
                  <a:schemeClr val="bg1"/>
                </a:solidFill>
              </a:rPr>
              <a:t>T1</a:t>
            </a:r>
          </a:p>
        </p:txBody>
      </p:sp>
      <p:sp>
        <p:nvSpPr>
          <p:cNvPr id="74" name="TextBox 73">
            <a:extLst>
              <a:ext uri="{FF2B5EF4-FFF2-40B4-BE49-F238E27FC236}">
                <a16:creationId xmlns:a16="http://schemas.microsoft.com/office/drawing/2014/main" id="{BF9C493A-6718-FC21-A47B-E2F6DE09D769}"/>
              </a:ext>
            </a:extLst>
          </p:cNvPr>
          <p:cNvSpPr txBox="1"/>
          <p:nvPr/>
        </p:nvSpPr>
        <p:spPr>
          <a:xfrm>
            <a:off x="5549666" y="4725297"/>
            <a:ext cx="534767" cy="369332"/>
          </a:xfrm>
          <a:prstGeom prst="rect">
            <a:avLst/>
          </a:prstGeom>
          <a:noFill/>
        </p:spPr>
        <p:txBody>
          <a:bodyPr wrap="square" rtlCol="0">
            <a:spAutoFit/>
          </a:bodyPr>
          <a:lstStyle/>
          <a:p>
            <a:r>
              <a:rPr lang="es-ES_tradnl" dirty="0">
                <a:solidFill>
                  <a:schemeClr val="bg1"/>
                </a:solidFill>
              </a:rPr>
              <a:t>T2</a:t>
            </a:r>
          </a:p>
        </p:txBody>
      </p:sp>
      <p:sp>
        <p:nvSpPr>
          <p:cNvPr id="75" name="TextBox 74">
            <a:extLst>
              <a:ext uri="{FF2B5EF4-FFF2-40B4-BE49-F238E27FC236}">
                <a16:creationId xmlns:a16="http://schemas.microsoft.com/office/drawing/2014/main" id="{1130FF55-BC56-FA4A-DDF5-CEA06D0C3BBA}"/>
              </a:ext>
            </a:extLst>
          </p:cNvPr>
          <p:cNvSpPr txBox="1"/>
          <p:nvPr/>
        </p:nvSpPr>
        <p:spPr>
          <a:xfrm>
            <a:off x="6094636" y="4725297"/>
            <a:ext cx="534767" cy="369332"/>
          </a:xfrm>
          <a:prstGeom prst="rect">
            <a:avLst/>
          </a:prstGeom>
          <a:noFill/>
        </p:spPr>
        <p:txBody>
          <a:bodyPr wrap="square" rtlCol="0">
            <a:spAutoFit/>
          </a:bodyPr>
          <a:lstStyle/>
          <a:p>
            <a:r>
              <a:rPr lang="es-ES_tradnl" dirty="0">
                <a:solidFill>
                  <a:schemeClr val="bg1"/>
                </a:solidFill>
              </a:rPr>
              <a:t>T3</a:t>
            </a:r>
          </a:p>
        </p:txBody>
      </p:sp>
    </p:spTree>
    <p:extLst>
      <p:ext uri="{BB962C8B-B14F-4D97-AF65-F5344CB8AC3E}">
        <p14:creationId xmlns:p14="http://schemas.microsoft.com/office/powerpoint/2010/main" val="81957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9F2DA4-C64F-4F60-3DB0-3E615FD29693}"/>
                  </a:ext>
                </a:extLst>
              </p:cNvPr>
              <p:cNvSpPr>
                <a:spLocks noGrp="1"/>
              </p:cNvSpPr>
              <p:nvPr>
                <p:ph idx="1"/>
              </p:nvPr>
            </p:nvSpPr>
            <p:spPr>
              <a:xfrm>
                <a:off x="838200" y="642257"/>
                <a:ext cx="10515600" cy="2598518"/>
              </a:xfrm>
            </p:spPr>
            <p:txBody>
              <a:bodyPr/>
              <a:lstStyle/>
              <a:p>
                <a:pPr marL="0" indent="0">
                  <a:buNone/>
                </a:pPr>
                <a:r>
                  <a:rPr lang="es-ES_tradnl" dirty="0"/>
                  <a:t>In </a:t>
                </a:r>
                <a:r>
                  <a:rPr lang="es-ES_tradnl" dirty="0" err="1"/>
                  <a:t>mathematical</a:t>
                </a:r>
                <a:r>
                  <a:rPr lang="es-ES_tradnl" dirty="0"/>
                  <a:t> </a:t>
                </a:r>
                <a:r>
                  <a:rPr lang="es-ES_tradnl" dirty="0" err="1"/>
                  <a:t>notation</a:t>
                </a:r>
                <a:r>
                  <a:rPr lang="es-ES_tradnl" dirty="0"/>
                  <a:t>: </a:t>
                </a:r>
              </a:p>
              <a:p>
                <a:pPr marL="0" indent="0">
                  <a:buNone/>
                </a:pPr>
                <a:endParaRPr lang="es-ES_tradnl"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𝑖</m:t>
                          </m:r>
                        </m:sub>
                      </m:sSub>
                    </m:oMath>
                  </m:oMathPara>
                </a14:m>
                <a:endParaRPr lang="es-ES_tradnl" dirty="0"/>
              </a:p>
              <a:p>
                <a:endParaRPr lang="es-ES_tradnl" dirty="0"/>
              </a:p>
            </p:txBody>
          </p:sp>
        </mc:Choice>
        <mc:Fallback xmlns="">
          <p:sp>
            <p:nvSpPr>
              <p:cNvPr id="3" name="Content Placeholder 2">
                <a:extLst>
                  <a:ext uri="{FF2B5EF4-FFF2-40B4-BE49-F238E27FC236}">
                    <a16:creationId xmlns:a16="http://schemas.microsoft.com/office/drawing/2014/main" id="{8E9F2DA4-C64F-4F60-3DB0-3E615FD29693}"/>
                  </a:ext>
                </a:extLst>
              </p:cNvPr>
              <p:cNvSpPr>
                <a:spLocks noGrp="1" noRot="1" noChangeAspect="1" noMove="1" noResize="1" noEditPoints="1" noAdjustHandles="1" noChangeArrowheads="1" noChangeShapeType="1" noTextEdit="1"/>
              </p:cNvSpPr>
              <p:nvPr>
                <p:ph idx="1"/>
              </p:nvPr>
            </p:nvSpPr>
            <p:spPr>
              <a:xfrm>
                <a:off x="838200" y="642257"/>
                <a:ext cx="10515600" cy="2598518"/>
              </a:xfrm>
              <a:blipFill>
                <a:blip r:embed="rId3"/>
                <a:stretch>
                  <a:fillRect l="-1206" t="-3883"/>
                </a:stretch>
              </a:blipFill>
            </p:spPr>
            <p:txBody>
              <a:bodyPr/>
              <a:lstStyle/>
              <a:p>
                <a:r>
                  <a:rPr lang="es-ES_tradnl">
                    <a:noFill/>
                  </a:rPr>
                  <a:t> </a:t>
                </a:r>
              </a:p>
            </p:txBody>
          </p:sp>
        </mc:Fallback>
      </mc:AlternateContent>
      <p:sp>
        <p:nvSpPr>
          <p:cNvPr id="7" name="Straight Connector 6">
            <a:extLst>
              <a:ext uri="{FF2B5EF4-FFF2-40B4-BE49-F238E27FC236}">
                <a16:creationId xmlns:a16="http://schemas.microsoft.com/office/drawing/2014/main" id="{C27C409D-6836-4195-8BCB-A6703637C5BC}"/>
              </a:ext>
            </a:extLst>
          </p:cNvPr>
          <p:cNvSpPr/>
          <p:nvPr/>
        </p:nvSpPr>
        <p:spPr>
          <a:xfrm rot="6425376">
            <a:off x="1802183" y="2738463"/>
            <a:ext cx="1427138" cy="24004"/>
          </a:xfrm>
          <a:prstGeom prst="line">
            <a:avLst/>
          </a:prstGeom>
          <a:solidFill>
            <a:srgbClr val="000000">
              <a:alpha val="5000"/>
            </a:srgbClr>
          </a:solidFill>
          <a:ln w="21600">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wrap="none" rtlCol="0" anchor="ctr" anchorCtr="1"/>
          <a:lstStyle/>
          <a:p>
            <a:endParaRPr lang="en-US">
              <a:solidFill>
                <a:srgbClr val="000000"/>
              </a:solidFill>
            </a:endParaRPr>
          </a:p>
        </p:txBody>
      </p:sp>
      <p:sp>
        <p:nvSpPr>
          <p:cNvPr id="40" name="Left Brace 39">
            <a:extLst>
              <a:ext uri="{FF2B5EF4-FFF2-40B4-BE49-F238E27FC236}">
                <a16:creationId xmlns:a16="http://schemas.microsoft.com/office/drawing/2014/main" id="{535BD321-99FC-D04F-1D0C-0384FD282FEA}"/>
              </a:ext>
            </a:extLst>
          </p:cNvPr>
          <p:cNvSpPr/>
          <p:nvPr/>
        </p:nvSpPr>
        <p:spPr>
          <a:xfrm rot="16200000">
            <a:off x="5449213" y="-55318"/>
            <a:ext cx="522514" cy="47770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a:p>
        </p:txBody>
      </p:sp>
      <p:sp>
        <p:nvSpPr>
          <p:cNvPr id="41" name="Straight Connector 40">
            <a:extLst>
              <a:ext uri="{FF2B5EF4-FFF2-40B4-BE49-F238E27FC236}">
                <a16:creationId xmlns:a16="http://schemas.microsoft.com/office/drawing/2014/main" id="{375F3687-BD7A-F9A6-979A-BE1691503C6E}"/>
              </a:ext>
            </a:extLst>
          </p:cNvPr>
          <p:cNvSpPr/>
          <p:nvPr/>
        </p:nvSpPr>
        <p:spPr>
          <a:xfrm rot="6425376" flipV="1">
            <a:off x="8030581" y="2549435"/>
            <a:ext cx="1296148" cy="402060"/>
          </a:xfrm>
          <a:prstGeom prst="line">
            <a:avLst/>
          </a:prstGeom>
          <a:solidFill>
            <a:srgbClr val="000000">
              <a:alpha val="5000"/>
            </a:srgbClr>
          </a:solidFill>
          <a:ln w="21600">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wrap="none" rtlCol="0" anchor="ctr" anchorCtr="1"/>
          <a:lstStyle/>
          <a:p>
            <a:endParaRPr lang="en-US">
              <a:solidFill>
                <a:srgbClr val="000000"/>
              </a:solidFill>
            </a:endParaRPr>
          </a:p>
        </p:txBody>
      </p:sp>
      <p:sp>
        <p:nvSpPr>
          <p:cNvPr id="42" name="Straight Connector 41">
            <a:extLst>
              <a:ext uri="{FF2B5EF4-FFF2-40B4-BE49-F238E27FC236}">
                <a16:creationId xmlns:a16="http://schemas.microsoft.com/office/drawing/2014/main" id="{D3DAA322-D824-1E34-A1EF-2E9E7D4CA9AC}"/>
              </a:ext>
            </a:extLst>
          </p:cNvPr>
          <p:cNvSpPr/>
          <p:nvPr/>
        </p:nvSpPr>
        <p:spPr>
          <a:xfrm rot="6425376" flipV="1">
            <a:off x="9667442" y="2006289"/>
            <a:ext cx="345646" cy="653797"/>
          </a:xfrm>
          <a:prstGeom prst="line">
            <a:avLst/>
          </a:prstGeom>
          <a:solidFill>
            <a:srgbClr val="000000">
              <a:alpha val="5000"/>
            </a:srgbClr>
          </a:solidFill>
          <a:ln w="21600">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wrap="none" rtlCol="0" anchor="ctr" anchorCtr="1"/>
          <a:lstStyle/>
          <a:p>
            <a:endParaRPr lang="en-US">
              <a:solidFill>
                <a:srgbClr val="000000"/>
              </a:solidFill>
            </a:endParaRPr>
          </a:p>
        </p:txBody>
      </p:sp>
      <p:sp>
        <p:nvSpPr>
          <p:cNvPr id="32" name="TextBox 31">
            <a:extLst>
              <a:ext uri="{FF2B5EF4-FFF2-40B4-BE49-F238E27FC236}">
                <a16:creationId xmlns:a16="http://schemas.microsoft.com/office/drawing/2014/main" id="{6099781A-83EE-4F22-A836-B661CD0A1B7D}"/>
              </a:ext>
            </a:extLst>
          </p:cNvPr>
          <p:cNvSpPr txBox="1"/>
          <p:nvPr/>
        </p:nvSpPr>
        <p:spPr>
          <a:xfrm>
            <a:off x="1039165" y="3377784"/>
            <a:ext cx="2062745" cy="646331"/>
          </a:xfrm>
          <a:prstGeom prst="rect">
            <a:avLst/>
          </a:prstGeom>
          <a:noFill/>
        </p:spPr>
        <p:txBody>
          <a:bodyPr wrap="none" rtlCol="0" anchor="ctr" anchorCtr="1">
            <a:spAutoFit/>
          </a:bodyPr>
          <a:lstStyle/>
          <a:p>
            <a:pPr algn="ctr"/>
            <a:r>
              <a:rPr lang="en-US" sz="3600" dirty="0">
                <a:solidFill>
                  <a:srgbClr val="000000"/>
                </a:solidFill>
              </a:rPr>
              <a:t>Outcome</a:t>
            </a:r>
          </a:p>
        </p:txBody>
      </p:sp>
      <p:sp>
        <p:nvSpPr>
          <p:cNvPr id="72" name="TextBox 71">
            <a:extLst>
              <a:ext uri="{FF2B5EF4-FFF2-40B4-BE49-F238E27FC236}">
                <a16:creationId xmlns:a16="http://schemas.microsoft.com/office/drawing/2014/main" id="{F59AABC8-9207-B17D-5ECA-83A07CA19D58}"/>
              </a:ext>
            </a:extLst>
          </p:cNvPr>
          <p:cNvSpPr txBox="1"/>
          <p:nvPr/>
        </p:nvSpPr>
        <p:spPr>
          <a:xfrm>
            <a:off x="3790441" y="2594444"/>
            <a:ext cx="3335657" cy="646331"/>
          </a:xfrm>
          <a:prstGeom prst="rect">
            <a:avLst/>
          </a:prstGeom>
          <a:noFill/>
        </p:spPr>
        <p:txBody>
          <a:bodyPr wrap="none" rtlCol="0" anchor="ctr" anchorCtr="1">
            <a:spAutoFit/>
          </a:bodyPr>
          <a:lstStyle/>
          <a:p>
            <a:pPr algn="ctr"/>
            <a:r>
              <a:rPr lang="en-US" sz="3600" dirty="0">
                <a:solidFill>
                  <a:srgbClr val="000000"/>
                </a:solidFill>
              </a:rPr>
              <a:t>Linear predictor</a:t>
            </a:r>
          </a:p>
        </p:txBody>
      </p:sp>
      <p:sp>
        <p:nvSpPr>
          <p:cNvPr id="73" name="TextBox 72">
            <a:extLst>
              <a:ext uri="{FF2B5EF4-FFF2-40B4-BE49-F238E27FC236}">
                <a16:creationId xmlns:a16="http://schemas.microsoft.com/office/drawing/2014/main" id="{7C09D0E3-3582-B981-7DB0-ECDE0B7CCB39}"/>
              </a:ext>
            </a:extLst>
          </p:cNvPr>
          <p:cNvSpPr txBox="1"/>
          <p:nvPr/>
        </p:nvSpPr>
        <p:spPr>
          <a:xfrm>
            <a:off x="6789158" y="3377785"/>
            <a:ext cx="3767955" cy="646331"/>
          </a:xfrm>
          <a:prstGeom prst="rect">
            <a:avLst/>
          </a:prstGeom>
          <a:noFill/>
        </p:spPr>
        <p:txBody>
          <a:bodyPr wrap="none" rtlCol="0" anchor="ctr" anchorCtr="1">
            <a:spAutoFit/>
          </a:bodyPr>
          <a:lstStyle/>
          <a:p>
            <a:pPr algn="ctr"/>
            <a:r>
              <a:rPr lang="en-US" sz="3600" dirty="0">
                <a:solidFill>
                  <a:srgbClr val="000000"/>
                </a:solidFill>
              </a:rPr>
              <a:t>Random intercept</a:t>
            </a:r>
          </a:p>
        </p:txBody>
      </p:sp>
      <p:sp>
        <p:nvSpPr>
          <p:cNvPr id="74" name="TextBox 73">
            <a:extLst>
              <a:ext uri="{FF2B5EF4-FFF2-40B4-BE49-F238E27FC236}">
                <a16:creationId xmlns:a16="http://schemas.microsoft.com/office/drawing/2014/main" id="{BA1A31F7-52B4-6EA4-FC8F-7605D7EC6DAE}"/>
              </a:ext>
            </a:extLst>
          </p:cNvPr>
          <p:cNvSpPr txBox="1"/>
          <p:nvPr/>
        </p:nvSpPr>
        <p:spPr>
          <a:xfrm>
            <a:off x="9992448" y="2528009"/>
            <a:ext cx="1151405" cy="646331"/>
          </a:xfrm>
          <a:prstGeom prst="rect">
            <a:avLst/>
          </a:prstGeom>
          <a:noFill/>
        </p:spPr>
        <p:txBody>
          <a:bodyPr wrap="none" rtlCol="0" anchor="ctr" anchorCtr="1">
            <a:spAutoFit/>
          </a:bodyPr>
          <a:lstStyle/>
          <a:p>
            <a:pPr algn="ctr"/>
            <a:r>
              <a:rPr lang="en-US" sz="3600" dirty="0">
                <a:solidFill>
                  <a:srgbClr val="000000"/>
                </a:solidFill>
              </a:rPr>
              <a:t>Error</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2DB146BB-4230-2206-D850-E1155D7377C2}"/>
                  </a:ext>
                </a:extLst>
              </p:cNvPr>
              <p:cNvSpPr txBox="1"/>
              <p:nvPr/>
            </p:nvSpPr>
            <p:spPr>
              <a:xfrm>
                <a:off x="-50507" y="4606819"/>
                <a:ext cx="6635164" cy="584775"/>
              </a:xfrm>
              <a:prstGeom prst="rect">
                <a:avLst/>
              </a:prstGeom>
              <a:noFill/>
            </p:spPr>
            <p:txBody>
              <a:bodyPr wrap="square">
                <a:spAutoFit/>
              </a:bodyPr>
              <a:lstStyle/>
              <a:p>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2</m:t>
                        </m:r>
                      </m:sub>
                    </m:sSub>
                  </m:oMath>
                </a14:m>
                <a:r>
                  <a:rPr lang="es-ES_tradnl" sz="3200" dirty="0"/>
                  <a:t> </a:t>
                </a:r>
                <a:r>
                  <a:rPr lang="es-ES_tradnl" sz="3200" dirty="0">
                    <a:sym typeface="Wingdings" pitchFamily="2" charset="2"/>
                  </a:rPr>
                  <a:t></a:t>
                </a:r>
                <a:r>
                  <a:rPr lang="es-ES_tradnl" sz="3200" dirty="0"/>
                  <a:t> </a:t>
                </a:r>
                <a:r>
                  <a:rPr lang="es-ES_tradnl" sz="3200" dirty="0" err="1"/>
                  <a:t>Regression</a:t>
                </a:r>
                <a:r>
                  <a:rPr lang="es-ES_tradnl" sz="3200" dirty="0"/>
                  <a:t> </a:t>
                </a:r>
                <a:r>
                  <a:rPr lang="es-ES_tradnl" sz="3200" dirty="0" err="1"/>
                  <a:t>coefficients</a:t>
                </a:r>
                <a:endParaRPr lang="es-ES_tradnl" sz="3200" dirty="0"/>
              </a:p>
            </p:txBody>
          </p:sp>
        </mc:Choice>
        <mc:Fallback xmlns="">
          <p:sp>
            <p:nvSpPr>
              <p:cNvPr id="76" name="TextBox 75">
                <a:extLst>
                  <a:ext uri="{FF2B5EF4-FFF2-40B4-BE49-F238E27FC236}">
                    <a16:creationId xmlns:a16="http://schemas.microsoft.com/office/drawing/2014/main" id="{2DB146BB-4230-2206-D850-E1155D7377C2}"/>
                  </a:ext>
                </a:extLst>
              </p:cNvPr>
              <p:cNvSpPr txBox="1">
                <a:spLocks noRot="1" noChangeAspect="1" noMove="1" noResize="1" noEditPoints="1" noAdjustHandles="1" noChangeArrowheads="1" noChangeShapeType="1" noTextEdit="1"/>
              </p:cNvSpPr>
              <p:nvPr/>
            </p:nvSpPr>
            <p:spPr>
              <a:xfrm>
                <a:off x="-50507" y="4606819"/>
                <a:ext cx="6635164" cy="584775"/>
              </a:xfrm>
              <a:prstGeom prst="rect">
                <a:avLst/>
              </a:prstGeom>
              <a:blipFill>
                <a:blip r:embed="rId4"/>
                <a:stretch>
                  <a:fillRect l="-1530" t="-14894" b="-34043"/>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DE11A259-0C81-8632-F09C-3A922225EC05}"/>
                  </a:ext>
                </a:extLst>
              </p:cNvPr>
              <p:cNvSpPr txBox="1"/>
              <p:nvPr/>
            </p:nvSpPr>
            <p:spPr>
              <a:xfrm>
                <a:off x="6584657" y="4606819"/>
                <a:ext cx="6635164" cy="584775"/>
              </a:xfrm>
              <a:prstGeom prst="rect">
                <a:avLst/>
              </a:prstGeom>
              <a:noFill/>
            </p:spPr>
            <p:txBody>
              <a:bodyPr wrap="square">
                <a:spAutoFit/>
              </a:bodyPr>
              <a:lstStyle/>
              <a:p>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ea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 </m:t>
                        </m:r>
                        <m:r>
                          <a:rPr lang="en-US" sz="3200" b="0" i="1" smtClean="0">
                            <a:latin typeface="Cambria Math" panose="02040503050406030204" pitchFamily="18" charset="0"/>
                          </a:rPr>
                          <m:t>𝑋</m:t>
                        </m:r>
                      </m:e>
                      <m:sub>
                        <m:r>
                          <a:rPr lang="en-US" sz="3200" b="0" i="1" smtClean="0">
                            <a:latin typeface="Cambria Math" panose="02040503050406030204" pitchFamily="18" charset="0"/>
                            <a:ea typeface="Cambria Math" panose="02040503050406030204" pitchFamily="18" charset="0"/>
                          </a:rPr>
                          <m:t>2</m:t>
                        </m:r>
                      </m:sub>
                    </m:sSub>
                  </m:oMath>
                </a14:m>
                <a:r>
                  <a:rPr lang="es-ES_tradnl" sz="3200" dirty="0"/>
                  <a:t> </a:t>
                </a:r>
                <a:r>
                  <a:rPr lang="es-ES_tradnl" sz="3200" dirty="0">
                    <a:sym typeface="Wingdings" pitchFamily="2" charset="2"/>
                  </a:rPr>
                  <a:t></a:t>
                </a:r>
                <a:r>
                  <a:rPr lang="es-ES_tradnl" sz="3200" dirty="0"/>
                  <a:t> </a:t>
                </a:r>
                <a:r>
                  <a:rPr lang="es-ES_tradnl" sz="3200" dirty="0" err="1"/>
                  <a:t>Independent</a:t>
                </a:r>
                <a:r>
                  <a:rPr lang="es-ES_tradnl" sz="3200" dirty="0"/>
                  <a:t> variables</a:t>
                </a:r>
              </a:p>
            </p:txBody>
          </p:sp>
        </mc:Choice>
        <mc:Fallback xmlns="">
          <p:sp>
            <p:nvSpPr>
              <p:cNvPr id="78" name="TextBox 77">
                <a:extLst>
                  <a:ext uri="{FF2B5EF4-FFF2-40B4-BE49-F238E27FC236}">
                    <a16:creationId xmlns:a16="http://schemas.microsoft.com/office/drawing/2014/main" id="{DE11A259-0C81-8632-F09C-3A922225EC05}"/>
                  </a:ext>
                </a:extLst>
              </p:cNvPr>
              <p:cNvSpPr txBox="1">
                <a:spLocks noRot="1" noChangeAspect="1" noMove="1" noResize="1" noEditPoints="1" noAdjustHandles="1" noChangeArrowheads="1" noChangeShapeType="1" noTextEdit="1"/>
              </p:cNvSpPr>
              <p:nvPr/>
            </p:nvSpPr>
            <p:spPr>
              <a:xfrm>
                <a:off x="6584657" y="4606819"/>
                <a:ext cx="6635164" cy="584775"/>
              </a:xfrm>
              <a:prstGeom prst="rect">
                <a:avLst/>
              </a:prstGeom>
              <a:blipFill>
                <a:blip r:embed="rId5"/>
                <a:stretch>
                  <a:fillRect l="-573" t="-14894" b="-34043"/>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6306D85B-5AB2-A81C-32C6-00C63B3116C9}"/>
                  </a:ext>
                </a:extLst>
              </p:cNvPr>
              <p:cNvSpPr txBox="1"/>
              <p:nvPr/>
            </p:nvSpPr>
            <p:spPr>
              <a:xfrm>
                <a:off x="1155024" y="5335469"/>
                <a:ext cx="6096000" cy="461665"/>
              </a:xfrm>
              <a:prstGeom prst="rect">
                <a:avLst/>
              </a:prstGeom>
              <a:noFill/>
            </p:spPr>
            <p:txBody>
              <a:bodyPr wrap="square">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oMath>
                </a14:m>
                <a:r>
                  <a:rPr lang="es-ES_tradnl" sz="2400" dirty="0">
                    <a:sym typeface="Wingdings" pitchFamily="2" charset="2"/>
                  </a:rPr>
                  <a:t> </a:t>
                </a:r>
                <a:r>
                  <a:rPr lang="es-ES_tradnl" sz="2400" dirty="0" err="1">
                    <a:sym typeface="Wingdings" pitchFamily="2" charset="2"/>
                  </a:rPr>
                  <a:t>intercept</a:t>
                </a:r>
                <a:r>
                  <a:rPr lang="es-ES_tradnl" sz="2400" dirty="0">
                    <a:sym typeface="Wingdings" pitchFamily="2" charset="2"/>
                  </a:rPr>
                  <a:t> </a:t>
                </a:r>
                <a:r>
                  <a:rPr lang="es-ES_tradnl" sz="2400" dirty="0" err="1">
                    <a:sym typeface="Wingdings" pitchFamily="2" charset="2"/>
                  </a:rPr>
                  <a:t>coefficient</a:t>
                </a:r>
                <a:endParaRPr lang="es-ES_tradnl" sz="2400" dirty="0"/>
              </a:p>
            </p:txBody>
          </p:sp>
        </mc:Choice>
        <mc:Fallback xmlns="">
          <p:sp>
            <p:nvSpPr>
              <p:cNvPr id="80" name="TextBox 79">
                <a:extLst>
                  <a:ext uri="{FF2B5EF4-FFF2-40B4-BE49-F238E27FC236}">
                    <a16:creationId xmlns:a16="http://schemas.microsoft.com/office/drawing/2014/main" id="{6306D85B-5AB2-A81C-32C6-00C63B3116C9}"/>
                  </a:ext>
                </a:extLst>
              </p:cNvPr>
              <p:cNvSpPr txBox="1">
                <a:spLocks noRot="1" noChangeAspect="1" noMove="1" noResize="1" noEditPoints="1" noAdjustHandles="1" noChangeArrowheads="1" noChangeShapeType="1" noTextEdit="1"/>
              </p:cNvSpPr>
              <p:nvPr/>
            </p:nvSpPr>
            <p:spPr>
              <a:xfrm>
                <a:off x="1155024" y="5335469"/>
                <a:ext cx="6096000" cy="461665"/>
              </a:xfrm>
              <a:prstGeom prst="rect">
                <a:avLst/>
              </a:prstGeom>
              <a:blipFill>
                <a:blip r:embed="rId6"/>
                <a:stretch>
                  <a:fillRect l="-832" t="-13514" b="-29730"/>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B2A5ED7E-743A-B7F8-FAEF-0AFBA0877CFE}"/>
                  </a:ext>
                </a:extLst>
              </p:cNvPr>
              <p:cNvSpPr txBox="1"/>
              <p:nvPr/>
            </p:nvSpPr>
            <p:spPr>
              <a:xfrm>
                <a:off x="1155023" y="5941009"/>
                <a:ext cx="8642119" cy="461665"/>
              </a:xfrm>
              <a:prstGeom prst="rect">
                <a:avLst/>
              </a:prstGeom>
              <a:noFill/>
            </p:spPr>
            <p:txBody>
              <a:bodyPr wrap="square">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1 </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2 </m:t>
                        </m:r>
                      </m:sub>
                    </m:sSub>
                  </m:oMath>
                </a14:m>
                <a:r>
                  <a:rPr lang="es-ES_tradnl" sz="2400" dirty="0">
                    <a:sym typeface="Wingdings" pitchFamily="2" charset="2"/>
                  </a:rPr>
                  <a:t> </a:t>
                </a:r>
                <a:r>
                  <a:rPr lang="es-ES_tradnl" sz="2400" dirty="0" err="1">
                    <a:sym typeface="Wingdings" pitchFamily="2" charset="2"/>
                  </a:rPr>
                  <a:t>association</a:t>
                </a:r>
                <a:r>
                  <a:rPr lang="es-ES_tradnl" sz="2400" dirty="0">
                    <a:sym typeface="Wingdings" pitchFamily="2" charset="2"/>
                  </a:rPr>
                  <a:t> </a:t>
                </a:r>
                <a:r>
                  <a:rPr lang="es-ES_tradnl" sz="2400" dirty="0" err="1">
                    <a:sym typeface="Wingdings" pitchFamily="2" charset="2"/>
                  </a:rPr>
                  <a:t>of</a:t>
                </a:r>
                <a:r>
                  <a:rPr lang="es-ES_tradnl" sz="2400" dirty="0">
                    <a:sym typeface="Wingdings" pitchFamily="2" charset="2"/>
                  </a:rPr>
                  <a:t> </a:t>
                </a:r>
                <a:r>
                  <a:rPr lang="es-ES_tradnl" sz="2400" dirty="0" err="1">
                    <a:sym typeface="Wingdings" pitchFamily="2" charset="2"/>
                  </a:rPr>
                  <a:t>the</a:t>
                </a:r>
                <a:r>
                  <a:rPr lang="es-ES_tradnl" sz="2400" dirty="0">
                    <a:sym typeface="Wingdings" pitchFamily="2" charset="2"/>
                  </a:rPr>
                  <a:t> </a:t>
                </a:r>
                <a:r>
                  <a:rPr lang="es-ES_tradnl" sz="2400" dirty="0" err="1">
                    <a:sym typeface="Wingdings" pitchFamily="2" charset="2"/>
                  </a:rPr>
                  <a:t>IVs</a:t>
                </a:r>
                <a:r>
                  <a:rPr lang="es-ES_tradnl" sz="2400" dirty="0">
                    <a:sym typeface="Wingdings" pitchFamily="2" charset="2"/>
                  </a:rPr>
                  <a:t> (X</a:t>
                </a:r>
                <a:r>
                  <a:rPr lang="es-ES_tradnl" sz="2400" baseline="-25000" dirty="0">
                    <a:sym typeface="Wingdings" pitchFamily="2" charset="2"/>
                  </a:rPr>
                  <a:t>1</a:t>
                </a:r>
                <a:r>
                  <a:rPr lang="es-ES_tradnl" sz="2400" dirty="0">
                    <a:sym typeface="Wingdings" pitchFamily="2" charset="2"/>
                  </a:rPr>
                  <a:t> and X</a:t>
                </a:r>
                <a:r>
                  <a:rPr lang="es-ES_tradnl" sz="2400" baseline="-25000" dirty="0">
                    <a:sym typeface="Wingdings" pitchFamily="2" charset="2"/>
                  </a:rPr>
                  <a:t>2</a:t>
                </a:r>
                <a:r>
                  <a:rPr lang="es-ES_tradnl" sz="2400" dirty="0">
                    <a:sym typeface="Wingdings" pitchFamily="2" charset="2"/>
                  </a:rPr>
                  <a:t>) </a:t>
                </a:r>
                <a:r>
                  <a:rPr lang="es-ES_tradnl" sz="2400" dirty="0" err="1">
                    <a:sym typeface="Wingdings" pitchFamily="2" charset="2"/>
                  </a:rPr>
                  <a:t>with</a:t>
                </a:r>
                <a:r>
                  <a:rPr lang="es-ES_tradnl" sz="2400" dirty="0">
                    <a:sym typeface="Wingdings" pitchFamily="2" charset="2"/>
                  </a:rPr>
                  <a:t> </a:t>
                </a:r>
                <a:r>
                  <a:rPr lang="es-ES_tradnl" sz="2400" dirty="0" err="1">
                    <a:sym typeface="Wingdings" pitchFamily="2" charset="2"/>
                  </a:rPr>
                  <a:t>the</a:t>
                </a:r>
                <a:r>
                  <a:rPr lang="es-ES_tradnl" sz="2400" dirty="0">
                    <a:sym typeface="Wingdings" pitchFamily="2" charset="2"/>
                  </a:rPr>
                  <a:t> </a:t>
                </a:r>
                <a:r>
                  <a:rPr lang="es-ES_tradnl" sz="2400" dirty="0" err="1">
                    <a:sym typeface="Wingdings" pitchFamily="2" charset="2"/>
                  </a:rPr>
                  <a:t>outcome</a:t>
                </a:r>
                <a:r>
                  <a:rPr lang="es-ES_tradnl" sz="2400" dirty="0">
                    <a:sym typeface="Wingdings" pitchFamily="2" charset="2"/>
                  </a:rPr>
                  <a:t> Y</a:t>
                </a:r>
                <a:endParaRPr lang="es-ES_tradnl" sz="2400" dirty="0"/>
              </a:p>
            </p:txBody>
          </p:sp>
        </mc:Choice>
        <mc:Fallback xmlns="">
          <p:sp>
            <p:nvSpPr>
              <p:cNvPr id="81" name="TextBox 80">
                <a:extLst>
                  <a:ext uri="{FF2B5EF4-FFF2-40B4-BE49-F238E27FC236}">
                    <a16:creationId xmlns:a16="http://schemas.microsoft.com/office/drawing/2014/main" id="{B2A5ED7E-743A-B7F8-FAEF-0AFBA0877CFE}"/>
                  </a:ext>
                </a:extLst>
              </p:cNvPr>
              <p:cNvSpPr txBox="1">
                <a:spLocks noRot="1" noChangeAspect="1" noMove="1" noResize="1" noEditPoints="1" noAdjustHandles="1" noChangeArrowheads="1" noChangeShapeType="1" noTextEdit="1"/>
              </p:cNvSpPr>
              <p:nvPr/>
            </p:nvSpPr>
            <p:spPr>
              <a:xfrm>
                <a:off x="1155023" y="5941009"/>
                <a:ext cx="8642119" cy="461665"/>
              </a:xfrm>
              <a:prstGeom prst="rect">
                <a:avLst/>
              </a:prstGeom>
              <a:blipFill>
                <a:blip r:embed="rId7"/>
                <a:stretch>
                  <a:fillRect l="-587" t="-16216" b="-29730"/>
                </a:stretch>
              </a:blipFill>
            </p:spPr>
            <p:txBody>
              <a:bodyPr/>
              <a:lstStyle/>
              <a:p>
                <a:r>
                  <a:rPr lang="es-ES_tradnl">
                    <a:noFill/>
                  </a:rPr>
                  <a:t> </a:t>
                </a:r>
              </a:p>
            </p:txBody>
          </p:sp>
        </mc:Fallback>
      </mc:AlternateContent>
    </p:spTree>
    <p:extLst>
      <p:ext uri="{BB962C8B-B14F-4D97-AF65-F5344CB8AC3E}">
        <p14:creationId xmlns:p14="http://schemas.microsoft.com/office/powerpoint/2010/main" val="5080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0" grpId="0" animBg="1"/>
      <p:bldP spid="41" grpId="0" animBg="1"/>
      <p:bldP spid="42" grpId="0" animBg="1"/>
      <p:bldP spid="32" grpId="0"/>
      <p:bldP spid="72" grpId="0"/>
      <p:bldP spid="73" grpId="0"/>
      <p:bldP spid="74" grpId="0"/>
      <p:bldP spid="76" grpId="0"/>
      <p:bldP spid="78" grpId="0"/>
      <p:bldP spid="80" grpId="0"/>
      <p:bldP spid="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9F2DA4-C64F-4F60-3DB0-3E615FD29693}"/>
                  </a:ext>
                </a:extLst>
              </p:cNvPr>
              <p:cNvSpPr>
                <a:spLocks noGrp="1"/>
              </p:cNvSpPr>
              <p:nvPr>
                <p:ph idx="1"/>
              </p:nvPr>
            </p:nvSpPr>
            <p:spPr>
              <a:xfrm>
                <a:off x="838200" y="642257"/>
                <a:ext cx="10515600" cy="2598518"/>
              </a:xfrm>
            </p:spPr>
            <p:txBody>
              <a:bodyPr/>
              <a:lstStyle/>
              <a:p>
                <a:pPr marL="0" indent="0">
                  <a:buNone/>
                </a:pPr>
                <a:r>
                  <a:rPr lang="es-ES_tradnl" dirty="0"/>
                  <a:t>We can </a:t>
                </a:r>
                <a:r>
                  <a:rPr lang="es-ES_tradnl" dirty="0" err="1"/>
                  <a:t>also</a:t>
                </a:r>
                <a:r>
                  <a:rPr lang="es-ES_tradnl" dirty="0"/>
                  <a:t> </a:t>
                </a:r>
                <a:r>
                  <a:rPr lang="es-ES_tradnl" dirty="0" err="1"/>
                  <a:t>include</a:t>
                </a:r>
                <a:r>
                  <a:rPr lang="es-ES_tradnl" dirty="0"/>
                  <a:t> </a:t>
                </a:r>
                <a:r>
                  <a:rPr lang="es-ES_tradnl" dirty="0" err="1"/>
                  <a:t>random</a:t>
                </a:r>
                <a:r>
                  <a:rPr lang="es-ES_tradnl" dirty="0"/>
                  <a:t> </a:t>
                </a:r>
                <a:r>
                  <a:rPr lang="es-ES_tradnl" dirty="0" err="1"/>
                  <a:t>slopes</a:t>
                </a:r>
                <a:endParaRPr lang="es-ES_tradnl" dirty="0"/>
              </a:p>
              <a:p>
                <a:pPr marL="0" indent="0">
                  <a:buNone/>
                </a:pPr>
                <a:endParaRPr lang="es-ES_tradnl"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𝑖</m:t>
                          </m:r>
                        </m:sub>
                      </m:sSub>
                    </m:oMath>
                  </m:oMathPara>
                </a14:m>
                <a:endParaRPr lang="es-ES_tradnl" dirty="0"/>
              </a:p>
              <a:p>
                <a:endParaRPr lang="es-ES_tradnl" dirty="0"/>
              </a:p>
            </p:txBody>
          </p:sp>
        </mc:Choice>
        <mc:Fallback xmlns="">
          <p:sp>
            <p:nvSpPr>
              <p:cNvPr id="3" name="Content Placeholder 2">
                <a:extLst>
                  <a:ext uri="{FF2B5EF4-FFF2-40B4-BE49-F238E27FC236}">
                    <a16:creationId xmlns:a16="http://schemas.microsoft.com/office/drawing/2014/main" id="{8E9F2DA4-C64F-4F60-3DB0-3E615FD29693}"/>
                  </a:ext>
                </a:extLst>
              </p:cNvPr>
              <p:cNvSpPr>
                <a:spLocks noGrp="1" noRot="1" noChangeAspect="1" noMove="1" noResize="1" noEditPoints="1" noAdjustHandles="1" noChangeArrowheads="1" noChangeShapeType="1" noTextEdit="1"/>
              </p:cNvSpPr>
              <p:nvPr>
                <p:ph idx="1"/>
              </p:nvPr>
            </p:nvSpPr>
            <p:spPr>
              <a:xfrm>
                <a:off x="838200" y="642257"/>
                <a:ext cx="10515600" cy="2598518"/>
              </a:xfrm>
              <a:blipFill>
                <a:blip r:embed="rId3"/>
                <a:stretch>
                  <a:fillRect l="-1206" t="-3883"/>
                </a:stretch>
              </a:blipFill>
            </p:spPr>
            <p:txBody>
              <a:bodyPr/>
              <a:lstStyle/>
              <a:p>
                <a:r>
                  <a:rPr lang="es-ES_tradnl">
                    <a:noFill/>
                  </a:rPr>
                  <a:t> </a:t>
                </a:r>
              </a:p>
            </p:txBody>
          </p:sp>
        </mc:Fallback>
      </mc:AlternateContent>
      <p:sp>
        <p:nvSpPr>
          <p:cNvPr id="41" name="Straight Connector 40">
            <a:extLst>
              <a:ext uri="{FF2B5EF4-FFF2-40B4-BE49-F238E27FC236}">
                <a16:creationId xmlns:a16="http://schemas.microsoft.com/office/drawing/2014/main" id="{375F3687-BD7A-F9A6-979A-BE1691503C6E}"/>
              </a:ext>
            </a:extLst>
          </p:cNvPr>
          <p:cNvSpPr/>
          <p:nvPr/>
        </p:nvSpPr>
        <p:spPr>
          <a:xfrm rot="6425376" flipH="1">
            <a:off x="8588628" y="2441450"/>
            <a:ext cx="969158" cy="311975"/>
          </a:xfrm>
          <a:prstGeom prst="line">
            <a:avLst/>
          </a:prstGeom>
          <a:solidFill>
            <a:srgbClr val="000000">
              <a:alpha val="5000"/>
            </a:srgbClr>
          </a:solidFill>
          <a:ln w="21600">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wrap="none" rtlCol="0" anchor="ctr" anchorCtr="1"/>
          <a:lstStyle/>
          <a:p>
            <a:endParaRPr lang="en-US">
              <a:solidFill>
                <a:srgbClr val="000000"/>
              </a:solidFill>
            </a:endParaRPr>
          </a:p>
        </p:txBody>
      </p:sp>
      <p:sp>
        <p:nvSpPr>
          <p:cNvPr id="78" name="TextBox 77">
            <a:extLst>
              <a:ext uri="{FF2B5EF4-FFF2-40B4-BE49-F238E27FC236}">
                <a16:creationId xmlns:a16="http://schemas.microsoft.com/office/drawing/2014/main" id="{DE11A259-0C81-8632-F09C-3A922225EC05}"/>
              </a:ext>
            </a:extLst>
          </p:cNvPr>
          <p:cNvSpPr txBox="1"/>
          <p:nvPr/>
        </p:nvSpPr>
        <p:spPr>
          <a:xfrm>
            <a:off x="143589" y="3429000"/>
            <a:ext cx="11904821" cy="1569660"/>
          </a:xfrm>
          <a:prstGeom prst="rect">
            <a:avLst/>
          </a:prstGeom>
          <a:noFill/>
        </p:spPr>
        <p:txBody>
          <a:bodyPr wrap="square">
            <a:spAutoFit/>
          </a:bodyPr>
          <a:lstStyle/>
          <a:p>
            <a:r>
              <a:rPr lang="en-US" sz="3200" dirty="0"/>
              <a:t>Allow for the possibility that the relationship between a predictor variable and an outcome variable can vary across different groups or units </a:t>
            </a:r>
            <a:r>
              <a:rPr lang="es-ES_tradnl" sz="3200" dirty="0"/>
              <a:t>	</a:t>
            </a:r>
          </a:p>
        </p:txBody>
      </p:sp>
      <p:sp>
        <p:nvSpPr>
          <p:cNvPr id="2" name="TextBox 1">
            <a:extLst>
              <a:ext uri="{FF2B5EF4-FFF2-40B4-BE49-F238E27FC236}">
                <a16:creationId xmlns:a16="http://schemas.microsoft.com/office/drawing/2014/main" id="{1A4D4CFF-4A9B-51EC-D981-627A13D20A4C}"/>
              </a:ext>
            </a:extLst>
          </p:cNvPr>
          <p:cNvSpPr txBox="1"/>
          <p:nvPr/>
        </p:nvSpPr>
        <p:spPr>
          <a:xfrm>
            <a:off x="5773683" y="5718875"/>
            <a:ext cx="5580117" cy="369332"/>
          </a:xfrm>
          <a:prstGeom prst="rect">
            <a:avLst/>
          </a:prstGeom>
          <a:noFill/>
        </p:spPr>
        <p:txBody>
          <a:bodyPr wrap="none" rtlCol="0">
            <a:spAutoFit/>
          </a:bodyPr>
          <a:lstStyle/>
          <a:p>
            <a:r>
              <a:rPr lang="en-US" dirty="0"/>
              <a:t>Gives us a more flexible and realistic model of the data</a:t>
            </a:r>
          </a:p>
        </p:txBody>
      </p:sp>
    </p:spTree>
    <p:extLst>
      <p:ext uri="{BB962C8B-B14F-4D97-AF65-F5344CB8AC3E}">
        <p14:creationId xmlns:p14="http://schemas.microsoft.com/office/powerpoint/2010/main" val="155654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78"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9C4D7-44F7-1724-9FAF-14B5FFD31657}"/>
              </a:ext>
            </a:extLst>
          </p:cNvPr>
          <p:cNvSpPr>
            <a:spLocks noGrp="1"/>
          </p:cNvSpPr>
          <p:nvPr>
            <p:ph type="title"/>
          </p:nvPr>
        </p:nvSpPr>
        <p:spPr>
          <a:xfrm>
            <a:off x="793662" y="386930"/>
            <a:ext cx="10066122" cy="1298448"/>
          </a:xfrm>
        </p:spPr>
        <p:txBody>
          <a:bodyPr anchor="b">
            <a:normAutofit/>
          </a:bodyPr>
          <a:lstStyle/>
          <a:p>
            <a:r>
              <a:rPr lang="es-ES_tradnl" sz="4800"/>
              <a:t>Fixed vs. Random Effects</a:t>
            </a:r>
          </a:p>
        </p:txBody>
      </p:sp>
      <p:sp>
        <p:nvSpPr>
          <p:cNvPr id="2057" name="Rectangle 20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CD7282-DEBF-88D4-5DC5-D8ED2D7B32AE}"/>
              </a:ext>
            </a:extLst>
          </p:cNvPr>
          <p:cNvSpPr>
            <a:spLocks noGrp="1"/>
          </p:cNvSpPr>
          <p:nvPr>
            <p:ph idx="1"/>
          </p:nvPr>
        </p:nvSpPr>
        <p:spPr>
          <a:xfrm>
            <a:off x="793661" y="2599509"/>
            <a:ext cx="4530898" cy="3639450"/>
          </a:xfrm>
        </p:spPr>
        <p:txBody>
          <a:bodyPr anchor="ctr">
            <a:normAutofit/>
          </a:bodyPr>
          <a:lstStyle/>
          <a:p>
            <a:pPr marL="0" indent="0">
              <a:buNone/>
            </a:pPr>
            <a:r>
              <a:rPr lang="es-ES_tradnl" sz="2000" b="1" dirty="0" err="1"/>
              <a:t>Fixed</a:t>
            </a:r>
            <a:r>
              <a:rPr lang="es-ES_tradnl" sz="2000" b="1" dirty="0"/>
              <a:t> </a:t>
            </a:r>
            <a:r>
              <a:rPr lang="es-ES_tradnl" sz="2000" b="1" dirty="0" err="1"/>
              <a:t>effects</a:t>
            </a:r>
            <a:r>
              <a:rPr lang="es-ES_tradnl" sz="2000" b="1" dirty="0"/>
              <a:t> </a:t>
            </a:r>
            <a:r>
              <a:rPr lang="es-ES_tradnl" sz="2000" dirty="0"/>
              <a:t>= </a:t>
            </a:r>
            <a:r>
              <a:rPr lang="es-ES_tradnl" sz="2000" dirty="0" err="1"/>
              <a:t>main</a:t>
            </a:r>
            <a:r>
              <a:rPr lang="es-ES_tradnl" sz="2000" dirty="0"/>
              <a:t> </a:t>
            </a:r>
            <a:r>
              <a:rPr lang="es-ES_tradnl" sz="2000" dirty="0" err="1"/>
              <a:t>predictors</a:t>
            </a:r>
            <a:endParaRPr lang="es-ES_tradnl" sz="2000" dirty="0"/>
          </a:p>
          <a:p>
            <a:pPr marL="0" indent="0">
              <a:buNone/>
            </a:pPr>
            <a:r>
              <a:rPr lang="es-ES_tradnl" sz="2000" dirty="0" err="1"/>
              <a:t>Constant</a:t>
            </a:r>
            <a:r>
              <a:rPr lang="es-ES_tradnl" sz="2000" dirty="0"/>
              <a:t> </a:t>
            </a:r>
            <a:r>
              <a:rPr lang="es-ES_tradnl" sz="2000" dirty="0" err="1"/>
              <a:t>across</a:t>
            </a:r>
            <a:r>
              <a:rPr lang="es-ES_tradnl" sz="2000" dirty="0"/>
              <a:t> </a:t>
            </a:r>
            <a:r>
              <a:rPr lang="es-ES_tradnl" sz="2000" dirty="0" err="1"/>
              <a:t>individuals</a:t>
            </a:r>
            <a:r>
              <a:rPr lang="es-ES_tradnl" sz="2000" dirty="0"/>
              <a:t> </a:t>
            </a:r>
            <a:r>
              <a:rPr lang="es-ES_tradnl" sz="2000" dirty="0" err="1"/>
              <a:t>or</a:t>
            </a:r>
            <a:r>
              <a:rPr lang="es-ES_tradnl" sz="2000" dirty="0"/>
              <a:t> </a:t>
            </a:r>
            <a:r>
              <a:rPr lang="es-ES_tradnl" sz="2000" dirty="0" err="1"/>
              <a:t>groups</a:t>
            </a:r>
            <a:r>
              <a:rPr lang="es-ES_tradnl" sz="2000" dirty="0"/>
              <a:t> and </a:t>
            </a:r>
            <a:r>
              <a:rPr lang="es-ES_tradnl" sz="2000" dirty="0" err="1"/>
              <a:t>represent</a:t>
            </a:r>
            <a:r>
              <a:rPr lang="es-ES_tradnl" sz="2000" dirty="0"/>
              <a:t> </a:t>
            </a:r>
            <a:r>
              <a:rPr lang="es-ES_tradnl" sz="2000" dirty="0" err="1"/>
              <a:t>the</a:t>
            </a:r>
            <a:r>
              <a:rPr lang="es-ES_tradnl" sz="2000" dirty="0"/>
              <a:t> </a:t>
            </a:r>
            <a:r>
              <a:rPr lang="es-ES_tradnl" sz="2000" dirty="0" err="1"/>
              <a:t>average</a:t>
            </a:r>
            <a:r>
              <a:rPr lang="es-ES_tradnl" sz="2000" dirty="0"/>
              <a:t> </a:t>
            </a:r>
            <a:r>
              <a:rPr lang="es-ES_tradnl" sz="2000" dirty="0" err="1"/>
              <a:t>effects</a:t>
            </a:r>
            <a:r>
              <a:rPr lang="es-ES_tradnl" sz="2000" dirty="0"/>
              <a:t> </a:t>
            </a:r>
            <a:r>
              <a:rPr lang="es-ES_tradnl" sz="2000" dirty="0" err="1"/>
              <a:t>of</a:t>
            </a:r>
            <a:r>
              <a:rPr lang="es-ES_tradnl" sz="2000" dirty="0"/>
              <a:t> a predictor variable </a:t>
            </a:r>
          </a:p>
          <a:p>
            <a:pPr marL="0" indent="0">
              <a:buNone/>
            </a:pPr>
            <a:endParaRPr lang="es-ES_tradnl" sz="2000" dirty="0"/>
          </a:p>
          <a:p>
            <a:pPr marL="0" indent="0">
              <a:buNone/>
            </a:pPr>
            <a:r>
              <a:rPr lang="es-ES_tradnl" sz="2000" dirty="0" err="1"/>
              <a:t>Example</a:t>
            </a:r>
            <a:r>
              <a:rPr lang="es-ES_tradnl" sz="2000" dirty="0"/>
              <a:t>: </a:t>
            </a:r>
          </a:p>
          <a:p>
            <a:pPr marL="0" indent="0">
              <a:buNone/>
            </a:pPr>
            <a:r>
              <a:rPr lang="es-ES_tradnl" sz="2000" dirty="0"/>
              <a:t>In a cookie </a:t>
            </a:r>
            <a:r>
              <a:rPr lang="es-ES_tradnl" sz="2000" dirty="0" err="1"/>
              <a:t>recipe</a:t>
            </a:r>
            <a:r>
              <a:rPr lang="es-ES_tradnl" sz="2000" dirty="0"/>
              <a:t>, </a:t>
            </a:r>
            <a:r>
              <a:rPr lang="es-ES_tradnl" sz="2000" dirty="0" err="1"/>
              <a:t>the</a:t>
            </a:r>
            <a:r>
              <a:rPr lang="es-ES_tradnl" sz="2000" dirty="0"/>
              <a:t> </a:t>
            </a:r>
            <a:r>
              <a:rPr lang="es-ES_tradnl" sz="2000" i="1" dirty="0" err="1"/>
              <a:t>ingredients</a:t>
            </a:r>
            <a:r>
              <a:rPr lang="es-ES_tradnl" sz="2000" i="1" dirty="0"/>
              <a:t> </a:t>
            </a:r>
            <a:r>
              <a:rPr lang="es-ES_tradnl" sz="2000" dirty="0" err="1"/>
              <a:t>needed</a:t>
            </a:r>
            <a:r>
              <a:rPr lang="es-ES_tradnl" sz="2000" dirty="0"/>
              <a:t> </a:t>
            </a:r>
            <a:r>
              <a:rPr lang="es-ES_tradnl" sz="2000" dirty="0" err="1"/>
              <a:t>for</a:t>
            </a:r>
            <a:r>
              <a:rPr lang="es-ES_tradnl" sz="2000" dirty="0"/>
              <a:t> </a:t>
            </a:r>
            <a:r>
              <a:rPr lang="es-ES_tradnl" sz="2000" dirty="0" err="1"/>
              <a:t>it</a:t>
            </a:r>
            <a:r>
              <a:rPr lang="es-ES_tradnl" sz="2000" dirty="0"/>
              <a:t> are </a:t>
            </a:r>
            <a:r>
              <a:rPr lang="es-ES_tradnl" sz="2000" dirty="0" err="1"/>
              <a:t>consistent</a:t>
            </a:r>
            <a:r>
              <a:rPr lang="es-ES_tradnl" sz="2000" dirty="0"/>
              <a:t>, </a:t>
            </a:r>
            <a:r>
              <a:rPr lang="es-ES_tradnl" sz="2000" dirty="0" err="1"/>
              <a:t>measurable</a:t>
            </a:r>
            <a:r>
              <a:rPr lang="es-ES_tradnl" sz="2000" dirty="0"/>
              <a:t> </a:t>
            </a:r>
            <a:r>
              <a:rPr lang="es-ES_tradnl" sz="2000" dirty="0" err="1"/>
              <a:t>influences</a:t>
            </a:r>
            <a:r>
              <a:rPr lang="es-ES_tradnl" sz="2000" dirty="0"/>
              <a:t> </a:t>
            </a:r>
            <a:r>
              <a:rPr lang="es-ES_tradnl" sz="2000" dirty="0">
                <a:sym typeface="Wingdings" pitchFamily="2" charset="2"/>
              </a:rPr>
              <a:t> </a:t>
            </a:r>
            <a:r>
              <a:rPr lang="es-ES_tradnl" sz="2000" dirty="0" err="1">
                <a:sym typeface="Wingdings" pitchFamily="2" charset="2"/>
              </a:rPr>
              <a:t>fixed</a:t>
            </a:r>
            <a:r>
              <a:rPr lang="es-ES_tradnl" sz="2000" dirty="0">
                <a:sym typeface="Wingdings" pitchFamily="2" charset="2"/>
              </a:rPr>
              <a:t> </a:t>
            </a:r>
            <a:r>
              <a:rPr lang="es-ES_tradnl" sz="2000" dirty="0" err="1">
                <a:sym typeface="Wingdings" pitchFamily="2" charset="2"/>
              </a:rPr>
              <a:t>effects</a:t>
            </a:r>
            <a:endParaRPr lang="es-ES_tradnl" sz="2000" dirty="0"/>
          </a:p>
        </p:txBody>
      </p:sp>
      <p:pic>
        <p:nvPicPr>
          <p:cNvPr id="2050" name="Picture 2" descr="BEST Chocolate Chip Cookie recipe">
            <a:extLst>
              <a:ext uri="{FF2B5EF4-FFF2-40B4-BE49-F238E27FC236}">
                <a16:creationId xmlns:a16="http://schemas.microsoft.com/office/drawing/2014/main" id="{60F342C3-0A26-9CA9-DE7E-13B6BDE436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622472"/>
            <a:ext cx="5150277" cy="3437809"/>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04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3500</TotalTime>
  <Words>2416</Words>
  <Application>Microsoft Macintosh PowerPoint</Application>
  <PresentationFormat>Widescreen</PresentationFormat>
  <Paragraphs>331</Paragraphs>
  <Slides>40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Aptos</vt:lpstr>
      <vt:lpstr>Aptos Display</vt:lpstr>
      <vt:lpstr>Arial</vt:lpstr>
      <vt:lpstr>Calibri</vt:lpstr>
      <vt:lpstr>Cambria Math</vt:lpstr>
      <vt:lpstr>Segoe UI</vt:lpstr>
      <vt:lpstr>Times New Roman</vt:lpstr>
      <vt:lpstr>Wingdings</vt:lpstr>
      <vt:lpstr>Office Theme</vt:lpstr>
      <vt:lpstr>Multilevel Modeling in R</vt:lpstr>
      <vt:lpstr>Introduction and Overview</vt:lpstr>
      <vt:lpstr>Introduction and Overview</vt:lpstr>
      <vt:lpstr>PowerPoint Presentation</vt:lpstr>
      <vt:lpstr>Foundations of MLM</vt:lpstr>
      <vt:lpstr>PowerPoint Presentation</vt:lpstr>
      <vt:lpstr>PowerPoint Presentation</vt:lpstr>
      <vt:lpstr>PowerPoint Presentation</vt:lpstr>
      <vt:lpstr>Fixed vs. Random Effects</vt:lpstr>
      <vt:lpstr>Fixed vs. Random Effects</vt:lpstr>
      <vt:lpstr>MLM Assumptions</vt:lpstr>
      <vt:lpstr>MLM Assumptions</vt:lpstr>
      <vt:lpstr>MLM Assumptions</vt:lpstr>
      <vt:lpstr>Comparing MLM to Traditional Methods</vt:lpstr>
      <vt:lpstr>T-test vs. MLM</vt:lpstr>
      <vt:lpstr>ANOVAs vs. MLM</vt:lpstr>
      <vt:lpstr>Setting up your data  for R</vt:lpstr>
      <vt:lpstr>Useful Resources:</vt:lpstr>
      <vt:lpstr>Setting up your data</vt:lpstr>
      <vt:lpstr>Hands-On Experience: Running Simple MLM in R</vt:lpstr>
      <vt:lpstr>Visually inspect your data</vt:lpstr>
      <vt:lpstr>Run a Null Model</vt:lpstr>
      <vt:lpstr>Intraclass Correlation Coefficient</vt:lpstr>
      <vt:lpstr>Models to Test</vt:lpstr>
      <vt:lpstr>Fixed-Effects Structures</vt:lpstr>
      <vt:lpstr>Fixed-Effects Structures (cont’d)</vt:lpstr>
      <vt:lpstr>Random-Effects Structures</vt:lpstr>
      <vt:lpstr>Compare models based on AIC</vt:lpstr>
      <vt:lpstr>PowerPoint Presentation</vt:lpstr>
      <vt:lpstr>Visualizing and Interpreting MLMs</vt:lpstr>
      <vt:lpstr>Model predictions</vt:lpstr>
      <vt:lpstr>PowerPoint Presentation</vt:lpstr>
      <vt:lpstr>PowerPoint Presentation</vt:lpstr>
      <vt:lpstr>PowerPoint Presentation</vt:lpstr>
      <vt:lpstr>Practice</vt:lpstr>
      <vt:lpstr>Great! You now know how to do MLM in R!</vt:lpstr>
      <vt:lpstr>Additional Resources (Open-sourced!)</vt:lpstr>
      <vt:lpstr>But what if I have a binary outcome (e.g., yes/no), or a count outcome (e.g., # of responses)?????</vt:lpstr>
      <vt:lpstr>Generalized linear mixed-effects model</vt:lpstr>
      <vt:lpstr>For questions and/or comments: c.martinezperez@ufl.edu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Martinez-Perez, Carla N.</dc:creator>
  <cp:lastModifiedBy>Martinez-Perez, Carla N.</cp:lastModifiedBy>
  <cp:revision>12</cp:revision>
  <dcterms:created xsi:type="dcterms:W3CDTF">2024-08-25T17:33:02Z</dcterms:created>
  <dcterms:modified xsi:type="dcterms:W3CDTF">2024-08-29T03:01:18Z</dcterms:modified>
</cp:coreProperties>
</file>