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480175" cx="1079975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Fira Sans Extra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-bold.fntdata"/><Relationship Id="rId10" Type="http://schemas.openxmlformats.org/officeDocument/2006/relationships/font" Target="fonts/FiraSansExtraCondensed-regular.fntdata"/><Relationship Id="rId13" Type="http://schemas.openxmlformats.org/officeDocument/2006/relationships/font" Target="fonts/FiraSansExtraCondensed-boldItalic.fntdata"/><Relationship Id="rId12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1143000"/>
            <a:ext cx="5143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571500" y="685800"/>
            <a:ext cx="571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8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ès petit titre sans corp">
  <p:cSld name="Très petit titre sans corp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063"/>
              <a:buFont typeface="Calibri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8150" y="-2393"/>
            <a:ext cx="4754659" cy="4357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sz="194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43891" y="432012"/>
            <a:ext cx="3483204" cy="1512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5"/>
              <a:buFont typeface="Calibri"/>
              <a:buNone/>
              <a:defRPr sz="28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4591306" y="933026"/>
            <a:ext cx="5467380" cy="460512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43891" y="1944052"/>
            <a:ext cx="3483204" cy="360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1pPr>
            <a:lvl2pPr indent="-2286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  <a:defRPr sz="1240"/>
            </a:lvl2pPr>
            <a:lvl3pPr indent="-228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063"/>
              <a:buNone/>
              <a:defRPr sz="1063"/>
            </a:lvl3pPr>
            <a:lvl4pPr indent="-2286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4pPr>
            <a:lvl5pPr indent="-2286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5pPr>
            <a:lvl6pPr indent="-2286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6pPr>
            <a:lvl7pPr indent="-2286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7pPr>
            <a:lvl8pPr indent="-2286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8pPr>
            <a:lvl9pPr indent="-2286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344076" y="-876546"/>
            <a:ext cx="4111612" cy="931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6147105" y="1926484"/>
            <a:ext cx="5491649" cy="23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422209" y="-334717"/>
            <a:ext cx="5491649" cy="6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349971" y="1060529"/>
            <a:ext cx="8099822" cy="2256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15"/>
              <a:buFont typeface="Calibri"/>
              <a:buNone/>
              <a:defRPr sz="531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49971" y="3403592"/>
            <a:ext cx="8099822" cy="156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1pPr>
            <a:lvl2pPr lvl="1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None/>
              <a:defRPr sz="1771"/>
            </a:lvl2pPr>
            <a:lvl3pPr lvl="2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None/>
              <a:defRPr sz="1594"/>
            </a:lvl3pPr>
            <a:lvl4pPr lvl="3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4pPr>
            <a:lvl5pPr lvl="4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5pPr>
            <a:lvl6pPr lvl="5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6pPr>
            <a:lvl7pPr lvl="6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7pPr>
            <a:lvl8pPr lvl="7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8pPr>
            <a:lvl9pPr lvl="8" algn="ctr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36859" y="1615545"/>
            <a:ext cx="9314796" cy="2695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15"/>
              <a:buFont typeface="Calibri"/>
              <a:buNone/>
              <a:defRPr sz="531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36859" y="4336618"/>
            <a:ext cx="9314796" cy="14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772"/>
              <a:buNone/>
              <a:defRPr sz="1771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594"/>
              <a:buNone/>
              <a:defRPr sz="159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42484" y="1725046"/>
            <a:ext cx="4589899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467380" y="1725046"/>
            <a:ext cx="4589899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43890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43891" y="1588543"/>
            <a:ext cx="4568806" cy="778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b="1" sz="2126"/>
            </a:lvl1pPr>
            <a:lvl2pPr indent="-2286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None/>
              <a:defRPr b="1" sz="1771"/>
            </a:lvl2pPr>
            <a:lvl3pPr indent="-228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None/>
              <a:defRPr b="1" sz="1594"/>
            </a:lvl3pPr>
            <a:lvl4pPr indent="-2286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4pPr>
            <a:lvl5pPr indent="-2286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5pPr>
            <a:lvl6pPr indent="-2286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6pPr>
            <a:lvl7pPr indent="-2286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7pPr>
            <a:lvl8pPr indent="-2286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8pPr>
            <a:lvl9pPr indent="-2286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743891" y="2367064"/>
            <a:ext cx="4568806" cy="348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467380" y="1588543"/>
            <a:ext cx="4591306" cy="778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b="1" sz="2126"/>
            </a:lvl1pPr>
            <a:lvl2pPr indent="-2286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None/>
              <a:defRPr b="1" sz="1771"/>
            </a:lvl2pPr>
            <a:lvl3pPr indent="-228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None/>
              <a:defRPr b="1" sz="1594"/>
            </a:lvl3pPr>
            <a:lvl4pPr indent="-2286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4pPr>
            <a:lvl5pPr indent="-2286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5pPr>
            <a:lvl6pPr indent="-2286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6pPr>
            <a:lvl7pPr indent="-2286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7pPr>
            <a:lvl8pPr indent="-2286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8pPr>
            <a:lvl9pPr indent="-2286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5467380" y="2367064"/>
            <a:ext cx="4591306" cy="348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43891" y="432012"/>
            <a:ext cx="3483204" cy="1512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5"/>
              <a:buFont typeface="Calibri"/>
              <a:buNone/>
              <a:defRPr sz="28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91306" y="933026"/>
            <a:ext cx="5467380" cy="460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8622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2835"/>
              <a:buChar char="•"/>
              <a:defRPr sz="2835"/>
            </a:lvl1pPr>
            <a:lvl2pPr indent="-38608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  <a:defRPr sz="2480"/>
            </a:lvl2pPr>
            <a:lvl3pPr indent="-363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126"/>
              <a:buChar char="•"/>
              <a:defRPr sz="2126"/>
            </a:lvl3pPr>
            <a:lvl4pPr indent="-341122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4pPr>
            <a:lvl5pPr indent="-341122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5pPr>
            <a:lvl6pPr indent="-341122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6pPr>
            <a:lvl7pPr indent="-341122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7pPr>
            <a:lvl8pPr indent="-341121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8pPr>
            <a:lvl9pPr indent="-341121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743891" y="1944052"/>
            <a:ext cx="3483204" cy="360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1pPr>
            <a:lvl2pPr indent="-228600" lvl="1" marL="914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  <a:defRPr sz="1240"/>
            </a:lvl2pPr>
            <a:lvl3pPr indent="-228600" lvl="2" marL="1371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063"/>
              <a:buNone/>
              <a:defRPr sz="1063"/>
            </a:lvl3pPr>
            <a:lvl4pPr indent="-228600" lvl="3" marL="1828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4pPr>
            <a:lvl5pPr indent="-228600" lvl="4" marL="22860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5pPr>
            <a:lvl6pPr indent="-228600" lvl="5" marL="27432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6pPr>
            <a:lvl7pPr indent="-228600" lvl="6" marL="32004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7pPr>
            <a:lvl8pPr indent="-228600" lvl="7" marL="36576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8pPr>
            <a:lvl9pPr indent="-228600" lvl="8" marL="411480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8"/>
              <a:buFont typeface="Calibri"/>
              <a:buNone/>
              <a:defRPr b="0" i="0" sz="38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6080" lvl="0" marL="457200" marR="0" rtl="0" algn="l">
              <a:lnSpc>
                <a:spcPct val="90000"/>
              </a:lnSpc>
              <a:spcBef>
                <a:spcPts val="88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  <a:defRPr b="0" i="0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3601" lvl="1" marL="9144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1122" lvl="2" marL="13716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772"/>
              <a:buFont typeface="Arial"/>
              <a:buChar char="•"/>
              <a:defRPr b="0" i="0" sz="17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9819" lvl="3" marL="18288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9819" lvl="4" marL="22860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9819" lvl="5" marL="27432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9819" lvl="6" marL="32004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9819" lvl="7" marL="36576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9819" lvl="8" marL="4114800" marR="0" rtl="0" algn="l">
              <a:lnSpc>
                <a:spcPct val="9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1594"/>
              <a:buFont typeface="Arial"/>
              <a:buChar char="•"/>
              <a:defRPr b="0" i="0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6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-502995" y="-87756"/>
            <a:ext cx="5205409" cy="447264"/>
          </a:xfrm>
          <a:prstGeom prst="rect">
            <a:avLst/>
          </a:prstGeom>
          <a:noFill/>
          <a:ln>
            <a:noFill/>
          </a:ln>
        </p:spPr>
        <p:txBody>
          <a:bodyPr anchorCtr="0" anchor="b" bIns="118200" lIns="118200" spcFirstLastPara="1" rIns="118200" wrap="square" tIns="1182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Fira Sans Extra Condensed"/>
              <a:buNone/>
            </a:pPr>
            <a:r>
              <a:rPr b="1" lang="fr" sz="1745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social - Khawla souan</a:t>
            </a:r>
            <a:endParaRPr b="1" sz="1745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88616" y="561109"/>
            <a:ext cx="10627876" cy="5265864"/>
            <a:chOff x="-167694" y="664043"/>
            <a:chExt cx="11275489" cy="5710184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342777" y="2622132"/>
              <a:ext cx="4494752" cy="1341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200" lIns="118200" spcFirstLastPara="1" rIns="118200" wrap="square" tIns="1182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232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Création de dossier - Cabinet dentaire,et Gestion de liste d'attente</a:t>
              </a:r>
              <a:endParaRPr sz="23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67693" y="664204"/>
              <a:ext cx="11275477" cy="458823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8200" lIns="118200" spcFirstLastPara="1" rIns="118200" wrap="square" tIns="118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14"/>
            <p:cNvGrpSpPr/>
            <p:nvPr/>
          </p:nvGrpSpPr>
          <p:grpSpPr>
            <a:xfrm>
              <a:off x="-167694" y="664043"/>
              <a:ext cx="11275489" cy="5710184"/>
              <a:chOff x="-2461844" y="1195327"/>
              <a:chExt cx="6046813" cy="3693608"/>
            </a:xfrm>
          </p:grpSpPr>
          <p:grpSp>
            <p:nvGrpSpPr>
              <p:cNvPr id="96" name="Google Shape;96;p14"/>
              <p:cNvGrpSpPr/>
              <p:nvPr/>
            </p:nvGrpSpPr>
            <p:grpSpPr>
              <a:xfrm>
                <a:off x="-2461844" y="1195327"/>
                <a:ext cx="6046813" cy="3693608"/>
                <a:chOff x="1543481" y="1274177"/>
                <a:chExt cx="6046813" cy="3693608"/>
              </a:xfrm>
            </p:grpSpPr>
            <p:grpSp>
              <p:nvGrpSpPr>
                <p:cNvPr id="97" name="Google Shape;97;p14"/>
                <p:cNvGrpSpPr/>
                <p:nvPr/>
              </p:nvGrpSpPr>
              <p:grpSpPr>
                <a:xfrm>
                  <a:off x="1543481" y="1315658"/>
                  <a:ext cx="6046813" cy="3652127"/>
                  <a:chOff x="1292838" y="573414"/>
                  <a:chExt cx="6651428" cy="4357627"/>
                </a:xfrm>
              </p:grpSpPr>
              <p:sp>
                <p:nvSpPr>
                  <p:cNvPr id="98" name="Google Shape;98;p14"/>
                  <p:cNvSpPr/>
                  <p:nvPr/>
                </p:nvSpPr>
                <p:spPr>
                  <a:xfrm>
                    <a:off x="1292862" y="4050970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2E475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18200" lIns="118200" spcFirstLastPara="1" rIns="118200" wrap="square" tIns="1182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fr" sz="1552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Problèmes</a:t>
                    </a:r>
                    <a:endParaRPr sz="1552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99" name="Google Shape;99;p14"/>
                  <p:cNvSpPr/>
                  <p:nvPr/>
                </p:nvSpPr>
                <p:spPr>
                  <a:xfrm>
                    <a:off x="4618466" y="4051141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2E475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18200" lIns="118200" spcFirstLastPara="1" rIns="118200" wrap="square" tIns="1182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fr" sz="1552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Souhaits</a:t>
                    </a:r>
                    <a:endParaRPr sz="1035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0" name="Google Shape;100;p14"/>
                  <p:cNvSpPr/>
                  <p:nvPr/>
                </p:nvSpPr>
                <p:spPr>
                  <a:xfrm>
                    <a:off x="1292867" y="573414"/>
                    <a:ext cx="1056000" cy="52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118200" lIns="118200" spcFirstLastPara="1" rIns="118200" wrap="square" tIns="1182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fr" sz="140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dit- il?</a:t>
                    </a:r>
                    <a:r>
                      <a:rPr lang="fr" sz="140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sz="140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1" name="Google Shape;101;p14"/>
                  <p:cNvSpPr/>
                  <p:nvPr/>
                </p:nvSpPr>
                <p:spPr>
                  <a:xfrm>
                    <a:off x="4825454" y="2182756"/>
                    <a:ext cx="1878000" cy="61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118200" lIns="118200" spcFirstLastPara="1" rIns="118200" wrap="square" tIns="1182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fr" sz="140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Comment se sent-il ?</a:t>
                    </a:r>
                    <a:r>
                      <a:rPr lang="fr" sz="140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sz="140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2" name="Google Shape;102;p14"/>
                  <p:cNvSpPr/>
                  <p:nvPr/>
                </p:nvSpPr>
                <p:spPr>
                  <a:xfrm>
                    <a:off x="1292838" y="2285991"/>
                    <a:ext cx="1275600" cy="35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118200" lIns="118200" spcFirstLastPara="1" rIns="118200" wrap="square" tIns="1182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fr" sz="140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fait-il?</a:t>
                    </a:r>
                    <a:endParaRPr b="1" sz="140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03" name="Google Shape;103;p14"/>
                <p:cNvSpPr/>
                <p:nvPr/>
              </p:nvSpPr>
              <p:spPr>
                <a:xfrm>
                  <a:off x="4814014" y="1274177"/>
                  <a:ext cx="2726700" cy="33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18200" lIns="118200" spcFirstLastPara="1" rIns="118200" wrap="square" tIns="1182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40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pense-t-il?</a:t>
                  </a:r>
                  <a:endParaRPr b="1" sz="1400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04" name="Google Shape;104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0665" y="2336786"/>
                <a:ext cx="697084" cy="657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" name="Google Shape;105;p14"/>
            <p:cNvSpPr txBox="1"/>
            <p:nvPr/>
          </p:nvSpPr>
          <p:spPr>
            <a:xfrm>
              <a:off x="342787" y="1301078"/>
              <a:ext cx="3781379" cy="859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200" lIns="118200" spcFirstLastPara="1" rIns="118200" wrap="square" tIns="1182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L'accueil reçoit les visiteurs, puis les enregistre après un entretien social selon leur éligibilité et leur situation de handicap.</a:t>
              </a:r>
              <a:endParaRPr sz="1200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48657" y="3395909"/>
              <a:ext cx="5229461" cy="1519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200" lIns="118200" spcFirstLastPara="1" rIns="118200" wrap="square" tIns="1182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dossier social est créé avec toutes les informations du patient, et un bon d'orientation est rempli avec la date d'inscription, le numéro de dossier social et le nom/prénom du bénéficiaire. Les rendez-vous sont gérés et les dossiers sont maintenus en liste d'attente jusqu'à leur enregistrement par l'infirmière.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5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4"/>
            <p:cNvCxnSpPr>
              <a:stCxn id="94" idx="1"/>
              <a:endCxn id="104" idx="1"/>
            </p:cNvCxnSpPr>
            <p:nvPr/>
          </p:nvCxnSpPr>
          <p:spPr>
            <a:xfrm flipH="1" rot="10800000">
              <a:off x="-167693" y="2936724"/>
              <a:ext cx="5039400" cy="216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4"/>
            <p:cNvCxnSpPr>
              <a:stCxn id="104" idx="3"/>
              <a:endCxn id="94" idx="3"/>
            </p:cNvCxnSpPr>
            <p:nvPr/>
          </p:nvCxnSpPr>
          <p:spPr>
            <a:xfrm>
              <a:off x="6171525" y="2936721"/>
              <a:ext cx="4936200" cy="216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4"/>
            <p:cNvCxnSpPr>
              <a:stCxn id="94" idx="0"/>
              <a:endCxn id="104" idx="0"/>
            </p:cNvCxnSpPr>
            <p:nvPr/>
          </p:nvCxnSpPr>
          <p:spPr>
            <a:xfrm>
              <a:off x="5470046" y="664204"/>
              <a:ext cx="51600" cy="17646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4"/>
            <p:cNvCxnSpPr>
              <a:stCxn id="104" idx="2"/>
            </p:cNvCxnSpPr>
            <p:nvPr/>
          </p:nvCxnSpPr>
          <p:spPr>
            <a:xfrm flipH="1">
              <a:off x="5494299" y="3444745"/>
              <a:ext cx="27300" cy="17922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