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1"/>
  </p:notesMasterIdLst>
  <p:sldIdLst>
    <p:sldId id="260" r:id="rId3"/>
    <p:sldId id="258" r:id="rId4"/>
    <p:sldId id="257" r:id="rId5"/>
    <p:sldId id="259" r:id="rId6"/>
    <p:sldId id="264" r:id="rId7"/>
    <p:sldId id="262" r:id="rId8"/>
    <p:sldId id="261" r:id="rId9"/>
    <p:sldId id="263" r:id="rId10"/>
  </p:sldIdLst>
  <p:sldSz cx="27432000" cy="16459200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747775"/>
          </p15:clr>
        </p15:guide>
        <p15:guide id="2" pos="864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415CD-F20C-44E3-F11A-6FDA563B53DD}" v="32" dt="2024-01-30T13:59:45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08" y="628"/>
      </p:cViewPr>
      <p:guideLst>
        <p:guide orient="horz" pos="5184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172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ef80018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ef80018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9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ef80018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cef80018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9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ef80018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ef80018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45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ef800187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ef800187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4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cef80018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cef80018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6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cef800187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cef800187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50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cef800187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cef800187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4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cef80018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cef80018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0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35124" y="2382639"/>
            <a:ext cx="25561800" cy="6568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512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35100" y="9069201"/>
            <a:ext cx="25561800" cy="2536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14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35100" y="3539601"/>
            <a:ext cx="25561800" cy="6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4911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935100" y="10087122"/>
            <a:ext cx="25561800" cy="416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9975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660205" lvl="1" indent="-92368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990306" lvl="2" indent="-92368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320410" lvl="3" indent="-92368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650511" lvl="4" indent="-92368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7980615" lvl="5" indent="-92368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310716" lvl="6" indent="-92368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640817" lvl="7" indent="-92368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1970921" lvl="8" indent="-92368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514700" y="5245122"/>
            <a:ext cx="24402600" cy="224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9309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967550" y="7489599"/>
            <a:ext cx="171765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38493" y="-35586"/>
            <a:ext cx="6024687" cy="45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30" y="224160"/>
            <a:ext cx="3786675" cy="403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plan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86850" y="-60960"/>
            <a:ext cx="27518400" cy="321696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3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935100" y="352323"/>
            <a:ext cx="261279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182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10182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6" name="Google Shape;66;p16"/>
          <p:cNvSpPr/>
          <p:nvPr/>
        </p:nvSpPr>
        <p:spPr>
          <a:xfrm>
            <a:off x="-43200" y="5562000"/>
            <a:ext cx="27518400" cy="35395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3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43250" y="6235359"/>
            <a:ext cx="26019900" cy="21350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935100" y="4700241"/>
            <a:ext cx="25561800" cy="991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9975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660205" lvl="1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990306" lvl="2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320410" lvl="3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650511" lvl="4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7980615" lvl="5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310716" lvl="6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640817" lvl="7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1970921" lvl="8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1" name="Google Shape;71;p17"/>
          <p:cNvSpPr/>
          <p:nvPr/>
        </p:nvSpPr>
        <p:spPr>
          <a:xfrm>
            <a:off x="-86850" y="-60960"/>
            <a:ext cx="27518400" cy="321696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3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35100" y="352323"/>
            <a:ext cx="261279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1018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et corps 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706500" y="2465760"/>
            <a:ext cx="25790400" cy="12456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997578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660205" lvl="1" indent="-92368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990306" lvl="2" indent="-92368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320410" lvl="3" indent="-92368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650511" lvl="4" indent="-92368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7980615" lvl="5" indent="-92368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310716" lvl="6" indent="-92368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640817" lvl="7" indent="-92368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1970921" lvl="8" indent="-92368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6" name="Google Shape;76;p18"/>
          <p:cNvSpPr/>
          <p:nvPr/>
        </p:nvSpPr>
        <p:spPr>
          <a:xfrm>
            <a:off x="-86850" y="-60960"/>
            <a:ext cx="27518400" cy="202944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3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706503" y="94722"/>
            <a:ext cx="224550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5529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corp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0" name="Google Shape;80;p19"/>
          <p:cNvSpPr/>
          <p:nvPr/>
        </p:nvSpPr>
        <p:spPr>
          <a:xfrm>
            <a:off x="-86850" y="-60960"/>
            <a:ext cx="27518400" cy="321696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3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935100" y="352323"/>
            <a:ext cx="261279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1018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sans corp 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4" name="Google Shape;84;p20"/>
          <p:cNvSpPr/>
          <p:nvPr/>
        </p:nvSpPr>
        <p:spPr>
          <a:xfrm>
            <a:off x="-86850" y="-60960"/>
            <a:ext cx="27518400" cy="202944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35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06503" y="94722"/>
            <a:ext cx="224550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5529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1018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0700" y="-6081"/>
            <a:ext cx="12077100" cy="11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436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901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35100" y="6882720"/>
            <a:ext cx="25561800" cy="2693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473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1828803" y="585201"/>
            <a:ext cx="24688800" cy="1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727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sz="8727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35100" y="1424082"/>
            <a:ext cx="25561800" cy="1832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5100" y="3687918"/>
            <a:ext cx="25561800" cy="1093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9975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660205" lvl="1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990306" lvl="2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320410" lvl="3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650511" lvl="4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7980615" lvl="5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310716" lvl="6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640817" lvl="7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1970921" lvl="8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35100" y="1424082"/>
            <a:ext cx="25561800" cy="1832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935100" y="3687918"/>
            <a:ext cx="11999700" cy="1093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74"/>
            </a:lvl1pPr>
            <a:lvl2pPr marL="2660205" lvl="1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2pPr>
            <a:lvl3pPr marL="3990306" lvl="2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3pPr>
            <a:lvl4pPr marL="5320410" lvl="3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4pPr>
            <a:lvl5pPr marL="6650511" lvl="4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5pPr>
            <a:lvl6pPr marL="7980615" lvl="5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6pPr>
            <a:lvl7pPr marL="9310716" lvl="6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7pPr>
            <a:lvl8pPr marL="10640817" lvl="7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8pPr>
            <a:lvl9pPr marL="11970921" lvl="8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4497200" y="3687918"/>
            <a:ext cx="11999700" cy="1093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74"/>
            </a:lvl1pPr>
            <a:lvl2pPr marL="2660205" lvl="1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2pPr>
            <a:lvl3pPr marL="3990306" lvl="2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3pPr>
            <a:lvl4pPr marL="5320410" lvl="3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4pPr>
            <a:lvl5pPr marL="6650511" lvl="4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5pPr>
            <a:lvl6pPr marL="7980615" lvl="5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6pPr>
            <a:lvl7pPr marL="9310716" lvl="6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7pPr>
            <a:lvl8pPr marL="10640817" lvl="7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8pPr>
            <a:lvl9pPr marL="11970921" lvl="8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5100" y="1424082"/>
            <a:ext cx="25561800" cy="1832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35100" y="1777920"/>
            <a:ext cx="8424000" cy="2418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98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35100" y="4446723"/>
            <a:ext cx="8424000" cy="10174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30101" lvl="0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1pPr>
            <a:lvl2pPr marL="2660205" lvl="1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2pPr>
            <a:lvl3pPr marL="3990306" lvl="2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3pPr>
            <a:lvl4pPr marL="5320410" lvl="3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4pPr>
            <a:lvl5pPr marL="6650511" lvl="4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5pPr>
            <a:lvl6pPr marL="7980615" lvl="5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6pPr>
            <a:lvl7pPr marL="9310716" lvl="6" indent="-88673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492"/>
            </a:lvl7pPr>
            <a:lvl8pPr marL="10640817" lvl="7" indent="-88673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492"/>
            </a:lvl8pPr>
            <a:lvl9pPr marL="11970921" lvl="8" indent="-88673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492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470750" y="1440480"/>
            <a:ext cx="19103400" cy="1309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3965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0" y="-396"/>
            <a:ext cx="13716000" cy="164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23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96500" y="3946161"/>
            <a:ext cx="12135600" cy="4743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2219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96500" y="8969838"/>
            <a:ext cx="12135600" cy="395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11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4818503" y="2317041"/>
            <a:ext cx="11511000" cy="1182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330101" lvl="0" indent="-9975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660205" lvl="1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3990306" lvl="2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320410" lvl="3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6650511" lvl="4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7980615" lvl="5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310716" lvl="6" indent="-92368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0640817" lvl="7" indent="-92368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1970921" lvl="8" indent="-92368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35100" y="13537839"/>
            <a:ext cx="17996400" cy="1936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330101" lvl="0" indent="-66505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5100" y="1424082"/>
            <a:ext cx="25561800" cy="18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5100" y="3687918"/>
            <a:ext cx="25561800" cy="1093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910">
                <a:solidFill>
                  <a:schemeClr val="dk2"/>
                </a:solidFill>
              </a:defRPr>
            </a:lvl1pPr>
            <a:lvl2pPr lvl="1" algn="r">
              <a:buNone/>
              <a:defRPr sz="2910">
                <a:solidFill>
                  <a:schemeClr val="dk2"/>
                </a:solidFill>
              </a:defRPr>
            </a:lvl2pPr>
            <a:lvl3pPr lvl="2" algn="r">
              <a:buNone/>
              <a:defRPr sz="2910">
                <a:solidFill>
                  <a:schemeClr val="dk2"/>
                </a:solidFill>
              </a:defRPr>
            </a:lvl3pPr>
            <a:lvl4pPr lvl="3" algn="r">
              <a:buNone/>
              <a:defRPr sz="2910">
                <a:solidFill>
                  <a:schemeClr val="dk2"/>
                </a:solidFill>
              </a:defRPr>
            </a:lvl4pPr>
            <a:lvl5pPr lvl="4" algn="r">
              <a:buNone/>
              <a:defRPr sz="2910">
                <a:solidFill>
                  <a:schemeClr val="dk2"/>
                </a:solidFill>
              </a:defRPr>
            </a:lvl5pPr>
            <a:lvl6pPr lvl="5" algn="r">
              <a:buNone/>
              <a:defRPr sz="2910">
                <a:solidFill>
                  <a:schemeClr val="dk2"/>
                </a:solidFill>
              </a:defRPr>
            </a:lvl6pPr>
            <a:lvl7pPr lvl="6" algn="r">
              <a:buNone/>
              <a:defRPr sz="2910">
                <a:solidFill>
                  <a:schemeClr val="dk2"/>
                </a:solidFill>
              </a:defRPr>
            </a:lvl7pPr>
            <a:lvl8pPr lvl="7" algn="r">
              <a:buNone/>
              <a:defRPr sz="2910">
                <a:solidFill>
                  <a:schemeClr val="dk2"/>
                </a:solidFill>
              </a:defRPr>
            </a:lvl8pPr>
            <a:lvl9pPr lvl="8" algn="r">
              <a:buNone/>
              <a:defRPr sz="291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09625" y="596160"/>
            <a:ext cx="25561800" cy="2347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35100" y="4700241"/>
            <a:ext cx="25561800" cy="9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5417374" y="14922297"/>
            <a:ext cx="1646100" cy="125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291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1563807" y="6950633"/>
            <a:ext cx="10367178" cy="295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5235"/>
              <a:t>Création de dossier - Cabinet dentaire,et Gestion de liste d'attente</a:t>
            </a:r>
            <a:endParaRPr sz="5235"/>
          </a:p>
        </p:txBody>
      </p:sp>
      <p:sp>
        <p:nvSpPr>
          <p:cNvPr id="187" name="Google Shape;187;p28"/>
          <p:cNvSpPr/>
          <p:nvPr/>
        </p:nvSpPr>
        <p:spPr>
          <a:xfrm>
            <a:off x="863949" y="2521139"/>
            <a:ext cx="25704108" cy="106499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5235"/>
          </a:p>
        </p:txBody>
      </p:sp>
      <p:grpSp>
        <p:nvGrpSpPr>
          <p:cNvPr id="188" name="Google Shape;188;p28"/>
          <p:cNvGrpSpPr/>
          <p:nvPr/>
        </p:nvGrpSpPr>
        <p:grpSpPr>
          <a:xfrm>
            <a:off x="690257" y="2503430"/>
            <a:ext cx="25704105" cy="13208025"/>
            <a:chOff x="-2461844" y="1222440"/>
            <a:chExt cx="6046813" cy="3666495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-2461844" y="1222440"/>
              <a:ext cx="6046813" cy="3666495"/>
              <a:chOff x="1543481" y="1301290"/>
              <a:chExt cx="6046813" cy="3666495"/>
            </a:xfrm>
          </p:grpSpPr>
          <p:grpSp>
            <p:nvGrpSpPr>
              <p:cNvPr id="190" name="Google Shape;190;p28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91" name="Google Shape;191;p28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349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2" name="Google Shape;192;p28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232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3" name="Google Shape;193;p28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4" name="Google Shape;194;p28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5" name="Google Shape;195;p28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96" name="Google Shape;196;p28"/>
              <p:cNvSpPr/>
              <p:nvPr/>
            </p:nvSpPr>
            <p:spPr>
              <a:xfrm>
                <a:off x="4694709" y="1301290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5986" tIns="265986" rIns="265986" bIns="265986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fr"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97" name="Google Shape;19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71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8"/>
          <p:cNvSpPr txBox="1"/>
          <p:nvPr/>
        </p:nvSpPr>
        <p:spPr>
          <a:xfrm>
            <a:off x="1950666" y="4248941"/>
            <a:ext cx="8509848" cy="161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/>
              <a:t>Création de dossier - Cabinet dentaire,et Gestion de liste d'attente</a:t>
            </a:r>
            <a:endParaRPr sz="3492"/>
          </a:p>
        </p:txBody>
      </p:sp>
      <p:sp>
        <p:nvSpPr>
          <p:cNvPr id="199" name="Google Shape;199;p28"/>
          <p:cNvSpPr txBox="1"/>
          <p:nvPr/>
        </p:nvSpPr>
        <p:spPr>
          <a:xfrm>
            <a:off x="2006193" y="9059016"/>
            <a:ext cx="11653692" cy="268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>
                <a:latin typeface="Roboto"/>
                <a:ea typeface="Roboto"/>
                <a:cs typeface="Roboto"/>
                <a:sym typeface="Roboto"/>
              </a:rPr>
              <a:t>Nous fournir un exemple de dossier médico-social(cabinet dentaire) et un exemple de carte de dentisterie (Numéro dossier,Nom,Prénom, ge,Diagnostic , (Jour - date - heure) )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rot="10800000" flipH="1">
            <a:off x="690479" y="7702340"/>
            <a:ext cx="11487861" cy="2880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15141314" y="7702025"/>
            <a:ext cx="11253075" cy="2880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87" idx="0"/>
            <a:endCxn id="197" idx="0"/>
          </p:cNvCxnSpPr>
          <p:nvPr/>
        </p:nvCxnSpPr>
        <p:spPr>
          <a:xfrm flipH="1">
            <a:off x="13655778" y="2521139"/>
            <a:ext cx="60222" cy="390842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flipH="1">
            <a:off x="13596911" y="8885868"/>
            <a:ext cx="62841" cy="415978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CEE892E4-440E-5D1B-8CA4-BAA71A7D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1914506" y="5130785"/>
            <a:ext cx="10220547" cy="295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5235"/>
              <a:t>Création de dossier - Cabinet dentaire,et Gestion de liste d'attente</a:t>
            </a:r>
            <a:endParaRPr sz="5235"/>
          </a:p>
        </p:txBody>
      </p:sp>
      <p:sp>
        <p:nvSpPr>
          <p:cNvPr id="145" name="Google Shape;145;p26"/>
          <p:cNvSpPr/>
          <p:nvPr/>
        </p:nvSpPr>
        <p:spPr>
          <a:xfrm>
            <a:off x="1068392" y="2682887"/>
            <a:ext cx="25258977" cy="120708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5235"/>
          </a:p>
        </p:txBody>
      </p:sp>
      <p:cxnSp>
        <p:nvCxnSpPr>
          <p:cNvPr id="146" name="Google Shape;146;p26"/>
          <p:cNvCxnSpPr/>
          <p:nvPr/>
        </p:nvCxnSpPr>
        <p:spPr>
          <a:xfrm>
            <a:off x="14280636" y="2721335"/>
            <a:ext cx="5238" cy="1239732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1068380" y="5476452"/>
            <a:ext cx="25326183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" name="Google Shape;148;p26"/>
          <p:cNvGrpSpPr/>
          <p:nvPr/>
        </p:nvGrpSpPr>
        <p:grpSpPr>
          <a:xfrm>
            <a:off x="228287" y="2268546"/>
            <a:ext cx="26098791" cy="12721632"/>
            <a:chOff x="-2883511" y="1858920"/>
            <a:chExt cx="6488255" cy="3030054"/>
          </a:xfrm>
        </p:grpSpPr>
        <p:grpSp>
          <p:nvGrpSpPr>
            <p:cNvPr id="149" name="Google Shape;149;p26"/>
            <p:cNvGrpSpPr/>
            <p:nvPr/>
          </p:nvGrpSpPr>
          <p:grpSpPr>
            <a:xfrm>
              <a:off x="-2883511" y="1858920"/>
              <a:ext cx="6488255" cy="3030054"/>
              <a:chOff x="1121814" y="1937770"/>
              <a:chExt cx="6488255" cy="3030054"/>
            </a:xfrm>
          </p:grpSpPr>
          <p:grpSp>
            <p:nvGrpSpPr>
              <p:cNvPr id="150" name="Google Shape;150;p26"/>
              <p:cNvGrpSpPr/>
              <p:nvPr/>
            </p:nvGrpSpPr>
            <p:grpSpPr>
              <a:xfrm>
                <a:off x="1121814" y="1937770"/>
                <a:ext cx="6488255" cy="3030054"/>
                <a:chOff x="829009" y="1315702"/>
                <a:chExt cx="7137009" cy="3615385"/>
              </a:xfrm>
            </p:grpSpPr>
            <p:sp>
              <p:nvSpPr>
                <p:cNvPr id="151" name="Google Shape;151;p26"/>
                <p:cNvSpPr/>
                <p:nvPr/>
              </p:nvSpPr>
              <p:spPr>
                <a:xfrm>
                  <a:off x="1060245" y="4526247"/>
                  <a:ext cx="36342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349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2" name="Google Shape;152;p26"/>
                <p:cNvSpPr/>
                <p:nvPr/>
              </p:nvSpPr>
              <p:spPr>
                <a:xfrm>
                  <a:off x="4672918" y="4526387"/>
                  <a:ext cx="32931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232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3" name="Google Shape;153;p26"/>
                <p:cNvSpPr/>
                <p:nvPr/>
              </p:nvSpPr>
              <p:spPr>
                <a:xfrm>
                  <a:off x="938816" y="1315702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4" name="Google Shape;154;p26"/>
                <p:cNvSpPr/>
                <p:nvPr/>
              </p:nvSpPr>
              <p:spPr>
                <a:xfrm>
                  <a:off x="4363552" y="2359372"/>
                  <a:ext cx="2566200" cy="6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5" name="Google Shape;155;p26"/>
                <p:cNvSpPr/>
                <p:nvPr/>
              </p:nvSpPr>
              <p:spPr>
                <a:xfrm>
                  <a:off x="829009" y="2148119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56" name="Google Shape;156;p26"/>
              <p:cNvSpPr/>
              <p:nvPr/>
            </p:nvSpPr>
            <p:spPr>
              <a:xfrm>
                <a:off x="4624193" y="1993098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5986" tIns="265986" rIns="265986" bIns="265986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fr"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57" name="Google Shape;1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" y="2473830"/>
              <a:ext cx="316283" cy="298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6"/>
          <p:cNvSpPr/>
          <p:nvPr/>
        </p:nvSpPr>
        <p:spPr>
          <a:xfrm>
            <a:off x="876639" y="6851313"/>
            <a:ext cx="13460400" cy="691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0101" indent="-886737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349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L'organisation reçoit des bénéficiaires avec une référence d'un médecin généraliste.</a:t>
            </a:r>
            <a:endParaRPr sz="349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30101" indent="-886737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349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Ils utilisent un tableau de temps pour gérer les visites libres et les listes d'attente pour les nouveaux patients.</a:t>
            </a:r>
            <a:endParaRPr sz="349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30101" indent="-886737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349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L'infirmière maintient les dossiers médicaux et présente une feuille d'évaluation orthoptique avec l'analyse médicale du bénéficiaire. Cependant, elle rencontre des difficultés à utiliser Excel.</a:t>
            </a:r>
            <a:endParaRPr sz="349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4365"/>
              </a:spcBef>
            </a:pPr>
            <a:endParaRPr sz="3492" b="1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4AD50A-A0B5-7078-791F-D78B28B8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1910624" y="6878120"/>
            <a:ext cx="10196979" cy="295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5235"/>
              <a:t>Création de dossier - Cabinet dentaire,et Gestion de liste d'attente</a:t>
            </a:r>
            <a:endParaRPr sz="5235"/>
          </a:p>
        </p:txBody>
      </p:sp>
      <p:sp>
        <p:nvSpPr>
          <p:cNvPr id="122" name="Google Shape;122;p25"/>
          <p:cNvSpPr/>
          <p:nvPr/>
        </p:nvSpPr>
        <p:spPr>
          <a:xfrm>
            <a:off x="1051631" y="2296053"/>
            <a:ext cx="25281669" cy="1073724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5235"/>
          </a:p>
        </p:txBody>
      </p:sp>
      <p:grpSp>
        <p:nvGrpSpPr>
          <p:cNvPr id="123" name="Google Shape;123;p25"/>
          <p:cNvGrpSpPr/>
          <p:nvPr/>
        </p:nvGrpSpPr>
        <p:grpSpPr>
          <a:xfrm>
            <a:off x="1051455" y="2296088"/>
            <a:ext cx="25281888" cy="13416315"/>
            <a:chOff x="-2461844" y="1195345"/>
            <a:chExt cx="6046813" cy="3693591"/>
          </a:xfrm>
        </p:grpSpPr>
        <p:grpSp>
          <p:nvGrpSpPr>
            <p:cNvPr id="124" name="Google Shape;124;p25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25" name="Google Shape;125;p25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26" name="Google Shape;126;p25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232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7" name="Google Shape;127;p25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349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8" name="Google Shape;128;p25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9" name="Google Shape;129;p25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0" name="Google Shape;130;p25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1" name="Google Shape;131;p25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5986" tIns="265986" rIns="265986" bIns="265986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fr"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32" name="Google Shape;13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866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5"/>
          <p:cNvSpPr txBox="1"/>
          <p:nvPr/>
        </p:nvSpPr>
        <p:spPr>
          <a:xfrm>
            <a:off x="1551684" y="3968357"/>
            <a:ext cx="9642750" cy="214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/>
              <a:t>Remplir un dossier médico-social </a:t>
            </a:r>
            <a:endParaRPr sz="3492"/>
          </a:p>
          <a:p>
            <a:r>
              <a:rPr lang="fr" sz="3492"/>
              <a:t>Remplir des chose en dossier patient</a:t>
            </a:r>
            <a:endParaRPr sz="3492"/>
          </a:p>
          <a:p>
            <a:endParaRPr sz="3492"/>
          </a:p>
        </p:txBody>
      </p:sp>
      <p:sp>
        <p:nvSpPr>
          <p:cNvPr id="134" name="Google Shape;134;p25"/>
          <p:cNvSpPr txBox="1"/>
          <p:nvPr/>
        </p:nvSpPr>
        <p:spPr>
          <a:xfrm>
            <a:off x="1551681" y="9361628"/>
            <a:ext cx="11462550" cy="214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0101" indent="-886737">
              <a:buSzPts val="1200"/>
              <a:buFont typeface="Roboto"/>
              <a:buChar char="●"/>
            </a:pPr>
            <a:r>
              <a:rPr lang="fr" sz="3492">
                <a:latin typeface="Roboto"/>
                <a:ea typeface="Roboto"/>
                <a:cs typeface="Roboto"/>
                <a:sym typeface="Roboto"/>
              </a:rPr>
              <a:t>Nous Donne un dossier médico-socio 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  <a:p>
            <a:pPr marL="1330101" indent="-886737">
              <a:buSzPts val="1200"/>
              <a:buFont typeface="Roboto"/>
              <a:buChar char="●"/>
            </a:pPr>
            <a:r>
              <a:rPr lang="fr" sz="3492">
                <a:latin typeface="Roboto"/>
                <a:ea typeface="Roboto"/>
                <a:cs typeface="Roboto"/>
                <a:sym typeface="Roboto"/>
              </a:rPr>
              <a:t>informer le service social (gestion de rendez-vous)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rot="10800000" flipH="1">
            <a:off x="1051629" y="7635390"/>
            <a:ext cx="11298462" cy="296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15265155" y="7635705"/>
            <a:ext cx="11067168" cy="296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13692372" y="2296053"/>
            <a:ext cx="116082" cy="414669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5"/>
          <p:cNvCxnSpPr/>
          <p:nvPr/>
        </p:nvCxnSpPr>
        <p:spPr>
          <a:xfrm flipH="1">
            <a:off x="13745958" y="8829323"/>
            <a:ext cx="61968" cy="41938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643B261B-D01F-CAB2-773A-F91C6A97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1804362" y="6751583"/>
            <a:ext cx="10240620" cy="295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5235"/>
              <a:t>Création de dossier - Cabinet dentaire,et Gestion de liste d'attente</a:t>
            </a:r>
            <a:endParaRPr sz="5235"/>
          </a:p>
        </p:txBody>
      </p:sp>
      <p:sp>
        <p:nvSpPr>
          <p:cNvPr id="165" name="Google Shape;165;p27"/>
          <p:cNvSpPr/>
          <p:nvPr/>
        </p:nvSpPr>
        <p:spPr>
          <a:xfrm>
            <a:off x="941625" y="2103894"/>
            <a:ext cx="25391646" cy="1089173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5235"/>
          </a:p>
        </p:txBody>
      </p:sp>
      <p:grpSp>
        <p:nvGrpSpPr>
          <p:cNvPr id="166" name="Google Shape;166;p27"/>
          <p:cNvGrpSpPr/>
          <p:nvPr/>
        </p:nvGrpSpPr>
        <p:grpSpPr>
          <a:xfrm>
            <a:off x="941876" y="2103992"/>
            <a:ext cx="25390959" cy="13608669"/>
            <a:chOff x="-2461844" y="1195345"/>
            <a:chExt cx="6046813" cy="3693591"/>
          </a:xfrm>
        </p:grpSpPr>
        <p:grpSp>
          <p:nvGrpSpPr>
            <p:cNvPr id="167" name="Google Shape;167;p27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68" name="Google Shape;168;p27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69" name="Google Shape;169;p27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232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232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349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349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65986" tIns="265986" rIns="265986" bIns="265986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539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fr" sz="349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74" name="Google Shape;174;p27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5986" tIns="265986" rIns="265986" bIns="265986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fr" sz="349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75" name="Google Shape;17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6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7"/>
          <p:cNvSpPr txBox="1"/>
          <p:nvPr/>
        </p:nvSpPr>
        <p:spPr>
          <a:xfrm>
            <a:off x="1524843" y="8380212"/>
            <a:ext cx="11512296" cy="376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>
                <a:latin typeface="Roboto"/>
                <a:ea typeface="Roboto"/>
                <a:cs typeface="Roboto"/>
                <a:sym typeface="Roboto"/>
              </a:rPr>
              <a:t>Obtenir la liste des bénéficiaires en pôle médical, la gestion de la liste d'attente,  saisie des informations des bénéficiaires ,ainsi que la production de statistiques trimestrielles(chaque 3 mois).Saisie les informations de du bénéficiaire en registre ,saisie les informations de handicap en table excel.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rot="10800000" flipH="1">
            <a:off x="941627" y="7519262"/>
            <a:ext cx="11348211" cy="3054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15217059" y="7520027"/>
            <a:ext cx="11116044" cy="3054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7"/>
          <p:cNvCxnSpPr>
            <a:stCxn id="165" idx="0"/>
            <a:endCxn id="175" idx="0"/>
          </p:cNvCxnSpPr>
          <p:nvPr/>
        </p:nvCxnSpPr>
        <p:spPr>
          <a:xfrm flipH="1">
            <a:off x="13631339" y="2103899"/>
            <a:ext cx="6111" cy="4116147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>
            <a:stCxn id="175" idx="2"/>
            <a:endCxn id="170" idx="1"/>
          </p:cNvCxnSpPr>
          <p:nvPr/>
        </p:nvCxnSpPr>
        <p:spPr>
          <a:xfrm>
            <a:off x="13631652" y="8641239"/>
            <a:ext cx="5238" cy="571251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AB5C0B8A-19FF-E5F2-1A5A-962F7286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2"/>
          <p:cNvGrpSpPr/>
          <p:nvPr/>
        </p:nvGrpSpPr>
        <p:grpSpPr>
          <a:xfrm>
            <a:off x="1460829" y="2804186"/>
            <a:ext cx="24672414" cy="9855603"/>
            <a:chOff x="393800" y="1450350"/>
            <a:chExt cx="8644635" cy="3573000"/>
          </a:xfrm>
        </p:grpSpPr>
        <p:sp>
          <p:nvSpPr>
            <p:cNvPr id="280" name="Google Shape;280;p32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65986" tIns="265986" rIns="265986" bIns="265986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5235"/>
            </a:p>
          </p:txBody>
        </p:sp>
        <p:cxnSp>
          <p:nvCxnSpPr>
            <p:cNvPr id="281" name="Google Shape;281;p32"/>
            <p:cNvCxnSpPr>
              <a:stCxn id="280" idx="1"/>
              <a:endCxn id="28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2"/>
            <p:cNvCxnSpPr>
              <a:stCxn id="28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" name="Google Shape;28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32"/>
            <p:cNvCxnSpPr>
              <a:stCxn id="282" idx="3"/>
              <a:endCxn id="28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>
              <a:stCxn id="286" idx="2"/>
              <a:endCxn id="280" idx="2"/>
            </p:cNvCxnSpPr>
            <p:nvPr/>
          </p:nvCxnSpPr>
          <p:spPr>
            <a:xfrm>
              <a:off x="4715928" y="4131032"/>
              <a:ext cx="122" cy="89231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2"/>
            <p:cNvSpPr txBox="1"/>
            <p:nvPr/>
          </p:nvSpPr>
          <p:spPr>
            <a:xfrm>
              <a:off x="3687678" y="3644216"/>
              <a:ext cx="2056500" cy="486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SzPts val="1100"/>
              </a:pPr>
              <a:r>
                <a:rPr lang="fr" sz="5235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5235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7" name="Google Shape;287;p32"/>
          <p:cNvSpPr/>
          <p:nvPr/>
        </p:nvSpPr>
        <p:spPr>
          <a:xfrm>
            <a:off x="1460630" y="12658587"/>
            <a:ext cx="24670707" cy="21654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E91D63"/>
              </a:buClr>
              <a:buSzPts val="1100"/>
            </a:pPr>
            <a:endParaRPr sz="5235"/>
          </a:p>
        </p:txBody>
      </p:sp>
      <p:cxnSp>
        <p:nvCxnSpPr>
          <p:cNvPr id="288" name="Google Shape;288;p32"/>
          <p:cNvCxnSpPr>
            <a:stCxn id="287" idx="0"/>
            <a:endCxn id="287" idx="2"/>
          </p:cNvCxnSpPr>
          <p:nvPr/>
        </p:nvCxnSpPr>
        <p:spPr>
          <a:xfrm>
            <a:off x="13795980" y="12658587"/>
            <a:ext cx="0" cy="2165430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2"/>
          <p:cNvSpPr txBox="1"/>
          <p:nvPr/>
        </p:nvSpPr>
        <p:spPr>
          <a:xfrm>
            <a:off x="15078488" y="13264665"/>
            <a:ext cx="9717813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E91D63"/>
              </a:buClr>
              <a:buSzPts val="1100"/>
            </a:pPr>
            <a:r>
              <a:rPr lang="fr" sz="349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349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3805833" y="13298322"/>
            <a:ext cx="7191042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E91D63"/>
              </a:buClr>
              <a:buSzPts val="1100"/>
            </a:pPr>
            <a:r>
              <a:rPr lang="fr" sz="349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349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1862321" y="8021984"/>
            <a:ext cx="3848199" cy="79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349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2019446" y="3172220"/>
            <a:ext cx="3185739" cy="79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91D63"/>
              </a:buClr>
              <a:buSzPts val="1100"/>
            </a:pPr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49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14612010" y="3100713"/>
            <a:ext cx="4897308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91D63"/>
              </a:buClr>
              <a:buSzPts val="1100"/>
            </a:pPr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15583886" y="8182659"/>
            <a:ext cx="6374967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1455702" y="3849240"/>
            <a:ext cx="10417800" cy="322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0101" indent="-886737">
              <a:buSzPts val="1200"/>
              <a:buFont typeface="Roboto"/>
              <a:buChar char="●"/>
            </a:pPr>
            <a:r>
              <a:rPr lang="fr" sz="3492">
                <a:latin typeface="Roboto"/>
                <a:ea typeface="Roboto"/>
                <a:cs typeface="Roboto"/>
                <a:sym typeface="Roboto"/>
              </a:rPr>
              <a:t>Get liste des personnels bénéficiaire à pôle médical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  <a:p>
            <a:pPr marL="1330101" indent="-886737">
              <a:buSzPts val="1200"/>
              <a:buFont typeface="Roboto"/>
              <a:buChar char="●"/>
            </a:pPr>
            <a:r>
              <a:rPr lang="fr" sz="3492"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  <a:p>
            <a:pPr marL="1330101" indent="-886737">
              <a:buSzPts val="1200"/>
              <a:buFont typeface="Roboto"/>
              <a:buChar char="●"/>
            </a:pPr>
            <a:r>
              <a:rPr lang="fr" sz="3492"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349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269072" y="8596926"/>
            <a:ext cx="10925772" cy="38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0101" indent="-886737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349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Saisie les informations de handicap</a:t>
            </a:r>
            <a:endParaRPr sz="349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30101" indent="-886737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349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349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F0FB89E-B7C0-B653-938F-B75EFA49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0"/>
          <p:cNvGrpSpPr/>
          <p:nvPr/>
        </p:nvGrpSpPr>
        <p:grpSpPr>
          <a:xfrm>
            <a:off x="858006" y="2554793"/>
            <a:ext cx="25376622" cy="10119639"/>
            <a:chOff x="393800" y="1450350"/>
            <a:chExt cx="8644635" cy="3573000"/>
          </a:xfrm>
        </p:grpSpPr>
        <p:sp>
          <p:nvSpPr>
            <p:cNvPr id="233" name="Google Shape;233;p30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65986" tIns="265986" rIns="265986" bIns="265986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5235"/>
            </a:p>
          </p:txBody>
        </p:sp>
        <p:cxnSp>
          <p:nvCxnSpPr>
            <p:cNvPr id="234" name="Google Shape;234;p30"/>
            <p:cNvCxnSpPr>
              <a:stCxn id="233" idx="1"/>
              <a:endCxn id="23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0"/>
            <p:cNvCxnSpPr>
              <a:stCxn id="23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5" name="Google Shape;23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30"/>
            <p:cNvCxnSpPr>
              <a:stCxn id="235" idx="3"/>
              <a:endCxn id="23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>
              <a:stCxn id="239" idx="2"/>
              <a:endCxn id="233" idx="2"/>
            </p:cNvCxnSpPr>
            <p:nvPr/>
          </p:nvCxnSpPr>
          <p:spPr>
            <a:xfrm>
              <a:off x="4715929" y="4118330"/>
              <a:ext cx="121" cy="90502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Google Shape;239;p30"/>
            <p:cNvSpPr txBox="1"/>
            <p:nvPr/>
          </p:nvSpPr>
          <p:spPr>
            <a:xfrm>
              <a:off x="3687678" y="3644216"/>
              <a:ext cx="2056500" cy="474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fr" sz="5235">
                  <a:latin typeface="Roboto"/>
                  <a:ea typeface="Roboto"/>
                  <a:cs typeface="Roboto"/>
                  <a:sym typeface="Roboto"/>
                </a:rPr>
                <a:t>Ergothérapeute</a:t>
              </a:r>
              <a:endParaRPr sz="5235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857840" y="12675125"/>
            <a:ext cx="25375059" cy="19280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5235"/>
          </a:p>
        </p:txBody>
      </p:sp>
      <p:cxnSp>
        <p:nvCxnSpPr>
          <p:cNvPr id="241" name="Google Shape;241;p30"/>
          <p:cNvCxnSpPr>
            <a:stCxn id="240" idx="0"/>
            <a:endCxn id="240" idx="2"/>
          </p:cNvCxnSpPr>
          <p:nvPr/>
        </p:nvCxnSpPr>
        <p:spPr>
          <a:xfrm>
            <a:off x="13545366" y="12675125"/>
            <a:ext cx="0" cy="1928025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14864799" y="13061079"/>
            <a:ext cx="9995364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" sz="349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3492">
              <a:solidFill>
                <a:srgbClr val="1F1F1F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270054" y="13061079"/>
            <a:ext cx="7397022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" sz="349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3492">
              <a:solidFill>
                <a:srgbClr val="1F1F1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432622" y="8566311"/>
            <a:ext cx="10155087" cy="268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gère sa liste d'attente en notant les infos des patients dans un registre et Excel. Elle suit les séances et ajoute un bilan au dossier médical. </a:t>
            </a:r>
            <a:endParaRPr sz="349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fr" sz="349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compile des statistiques mensuelles.</a:t>
            </a:r>
            <a:endParaRPr sz="349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1432655" y="7551746"/>
            <a:ext cx="3959043" cy="97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349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1432620" y="2940080"/>
            <a:ext cx="3276510" cy="97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91D63"/>
              </a:buClr>
              <a:buSzPts val="1100"/>
            </a:pPr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49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14864798" y="2851725"/>
            <a:ext cx="5037831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3492"/>
          </a:p>
        </p:txBody>
      </p:sp>
      <p:sp>
        <p:nvSpPr>
          <p:cNvPr id="248" name="Google Shape;248;p30"/>
          <p:cNvSpPr txBox="1"/>
          <p:nvPr/>
        </p:nvSpPr>
        <p:spPr>
          <a:xfrm>
            <a:off x="15425079" y="7551744"/>
            <a:ext cx="6556512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492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585BC23-5607-F7B0-36BD-71FC848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1372773" y="2458932"/>
            <a:ext cx="23922936" cy="11064552"/>
            <a:chOff x="393800" y="1450350"/>
            <a:chExt cx="8644635" cy="3573000"/>
          </a:xfrm>
        </p:grpSpPr>
        <p:sp>
          <p:nvSpPr>
            <p:cNvPr id="210" name="Google Shape;210;p29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65986" tIns="265986" rIns="265986" bIns="265986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5235"/>
            </a:p>
          </p:txBody>
        </p:sp>
        <p:cxnSp>
          <p:nvCxnSpPr>
            <p:cNvPr id="211" name="Google Shape;211;p29"/>
            <p:cNvCxnSpPr>
              <a:stCxn id="210" idx="1"/>
              <a:endCxn id="21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9"/>
            <p:cNvCxnSpPr>
              <a:stCxn id="21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2" name="Google Shape;21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9"/>
            <p:cNvCxnSpPr>
              <a:stCxn id="212" idx="3"/>
              <a:endCxn id="21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9"/>
            <p:cNvCxnSpPr>
              <a:stCxn id="216" idx="2"/>
              <a:endCxn id="210" idx="2"/>
            </p:cNvCxnSpPr>
            <p:nvPr/>
          </p:nvCxnSpPr>
          <p:spPr>
            <a:xfrm>
              <a:off x="4715929" y="4077841"/>
              <a:ext cx="121" cy="945509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" name="Google Shape;216;p29"/>
            <p:cNvSpPr txBox="1"/>
            <p:nvPr/>
          </p:nvSpPr>
          <p:spPr>
            <a:xfrm>
              <a:off x="3687678" y="3644216"/>
              <a:ext cx="2056500" cy="433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fr" sz="5235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5235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1373235" y="13523796"/>
            <a:ext cx="23924166" cy="1698270"/>
            <a:chOff x="0" y="4475950"/>
            <a:chExt cx="9144000" cy="667500"/>
          </a:xfrm>
        </p:grpSpPr>
        <p:sp>
          <p:nvSpPr>
            <p:cNvPr id="218" name="Google Shape;218;p29"/>
            <p:cNvSpPr/>
            <p:nvPr/>
          </p:nvSpPr>
          <p:spPr>
            <a:xfrm>
              <a:off x="0" y="4475950"/>
              <a:ext cx="9144000" cy="667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1F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65986" tIns="265986" rIns="265986" bIns="265986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sz="5235"/>
            </a:p>
          </p:txBody>
        </p:sp>
        <p:cxnSp>
          <p:nvCxnSpPr>
            <p:cNvPr id="219" name="Google Shape;219;p29"/>
            <p:cNvCxnSpPr>
              <a:stCxn id="218" idx="0"/>
              <a:endCxn id="218" idx="2"/>
            </p:cNvCxnSpPr>
            <p:nvPr/>
          </p:nvCxnSpPr>
          <p:spPr>
            <a:xfrm>
              <a:off x="4572000" y="4475950"/>
              <a:ext cx="0" cy="667500"/>
            </a:xfrm>
            <a:prstGeom prst="straightConnector1">
              <a:avLst/>
            </a:prstGeom>
            <a:noFill/>
            <a:ln w="9525" cap="flat" cmpd="sng">
              <a:solidFill>
                <a:srgbClr val="1F1F1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Google Shape;220;p29"/>
            <p:cNvSpPr txBox="1"/>
            <p:nvPr/>
          </p:nvSpPr>
          <p:spPr>
            <a:xfrm>
              <a:off x="5047450" y="4609600"/>
              <a:ext cx="36018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fr" sz="349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Souhaits</a:t>
              </a:r>
              <a:endParaRPr sz="3492">
                <a:solidFill>
                  <a:srgbClr val="1F1F1F"/>
                </a:solidFill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854675" y="4609600"/>
              <a:ext cx="26655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fr" sz="349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Problèmes</a:t>
              </a:r>
              <a:endParaRPr sz="3492">
                <a:solidFill>
                  <a:srgbClr val="1F1F1F"/>
                </a:solidFill>
              </a:endParaRPr>
            </a:p>
          </p:txBody>
        </p:sp>
      </p:grpSp>
      <p:sp>
        <p:nvSpPr>
          <p:cNvPr id="222" name="Google Shape;222;p29"/>
          <p:cNvSpPr txBox="1"/>
          <p:nvPr/>
        </p:nvSpPr>
        <p:spPr>
          <a:xfrm>
            <a:off x="1762742" y="9339507"/>
            <a:ext cx="9574671" cy="322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utilise un registre et un agenda pour gérer les séances avec ses patients, ainsi qu'Excel pour noter les informations des séances de travail, mais a arrêté en raison de la demande d'activation.</a:t>
            </a:r>
            <a:endParaRPr sz="349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1762770" y="8373573"/>
            <a:ext cx="3732114" cy="10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349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1762745" y="3715698"/>
            <a:ext cx="3088857" cy="10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91D63"/>
              </a:buClr>
              <a:buSzPts val="1100"/>
            </a:pPr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49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13783595" y="3715707"/>
            <a:ext cx="4748931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3492"/>
          </a:p>
        </p:txBody>
      </p:sp>
      <p:sp>
        <p:nvSpPr>
          <p:cNvPr id="226" name="Google Shape;226;p29"/>
          <p:cNvSpPr txBox="1"/>
          <p:nvPr/>
        </p:nvSpPr>
        <p:spPr>
          <a:xfrm>
            <a:off x="14992860" y="8373570"/>
            <a:ext cx="6181206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"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492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3527BC-E2D7-2DA1-0926-19257B8E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/>
          <p:nvPr/>
        </p:nvSpPr>
        <p:spPr>
          <a:xfrm>
            <a:off x="1299482" y="14028105"/>
            <a:ext cx="24965715" cy="124025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5986" tIns="265986" rIns="265986" bIns="26598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5235">
              <a:solidFill>
                <a:srgbClr val="1F1F1F"/>
              </a:solidFill>
            </a:endParaRPr>
          </a:p>
        </p:txBody>
      </p:sp>
      <p:cxnSp>
        <p:nvCxnSpPr>
          <p:cNvPr id="255" name="Google Shape;255;p31"/>
          <p:cNvCxnSpPr>
            <a:stCxn id="254" idx="0"/>
            <a:endCxn id="254" idx="2"/>
          </p:cNvCxnSpPr>
          <p:nvPr/>
        </p:nvCxnSpPr>
        <p:spPr>
          <a:xfrm>
            <a:off x="13782336" y="14028105"/>
            <a:ext cx="0" cy="1240254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1"/>
          <p:cNvSpPr txBox="1"/>
          <p:nvPr/>
        </p:nvSpPr>
        <p:spPr>
          <a:xfrm>
            <a:off x="15080456" y="13908183"/>
            <a:ext cx="9833895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" sz="349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3492">
              <a:solidFill>
                <a:srgbClr val="1F1F1F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672780" y="13952805"/>
            <a:ext cx="7277448" cy="107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5986" tIns="265986" rIns="265986" bIns="26598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5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" sz="349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3492">
              <a:solidFill>
                <a:srgbClr val="1F1F1F"/>
              </a:solidFill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1299279" y="2374391"/>
            <a:ext cx="24967422" cy="11653473"/>
            <a:chOff x="50" y="17"/>
            <a:chExt cx="9144152" cy="6166141"/>
          </a:xfrm>
        </p:grpSpPr>
        <p:grpSp>
          <p:nvGrpSpPr>
            <p:cNvPr id="259" name="Google Shape;259;p31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65986" tIns="265986" rIns="265986" bIns="265986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5235"/>
              </a:p>
            </p:txBody>
          </p:sp>
          <p:cxnSp>
            <p:nvCxnSpPr>
              <p:cNvPr id="261" name="Google Shape;261;p31"/>
              <p:cNvCxnSpPr>
                <a:stCxn id="260" idx="0"/>
                <a:endCxn id="262" idx="0"/>
              </p:cNvCxnSpPr>
              <p:nvPr/>
            </p:nvCxnSpPr>
            <p:spPr>
              <a:xfrm flipH="1">
                <a:off x="4715750" y="1450349"/>
                <a:ext cx="300" cy="13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1"/>
              <p:cNvCxnSpPr>
                <a:stCxn id="264" idx="2"/>
                <a:endCxn id="260" idx="2"/>
              </p:cNvCxnSpPr>
              <p:nvPr/>
            </p:nvCxnSpPr>
            <p:spPr>
              <a:xfrm>
                <a:off x="4715928" y="4246296"/>
                <a:ext cx="122" cy="2429153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4" name="Google Shape;264;p31"/>
              <p:cNvSpPr txBox="1"/>
              <p:nvPr/>
            </p:nvSpPr>
            <p:spPr>
              <a:xfrm>
                <a:off x="3687678" y="3644216"/>
                <a:ext cx="2056500" cy="60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5986" tIns="265986" rIns="265986" bIns="265986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539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" sz="5235">
                    <a:latin typeface="Roboto"/>
                    <a:ea typeface="Roboto"/>
                    <a:cs typeface="Roboto"/>
                    <a:sym typeface="Roboto"/>
                  </a:rPr>
                  <a:t>Psychologue</a:t>
                </a:r>
                <a:endParaRPr sz="5235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5" name="Google Shape;265;p31"/>
            <p:cNvSpPr txBox="1"/>
            <p:nvPr/>
          </p:nvSpPr>
          <p:spPr>
            <a:xfrm>
              <a:off x="227825" y="3284508"/>
              <a:ext cx="3659400" cy="2245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330101" indent="-886737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Utilise des outils numériques</a:t>
              </a:r>
              <a:endParaRPr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330101" indent="-886737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Examine les dossiers médicaux</a:t>
              </a:r>
              <a:endParaRPr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330101" indent="-886737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Mène des séances avec les patients et leurs parents</a:t>
              </a:r>
              <a:endParaRPr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330101" indent="-886737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Prépare des évaluations psychologiques</a:t>
              </a:r>
              <a:endParaRPr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330101" indent="-886737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Conserve des données confidentielles</a:t>
              </a:r>
              <a:endParaRPr sz="3492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27837" y="2985458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"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349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27825" y="265391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rgbClr val="E91D63"/>
                </a:buClr>
                <a:buSzPts val="1100"/>
              </a:pPr>
              <a:r>
                <a:rPr lang="fr"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349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4816950" y="147017"/>
              <a:ext cx="18153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"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3492"/>
            </a:p>
          </p:txBody>
        </p:sp>
        <p:sp>
          <p:nvSpPr>
            <p:cNvPr id="269" name="Google Shape;269;p31"/>
            <p:cNvSpPr txBox="1"/>
            <p:nvPr/>
          </p:nvSpPr>
          <p:spPr>
            <a:xfrm>
              <a:off x="5234775" y="2771672"/>
              <a:ext cx="23628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" sz="349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3492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1"/>
            <p:cNvSpPr txBox="1"/>
            <p:nvPr/>
          </p:nvSpPr>
          <p:spPr>
            <a:xfrm>
              <a:off x="274375" y="782028"/>
              <a:ext cx="2391600" cy="1137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5986" tIns="265986" rIns="265986" bIns="265986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539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" sz="349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Je suis stagiaire au CNMH et je n'ai pas encore de poste permanent."</a:t>
              </a:r>
              <a:endParaRPr sz="3492"/>
            </a:p>
          </p:txBody>
        </p:sp>
      </p:grpSp>
      <p:cxnSp>
        <p:nvCxnSpPr>
          <p:cNvPr id="271" name="Google Shape;271;p31"/>
          <p:cNvCxnSpPr>
            <a:endCxn id="260" idx="1"/>
          </p:cNvCxnSpPr>
          <p:nvPr/>
        </p:nvCxnSpPr>
        <p:spPr>
          <a:xfrm>
            <a:off x="1299276" y="820112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3590" y="5342450"/>
            <a:ext cx="1377492" cy="1644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10800000" flipH="1">
            <a:off x="1273370" y="7198206"/>
            <a:ext cx="10345359" cy="2618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1"/>
          <p:cNvCxnSpPr/>
          <p:nvPr/>
        </p:nvCxnSpPr>
        <p:spPr>
          <a:xfrm rot="10800000" flipH="1">
            <a:off x="15920186" y="7198206"/>
            <a:ext cx="10345359" cy="2618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1CBEDAAF-3725-4475-6BD2-BF2F80EF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Personnalisé</PresentationFormat>
  <Paragraphs>119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Simple Light</vt:lpstr>
      <vt:lpstr>lab-theme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d’empathie service social - Khawla souan</dc:title>
  <cp:lastModifiedBy>Amine Lamchatab</cp:lastModifiedBy>
  <cp:revision>25</cp:revision>
  <dcterms:modified xsi:type="dcterms:W3CDTF">2024-01-30T14:01:19Z</dcterms:modified>
</cp:coreProperties>
</file>