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  <p:embeddedFont>
      <p:font typeface="Fira Sans Extra Condensed"/>
      <p:regular r:id="rId37"/>
      <p:bold r:id="rId38"/>
      <p:italic r:id="rId39"/>
      <p:boldItalic r:id="rId40"/>
    </p:embeddedFont>
    <p:embeddedFont>
      <p:font typeface="Fira Sans Extra Condensed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slide" Target="slides/slide15.xml"/><Relationship Id="rId42" Type="http://schemas.openxmlformats.org/officeDocument/2006/relationships/font" Target="fonts/FiraSansExtraCondensedSemiBold-bold.fntdata"/><Relationship Id="rId41" Type="http://schemas.openxmlformats.org/officeDocument/2006/relationships/font" Target="fonts/FiraSansExtraCondensedSemiBold-regular.fntdata"/><Relationship Id="rId22" Type="http://schemas.openxmlformats.org/officeDocument/2006/relationships/slide" Target="slides/slide17.xml"/><Relationship Id="rId44" Type="http://schemas.openxmlformats.org/officeDocument/2006/relationships/font" Target="fonts/FiraSansExtraCondensedSemiBold-boldItalic.fntdata"/><Relationship Id="rId21" Type="http://schemas.openxmlformats.org/officeDocument/2006/relationships/slide" Target="slides/slide16.xml"/><Relationship Id="rId43" Type="http://schemas.openxmlformats.org/officeDocument/2006/relationships/font" Target="fonts/FiraSansExtraCondensed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aa12582b1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aa12582b1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50e2f4c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50e2f4c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a50e2f4c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a50e2f4c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a12582b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a12582b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a3ba9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a3ba9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a12582b1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a12582b1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a7b47e0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a7b47e0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013b649f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013b649f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a50e2f4c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a50e2f4c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a12582b1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a12582b1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a12582b1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a12582b1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a12582b1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a12582b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a12582b1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a12582b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a12582b1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a12582b1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a50e2f4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a50e2f4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a50e2f4c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a50e2f4c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a50e2f4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a50e2f4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504900" y="163910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55850" y="2340500"/>
            <a:ext cx="572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496" y="-11121"/>
            <a:ext cx="2008229" cy="1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70050"/>
            <a:ext cx="1262225" cy="1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plan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35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ction" type="secHead">
  <p:cSld name="SECTION_HEADER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et corps ">
  <p:cSld name="TITLE_AND_BODY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35500" y="770550"/>
            <a:ext cx="85968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corp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sans corp ">
  <p:cSld name="BLANK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ès petit titre sans corp">
  <p:cSld name="BLANK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-28950" y="-19050"/>
            <a:ext cx="9144000" cy="34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6900" y="-1900"/>
            <a:ext cx="4025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TITLE_ONLY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504900" y="163910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analyse conception</a:t>
            </a:r>
            <a:endParaRPr/>
          </a:p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77550" y="4022450"/>
            <a:ext cx="9066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Réalisé</a:t>
            </a:r>
            <a:r>
              <a:rPr lang="fr" sz="1600"/>
              <a:t> </a:t>
            </a:r>
            <a:r>
              <a:rPr lang="fr" sz="1600"/>
              <a:t>par</a:t>
            </a:r>
            <a:r>
              <a:rPr lang="fr" sz="1600"/>
              <a:t> : hussein bouik</a:t>
            </a:r>
            <a:endParaRPr sz="1600"/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77550" y="4443425"/>
            <a:ext cx="57255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Encadré </a:t>
            </a:r>
            <a:r>
              <a:rPr lang="fr" sz="1600"/>
              <a:t>par : </a:t>
            </a:r>
            <a:r>
              <a:rPr lang="fr" sz="1600"/>
              <a:t>Essarraj</a:t>
            </a:r>
            <a:r>
              <a:rPr lang="fr" sz="1600"/>
              <a:t> Fouad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MySQL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50" y="2361625"/>
            <a:ext cx="1855875" cy="9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959175" y="2144575"/>
            <a:ext cx="50256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serveur de bases de données relationnelles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AdminLTE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959175" y="2144575"/>
            <a:ext cx="50256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Admin Dashboard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Responsive Design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Control Panel Thème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27407" l="0" r="0" t="24022"/>
          <a:stretch/>
        </p:blipFill>
        <p:spPr>
          <a:xfrm>
            <a:off x="835500" y="2144575"/>
            <a:ext cx="2496475" cy="12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de  l’application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de l’application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00" y="1061725"/>
            <a:ext cx="5618110" cy="3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 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1619775" y="1036850"/>
            <a:ext cx="6771600" cy="40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1619776" y="1032050"/>
            <a:ext cx="6771600" cy="51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96675" y="2771204"/>
            <a:ext cx="1315527" cy="1041587"/>
            <a:chOff x="8079127" y="262600"/>
            <a:chExt cx="1383600" cy="1192703"/>
          </a:xfrm>
        </p:grpSpPr>
        <p:sp>
          <p:nvSpPr>
            <p:cNvPr id="179" name="Google Shape;179;p26"/>
            <p:cNvSpPr txBox="1"/>
            <p:nvPr/>
          </p:nvSpPr>
          <p:spPr>
            <a:xfrm>
              <a:off x="8079127" y="1067703"/>
              <a:ext cx="13836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/>
                <a:t>Chef de projet</a:t>
              </a:r>
              <a:endParaRPr sz="1000">
                <a:solidFill>
                  <a:srgbClr val="000000"/>
                </a:solidFill>
              </a:endParaRPr>
            </a:p>
          </p:txBody>
        </p:sp>
        <p:pic>
          <p:nvPicPr>
            <p:cNvPr id="180" name="Google Shape;18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79525" y="262600"/>
              <a:ext cx="421700" cy="76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26"/>
          <p:cNvSpPr txBox="1"/>
          <p:nvPr/>
        </p:nvSpPr>
        <p:spPr>
          <a:xfrm>
            <a:off x="3146599" y="1104790"/>
            <a:ext cx="44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             </a:t>
            </a:r>
            <a:r>
              <a:rPr lang="fr" sz="1800"/>
              <a:t>Gestion de projets</a:t>
            </a:r>
            <a:r>
              <a:rPr lang="fr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82" name="Google Shape;182;p26"/>
          <p:cNvGrpSpPr/>
          <p:nvPr/>
        </p:nvGrpSpPr>
        <p:grpSpPr>
          <a:xfrm>
            <a:off x="244275" y="1574537"/>
            <a:ext cx="1162353" cy="1006981"/>
            <a:chOff x="8002925" y="262600"/>
            <a:chExt cx="1222500" cy="1153075"/>
          </a:xfrm>
        </p:grpSpPr>
        <p:sp>
          <p:nvSpPr>
            <p:cNvPr id="183" name="Google Shape;183;p26"/>
            <p:cNvSpPr txBox="1"/>
            <p:nvPr/>
          </p:nvSpPr>
          <p:spPr>
            <a:xfrm>
              <a:off x="8002925" y="1028075"/>
              <a:ext cx="12225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/>
                <a:t>         Membre</a:t>
              </a:r>
              <a:endParaRPr sz="1000">
                <a:solidFill>
                  <a:srgbClr val="000000"/>
                </a:solidFill>
              </a:endParaRPr>
            </a:p>
          </p:txBody>
        </p:sp>
        <p:pic>
          <p:nvPicPr>
            <p:cNvPr id="184" name="Google Shape;18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79525" y="262600"/>
              <a:ext cx="421700" cy="76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6"/>
          <p:cNvSpPr/>
          <p:nvPr/>
        </p:nvSpPr>
        <p:spPr>
          <a:xfrm>
            <a:off x="3156725" y="2387575"/>
            <a:ext cx="1647000" cy="39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des projets</a:t>
            </a:r>
            <a:endParaRPr sz="1200"/>
          </a:p>
        </p:txBody>
      </p:sp>
      <p:sp>
        <p:nvSpPr>
          <p:cNvPr id="186" name="Google Shape;186;p26"/>
          <p:cNvSpPr/>
          <p:nvPr/>
        </p:nvSpPr>
        <p:spPr>
          <a:xfrm>
            <a:off x="6336775" y="2769800"/>
            <a:ext cx="1978500" cy="403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3388300" y="1585000"/>
            <a:ext cx="1597500" cy="46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Consultation des </a:t>
            </a:r>
            <a:r>
              <a:rPr lang="fr" sz="1200">
                <a:solidFill>
                  <a:schemeClr val="dk1"/>
                </a:solidFill>
              </a:rPr>
              <a:t>projets</a:t>
            </a:r>
            <a:endParaRPr sz="1200"/>
          </a:p>
        </p:txBody>
      </p:sp>
      <p:sp>
        <p:nvSpPr>
          <p:cNvPr id="188" name="Google Shape;188;p26"/>
          <p:cNvSpPr/>
          <p:nvPr/>
        </p:nvSpPr>
        <p:spPr>
          <a:xfrm>
            <a:off x="2596650" y="2803775"/>
            <a:ext cx="1899000" cy="375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des tâches</a:t>
            </a:r>
            <a:endParaRPr sz="1200"/>
          </a:p>
        </p:txBody>
      </p:sp>
      <p:cxnSp>
        <p:nvCxnSpPr>
          <p:cNvPr id="189" name="Google Shape;189;p26"/>
          <p:cNvCxnSpPr>
            <a:stCxn id="185" idx="2"/>
            <a:endCxn id="180" idx="3"/>
          </p:cNvCxnSpPr>
          <p:nvPr/>
        </p:nvCxnSpPr>
        <p:spPr>
          <a:xfrm flipH="1">
            <a:off x="1178225" y="2584375"/>
            <a:ext cx="1978500" cy="52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>
            <a:stCxn id="191" idx="2"/>
            <a:endCxn id="180" idx="3"/>
          </p:cNvCxnSpPr>
          <p:nvPr/>
        </p:nvCxnSpPr>
        <p:spPr>
          <a:xfrm rot="10800000">
            <a:off x="1178225" y="3105325"/>
            <a:ext cx="1597500" cy="31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6"/>
          <p:cNvCxnSpPr>
            <a:stCxn id="188" idx="2"/>
            <a:endCxn id="180" idx="3"/>
          </p:cNvCxnSpPr>
          <p:nvPr/>
        </p:nvCxnSpPr>
        <p:spPr>
          <a:xfrm flipH="1">
            <a:off x="1178250" y="2991275"/>
            <a:ext cx="1418400" cy="11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6"/>
          <p:cNvCxnSpPr>
            <a:stCxn id="187" idx="2"/>
            <a:endCxn id="184" idx="3"/>
          </p:cNvCxnSpPr>
          <p:nvPr/>
        </p:nvCxnSpPr>
        <p:spPr>
          <a:xfrm flipH="1">
            <a:off x="1098400" y="1815850"/>
            <a:ext cx="2289900" cy="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6"/>
          <p:cNvSpPr/>
          <p:nvPr/>
        </p:nvSpPr>
        <p:spPr>
          <a:xfrm>
            <a:off x="2775725" y="3225625"/>
            <a:ext cx="1740600" cy="39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des utilisateur</a:t>
            </a:r>
            <a:endParaRPr sz="1200"/>
          </a:p>
        </p:txBody>
      </p:sp>
      <p:cxnSp>
        <p:nvCxnSpPr>
          <p:cNvPr id="194" name="Google Shape;194;p26"/>
          <p:cNvCxnSpPr>
            <a:stCxn id="187" idx="6"/>
            <a:endCxn id="186" idx="2"/>
          </p:cNvCxnSpPr>
          <p:nvPr/>
        </p:nvCxnSpPr>
        <p:spPr>
          <a:xfrm>
            <a:off x="4985800" y="1815850"/>
            <a:ext cx="1350900" cy="115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26"/>
          <p:cNvCxnSpPr>
            <a:stCxn id="185" idx="6"/>
            <a:endCxn id="186" idx="2"/>
          </p:cNvCxnSpPr>
          <p:nvPr/>
        </p:nvCxnSpPr>
        <p:spPr>
          <a:xfrm>
            <a:off x="4803725" y="2584375"/>
            <a:ext cx="1533000" cy="387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96" name="Google Shape;196;p26"/>
          <p:cNvCxnSpPr>
            <a:stCxn id="191" idx="6"/>
            <a:endCxn id="186" idx="2"/>
          </p:cNvCxnSpPr>
          <p:nvPr/>
        </p:nvCxnSpPr>
        <p:spPr>
          <a:xfrm flipH="1" rot="10800000">
            <a:off x="4516325" y="2971525"/>
            <a:ext cx="1820400" cy="450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97" name="Google Shape;197;p26"/>
          <p:cNvCxnSpPr>
            <a:stCxn id="188" idx="6"/>
            <a:endCxn id="186" idx="2"/>
          </p:cNvCxnSpPr>
          <p:nvPr/>
        </p:nvCxnSpPr>
        <p:spPr>
          <a:xfrm flipH="1" rot="10800000">
            <a:off x="4495650" y="2971475"/>
            <a:ext cx="1841100" cy="1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98" name="Google Shape;198;p26"/>
          <p:cNvCxnSpPr>
            <a:stCxn id="187" idx="5"/>
            <a:endCxn id="185" idx="0"/>
          </p:cNvCxnSpPr>
          <p:nvPr/>
        </p:nvCxnSpPr>
        <p:spPr>
          <a:xfrm flipH="1">
            <a:off x="3980252" y="1979086"/>
            <a:ext cx="771600" cy="408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99" name="Google Shape;199;p26"/>
          <p:cNvSpPr txBox="1"/>
          <p:nvPr/>
        </p:nvSpPr>
        <p:spPr>
          <a:xfrm rot="-1987223">
            <a:off x="3861441" y="1940015"/>
            <a:ext cx="761530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Extend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 rot="-1903077">
            <a:off x="4069617" y="3500698"/>
            <a:ext cx="1457950" cy="369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Include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 rot="-2698499">
            <a:off x="4767025" y="3569636"/>
            <a:ext cx="1457984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Include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 rot="-860487">
            <a:off x="4579305" y="3019096"/>
            <a:ext cx="983447" cy="369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Include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3107028">
            <a:off x="5013348" y="1990577"/>
            <a:ext cx="998496" cy="369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Include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1628025" y="1750225"/>
            <a:ext cx="1647000" cy="46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Consultation des </a:t>
            </a:r>
            <a:r>
              <a:rPr lang="fr" sz="1200">
                <a:solidFill>
                  <a:schemeClr val="dk1"/>
                </a:solidFill>
              </a:rPr>
              <a:t>taches</a:t>
            </a:r>
            <a:endParaRPr sz="1200"/>
          </a:p>
        </p:txBody>
      </p:sp>
      <p:cxnSp>
        <p:nvCxnSpPr>
          <p:cNvPr id="205" name="Google Shape;205;p26"/>
          <p:cNvCxnSpPr>
            <a:stCxn id="204" idx="2"/>
            <a:endCxn id="184" idx="3"/>
          </p:cNvCxnSpPr>
          <p:nvPr/>
        </p:nvCxnSpPr>
        <p:spPr>
          <a:xfrm rot="10800000">
            <a:off x="1098525" y="1908775"/>
            <a:ext cx="529500" cy="7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>
            <a:stCxn id="204" idx="4"/>
            <a:endCxn id="188" idx="1"/>
          </p:cNvCxnSpPr>
          <p:nvPr/>
        </p:nvCxnSpPr>
        <p:spPr>
          <a:xfrm>
            <a:off x="2451525" y="2211925"/>
            <a:ext cx="423300" cy="646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07" name="Google Shape;207;p26"/>
          <p:cNvSpPr txBox="1"/>
          <p:nvPr/>
        </p:nvSpPr>
        <p:spPr>
          <a:xfrm rot="-7279151">
            <a:off x="2159904" y="2281498"/>
            <a:ext cx="671790" cy="369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Extend</a:t>
            </a:r>
            <a:endParaRPr sz="1200">
              <a:solidFill>
                <a:srgbClr val="595959"/>
              </a:solidFill>
            </a:endParaRPr>
          </a:p>
        </p:txBody>
      </p:sp>
      <p:grpSp>
        <p:nvGrpSpPr>
          <p:cNvPr id="208" name="Google Shape;208;p26"/>
          <p:cNvGrpSpPr/>
          <p:nvPr/>
        </p:nvGrpSpPr>
        <p:grpSpPr>
          <a:xfrm>
            <a:off x="624125" y="3838004"/>
            <a:ext cx="640364" cy="907187"/>
            <a:chOff x="8398489" y="262600"/>
            <a:chExt cx="673500" cy="1038803"/>
          </a:xfrm>
        </p:grpSpPr>
        <p:sp>
          <p:nvSpPr>
            <p:cNvPr id="209" name="Google Shape;209;p26"/>
            <p:cNvSpPr txBox="1"/>
            <p:nvPr/>
          </p:nvSpPr>
          <p:spPr>
            <a:xfrm>
              <a:off x="8398489" y="1067703"/>
              <a:ext cx="6735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/>
                <a:t>      Admin</a:t>
              </a:r>
              <a:endParaRPr sz="1000">
                <a:solidFill>
                  <a:srgbClr val="000000"/>
                </a:solidFill>
              </a:endParaRPr>
            </a:p>
          </p:txBody>
        </p:sp>
        <p:pic>
          <p:nvPicPr>
            <p:cNvPr id="210" name="Google Shape;21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79525" y="262600"/>
              <a:ext cx="421700" cy="76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6"/>
          <p:cNvSpPr/>
          <p:nvPr/>
        </p:nvSpPr>
        <p:spPr>
          <a:xfrm>
            <a:off x="2547125" y="3762900"/>
            <a:ext cx="1162500" cy="418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des </a:t>
            </a:r>
            <a:r>
              <a:rPr lang="fr" sz="1200"/>
              <a:t>rôles</a:t>
            </a:r>
            <a:endParaRPr sz="1200"/>
          </a:p>
        </p:txBody>
      </p:sp>
      <p:cxnSp>
        <p:nvCxnSpPr>
          <p:cNvPr id="212" name="Google Shape;212;p26"/>
          <p:cNvCxnSpPr>
            <a:stCxn id="211" idx="2"/>
            <a:endCxn id="210" idx="3"/>
          </p:cNvCxnSpPr>
          <p:nvPr/>
        </p:nvCxnSpPr>
        <p:spPr>
          <a:xfrm flipH="1">
            <a:off x="1102025" y="3972000"/>
            <a:ext cx="1445100" cy="200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6"/>
          <p:cNvCxnSpPr>
            <a:stCxn id="211" idx="6"/>
            <a:endCxn id="186" idx="2"/>
          </p:cNvCxnSpPr>
          <p:nvPr/>
        </p:nvCxnSpPr>
        <p:spPr>
          <a:xfrm flipH="1" rot="10800000">
            <a:off x="3709625" y="2971500"/>
            <a:ext cx="2627100" cy="100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14" name="Google Shape;214;p26"/>
          <p:cNvSpPr/>
          <p:nvPr/>
        </p:nvSpPr>
        <p:spPr>
          <a:xfrm>
            <a:off x="3004325" y="4673425"/>
            <a:ext cx="1597500" cy="39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des autorisations</a:t>
            </a:r>
            <a:endParaRPr sz="1200"/>
          </a:p>
        </p:txBody>
      </p:sp>
      <p:cxnSp>
        <p:nvCxnSpPr>
          <p:cNvPr id="215" name="Google Shape;215;p26"/>
          <p:cNvCxnSpPr>
            <a:stCxn id="214" idx="2"/>
            <a:endCxn id="210" idx="3"/>
          </p:cNvCxnSpPr>
          <p:nvPr/>
        </p:nvCxnSpPr>
        <p:spPr>
          <a:xfrm rot="10800000">
            <a:off x="1102025" y="4172125"/>
            <a:ext cx="1902300" cy="69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6"/>
          <p:cNvCxnSpPr>
            <a:stCxn id="217" idx="2"/>
            <a:endCxn id="210" idx="3"/>
          </p:cNvCxnSpPr>
          <p:nvPr/>
        </p:nvCxnSpPr>
        <p:spPr>
          <a:xfrm rot="10800000">
            <a:off x="1102025" y="4172125"/>
            <a:ext cx="1292700" cy="240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>
            <a:stCxn id="219" idx="2"/>
            <a:endCxn id="210" idx="3"/>
          </p:cNvCxnSpPr>
          <p:nvPr/>
        </p:nvCxnSpPr>
        <p:spPr>
          <a:xfrm rot="10800000">
            <a:off x="1102175" y="4172375"/>
            <a:ext cx="4035000" cy="63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>
            <a:stCxn id="217" idx="6"/>
            <a:endCxn id="186" idx="2"/>
          </p:cNvCxnSpPr>
          <p:nvPr/>
        </p:nvCxnSpPr>
        <p:spPr>
          <a:xfrm flipH="1" rot="10800000">
            <a:off x="3829325" y="2971525"/>
            <a:ext cx="2507400" cy="14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1" name="Google Shape;221;p26"/>
          <p:cNvCxnSpPr>
            <a:stCxn id="219" idx="6"/>
            <a:endCxn id="186" idx="2"/>
          </p:cNvCxnSpPr>
          <p:nvPr/>
        </p:nvCxnSpPr>
        <p:spPr>
          <a:xfrm rot="10800000">
            <a:off x="6336875" y="2971475"/>
            <a:ext cx="234900" cy="1838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26"/>
          <p:cNvCxnSpPr>
            <a:stCxn id="214" idx="6"/>
            <a:endCxn id="186" idx="2"/>
          </p:cNvCxnSpPr>
          <p:nvPr/>
        </p:nvCxnSpPr>
        <p:spPr>
          <a:xfrm flipH="1" rot="10800000">
            <a:off x="4601825" y="2971525"/>
            <a:ext cx="1734900" cy="1898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17" name="Google Shape;217;p26"/>
          <p:cNvSpPr/>
          <p:nvPr/>
        </p:nvSpPr>
        <p:spPr>
          <a:xfrm>
            <a:off x="2394725" y="4216225"/>
            <a:ext cx="1434600" cy="39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des Actions</a:t>
            </a:r>
            <a:endParaRPr sz="1200"/>
          </a:p>
        </p:txBody>
      </p:sp>
      <p:sp>
        <p:nvSpPr>
          <p:cNvPr id="219" name="Google Shape;219;p26"/>
          <p:cNvSpPr/>
          <p:nvPr/>
        </p:nvSpPr>
        <p:spPr>
          <a:xfrm>
            <a:off x="5137175" y="4612775"/>
            <a:ext cx="1434600" cy="39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des controllers</a:t>
            </a:r>
            <a:endParaRPr sz="1200"/>
          </a:p>
        </p:txBody>
      </p:sp>
      <p:sp>
        <p:nvSpPr>
          <p:cNvPr id="223" name="Google Shape;223;p26"/>
          <p:cNvSpPr txBox="1"/>
          <p:nvPr/>
        </p:nvSpPr>
        <p:spPr>
          <a:xfrm>
            <a:off x="4731705" y="2714300"/>
            <a:ext cx="9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Include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24" name="Google Shape;224;p26"/>
          <p:cNvSpPr txBox="1"/>
          <p:nvPr/>
        </p:nvSpPr>
        <p:spPr>
          <a:xfrm rot="1086532">
            <a:off x="4960222" y="2485729"/>
            <a:ext cx="983516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Include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 rot="-5840486">
            <a:off x="5605109" y="3493527"/>
            <a:ext cx="1457952" cy="369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Include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26" name="Google Shape;226;p26"/>
          <p:cNvSpPr txBox="1"/>
          <p:nvPr/>
        </p:nvSpPr>
        <p:spPr>
          <a:xfrm rot="-1458304">
            <a:off x="4122141" y="3323856"/>
            <a:ext cx="983248" cy="369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Include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51644" l="0" r="0" t="12789"/>
          <a:stretch/>
        </p:blipFill>
        <p:spPr>
          <a:xfrm>
            <a:off x="1301900" y="1064675"/>
            <a:ext cx="6067874" cy="407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898350" y="1361375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972125" y="13783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98350" y="25873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972125" y="26110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898350" y="3813325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972125" y="38302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1561925" y="1410425"/>
            <a:ext cx="3323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fr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" name="Google Shape;68;p13"/>
          <p:cNvSpPr txBox="1"/>
          <p:nvPr>
            <p:ph idx="4294967295" type="body"/>
          </p:nvPr>
        </p:nvSpPr>
        <p:spPr>
          <a:xfrm>
            <a:off x="1561925" y="2609850"/>
            <a:ext cx="3323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Analyse technique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" name="Google Shape;69;p13"/>
          <p:cNvSpPr txBox="1"/>
          <p:nvPr>
            <p:ph idx="4294967295" type="body"/>
          </p:nvPr>
        </p:nvSpPr>
        <p:spPr>
          <a:xfrm>
            <a:off x="1561925" y="3845900"/>
            <a:ext cx="3323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de l'application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4936950" y="1361375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010725" y="13783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5600525" y="1410425"/>
            <a:ext cx="3180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Diagramme de cas d’utilisation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936950" y="2580575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5010725" y="2597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936950" y="3799775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5010725" y="38167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>
            <p:ph idx="4294967295" type="body"/>
          </p:nvPr>
        </p:nvSpPr>
        <p:spPr>
          <a:xfrm>
            <a:off x="5600525" y="3848825"/>
            <a:ext cx="3180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" name="Google Shape;78;p1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5628925" y="2629625"/>
            <a:ext cx="3180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Diagramme de classe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solidFill>
            <a:srgbClr val="00838F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75" y="1079875"/>
            <a:ext cx="3995100" cy="39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638" y="1768300"/>
            <a:ext cx="1508424" cy="8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800" y="3586275"/>
            <a:ext cx="1192749" cy="61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499" y="1771825"/>
            <a:ext cx="852150" cy="8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3345350" y="3586200"/>
            <a:ext cx="2342400" cy="6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Repository Pattern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800" y="1768311"/>
            <a:ext cx="2342400" cy="8932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7">
            <a:alphaModFix/>
          </a:blip>
          <a:srcRect b="27407" l="0" r="0" t="24022"/>
          <a:stretch/>
        </p:blipFill>
        <p:spPr>
          <a:xfrm>
            <a:off x="6871550" y="3389050"/>
            <a:ext cx="1677100" cy="8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APACHE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75" y="2388875"/>
            <a:ext cx="2602250" cy="9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959175" y="2144575"/>
            <a:ext cx="5025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Serveur web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Open Source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959175" y="2144575"/>
            <a:ext cx="50256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Langage</a:t>
            </a:r>
            <a:r>
              <a:rPr lang="fr"/>
              <a:t> de programmation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Orienté objet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00" y="2260825"/>
            <a:ext cx="1909851" cy="103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LARAVEL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959175" y="2144575"/>
            <a:ext cx="50256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Architecture </a:t>
            </a:r>
            <a:r>
              <a:rPr lang="fr"/>
              <a:t>MVC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i18n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01" y="1999393"/>
            <a:ext cx="1401801" cy="145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