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cx="18288000" cy="10287000"/>
  <p:notesSz cx="6858000" cy="9144000"/>
  <p:defaultTextStyle>
    <a:defPPr>
      <a:defRPr lang="fr-FR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8ABF"/>
    <a:srgbClr val="1197CC"/>
    <a:srgbClr val="5F8C3F"/>
    <a:srgbClr val="82BE56"/>
    <a:srgbClr val="117CD8"/>
    <a:srgbClr val="0F7CBF"/>
    <a:srgbClr val="30BAD9"/>
    <a:srgbClr val="F16F62"/>
    <a:srgbClr val="E47911"/>
    <a:srgbClr val="F16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0" autoAdjust="0"/>
    <p:restoredTop sz="94660"/>
  </p:normalViewPr>
  <p:slideViewPr>
    <p:cSldViewPr>
      <p:cViewPr varScale="1">
        <p:scale>
          <a:sx n="55" d="100"/>
          <a:sy n="55" d="100"/>
        </p:scale>
        <p:origin x="62" y="2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9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B9716-1460-42A8-AAA7-0346833AE1E2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5E57-5B7A-43FA-9FE4-BD157A17FC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01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8B89F-C41D-4E28-AAD6-F41270CA1CF2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DE66F-2BA6-4992-A0DF-C34E687926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49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1 | &lt;---  Live-vali...</a:t>
            </a:r>
          </a:p>
          <a:p>
            <a:r>
              <a:rPr lang="it-IT" smtClean="0"/>
              <a:t>2 | &lt;--- Le live va...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013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*  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979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*  Besoin</a:t>
            </a:r>
          </a:p>
          <a:p>
            <a:r>
              <a:rPr lang="fr-FR" smtClean="0"/>
              <a:t>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725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*  Besoin</a:t>
            </a:r>
          </a:p>
          <a:p>
            <a:r>
              <a:rPr lang="fr-FR" smtClean="0"/>
              <a:t>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345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*  Carte d...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614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*  Analyse...</a:t>
            </a:r>
          </a:p>
          <a:p>
            <a:r>
              <a:rPr lang="fr-FR" smtClean="0"/>
              <a:t>2 | &lt;---  Autoforma...</a:t>
            </a:r>
          </a:p>
          <a:p>
            <a:r>
              <a:rPr lang="fr-FR" smtClean="0"/>
              <a:t>3 | &lt;--- *  Exposé 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371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Tous le pr...</a:t>
            </a:r>
          </a:p>
          <a:p>
            <a:r>
              <a:rPr lang="fr-FR" smtClean="0"/>
              <a:t>2 | &lt;--- *  Analyse...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010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*  Livrabl...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476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*  Livrabl...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639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Livrable :...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50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 b="1">
                <a:solidFill>
                  <a:srgbClr val="413932"/>
                </a:solidFill>
              </a:defRPr>
            </a:lvl1pPr>
          </a:lstStyle>
          <a:p>
            <a:r>
              <a:rPr lang="fr-FR" dirty="0" smtClean="0"/>
              <a:t>Titre de Parti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95869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-dé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4" name="Colone 2"/>
          <p:cNvSpPr>
            <a:spLocks noGrp="1"/>
          </p:cNvSpPr>
          <p:nvPr>
            <p:ph sz="half" idx="2"/>
          </p:nvPr>
        </p:nvSpPr>
        <p:spPr>
          <a:xfrm>
            <a:off x="7703840" y="2479204"/>
            <a:ext cx="10081120" cy="24482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1" name="Espace réservé du texte 2"/>
          <p:cNvSpPr txBox="1">
            <a:spLocks/>
          </p:cNvSpPr>
          <p:nvPr userDrawn="1"/>
        </p:nvSpPr>
        <p:spPr>
          <a:xfrm>
            <a:off x="7734300" y="5863580"/>
            <a:ext cx="1005066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sz="4000" dirty="0"/>
          </a:p>
        </p:txBody>
      </p:sp>
      <p:sp>
        <p:nvSpPr>
          <p:cNvPr id="12" name="Espace réservé du texte 2"/>
          <p:cNvSpPr txBox="1">
            <a:spLocks/>
          </p:cNvSpPr>
          <p:nvPr userDrawn="1"/>
        </p:nvSpPr>
        <p:spPr>
          <a:xfrm>
            <a:off x="7775848" y="5719564"/>
            <a:ext cx="969062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sz="4000" dirty="0"/>
          </a:p>
        </p:txBody>
      </p:sp>
      <p:sp>
        <p:nvSpPr>
          <p:cNvPr id="13" name="Colone 2"/>
          <p:cNvSpPr>
            <a:spLocks noGrp="1"/>
          </p:cNvSpPr>
          <p:nvPr>
            <p:ph sz="half" idx="10"/>
          </p:nvPr>
        </p:nvSpPr>
        <p:spPr>
          <a:xfrm>
            <a:off x="7703840" y="6151612"/>
            <a:ext cx="10009112" cy="24482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1"/>
          </p:nvPr>
        </p:nvSpPr>
        <p:spPr>
          <a:xfrm>
            <a:off x="1222375" y="2263180"/>
            <a:ext cx="5761038" cy="2879725"/>
          </a:xfrm>
        </p:spPr>
        <p:txBody>
          <a:bodyPr/>
          <a:lstStyle/>
          <a:p>
            <a:endParaRPr lang="fr-FR"/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2"/>
          </p:nvPr>
        </p:nvSpPr>
        <p:spPr>
          <a:xfrm>
            <a:off x="1223120" y="5863580"/>
            <a:ext cx="5761038" cy="2879725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4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</p:bld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74675" y="2191172"/>
            <a:ext cx="8497317" cy="792088"/>
          </a:xfrm>
        </p:spPr>
        <p:txBody>
          <a:bodyPr anchor="b"/>
          <a:lstStyle>
            <a:lvl1pPr marL="0" indent="0" algn="ctr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 dirty="0" smtClean="0"/>
              <a:t>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11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2" name="Colone 1"/>
          <p:cNvSpPr>
            <a:spLocks noGrp="1"/>
          </p:cNvSpPr>
          <p:nvPr>
            <p:ph sz="half" idx="13"/>
          </p:nvPr>
        </p:nvSpPr>
        <p:spPr>
          <a:xfrm>
            <a:off x="574675" y="3271292"/>
            <a:ext cx="8497317" cy="561662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niveau11</a:t>
            </a:r>
            <a:endParaRPr lang="fr-FR" dirty="0"/>
          </a:p>
        </p:txBody>
      </p:sp>
      <p:sp>
        <p:nvSpPr>
          <p:cNvPr id="13" name="Colone 1"/>
          <p:cNvSpPr>
            <a:spLocks noGrp="1"/>
          </p:cNvSpPr>
          <p:nvPr>
            <p:ph sz="half" idx="14"/>
          </p:nvPr>
        </p:nvSpPr>
        <p:spPr>
          <a:xfrm>
            <a:off x="9360024" y="3271292"/>
            <a:ext cx="8348464" cy="5616624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9360024" y="2191172"/>
            <a:ext cx="8353301" cy="792088"/>
          </a:xfrm>
        </p:spPr>
        <p:txBody>
          <a:bodyPr anchor="b"/>
          <a:lstStyle>
            <a:lvl1pPr marL="0" indent="0" algn="ctr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 dirty="0" smtClean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7973702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1115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028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940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html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408" y="4639444"/>
            <a:ext cx="1800200" cy="18002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76"/>
            <a:ext cx="18288000" cy="1028700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288016" y="1903140"/>
            <a:ext cx="8784976" cy="7128792"/>
          </a:xfrm>
        </p:spPr>
        <p:txBody>
          <a:bodyPr/>
          <a:lstStyle>
            <a:lvl1pPr marL="0" indent="0">
              <a:buNone/>
              <a:defRPr>
                <a:solidFill>
                  <a:srgbClr val="413932"/>
                </a:solidFill>
              </a:defRPr>
            </a:lvl1pPr>
            <a:lvl2pPr marL="685800" indent="0">
              <a:buNone/>
              <a:defRPr>
                <a:solidFill>
                  <a:srgbClr val="413932"/>
                </a:solidFill>
              </a:defRPr>
            </a:lvl2pPr>
            <a:lvl3pPr marL="1371600" indent="0">
              <a:buNone/>
              <a:defRPr>
                <a:solidFill>
                  <a:srgbClr val="413932"/>
                </a:solidFill>
              </a:defRPr>
            </a:lvl3pPr>
            <a:lvl4pPr marL="2057400" indent="0">
              <a:buNone/>
              <a:defRPr>
                <a:solidFill>
                  <a:srgbClr val="413932"/>
                </a:solidFill>
              </a:defRPr>
            </a:lvl4pPr>
            <a:lvl5pPr marL="2743200" indent="0">
              <a:buNone/>
              <a:defRPr>
                <a:solidFill>
                  <a:srgbClr val="413932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439144" y="2449587"/>
            <a:ext cx="36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fr-FR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935088" y="2983260"/>
            <a:ext cx="8136904" cy="5688632"/>
          </a:xfrm>
          <a:noFill/>
          <a:ln w="9525">
            <a:noFill/>
          </a:ln>
        </p:spPr>
        <p:txBody>
          <a:bodyPr>
            <a:normAutofit/>
          </a:bodyPr>
          <a:lstStyle>
            <a:lvl1pPr marL="76200" indent="0">
              <a:buNone/>
              <a:defRPr sz="2100" baseline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fr-FR" dirty="0" smtClean="0"/>
              <a:t>Code 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03197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pertoi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5872813" y="302565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23520" y="1975148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8" y="5287516"/>
            <a:ext cx="3624829" cy="38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70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épertoi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608280" y="3055268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600168" y="1971373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832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pertoire m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3752512" y="302565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3865701" y="194553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016" y="2407196"/>
            <a:ext cx="12241360" cy="6840760"/>
          </a:xfrm>
          <a:noFill/>
          <a:ln w="9525">
            <a:noFill/>
          </a:ln>
        </p:spPr>
        <p:txBody>
          <a:bodyPr/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43000" y="1759124"/>
            <a:ext cx="12529392" cy="7560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3678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3887416" y="2537190"/>
            <a:ext cx="14041560" cy="6359160"/>
          </a:xfrm>
          <a:noFill/>
          <a:ln w="9525">
            <a:noFill/>
          </a:ln>
        </p:spPr>
        <p:txBody>
          <a:bodyPr>
            <a:normAutofit/>
          </a:bodyPr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8" y="5287516"/>
            <a:ext cx="3624829" cy="38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4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647056" y="2537190"/>
            <a:ext cx="17281920" cy="6359160"/>
          </a:xfrm>
          <a:noFill/>
          <a:ln w="9525">
            <a:noFill/>
          </a:ln>
        </p:spPr>
        <p:txBody>
          <a:bodyPr>
            <a:normAutofit/>
          </a:bodyPr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40821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1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s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3040" y="2983260"/>
            <a:ext cx="8640960" cy="2861320"/>
          </a:xfrm>
        </p:spPr>
        <p:txBody>
          <a:bodyPr anchor="b">
            <a:normAutofit/>
          </a:bodyPr>
          <a:lstStyle>
            <a:lvl1pPr algn="l">
              <a:defRPr sz="7000">
                <a:solidFill>
                  <a:srgbClr val="048ABF"/>
                </a:solidFill>
              </a:defRPr>
            </a:lvl1pPr>
          </a:lstStyle>
          <a:p>
            <a:r>
              <a:rPr lang="fr-FR" dirty="0" smtClean="0"/>
              <a:t>Titre de Session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3040" y="6260257"/>
            <a:ext cx="8640960" cy="2483643"/>
          </a:xfrm>
        </p:spPr>
        <p:txBody>
          <a:bodyPr/>
          <a:lstStyle>
            <a:lvl1pPr marL="0" indent="0" algn="l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3896528" y="9636372"/>
            <a:ext cx="4114800" cy="547688"/>
          </a:xfrm>
          <a:prstGeom prst="rect">
            <a:avLst/>
          </a:prstGeom>
        </p:spPr>
        <p:txBody>
          <a:bodyPr/>
          <a:lstStyle>
            <a:lvl1pPr algn="r">
              <a:defRPr sz="3200">
                <a:solidFill>
                  <a:srgbClr val="413932"/>
                </a:solidFill>
              </a:defRPr>
            </a:lvl1pPr>
          </a:lstStyle>
          <a:p>
            <a:fld id="{29198A9F-4C83-4502-BE7A-946C4A44E636}" type="datetimeFigureOut">
              <a:rPr lang="fr-FR" smtClean="0"/>
              <a:pPr/>
              <a:t>06/01/2024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77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-Répertoi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3752512" y="302565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3865701" y="194553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016" y="2407196"/>
            <a:ext cx="12241360" cy="6840760"/>
          </a:xfrm>
          <a:noFill/>
          <a:ln w="9525">
            <a:noFill/>
          </a:ln>
        </p:spPr>
        <p:txBody>
          <a:bodyPr/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14704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eu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" y="41076"/>
            <a:ext cx="18288000" cy="10287000"/>
          </a:xfrm>
          <a:prstGeom prst="rect">
            <a:avLst/>
          </a:prstGeom>
        </p:spPr>
      </p:pic>
      <p:sp>
        <p:nvSpPr>
          <p:cNvPr id="5" name="Google Shape;23;p4"/>
          <p:cNvSpPr/>
          <p:nvPr userDrawn="1"/>
        </p:nvSpPr>
        <p:spPr>
          <a:xfrm>
            <a:off x="-22400" y="-4408"/>
            <a:ext cx="18310200" cy="1699857"/>
          </a:xfrm>
          <a:prstGeom prst="rect">
            <a:avLst/>
          </a:prstGeom>
          <a:solidFill>
            <a:srgbClr val="03A6A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5903640" y="2695228"/>
            <a:ext cx="9505056" cy="3600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www.google.com</a:t>
            </a:r>
            <a:endParaRPr lang="fr-FR" dirty="0"/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>
            <a:off x="4319464" y="2119164"/>
            <a:ext cx="2448272" cy="28803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google.com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11448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eu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" y="0"/>
            <a:ext cx="18288000" cy="10287000"/>
          </a:xfrm>
          <a:prstGeom prst="rect">
            <a:avLst/>
          </a:prstGeom>
        </p:spPr>
      </p:pic>
      <p:sp>
        <p:nvSpPr>
          <p:cNvPr id="5" name="Google Shape;23;p4"/>
          <p:cNvSpPr/>
          <p:nvPr userDrawn="1"/>
        </p:nvSpPr>
        <p:spPr>
          <a:xfrm>
            <a:off x="-22400" y="-4408"/>
            <a:ext cx="18310200" cy="1699857"/>
          </a:xfrm>
          <a:prstGeom prst="rect">
            <a:avLst/>
          </a:prstGeom>
          <a:solidFill>
            <a:srgbClr val="03A6A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663280" y="2695228"/>
            <a:ext cx="9505056" cy="3600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www.google.com</a:t>
            </a:r>
            <a:endParaRPr lang="fr-FR" dirty="0"/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>
            <a:off x="1079104" y="2119164"/>
            <a:ext cx="2448272" cy="28803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google.com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4838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734300" y="2262188"/>
            <a:ext cx="9296400" cy="65270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Google Shape;23;p4"/>
          <p:cNvSpPr/>
          <p:nvPr userDrawn="1"/>
        </p:nvSpPr>
        <p:spPr>
          <a:xfrm>
            <a:off x="-22400" y="-4408"/>
            <a:ext cx="18310200" cy="1699857"/>
          </a:xfrm>
          <a:prstGeom prst="rect">
            <a:avLst/>
          </a:prstGeom>
          <a:solidFill>
            <a:srgbClr val="03A6A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9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337447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le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2263180"/>
            <a:ext cx="4896544" cy="241660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2335188"/>
            <a:ext cx="5046438" cy="244827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5071492"/>
            <a:ext cx="4824536" cy="241710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200" y="2335188"/>
            <a:ext cx="6014653" cy="244827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208" y="5143500"/>
            <a:ext cx="5864520" cy="230425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5143500"/>
            <a:ext cx="4896544" cy="2396704"/>
          </a:xfrm>
          <a:prstGeom prst="rect">
            <a:avLst/>
          </a:prstGeom>
        </p:spPr>
      </p:pic>
      <p:sp>
        <p:nvSpPr>
          <p:cNvPr id="13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b="1" dirty="0" smtClean="0">
                <a:solidFill>
                  <a:schemeClr val="bg1"/>
                </a:solidFill>
              </a:rPr>
              <a:t>Titre</a:t>
            </a:r>
            <a:r>
              <a:rPr lang="fr-FR" sz="6000" b="1" baseline="0" dirty="0" smtClean="0">
                <a:solidFill>
                  <a:schemeClr val="bg1"/>
                </a:solidFill>
              </a:rPr>
              <a:t> HTML</a:t>
            </a: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www.colorcombos.com/font_image.php?color=FFFFFF&amp;background=E47911&amp;width=370&amp;text=The%20quick%20brown%20fox...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20" y="7879804"/>
            <a:ext cx="3524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408" y="5575548"/>
            <a:ext cx="43624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98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ule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2263180"/>
            <a:ext cx="4896544" cy="241660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2335188"/>
            <a:ext cx="5046438" cy="244827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5071492"/>
            <a:ext cx="4824536" cy="241710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200" y="2335188"/>
            <a:ext cx="6014653" cy="244827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208" y="5143500"/>
            <a:ext cx="5864520" cy="230425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5143500"/>
            <a:ext cx="4896544" cy="2396704"/>
          </a:xfrm>
          <a:prstGeom prst="rect">
            <a:avLst/>
          </a:prstGeom>
        </p:spPr>
      </p:pic>
      <p:sp>
        <p:nvSpPr>
          <p:cNvPr id="13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30A9D8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b="1" dirty="0" smtClean="0">
                <a:solidFill>
                  <a:schemeClr val="bg1"/>
                </a:solidFill>
              </a:rPr>
              <a:t>Titre CSS</a:t>
            </a: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488" y="-689148"/>
            <a:ext cx="43624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re de s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3040" y="2983260"/>
            <a:ext cx="8640960" cy="2861320"/>
          </a:xfrm>
        </p:spPr>
        <p:txBody>
          <a:bodyPr anchor="b">
            <a:normAutofit/>
          </a:bodyPr>
          <a:lstStyle>
            <a:lvl1pPr algn="l">
              <a:defRPr sz="7000">
                <a:solidFill>
                  <a:srgbClr val="048ABF"/>
                </a:solidFill>
              </a:defRPr>
            </a:lvl1pPr>
          </a:lstStyle>
          <a:p>
            <a:r>
              <a:rPr lang="fr-FR" dirty="0" smtClean="0"/>
              <a:t>Titre de Session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3040" y="6260257"/>
            <a:ext cx="8640960" cy="2483643"/>
          </a:xfrm>
        </p:spPr>
        <p:txBody>
          <a:bodyPr/>
          <a:lstStyle>
            <a:lvl1pPr marL="0" indent="0" algn="l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3896528" y="9636372"/>
            <a:ext cx="4114800" cy="547688"/>
          </a:xfrm>
          <a:prstGeom prst="rect">
            <a:avLst/>
          </a:prstGeom>
        </p:spPr>
        <p:txBody>
          <a:bodyPr/>
          <a:lstStyle>
            <a:lvl1pPr algn="r">
              <a:defRPr sz="3200">
                <a:solidFill>
                  <a:srgbClr val="413932"/>
                </a:solidFill>
              </a:defRPr>
            </a:lvl1pPr>
          </a:lstStyle>
          <a:p>
            <a:fld id="{29198A9F-4C83-4502-BE7A-946C4A44E636}" type="datetimeFigureOut">
              <a:rPr lang="fr-FR" smtClean="0"/>
              <a:pPr/>
              <a:t>06/01/2024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786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re de s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3040" y="2983260"/>
            <a:ext cx="8640960" cy="2861320"/>
          </a:xfrm>
        </p:spPr>
        <p:txBody>
          <a:bodyPr anchor="b">
            <a:normAutofit/>
          </a:bodyPr>
          <a:lstStyle>
            <a:lvl1pPr algn="l">
              <a:defRPr sz="7000">
                <a:solidFill>
                  <a:srgbClr val="048ABF"/>
                </a:solidFill>
              </a:defRPr>
            </a:lvl1pPr>
          </a:lstStyle>
          <a:p>
            <a:r>
              <a:rPr lang="fr-FR" dirty="0" smtClean="0"/>
              <a:t>Titre de Session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3040" y="6260257"/>
            <a:ext cx="8640960" cy="2483643"/>
          </a:xfrm>
        </p:spPr>
        <p:txBody>
          <a:bodyPr/>
          <a:lstStyle>
            <a:lvl1pPr marL="0" indent="0" algn="l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3896528" y="9636372"/>
            <a:ext cx="4114800" cy="547688"/>
          </a:xfrm>
          <a:prstGeom prst="rect">
            <a:avLst/>
          </a:prstGeom>
        </p:spPr>
        <p:txBody>
          <a:bodyPr/>
          <a:lstStyle>
            <a:lvl1pPr algn="r">
              <a:defRPr sz="3200">
                <a:solidFill>
                  <a:srgbClr val="413932"/>
                </a:solidFill>
              </a:defRPr>
            </a:lvl1pPr>
          </a:lstStyle>
          <a:p>
            <a:fld id="{29198A9F-4C83-4502-BE7A-946C4A44E636}" type="datetimeFigureOut">
              <a:rPr lang="fr-FR" smtClean="0"/>
              <a:pPr/>
              <a:t>06/01/2024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67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931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8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 b="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731330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60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8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3400" y="2304950"/>
            <a:ext cx="17041200" cy="6832800"/>
          </a:xfrm>
        </p:spPr>
        <p:txBody>
          <a:bodyPr/>
          <a:lstStyle>
            <a:lvl1pPr marL="0" indent="0">
              <a:buNone/>
              <a:defRPr>
                <a:solidFill>
                  <a:srgbClr val="413932"/>
                </a:solidFill>
              </a:defRPr>
            </a:lvl1pPr>
            <a:lvl2pPr marL="685800" indent="0">
              <a:buNone/>
              <a:defRPr>
                <a:solidFill>
                  <a:srgbClr val="413932"/>
                </a:solidFill>
              </a:defRPr>
            </a:lvl2pPr>
            <a:lvl3pPr marL="1371600" indent="0">
              <a:buNone/>
              <a:defRPr>
                <a:solidFill>
                  <a:srgbClr val="413932"/>
                </a:solidFill>
              </a:defRPr>
            </a:lvl3pPr>
            <a:lvl4pPr marL="2057400" indent="0">
              <a:buNone/>
              <a:defRPr>
                <a:solidFill>
                  <a:srgbClr val="413932"/>
                </a:solidFill>
              </a:defRPr>
            </a:lvl4pPr>
            <a:lvl5pPr marL="2743200" indent="0">
              <a:buNone/>
              <a:defRPr>
                <a:solidFill>
                  <a:srgbClr val="413932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641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60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3" name="Colone 1"/>
          <p:cNvSpPr>
            <a:spLocks noGrp="1"/>
          </p:cNvSpPr>
          <p:nvPr>
            <p:ph sz="half" idx="1"/>
          </p:nvPr>
        </p:nvSpPr>
        <p:spPr>
          <a:xfrm>
            <a:off x="1257300" y="2262188"/>
            <a:ext cx="7772400" cy="6527007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Colone 2"/>
          <p:cNvSpPr>
            <a:spLocks noGrp="1"/>
          </p:cNvSpPr>
          <p:nvPr>
            <p:ph sz="half" idx="2"/>
          </p:nvPr>
        </p:nvSpPr>
        <p:spPr>
          <a:xfrm>
            <a:off x="9258300" y="2262188"/>
            <a:ext cx="7772400" cy="6527007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196167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4" name="Colone 2"/>
          <p:cNvSpPr>
            <a:spLocks noGrp="1" noChangeAspect="1"/>
          </p:cNvSpPr>
          <p:nvPr>
            <p:ph sz="half" idx="2"/>
          </p:nvPr>
        </p:nvSpPr>
        <p:spPr>
          <a:xfrm>
            <a:off x="215008" y="197514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9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9" name="Colone 2"/>
          <p:cNvSpPr>
            <a:spLocks noGrp="1" noChangeAspect="1"/>
          </p:cNvSpPr>
          <p:nvPr>
            <p:ph sz="half" idx="10"/>
          </p:nvPr>
        </p:nvSpPr>
        <p:spPr>
          <a:xfrm>
            <a:off x="1655168" y="205200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0" name="Colone 2"/>
          <p:cNvSpPr>
            <a:spLocks noGrp="1" noChangeAspect="1"/>
          </p:cNvSpPr>
          <p:nvPr>
            <p:ph sz="half" idx="11"/>
          </p:nvPr>
        </p:nvSpPr>
        <p:spPr>
          <a:xfrm>
            <a:off x="3095328" y="205200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1" name="Colone 2"/>
          <p:cNvSpPr>
            <a:spLocks noGrp="1" noChangeAspect="1"/>
          </p:cNvSpPr>
          <p:nvPr>
            <p:ph sz="half" idx="12"/>
          </p:nvPr>
        </p:nvSpPr>
        <p:spPr>
          <a:xfrm>
            <a:off x="4535488" y="207391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4" name="Colone 2"/>
          <p:cNvSpPr>
            <a:spLocks noGrp="1" noChangeAspect="1"/>
          </p:cNvSpPr>
          <p:nvPr>
            <p:ph sz="half" idx="13"/>
          </p:nvPr>
        </p:nvSpPr>
        <p:spPr>
          <a:xfrm>
            <a:off x="6033384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5" name="Colone 2"/>
          <p:cNvSpPr>
            <a:spLocks noGrp="1" noChangeAspect="1"/>
          </p:cNvSpPr>
          <p:nvPr>
            <p:ph sz="half" idx="14"/>
          </p:nvPr>
        </p:nvSpPr>
        <p:spPr>
          <a:xfrm>
            <a:off x="7545552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8" name="Colone 2"/>
          <p:cNvSpPr>
            <a:spLocks noGrp="1" noChangeAspect="1"/>
          </p:cNvSpPr>
          <p:nvPr>
            <p:ph sz="half" idx="15"/>
          </p:nvPr>
        </p:nvSpPr>
        <p:spPr>
          <a:xfrm>
            <a:off x="8985712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9" name="Colone 2"/>
          <p:cNvSpPr>
            <a:spLocks noGrp="1" noChangeAspect="1"/>
          </p:cNvSpPr>
          <p:nvPr>
            <p:ph sz="half" idx="16"/>
          </p:nvPr>
        </p:nvSpPr>
        <p:spPr>
          <a:xfrm>
            <a:off x="10512152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0" name="Colone 2"/>
          <p:cNvSpPr>
            <a:spLocks noGrp="1" noChangeAspect="1"/>
          </p:cNvSpPr>
          <p:nvPr>
            <p:ph sz="half" idx="17"/>
          </p:nvPr>
        </p:nvSpPr>
        <p:spPr>
          <a:xfrm>
            <a:off x="12082056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1" name="Colone 2"/>
          <p:cNvSpPr>
            <a:spLocks noGrp="1" noChangeAspect="1"/>
          </p:cNvSpPr>
          <p:nvPr>
            <p:ph sz="half" idx="18"/>
          </p:nvPr>
        </p:nvSpPr>
        <p:spPr>
          <a:xfrm>
            <a:off x="13738240" y="211916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2" name="Colone 2"/>
          <p:cNvSpPr>
            <a:spLocks noGrp="1" noChangeAspect="1"/>
          </p:cNvSpPr>
          <p:nvPr>
            <p:ph sz="half" idx="19"/>
          </p:nvPr>
        </p:nvSpPr>
        <p:spPr>
          <a:xfrm>
            <a:off x="15264680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3" name="Colone 2"/>
          <p:cNvSpPr>
            <a:spLocks noGrp="1" noChangeAspect="1"/>
          </p:cNvSpPr>
          <p:nvPr>
            <p:ph sz="half" idx="20"/>
          </p:nvPr>
        </p:nvSpPr>
        <p:spPr>
          <a:xfrm>
            <a:off x="16834584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4" name="Colone 2"/>
          <p:cNvSpPr>
            <a:spLocks noGrp="1" noChangeAspect="1"/>
          </p:cNvSpPr>
          <p:nvPr>
            <p:ph sz="half" idx="21"/>
          </p:nvPr>
        </p:nvSpPr>
        <p:spPr>
          <a:xfrm>
            <a:off x="251192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5" name="Colone 2"/>
          <p:cNvSpPr>
            <a:spLocks noGrp="1" noChangeAspect="1"/>
          </p:cNvSpPr>
          <p:nvPr>
            <p:ph sz="half" idx="22"/>
          </p:nvPr>
        </p:nvSpPr>
        <p:spPr>
          <a:xfrm>
            <a:off x="1712904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6" name="Colone 2"/>
          <p:cNvSpPr>
            <a:spLocks noGrp="1" noChangeAspect="1"/>
          </p:cNvSpPr>
          <p:nvPr>
            <p:ph sz="half" idx="23"/>
          </p:nvPr>
        </p:nvSpPr>
        <p:spPr>
          <a:xfrm>
            <a:off x="3167336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7" name="Colone 2"/>
          <p:cNvSpPr>
            <a:spLocks noGrp="1" noChangeAspect="1"/>
          </p:cNvSpPr>
          <p:nvPr>
            <p:ph sz="half" idx="24"/>
          </p:nvPr>
        </p:nvSpPr>
        <p:spPr>
          <a:xfrm>
            <a:off x="4607496" y="351407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8" name="Colone 2"/>
          <p:cNvSpPr>
            <a:spLocks noGrp="1" noChangeAspect="1"/>
          </p:cNvSpPr>
          <p:nvPr>
            <p:ph sz="half" idx="25"/>
          </p:nvPr>
        </p:nvSpPr>
        <p:spPr>
          <a:xfrm>
            <a:off x="6033384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9" name="Colone 2"/>
          <p:cNvSpPr>
            <a:spLocks noGrp="1" noChangeAspect="1"/>
          </p:cNvSpPr>
          <p:nvPr>
            <p:ph sz="half" idx="26"/>
          </p:nvPr>
        </p:nvSpPr>
        <p:spPr>
          <a:xfrm>
            <a:off x="7545552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0" name="Colone 2"/>
          <p:cNvSpPr>
            <a:spLocks noGrp="1" noChangeAspect="1"/>
          </p:cNvSpPr>
          <p:nvPr>
            <p:ph sz="half" idx="27"/>
          </p:nvPr>
        </p:nvSpPr>
        <p:spPr>
          <a:xfrm>
            <a:off x="8985712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1" name="Colone 2"/>
          <p:cNvSpPr>
            <a:spLocks noGrp="1" noChangeAspect="1"/>
          </p:cNvSpPr>
          <p:nvPr>
            <p:ph sz="half" idx="28"/>
          </p:nvPr>
        </p:nvSpPr>
        <p:spPr>
          <a:xfrm>
            <a:off x="10512152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2" name="Colone 2"/>
          <p:cNvSpPr>
            <a:spLocks noGrp="1" noChangeAspect="1"/>
          </p:cNvSpPr>
          <p:nvPr>
            <p:ph sz="half" idx="29"/>
          </p:nvPr>
        </p:nvSpPr>
        <p:spPr>
          <a:xfrm>
            <a:off x="12082056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3" name="Colone 2"/>
          <p:cNvSpPr>
            <a:spLocks noGrp="1" noChangeAspect="1"/>
          </p:cNvSpPr>
          <p:nvPr>
            <p:ph sz="half" idx="30"/>
          </p:nvPr>
        </p:nvSpPr>
        <p:spPr>
          <a:xfrm>
            <a:off x="13738240" y="350922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4" name="Colone 2"/>
          <p:cNvSpPr>
            <a:spLocks noGrp="1" noChangeAspect="1"/>
          </p:cNvSpPr>
          <p:nvPr>
            <p:ph sz="half" idx="31"/>
          </p:nvPr>
        </p:nvSpPr>
        <p:spPr>
          <a:xfrm>
            <a:off x="15264680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5" name="Colone 2"/>
          <p:cNvSpPr>
            <a:spLocks noGrp="1" noChangeAspect="1"/>
          </p:cNvSpPr>
          <p:nvPr>
            <p:ph sz="half" idx="32"/>
          </p:nvPr>
        </p:nvSpPr>
        <p:spPr>
          <a:xfrm>
            <a:off x="16834584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6" name="Colone 2"/>
          <p:cNvSpPr>
            <a:spLocks noGrp="1" noChangeAspect="1"/>
          </p:cNvSpPr>
          <p:nvPr>
            <p:ph sz="half" idx="33"/>
          </p:nvPr>
        </p:nvSpPr>
        <p:spPr>
          <a:xfrm>
            <a:off x="251192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7" name="Colone 2"/>
          <p:cNvSpPr>
            <a:spLocks noGrp="1" noChangeAspect="1"/>
          </p:cNvSpPr>
          <p:nvPr>
            <p:ph sz="half" idx="34"/>
          </p:nvPr>
        </p:nvSpPr>
        <p:spPr>
          <a:xfrm>
            <a:off x="1712904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8" name="Colone 2"/>
          <p:cNvSpPr>
            <a:spLocks noGrp="1" noChangeAspect="1"/>
          </p:cNvSpPr>
          <p:nvPr>
            <p:ph sz="half" idx="35"/>
          </p:nvPr>
        </p:nvSpPr>
        <p:spPr>
          <a:xfrm>
            <a:off x="3167336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9" name="Colone 2"/>
          <p:cNvSpPr>
            <a:spLocks noGrp="1" noChangeAspect="1"/>
          </p:cNvSpPr>
          <p:nvPr>
            <p:ph sz="half" idx="36"/>
          </p:nvPr>
        </p:nvSpPr>
        <p:spPr>
          <a:xfrm>
            <a:off x="4607496" y="495423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0" name="Colone 2"/>
          <p:cNvSpPr>
            <a:spLocks noGrp="1" noChangeAspect="1"/>
          </p:cNvSpPr>
          <p:nvPr>
            <p:ph sz="half" idx="37"/>
          </p:nvPr>
        </p:nvSpPr>
        <p:spPr>
          <a:xfrm>
            <a:off x="6033384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1" name="Colone 2"/>
          <p:cNvSpPr>
            <a:spLocks noGrp="1" noChangeAspect="1"/>
          </p:cNvSpPr>
          <p:nvPr>
            <p:ph sz="half" idx="38"/>
          </p:nvPr>
        </p:nvSpPr>
        <p:spPr>
          <a:xfrm>
            <a:off x="7545552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2" name="Colone 2"/>
          <p:cNvSpPr>
            <a:spLocks noGrp="1" noChangeAspect="1"/>
          </p:cNvSpPr>
          <p:nvPr>
            <p:ph sz="half" idx="39"/>
          </p:nvPr>
        </p:nvSpPr>
        <p:spPr>
          <a:xfrm>
            <a:off x="8985712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3" name="Colone 2"/>
          <p:cNvSpPr>
            <a:spLocks noGrp="1" noChangeAspect="1"/>
          </p:cNvSpPr>
          <p:nvPr>
            <p:ph sz="half" idx="40"/>
          </p:nvPr>
        </p:nvSpPr>
        <p:spPr>
          <a:xfrm>
            <a:off x="10512152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4" name="Colone 2"/>
          <p:cNvSpPr>
            <a:spLocks noGrp="1" noChangeAspect="1"/>
          </p:cNvSpPr>
          <p:nvPr>
            <p:ph sz="half" idx="41"/>
          </p:nvPr>
        </p:nvSpPr>
        <p:spPr>
          <a:xfrm>
            <a:off x="12082056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5" name="Colone 2"/>
          <p:cNvSpPr>
            <a:spLocks noGrp="1" noChangeAspect="1"/>
          </p:cNvSpPr>
          <p:nvPr>
            <p:ph sz="half" idx="42"/>
          </p:nvPr>
        </p:nvSpPr>
        <p:spPr>
          <a:xfrm>
            <a:off x="13738240" y="494938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6" name="Colone 2"/>
          <p:cNvSpPr>
            <a:spLocks noGrp="1" noChangeAspect="1"/>
          </p:cNvSpPr>
          <p:nvPr>
            <p:ph sz="half" idx="43"/>
          </p:nvPr>
        </p:nvSpPr>
        <p:spPr>
          <a:xfrm>
            <a:off x="15264680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7" name="Colone 2"/>
          <p:cNvSpPr>
            <a:spLocks noGrp="1" noChangeAspect="1"/>
          </p:cNvSpPr>
          <p:nvPr>
            <p:ph sz="half" idx="44"/>
          </p:nvPr>
        </p:nvSpPr>
        <p:spPr>
          <a:xfrm>
            <a:off x="16834584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8" name="Colone 2"/>
          <p:cNvSpPr>
            <a:spLocks noGrp="1" noChangeAspect="1"/>
          </p:cNvSpPr>
          <p:nvPr>
            <p:ph sz="half" idx="45"/>
          </p:nvPr>
        </p:nvSpPr>
        <p:spPr>
          <a:xfrm>
            <a:off x="287016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9" name="Colone 2"/>
          <p:cNvSpPr>
            <a:spLocks noGrp="1" noChangeAspect="1"/>
          </p:cNvSpPr>
          <p:nvPr>
            <p:ph sz="half" idx="46"/>
          </p:nvPr>
        </p:nvSpPr>
        <p:spPr>
          <a:xfrm>
            <a:off x="1748728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0" name="Colone 2"/>
          <p:cNvSpPr>
            <a:spLocks noGrp="1" noChangeAspect="1"/>
          </p:cNvSpPr>
          <p:nvPr>
            <p:ph sz="half" idx="47"/>
          </p:nvPr>
        </p:nvSpPr>
        <p:spPr>
          <a:xfrm>
            <a:off x="3203160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1" name="Colone 2"/>
          <p:cNvSpPr>
            <a:spLocks noGrp="1" noChangeAspect="1"/>
          </p:cNvSpPr>
          <p:nvPr>
            <p:ph sz="half" idx="48"/>
          </p:nvPr>
        </p:nvSpPr>
        <p:spPr>
          <a:xfrm>
            <a:off x="4643320" y="642537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2" name="Colone 2"/>
          <p:cNvSpPr>
            <a:spLocks noGrp="1" noChangeAspect="1"/>
          </p:cNvSpPr>
          <p:nvPr>
            <p:ph sz="half" idx="49"/>
          </p:nvPr>
        </p:nvSpPr>
        <p:spPr>
          <a:xfrm>
            <a:off x="6069208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3" name="Colone 2"/>
          <p:cNvSpPr>
            <a:spLocks noGrp="1" noChangeAspect="1"/>
          </p:cNvSpPr>
          <p:nvPr>
            <p:ph sz="half" idx="50"/>
          </p:nvPr>
        </p:nvSpPr>
        <p:spPr>
          <a:xfrm>
            <a:off x="7581376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4" name="Colone 2"/>
          <p:cNvSpPr>
            <a:spLocks noGrp="1" noChangeAspect="1"/>
          </p:cNvSpPr>
          <p:nvPr>
            <p:ph sz="half" idx="51"/>
          </p:nvPr>
        </p:nvSpPr>
        <p:spPr>
          <a:xfrm>
            <a:off x="9021536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5" name="Colone 2"/>
          <p:cNvSpPr>
            <a:spLocks noGrp="1" noChangeAspect="1"/>
          </p:cNvSpPr>
          <p:nvPr>
            <p:ph sz="half" idx="52"/>
          </p:nvPr>
        </p:nvSpPr>
        <p:spPr>
          <a:xfrm>
            <a:off x="10547976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6" name="Colone 2"/>
          <p:cNvSpPr>
            <a:spLocks noGrp="1" noChangeAspect="1"/>
          </p:cNvSpPr>
          <p:nvPr>
            <p:ph sz="half" idx="53"/>
          </p:nvPr>
        </p:nvSpPr>
        <p:spPr>
          <a:xfrm>
            <a:off x="12117880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7" name="Colone 2"/>
          <p:cNvSpPr>
            <a:spLocks noGrp="1" noChangeAspect="1"/>
          </p:cNvSpPr>
          <p:nvPr>
            <p:ph sz="half" idx="54"/>
          </p:nvPr>
        </p:nvSpPr>
        <p:spPr>
          <a:xfrm>
            <a:off x="13774064" y="642052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8" name="Colone 2"/>
          <p:cNvSpPr>
            <a:spLocks noGrp="1" noChangeAspect="1"/>
          </p:cNvSpPr>
          <p:nvPr>
            <p:ph sz="half" idx="55"/>
          </p:nvPr>
        </p:nvSpPr>
        <p:spPr>
          <a:xfrm>
            <a:off x="15300504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9" name="Colone 2"/>
          <p:cNvSpPr>
            <a:spLocks noGrp="1" noChangeAspect="1"/>
          </p:cNvSpPr>
          <p:nvPr>
            <p:ph sz="half" idx="56"/>
          </p:nvPr>
        </p:nvSpPr>
        <p:spPr>
          <a:xfrm>
            <a:off x="16870408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0" name="Colone 2"/>
          <p:cNvSpPr>
            <a:spLocks noGrp="1" noChangeAspect="1"/>
          </p:cNvSpPr>
          <p:nvPr>
            <p:ph sz="half" idx="57"/>
          </p:nvPr>
        </p:nvSpPr>
        <p:spPr>
          <a:xfrm>
            <a:off x="287016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1" name="Colone 2"/>
          <p:cNvSpPr>
            <a:spLocks noGrp="1" noChangeAspect="1"/>
          </p:cNvSpPr>
          <p:nvPr>
            <p:ph sz="half" idx="58"/>
          </p:nvPr>
        </p:nvSpPr>
        <p:spPr>
          <a:xfrm>
            <a:off x="1748728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2" name="Colone 2"/>
          <p:cNvSpPr>
            <a:spLocks noGrp="1" noChangeAspect="1"/>
          </p:cNvSpPr>
          <p:nvPr>
            <p:ph sz="half" idx="59"/>
          </p:nvPr>
        </p:nvSpPr>
        <p:spPr>
          <a:xfrm>
            <a:off x="3203160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3" name="Colone 2"/>
          <p:cNvSpPr>
            <a:spLocks noGrp="1" noChangeAspect="1"/>
          </p:cNvSpPr>
          <p:nvPr>
            <p:ph sz="half" idx="60"/>
          </p:nvPr>
        </p:nvSpPr>
        <p:spPr>
          <a:xfrm>
            <a:off x="4643320" y="790656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4" name="Colone 2"/>
          <p:cNvSpPr>
            <a:spLocks noGrp="1" noChangeAspect="1"/>
          </p:cNvSpPr>
          <p:nvPr>
            <p:ph sz="half" idx="61"/>
          </p:nvPr>
        </p:nvSpPr>
        <p:spPr>
          <a:xfrm>
            <a:off x="6069208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5" name="Colone 2"/>
          <p:cNvSpPr>
            <a:spLocks noGrp="1" noChangeAspect="1"/>
          </p:cNvSpPr>
          <p:nvPr>
            <p:ph sz="half" idx="62"/>
          </p:nvPr>
        </p:nvSpPr>
        <p:spPr>
          <a:xfrm>
            <a:off x="7581376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6" name="Colone 2"/>
          <p:cNvSpPr>
            <a:spLocks noGrp="1" noChangeAspect="1"/>
          </p:cNvSpPr>
          <p:nvPr>
            <p:ph sz="half" idx="63"/>
          </p:nvPr>
        </p:nvSpPr>
        <p:spPr>
          <a:xfrm>
            <a:off x="9021536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7" name="Colone 2"/>
          <p:cNvSpPr>
            <a:spLocks noGrp="1" noChangeAspect="1"/>
          </p:cNvSpPr>
          <p:nvPr>
            <p:ph sz="half" idx="64"/>
          </p:nvPr>
        </p:nvSpPr>
        <p:spPr>
          <a:xfrm>
            <a:off x="10547976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8" name="Colone 2"/>
          <p:cNvSpPr>
            <a:spLocks noGrp="1" noChangeAspect="1"/>
          </p:cNvSpPr>
          <p:nvPr>
            <p:ph sz="half" idx="65"/>
          </p:nvPr>
        </p:nvSpPr>
        <p:spPr>
          <a:xfrm>
            <a:off x="12117880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9" name="Colone 2"/>
          <p:cNvSpPr>
            <a:spLocks noGrp="1" noChangeAspect="1"/>
          </p:cNvSpPr>
          <p:nvPr>
            <p:ph sz="half" idx="66"/>
          </p:nvPr>
        </p:nvSpPr>
        <p:spPr>
          <a:xfrm>
            <a:off x="13774064" y="790171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80" name="Colone 2"/>
          <p:cNvSpPr>
            <a:spLocks noGrp="1" noChangeAspect="1"/>
          </p:cNvSpPr>
          <p:nvPr>
            <p:ph sz="half" idx="67"/>
          </p:nvPr>
        </p:nvSpPr>
        <p:spPr>
          <a:xfrm>
            <a:off x="15300504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81" name="Colone 2"/>
          <p:cNvSpPr>
            <a:spLocks noGrp="1" noChangeAspect="1"/>
          </p:cNvSpPr>
          <p:nvPr>
            <p:ph sz="half" idx="68"/>
          </p:nvPr>
        </p:nvSpPr>
        <p:spPr>
          <a:xfrm>
            <a:off x="16870408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0476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Google Shape;23;p4"/>
          <p:cNvSpPr/>
          <p:nvPr userDrawn="1"/>
        </p:nvSpPr>
        <p:spPr>
          <a:xfrm>
            <a:off x="0" y="9467849"/>
            <a:ext cx="18310200" cy="860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7B7B7"/>
            </a:solidFill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8" name="Google Shape;11;p1"/>
          <p:cNvSpPr txBox="1"/>
          <p:nvPr userDrawn="1"/>
        </p:nvSpPr>
        <p:spPr>
          <a:xfrm>
            <a:off x="7781911" y="9501285"/>
            <a:ext cx="3516009" cy="78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3200" b="1" dirty="0" smtClean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HTML5 et CSS3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96" y="9529418"/>
            <a:ext cx="1690991" cy="718671"/>
          </a:xfrm>
          <a:prstGeom prst="rect">
            <a:avLst/>
          </a:prstGeom>
        </p:spPr>
      </p:pic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6992872" y="9636372"/>
            <a:ext cx="108012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879304" y="9607996"/>
            <a:ext cx="4896544" cy="547688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rgbClr val="413932"/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07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2" r:id="rId2"/>
    <p:sldLayoutId id="2147483685" r:id="rId3"/>
    <p:sldLayoutId id="2147483686" r:id="rId4"/>
    <p:sldLayoutId id="2147483679" r:id="rId5"/>
    <p:sldLayoutId id="2147483669" r:id="rId6"/>
    <p:sldLayoutId id="2147483673" r:id="rId7"/>
    <p:sldLayoutId id="2147483675" r:id="rId8"/>
    <p:sldLayoutId id="2147483682" r:id="rId9"/>
    <p:sldLayoutId id="2147483676" r:id="rId10"/>
    <p:sldLayoutId id="2147483677" r:id="rId11"/>
    <p:sldLayoutId id="2147483680" r:id="rId12"/>
    <p:sldLayoutId id="2147483681" r:id="rId13"/>
    <p:sldLayoutId id="2147483684" r:id="rId14"/>
    <p:sldLayoutId id="2147483662" r:id="rId15"/>
    <p:sldLayoutId id="2147483670" r:id="rId16"/>
    <p:sldLayoutId id="2147483668" r:id="rId17"/>
    <p:sldLayoutId id="2147483660" r:id="rId18"/>
    <p:sldLayoutId id="2147483659" r:id="rId19"/>
    <p:sldLayoutId id="2147483663" r:id="rId20"/>
    <p:sldLayoutId id="2147483661" r:id="rId21"/>
    <p:sldLayoutId id="2147483667" r:id="rId22"/>
    <p:sldLayoutId id="2147483665" r:id="rId23"/>
    <p:sldLayoutId id="2147483658" r:id="rId24"/>
    <p:sldLayoutId id="2147483683" r:id="rId25"/>
  </p:sldLayoutIdLst>
  <p:timing>
    <p:tnLst>
      <p:par>
        <p:cTn id="1" dur="indefinite" restart="never" nodeType="tmRoot"/>
      </p:par>
    </p:tnLst>
  </p:timing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Roboto" panose="020B0604020202020204" charset="0"/>
          <a:ea typeface="Roboto" panose="020B0604020202020204" charset="0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Validation des livrables</a:t>
            </a:r>
            <a:endParaRPr lang="fr-FR"/>
          </a:p>
        </p:txBody>
      </p:sp>
      <p:sp>
        <p:nvSpPr>
          <p:cNvPr id="8" name="SousTitr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2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Validation codage</a:t>
            </a:r>
            <a:endParaRPr lang="fr-FR"/>
          </a:p>
        </p:txBody>
      </p:sp>
      <p:sp>
        <p:nvSpPr>
          <p:cNvPr id="8" name="SousTitr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Livrable :    - Plan de site   - Liste des fichiers à modifier   - Diagramme de classe dynamique   - Codage des classes dynamiques   - Codage des tests automatique des classes dynamiques   - Exécution des tests automatiques   - Codage de la partie front-end   - Présentation     - Besoin       - Carte d'empathie     - Analyse       - Diagramme de classe d'utilisation global       - Diagramme de classe d'utilisation de sprint       - Diagramme de classe d'utilisation détaille        - Liste des scénarios       - Diagramme de séquence de chaque scénario     - Conception       - Diagramme de classe       - Liste des classe à utiliser        - Lite des classe à modifier       - Diagramme de classe dynamique        - Algorithme          - Diagramme de séquence dynamique     - Codage     - Validation de pull request par code-review     - Test par le chef de projet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53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Validation test-browser</a:t>
            </a:r>
            <a:endParaRPr lang="fr-FR"/>
          </a:p>
        </p:txBody>
      </p:sp>
      <p:sp>
        <p:nvSpPr>
          <p:cNvPr id="8" name="SousTitr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68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Validation test</a:t>
            </a:r>
            <a:endParaRPr lang="fr-FR"/>
          </a:p>
        </p:txBody>
      </p:sp>
      <p:sp>
        <p:nvSpPr>
          <p:cNvPr id="8" name="SousTitr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51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Validation déploiement</a:t>
            </a:r>
            <a:endParaRPr lang="fr-FR"/>
          </a:p>
        </p:txBody>
      </p:sp>
      <p:sp>
        <p:nvSpPr>
          <p:cNvPr id="8" name="SousTitr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34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Outils de validation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Live-validation</a:t>
            </a:r>
          </a:p>
          <a:p>
            <a:pPr algn="just"/>
            <a:r>
              <a:rPr lang="fr-FR" smtClean="0"/>
              <a:t>Le live validation est la validation avec le formateur en live avec la présence de tous les membres de l'équipe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993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livrables 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BesoinCarte d'empathies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Idéation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Définition de problème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Branche techniquePrésentation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Rapport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Analyse technique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Conception générique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Diagramme de cas d'utilisation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Les scénarios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Maquettes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Diagramme de classe statique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Diagramme de classe dynamique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Diagramme de séquence dynamique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Autoformation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Exposé 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Exposé + pratique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Autoformation sur le sujet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lab-basiquelivrable Readme.md 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Travail à faire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Critère de validation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Critère de performance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Références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Code source 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Présentation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Besoin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Analyse 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Conception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Réalisation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lab-standard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Rapport 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Fix des bug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PrototypeCode source 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Readme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Introduction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Instruction d'installation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Instruction de démonstration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Instruction de maintenance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Branche fonctionnelleDiagramme de cas d'utilisation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Les scénarios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ConceptionMaquettes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Diagramme de classe statique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Diagramme de classe dynamique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Diagramme de séquence dynamique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Codage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Test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Déploiement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Presentation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Rapport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367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Types de livrable</a:t>
            </a:r>
            <a:endParaRPr lang="fr-FR"/>
          </a:p>
        </p:txBody>
      </p:sp>
      <p:sp>
        <p:nvSpPr>
          <p:cNvPr id="8" name="SousTitr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■"/>
            </a:pPr>
            <a:r>
              <a:rPr lang="fr-FR" smtClean="0"/>
              <a:t>Besoin</a:t>
            </a:r>
          </a:p>
          <a:p>
            <a:pPr marL="571500" indent="-571500">
              <a:buFont typeface="Arial" panose="020B0604020202020204" pitchFamily="34" charset="0"/>
              <a:buChar char="■"/>
            </a:pPr>
            <a:r>
              <a:rPr lang="fr-FR" smtClean="0"/>
              <a:t>Analyse</a:t>
            </a:r>
          </a:p>
          <a:p>
            <a:pPr marL="571500" indent="-571500">
              <a:buFont typeface="Arial" panose="020B0604020202020204" pitchFamily="34" charset="0"/>
              <a:buChar char="■"/>
            </a:pPr>
            <a:r>
              <a:rPr lang="fr-FR" smtClean="0"/>
              <a:t>Conception</a:t>
            </a:r>
          </a:p>
          <a:p>
            <a:pPr marL="571500" indent="-571500">
              <a:buFont typeface="Arial" panose="020B0604020202020204" pitchFamily="34" charset="0"/>
              <a:buChar char="■"/>
            </a:pPr>
            <a:r>
              <a:rPr lang="fr-FR" smtClean="0"/>
              <a:t>Autoformation</a:t>
            </a:r>
          </a:p>
          <a:p>
            <a:pPr marL="571500" indent="-571500">
              <a:buFont typeface="Arial" panose="020B0604020202020204" pitchFamily="34" charset="0"/>
              <a:buChar char="■"/>
            </a:pPr>
            <a:r>
              <a:rPr lang="fr-FR" smtClean="0"/>
              <a:t>lab</a:t>
            </a:r>
          </a:p>
          <a:p>
            <a:pPr marL="571500" indent="-571500">
              <a:buFont typeface="Arial" panose="020B0604020202020204" pitchFamily="34" charset="0"/>
              <a:buChar char="■"/>
            </a:pPr>
            <a:r>
              <a:rPr lang="fr-FR" smtClean="0"/>
              <a:t>codage</a:t>
            </a:r>
          </a:p>
          <a:p>
            <a:pPr marL="571500" indent="-571500">
              <a:buFont typeface="Arial" panose="020B0604020202020204" pitchFamily="34" charset="0"/>
              <a:buChar char="■"/>
            </a:pPr>
            <a:r>
              <a:rPr lang="fr-FR" smtClean="0"/>
              <a:t>unit-test</a:t>
            </a:r>
          </a:p>
          <a:p>
            <a:pPr marL="571500" indent="-571500">
              <a:buFont typeface="Arial" panose="020B0604020202020204" pitchFamily="34" charset="0"/>
              <a:buChar char="■"/>
            </a:pPr>
            <a:r>
              <a:rPr lang="fr-FR" smtClean="0"/>
              <a:t>test</a:t>
            </a:r>
          </a:p>
          <a:p>
            <a:pPr marL="571500" indent="-571500">
              <a:buFont typeface="Arial" panose="020B0604020202020204" pitchFamily="34" charset="0"/>
              <a:buChar char="■"/>
            </a:pPr>
            <a:r>
              <a:rPr lang="fr-FR" smtClean="0"/>
              <a:t>déploiement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Validation Besoin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Carte d'empathiesRédaction en markdown : Gestion de version avec github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Utilisation des issues pour fixer les bug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Validation de l'orthographe : reverso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Noter les scénarios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Simulation des scénarios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Rédaction d'un résumé sous-forme d'une carte d'empathie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Présentation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Rapport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IdéationLive-validation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Définition de problèmeLive-validation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244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Validation branche technique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Analyse techniqueLive validation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Conception génériqueCréation par une équipe restreint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Live validation</a:t>
            </a:r>
          </a:p>
          <a:p>
            <a:pPr algn="just"/>
            <a:r>
              <a:rPr lang="fr-FR" smtClean="0"/>
              <a:t>Autoformation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Exposé Zéro texte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Utilisation de chaque graphique de la promotion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Respect de lab-présentation-professionnelle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Live validation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Exposé + pratiqueValidation de l'exposé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Présentation de pratique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Problème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Travail à faire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Solution en schéma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Exécution de solution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Explication par un live coding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Suivi la réalisation de pratique par les membres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AutoformationPlan de l'autoformation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Organisation des chapitre en partie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Chaque partie est valide par un lab de validation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Gestion individuel d'avancement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Tableau de board de suivi d'avancement de tous les membres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Live coding pour aider les retardataire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Réalisation réalisation de lab de validation de chaque partie de formation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labReadme.md Travail à faire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Critère de validation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Critère de performance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Références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Code source 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PrésentationBesoin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Analyse 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Conception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Réalisation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555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Validation de prototype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Tous le processus de validation d'une application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Analyse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Conception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Réalisation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Test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Déploiement Code source 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Readme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Introduction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Instruction d'installation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Instruction de démonstration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Instruction de maintenance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626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Validation Analyse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Livrables Diagramme de cas d'utilisation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Scénarios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745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Validation Conception</a:t>
            </a:r>
            <a:endParaRPr lang="fr-FR"/>
          </a:p>
        </p:txBody>
      </p:sp>
      <p:sp>
        <p:nvSpPr>
          <p:cNvPr id="8" name="SousTitr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■"/>
            </a:pPr>
            <a:r>
              <a:rPr lang="fr-FR" smtClean="0"/>
              <a:t>Livrables Maquettes</a:t>
            </a:r>
          </a:p>
          <a:p>
            <a:pPr marL="571500" indent="-571500">
              <a:buFont typeface="Arial" panose="020B0604020202020204" pitchFamily="34" charset="0"/>
              <a:buChar char="■"/>
            </a:pPr>
            <a:r>
              <a:rPr lang="fr-FR" smtClean="0"/>
              <a:t>Diagramme de classe statique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45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theme/theme1.xml><?xml version="1.0" encoding="utf-8"?>
<a:theme xmlns:a="http://schemas.openxmlformats.org/drawingml/2006/main" name="Thème Formation Git">
  <a:themeElements>
    <a:clrScheme name="Thème 1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6E715A12-0773-4C50-81DC-8278AC434074}" vid="{56D9D47E-42D7-4E5C-BF24-38DC156F8E3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</TotalTime>
  <Words>581</Words>
  <Application>Microsoft Office PowerPoint</Application>
  <PresentationFormat>Personnalisé</PresentationFormat>
  <Paragraphs>156</Paragraphs>
  <Slides>13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Lucida Console</vt:lpstr>
      <vt:lpstr>Roboto</vt:lpstr>
      <vt:lpstr>Thème Formation Git</vt:lpstr>
      <vt:lpstr>Validation des livrables</vt:lpstr>
      <vt:lpstr>Outils de validation</vt:lpstr>
      <vt:lpstr>Les livrables </vt:lpstr>
      <vt:lpstr>Types de livrable</vt:lpstr>
      <vt:lpstr>Validation Besoin</vt:lpstr>
      <vt:lpstr>Validation branche technique</vt:lpstr>
      <vt:lpstr>Validation de prototype</vt:lpstr>
      <vt:lpstr>Validation Analyse</vt:lpstr>
      <vt:lpstr>Validation Conception</vt:lpstr>
      <vt:lpstr>Validation codage</vt:lpstr>
      <vt:lpstr>Validation test-browser</vt:lpstr>
      <vt:lpstr>Validation test</vt:lpstr>
      <vt:lpstr>Validation déploiement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essarraj</dc:creator>
  <cp:lastModifiedBy>essarraj</cp:lastModifiedBy>
  <cp:revision>108</cp:revision>
  <dcterms:created xsi:type="dcterms:W3CDTF">2021-02-06T14:05:54Z</dcterms:created>
  <dcterms:modified xsi:type="dcterms:W3CDTF">2024-01-06T09:07:58Z</dcterms:modified>
</cp:coreProperties>
</file>