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handoutMasterIdLst>
    <p:handoutMasterId r:id="rId21"/>
  </p:handoutMasterIdLst>
  <p:sldIdLst>
    <p:sldId id="256" r:id="rId2"/>
    <p:sldId id="277" r:id="rId3"/>
    <p:sldId id="278" r:id="rId4"/>
    <p:sldId id="279" r:id="rId5"/>
    <p:sldId id="280" r:id="rId6"/>
    <p:sldId id="281" r:id="rId7"/>
    <p:sldId id="285" r:id="rId8"/>
    <p:sldId id="282" r:id="rId9"/>
    <p:sldId id="283" r:id="rId10"/>
    <p:sldId id="284" r:id="rId11"/>
    <p:sldId id="286" r:id="rId12"/>
    <p:sldId id="287" r:id="rId13"/>
    <p:sldId id="288" r:id="rId14"/>
    <p:sldId id="289" r:id="rId15"/>
    <p:sldId id="290" r:id="rId16"/>
    <p:sldId id="291" r:id="rId17"/>
    <p:sldId id="29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24" autoAdjust="0"/>
  </p:normalViewPr>
  <p:slideViewPr>
    <p:cSldViewPr>
      <p:cViewPr>
        <p:scale>
          <a:sx n="82" d="100"/>
          <a:sy n="82" d="100"/>
        </p:scale>
        <p:origin x="-848" y="12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4/3/16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4/3/16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t>1</a:t>
            </a:fld>
            <a:endParaRPr lang="en-US"/>
          </a:p>
        </p:txBody>
      </p:sp>
    </p:spTree>
    <p:extLst>
      <p:ext uri="{BB962C8B-B14F-4D97-AF65-F5344CB8AC3E}">
        <p14:creationId xmlns:p14="http://schemas.microsoft.com/office/powerpoint/2010/main" val="141555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 still need a file object.</a:t>
            </a:r>
          </a:p>
          <a:p>
            <a:r>
              <a:rPr lang="en-US" dirty="0" smtClean="0"/>
              <a:t>You MUST</a:t>
            </a:r>
            <a:r>
              <a:rPr lang="en-US" baseline="0" dirty="0" smtClean="0"/>
              <a:t> handle the checked exception.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uk-UA" smtClean="0"/>
              <a:t>15</a:t>
            </a:fld>
            <a:endParaRPr lang="uk-UA"/>
          </a:p>
        </p:txBody>
      </p:sp>
    </p:spTree>
    <p:extLst>
      <p:ext uri="{BB962C8B-B14F-4D97-AF65-F5344CB8AC3E}">
        <p14:creationId xmlns:p14="http://schemas.microsoft.com/office/powerpoint/2010/main" val="195372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BF481-33EC-8D46-8150-5A2CC5F399B8}" type="datetimeFigureOut">
              <a:rPr lang="en-US" smtClean="0"/>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1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4957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668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264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BF481-33EC-8D46-8150-5A2CC5F399B8}" type="datetimeFigureOut">
              <a:rPr lang="en-US" smtClean="0"/>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Tree>
    <p:extLst>
      <p:ext uri="{BB962C8B-B14F-4D97-AF65-F5344CB8AC3E}">
        <p14:creationId xmlns:p14="http://schemas.microsoft.com/office/powerpoint/2010/main" val="31940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764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0513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3032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4/3/16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1984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6177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6471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4/3/16</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25357393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656"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274" y="3227034"/>
            <a:ext cx="9861727" cy="1116365"/>
          </a:xfrm>
        </p:spPr>
        <p:txBody>
          <a:bodyPr>
            <a:normAutofit fontScale="90000"/>
          </a:bodyPr>
          <a:lstStyle/>
          <a:p>
            <a:r>
              <a:rPr lang="en-US" sz="4000" dirty="0" smtClean="0"/>
              <a:t>Research Lab #3: Applications of Programming</a:t>
            </a:r>
            <a:endParaRPr sz="4000" dirty="0"/>
          </a:p>
        </p:txBody>
      </p:sp>
      <p:sp>
        <p:nvSpPr>
          <p:cNvPr id="3" name="Subtitle 2"/>
          <p:cNvSpPr>
            <a:spLocks noGrp="1"/>
          </p:cNvSpPr>
          <p:nvPr>
            <p:ph type="subTitle" idx="1"/>
          </p:nvPr>
        </p:nvSpPr>
        <p:spPr>
          <a:xfrm>
            <a:off x="1600200" y="4572000"/>
            <a:ext cx="8534400" cy="1066800"/>
          </a:xfrm>
        </p:spPr>
        <p:txBody>
          <a:bodyPr>
            <a:normAutofit/>
          </a:bodyPr>
          <a:lstStyle/>
          <a:p>
            <a:r>
              <a:rPr lang="en-US" dirty="0" smtClean="0">
                <a:solidFill>
                  <a:schemeClr val="tx1"/>
                </a:solidFill>
              </a:rPr>
              <a:t>Topic: XOR Encryption</a:t>
            </a:r>
            <a:endParaRPr dirty="0">
              <a:solidFill>
                <a:schemeClr val="tx1"/>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lstStyle/>
          <a:p>
            <a:r>
              <a:rPr lang="en-US" dirty="0" smtClean="0"/>
              <a:t>XOR Encryption: Algorithm</a:t>
            </a:r>
            <a:endParaRPr lang="en-US" dirty="0"/>
          </a:p>
        </p:txBody>
      </p:sp>
      <p:sp>
        <p:nvSpPr>
          <p:cNvPr id="3" name="Content Placeholder 2"/>
          <p:cNvSpPr>
            <a:spLocks noGrp="1"/>
          </p:cNvSpPr>
          <p:nvPr>
            <p:ph idx="1"/>
          </p:nvPr>
        </p:nvSpPr>
        <p:spPr>
          <a:xfrm>
            <a:off x="609600" y="1524000"/>
            <a:ext cx="10972800" cy="4800595"/>
          </a:xfrm>
        </p:spPr>
        <p:txBody>
          <a:bodyPr>
            <a:normAutofit lnSpcReduction="10000"/>
          </a:bodyPr>
          <a:lstStyle/>
          <a:p>
            <a:r>
              <a:rPr lang="en-US" dirty="0"/>
              <a:t>The actual way </a:t>
            </a:r>
            <a:r>
              <a:rPr lang="en-US" dirty="0" smtClean="0"/>
              <a:t>XOR </a:t>
            </a:r>
            <a:r>
              <a:rPr lang="en-US" dirty="0"/>
              <a:t>encryption is used is to take the key and encrypt a file by repeatedly applying the key to successive segments of the file and storing the output. </a:t>
            </a:r>
            <a:endParaRPr lang="en-US" dirty="0" smtClean="0"/>
          </a:p>
          <a:p>
            <a:endParaRPr lang="en-US" dirty="0" smtClean="0"/>
          </a:p>
          <a:p>
            <a:r>
              <a:rPr lang="en-US" dirty="0" smtClean="0"/>
              <a:t>The </a:t>
            </a:r>
            <a:r>
              <a:rPr lang="en-US" dirty="0"/>
              <a:t>output will be the equivalent of an entirely random program, as the key is generated randomly. </a:t>
            </a:r>
            <a:endParaRPr lang="en-US" dirty="0" smtClean="0"/>
          </a:p>
          <a:p>
            <a:endParaRPr lang="en-US" dirty="0"/>
          </a:p>
          <a:p>
            <a:r>
              <a:rPr lang="en-US" dirty="0" smtClean="0"/>
              <a:t>Once </a:t>
            </a:r>
            <a:r>
              <a:rPr lang="en-US" dirty="0"/>
              <a:t>a second person has access to the key, that person is able to decrypt the </a:t>
            </a:r>
            <a:r>
              <a:rPr lang="en-US" dirty="0" smtClean="0"/>
              <a:t>files by using the exact same algorithm. </a:t>
            </a:r>
          </a:p>
          <a:p>
            <a:endParaRPr lang="en-US" dirty="0"/>
          </a:p>
          <a:p>
            <a:r>
              <a:rPr lang="en-US" dirty="0" smtClean="0"/>
              <a:t>For </a:t>
            </a:r>
            <a:r>
              <a:rPr lang="en-US" dirty="0"/>
              <a:t>every bit added to the length of the key, you double the number of tries it will take to break the encryption through brute force.</a:t>
            </a:r>
          </a:p>
        </p:txBody>
      </p:sp>
    </p:spTree>
    <p:extLst>
      <p:ext uri="{BB962C8B-B14F-4D97-AF65-F5344CB8AC3E}">
        <p14:creationId xmlns:p14="http://schemas.microsoft.com/office/powerpoint/2010/main" val="34556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US" dirty="0" smtClean="0"/>
              <a:t>Algorithm</a:t>
            </a:r>
            <a:endParaRPr lang="en-US" dirty="0"/>
          </a:p>
        </p:txBody>
      </p:sp>
      <p:sp>
        <p:nvSpPr>
          <p:cNvPr id="3" name="Content Placeholder 2"/>
          <p:cNvSpPr>
            <a:spLocks noGrp="1"/>
          </p:cNvSpPr>
          <p:nvPr>
            <p:ph idx="1"/>
          </p:nvPr>
        </p:nvSpPr>
        <p:spPr>
          <a:xfrm>
            <a:off x="609600" y="1371601"/>
            <a:ext cx="10972800" cy="4876800"/>
          </a:xfrm>
        </p:spPr>
        <p:txBody>
          <a:bodyPr>
            <a:normAutofit/>
          </a:bodyPr>
          <a:lstStyle/>
          <a:p>
            <a:r>
              <a:rPr lang="en-US" dirty="0" smtClean="0"/>
              <a:t>Read in an entire file as bytes - in other words, each character is represented as an 8-bit value. (Note: If you print out a byte in Java, it will be an integer value between -128 and 127).</a:t>
            </a:r>
          </a:p>
          <a:p>
            <a:endParaRPr lang="en-US" dirty="0"/>
          </a:p>
          <a:p>
            <a:r>
              <a:rPr lang="en-US" dirty="0" smtClean="0"/>
              <a:t>This means that your file is a byte array!</a:t>
            </a:r>
          </a:p>
          <a:p>
            <a:endParaRPr lang="en-US" dirty="0"/>
          </a:p>
          <a:p>
            <a:r>
              <a:rPr lang="en-US" dirty="0" smtClean="0"/>
              <a:t>Read in a key value from a separate file as bytes (also a byte array - yay!).</a:t>
            </a:r>
          </a:p>
          <a:p>
            <a:endParaRPr lang="en-US" dirty="0"/>
          </a:p>
          <a:p>
            <a:r>
              <a:rPr lang="en-US" dirty="0" smtClean="0"/>
              <a:t>Is it possible that your key byte array and your file byte array are different lengths?</a:t>
            </a:r>
          </a:p>
          <a:p>
            <a:endParaRPr lang="en-US" dirty="0"/>
          </a:p>
          <a:p>
            <a:r>
              <a:rPr lang="en-US" dirty="0"/>
              <a:t>Y</a:t>
            </a:r>
            <a:r>
              <a:rPr lang="en-US" dirty="0" smtClean="0"/>
              <a:t>es!</a:t>
            </a:r>
          </a:p>
          <a:p>
            <a:endParaRPr lang="en-US" dirty="0"/>
          </a:p>
          <a:p>
            <a:endParaRPr lang="en-US" dirty="0"/>
          </a:p>
        </p:txBody>
      </p:sp>
    </p:spTree>
    <p:extLst>
      <p:ext uri="{BB962C8B-B14F-4D97-AF65-F5344CB8AC3E}">
        <p14:creationId xmlns:p14="http://schemas.microsoft.com/office/powerpoint/2010/main" val="365657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868362"/>
          </a:xfrm>
        </p:spPr>
        <p:txBody>
          <a:bodyPr/>
          <a:lstStyle/>
          <a:p>
            <a:r>
              <a:rPr lang="en-US" dirty="0" smtClean="0"/>
              <a:t>Example</a:t>
            </a:r>
            <a:endParaRPr lang="en-US" dirty="0"/>
          </a:p>
        </p:txBody>
      </p:sp>
      <p:sp>
        <p:nvSpPr>
          <p:cNvPr id="5" name="TextBox 4"/>
          <p:cNvSpPr txBox="1"/>
          <p:nvPr/>
        </p:nvSpPr>
        <p:spPr>
          <a:xfrm>
            <a:off x="1143000" y="1371600"/>
            <a:ext cx="10342945" cy="1631216"/>
          </a:xfrm>
          <a:prstGeom prst="rect">
            <a:avLst/>
          </a:prstGeom>
          <a:noFill/>
        </p:spPr>
        <p:txBody>
          <a:bodyPr wrap="none" rtlCol="0">
            <a:spAutoFit/>
          </a:bodyPr>
          <a:lstStyle/>
          <a:p>
            <a:r>
              <a:rPr lang="en-US" sz="2000" b="1" dirty="0" smtClean="0">
                <a:latin typeface="Courier New"/>
                <a:cs typeface="Courier New"/>
              </a:rPr>
              <a:t>byte[] key: { 01110010, 00110101 }</a:t>
            </a:r>
          </a:p>
          <a:p>
            <a:endParaRPr lang="en-US" sz="2000" b="1" dirty="0">
              <a:latin typeface="Courier New"/>
              <a:cs typeface="Courier New"/>
            </a:endParaRPr>
          </a:p>
          <a:p>
            <a:endParaRPr lang="en-US" sz="2000" b="1" dirty="0" smtClean="0">
              <a:latin typeface="Courier New"/>
              <a:cs typeface="Courier New"/>
            </a:endParaRPr>
          </a:p>
          <a:p>
            <a:endParaRPr lang="en-US" sz="2000" b="1" dirty="0">
              <a:latin typeface="Courier New"/>
              <a:cs typeface="Courier New"/>
            </a:endParaRPr>
          </a:p>
          <a:p>
            <a:r>
              <a:rPr lang="en-US" sz="2000" b="1" dirty="0" smtClean="0">
                <a:latin typeface="Courier New"/>
                <a:cs typeface="Courier New"/>
              </a:rPr>
              <a:t>byte[] file : { </a:t>
            </a:r>
            <a:r>
              <a:rPr lang="fi-FI" sz="2000" b="1" dirty="0" smtClean="0">
                <a:latin typeface="Courier New"/>
                <a:cs typeface="Courier New"/>
              </a:rPr>
              <a:t>01101000, 01100101, 01101100, 01101100, 01101111 } </a:t>
            </a:r>
            <a:endParaRPr lang="en-US" sz="2000" b="1" dirty="0">
              <a:latin typeface="Courier New"/>
              <a:cs typeface="Courier New"/>
            </a:endParaRPr>
          </a:p>
        </p:txBody>
      </p:sp>
      <p:cxnSp>
        <p:nvCxnSpPr>
          <p:cNvPr id="7" name="Straight Arrow Connector 6"/>
          <p:cNvCxnSpPr/>
          <p:nvPr/>
        </p:nvCxnSpPr>
        <p:spPr>
          <a:xfrm>
            <a:off x="3886200" y="1752600"/>
            <a:ext cx="3048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486400" y="1752600"/>
            <a:ext cx="304800" cy="9144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886200" y="1752600"/>
            <a:ext cx="32766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886200" y="1752600"/>
            <a:ext cx="63246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486400" y="1752600"/>
            <a:ext cx="3276600" cy="9144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62000" y="3424535"/>
            <a:ext cx="10282833" cy="461665"/>
          </a:xfrm>
          <a:prstGeom prst="rect">
            <a:avLst/>
          </a:prstGeom>
          <a:noFill/>
        </p:spPr>
        <p:txBody>
          <a:bodyPr wrap="none" rtlCol="0">
            <a:spAutoFit/>
          </a:bodyPr>
          <a:lstStyle/>
          <a:p>
            <a:r>
              <a:rPr lang="en-US" sz="2400" dirty="0" smtClean="0"/>
              <a:t>You will need to use the modulus operator (%) to figure out which key bit to use!</a:t>
            </a:r>
            <a:endParaRPr lang="en-US" sz="2400" dirty="0"/>
          </a:p>
        </p:txBody>
      </p:sp>
      <p:sp>
        <p:nvSpPr>
          <p:cNvPr id="18" name="TextBox 17"/>
          <p:cNvSpPr txBox="1"/>
          <p:nvPr/>
        </p:nvSpPr>
        <p:spPr>
          <a:xfrm>
            <a:off x="1080966" y="4251067"/>
            <a:ext cx="1415973" cy="707886"/>
          </a:xfrm>
          <a:prstGeom prst="rect">
            <a:avLst/>
          </a:prstGeom>
          <a:noFill/>
        </p:spPr>
        <p:txBody>
          <a:bodyPr wrap="none" rtlCol="0">
            <a:spAutoFit/>
          </a:bodyPr>
          <a:lstStyle/>
          <a:p>
            <a:r>
              <a:rPr lang="fi-FI" sz="2000" b="1" dirty="0">
                <a:latin typeface="Courier New"/>
                <a:cs typeface="Courier New"/>
              </a:rPr>
              <a:t>01101000</a:t>
            </a:r>
            <a:endParaRPr lang="en-US" sz="2000" b="1" dirty="0" smtClean="0">
              <a:latin typeface="Courier New"/>
              <a:cs typeface="Courier New"/>
            </a:endParaRPr>
          </a:p>
          <a:p>
            <a:r>
              <a:rPr lang="en-US" sz="2000" b="1" dirty="0">
                <a:latin typeface="Courier New"/>
                <a:cs typeface="Courier New"/>
              </a:rPr>
              <a:t>01110010</a:t>
            </a:r>
          </a:p>
        </p:txBody>
      </p:sp>
      <p:cxnSp>
        <p:nvCxnSpPr>
          <p:cNvPr id="19" name="Straight Connector 18"/>
          <p:cNvCxnSpPr/>
          <p:nvPr/>
        </p:nvCxnSpPr>
        <p:spPr>
          <a:xfrm>
            <a:off x="990600" y="4953000"/>
            <a:ext cx="1600200" cy="116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80966" y="4953000"/>
            <a:ext cx="1415973" cy="400110"/>
          </a:xfrm>
          <a:prstGeom prst="rect">
            <a:avLst/>
          </a:prstGeom>
          <a:noFill/>
        </p:spPr>
        <p:txBody>
          <a:bodyPr wrap="none" rtlCol="0">
            <a:spAutoFit/>
          </a:bodyPr>
          <a:lstStyle/>
          <a:p>
            <a:r>
              <a:rPr lang="en-US" sz="2000" b="1" dirty="0" smtClean="0">
                <a:latin typeface="Courier New"/>
                <a:cs typeface="Courier New"/>
              </a:rPr>
              <a:t>00011010</a:t>
            </a:r>
          </a:p>
        </p:txBody>
      </p:sp>
      <p:sp>
        <p:nvSpPr>
          <p:cNvPr id="23" name="TextBox 22"/>
          <p:cNvSpPr txBox="1"/>
          <p:nvPr/>
        </p:nvSpPr>
        <p:spPr>
          <a:xfrm>
            <a:off x="2985966" y="4231957"/>
            <a:ext cx="1415973" cy="707886"/>
          </a:xfrm>
          <a:prstGeom prst="rect">
            <a:avLst/>
          </a:prstGeom>
          <a:noFill/>
        </p:spPr>
        <p:txBody>
          <a:bodyPr wrap="none" rtlCol="0">
            <a:spAutoFit/>
          </a:bodyPr>
          <a:lstStyle/>
          <a:p>
            <a:r>
              <a:rPr lang="fi-FI" sz="2000" b="1" dirty="0">
                <a:latin typeface="Courier New"/>
                <a:cs typeface="Courier New"/>
              </a:rPr>
              <a:t>01100101</a:t>
            </a:r>
            <a:endParaRPr lang="en-US" sz="2000" b="1" dirty="0" smtClean="0">
              <a:latin typeface="Courier New"/>
              <a:cs typeface="Courier New"/>
            </a:endParaRPr>
          </a:p>
          <a:p>
            <a:r>
              <a:rPr lang="en-US" sz="2000" b="1" dirty="0">
                <a:latin typeface="Courier New"/>
                <a:cs typeface="Courier New"/>
              </a:rPr>
              <a:t>00110101</a:t>
            </a:r>
          </a:p>
        </p:txBody>
      </p:sp>
      <p:cxnSp>
        <p:nvCxnSpPr>
          <p:cNvPr id="24" name="Straight Connector 23"/>
          <p:cNvCxnSpPr/>
          <p:nvPr/>
        </p:nvCxnSpPr>
        <p:spPr>
          <a:xfrm>
            <a:off x="2895600" y="4933890"/>
            <a:ext cx="1600200" cy="116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85966" y="4933890"/>
            <a:ext cx="1415973" cy="400110"/>
          </a:xfrm>
          <a:prstGeom prst="rect">
            <a:avLst/>
          </a:prstGeom>
          <a:noFill/>
        </p:spPr>
        <p:txBody>
          <a:bodyPr wrap="none" rtlCol="0">
            <a:spAutoFit/>
          </a:bodyPr>
          <a:lstStyle/>
          <a:p>
            <a:r>
              <a:rPr lang="en-US" sz="2000" b="1" dirty="0" smtClean="0">
                <a:latin typeface="Courier New"/>
                <a:cs typeface="Courier New"/>
              </a:rPr>
              <a:t>01010000</a:t>
            </a:r>
          </a:p>
        </p:txBody>
      </p:sp>
      <p:sp>
        <p:nvSpPr>
          <p:cNvPr id="26" name="TextBox 25"/>
          <p:cNvSpPr txBox="1"/>
          <p:nvPr/>
        </p:nvSpPr>
        <p:spPr>
          <a:xfrm>
            <a:off x="3505200" y="5410200"/>
            <a:ext cx="353971" cy="430887"/>
          </a:xfrm>
          <a:prstGeom prst="rect">
            <a:avLst/>
          </a:prstGeom>
          <a:noFill/>
        </p:spPr>
        <p:txBody>
          <a:bodyPr wrap="none" rtlCol="0">
            <a:spAutoFit/>
          </a:bodyPr>
          <a:lstStyle/>
          <a:p>
            <a:r>
              <a:rPr lang="en-US" sz="2200" b="1" dirty="0" smtClean="0">
                <a:latin typeface="Courier New"/>
                <a:cs typeface="Courier New"/>
              </a:rPr>
              <a:t>P</a:t>
            </a:r>
            <a:endParaRPr lang="en-US" sz="2200" b="1" dirty="0">
              <a:latin typeface="Courier New"/>
              <a:cs typeface="Courier New"/>
            </a:endParaRPr>
          </a:p>
        </p:txBody>
      </p:sp>
      <p:sp>
        <p:nvSpPr>
          <p:cNvPr id="28" name="TextBox 27"/>
          <p:cNvSpPr txBox="1"/>
          <p:nvPr/>
        </p:nvSpPr>
        <p:spPr>
          <a:xfrm>
            <a:off x="4814766" y="4231957"/>
            <a:ext cx="1415973" cy="707886"/>
          </a:xfrm>
          <a:prstGeom prst="rect">
            <a:avLst/>
          </a:prstGeom>
          <a:noFill/>
        </p:spPr>
        <p:txBody>
          <a:bodyPr wrap="none" rtlCol="0">
            <a:spAutoFit/>
          </a:bodyPr>
          <a:lstStyle/>
          <a:p>
            <a:r>
              <a:rPr lang="fi-FI" sz="2000" b="1" dirty="0">
                <a:latin typeface="Courier New"/>
                <a:cs typeface="Courier New"/>
              </a:rPr>
              <a:t>01101100</a:t>
            </a:r>
            <a:endParaRPr lang="en-US" sz="2000" b="1" dirty="0" smtClean="0">
              <a:latin typeface="Courier New"/>
              <a:cs typeface="Courier New"/>
            </a:endParaRPr>
          </a:p>
          <a:p>
            <a:r>
              <a:rPr lang="en-US" sz="2000" b="1" dirty="0">
                <a:latin typeface="Courier New"/>
                <a:cs typeface="Courier New"/>
              </a:rPr>
              <a:t>01110010</a:t>
            </a:r>
          </a:p>
        </p:txBody>
      </p:sp>
      <p:cxnSp>
        <p:nvCxnSpPr>
          <p:cNvPr id="29" name="Straight Connector 28"/>
          <p:cNvCxnSpPr/>
          <p:nvPr/>
        </p:nvCxnSpPr>
        <p:spPr>
          <a:xfrm>
            <a:off x="4724400" y="4933890"/>
            <a:ext cx="1600200" cy="116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814766" y="4933890"/>
            <a:ext cx="1415973" cy="400110"/>
          </a:xfrm>
          <a:prstGeom prst="rect">
            <a:avLst/>
          </a:prstGeom>
          <a:noFill/>
        </p:spPr>
        <p:txBody>
          <a:bodyPr wrap="none" rtlCol="0">
            <a:spAutoFit/>
          </a:bodyPr>
          <a:lstStyle/>
          <a:p>
            <a:r>
              <a:rPr lang="en-US" sz="2000" b="1" dirty="0" smtClean="0">
                <a:latin typeface="Courier New"/>
                <a:cs typeface="Courier New"/>
              </a:rPr>
              <a:t>00011110</a:t>
            </a:r>
          </a:p>
        </p:txBody>
      </p:sp>
      <p:sp>
        <p:nvSpPr>
          <p:cNvPr id="31" name="TextBox 30"/>
          <p:cNvSpPr txBox="1"/>
          <p:nvPr/>
        </p:nvSpPr>
        <p:spPr>
          <a:xfrm>
            <a:off x="6567366" y="4231957"/>
            <a:ext cx="1415973" cy="707886"/>
          </a:xfrm>
          <a:prstGeom prst="rect">
            <a:avLst/>
          </a:prstGeom>
          <a:noFill/>
        </p:spPr>
        <p:txBody>
          <a:bodyPr wrap="none" rtlCol="0">
            <a:spAutoFit/>
          </a:bodyPr>
          <a:lstStyle/>
          <a:p>
            <a:r>
              <a:rPr lang="fi-FI" sz="2000" b="1" dirty="0">
                <a:latin typeface="Courier New"/>
                <a:cs typeface="Courier New"/>
              </a:rPr>
              <a:t>01101100</a:t>
            </a:r>
            <a:endParaRPr lang="en-US" sz="2000" b="1" dirty="0" smtClean="0">
              <a:latin typeface="Courier New"/>
              <a:cs typeface="Courier New"/>
            </a:endParaRPr>
          </a:p>
          <a:p>
            <a:r>
              <a:rPr lang="en-US" sz="2000" b="1" dirty="0">
                <a:latin typeface="Courier New"/>
                <a:cs typeface="Courier New"/>
              </a:rPr>
              <a:t>00110101</a:t>
            </a:r>
          </a:p>
        </p:txBody>
      </p:sp>
      <p:cxnSp>
        <p:nvCxnSpPr>
          <p:cNvPr id="32" name="Straight Connector 31"/>
          <p:cNvCxnSpPr/>
          <p:nvPr/>
        </p:nvCxnSpPr>
        <p:spPr>
          <a:xfrm>
            <a:off x="6477000" y="4933890"/>
            <a:ext cx="1600200" cy="116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567366" y="4933890"/>
            <a:ext cx="1415973" cy="400110"/>
          </a:xfrm>
          <a:prstGeom prst="rect">
            <a:avLst/>
          </a:prstGeom>
          <a:noFill/>
        </p:spPr>
        <p:txBody>
          <a:bodyPr wrap="none" rtlCol="0">
            <a:spAutoFit/>
          </a:bodyPr>
          <a:lstStyle/>
          <a:p>
            <a:r>
              <a:rPr lang="en-US" sz="2000" b="1" dirty="0" smtClean="0">
                <a:latin typeface="Courier New"/>
                <a:cs typeface="Courier New"/>
              </a:rPr>
              <a:t>01011001</a:t>
            </a:r>
          </a:p>
        </p:txBody>
      </p:sp>
      <p:sp>
        <p:nvSpPr>
          <p:cNvPr id="34" name="TextBox 33"/>
          <p:cNvSpPr txBox="1"/>
          <p:nvPr/>
        </p:nvSpPr>
        <p:spPr>
          <a:xfrm>
            <a:off x="7113629" y="5410200"/>
            <a:ext cx="366795" cy="430887"/>
          </a:xfrm>
          <a:prstGeom prst="rect">
            <a:avLst/>
          </a:prstGeom>
          <a:noFill/>
        </p:spPr>
        <p:txBody>
          <a:bodyPr wrap="none" rtlCol="0">
            <a:spAutoFit/>
          </a:bodyPr>
          <a:lstStyle/>
          <a:p>
            <a:r>
              <a:rPr lang="en-US" sz="2200" b="1" dirty="0" smtClean="0">
                <a:latin typeface="Courier New"/>
                <a:cs typeface="Courier New"/>
              </a:rPr>
              <a:t>Y</a:t>
            </a:r>
            <a:endParaRPr lang="en-US" sz="2200" b="1" dirty="0">
              <a:latin typeface="Courier New"/>
              <a:cs typeface="Courier New"/>
            </a:endParaRPr>
          </a:p>
        </p:txBody>
      </p:sp>
      <p:sp>
        <p:nvSpPr>
          <p:cNvPr id="35" name="TextBox 34"/>
          <p:cNvSpPr txBox="1"/>
          <p:nvPr/>
        </p:nvSpPr>
        <p:spPr>
          <a:xfrm>
            <a:off x="8319966" y="4231957"/>
            <a:ext cx="1415973" cy="707886"/>
          </a:xfrm>
          <a:prstGeom prst="rect">
            <a:avLst/>
          </a:prstGeom>
          <a:noFill/>
        </p:spPr>
        <p:txBody>
          <a:bodyPr wrap="none" rtlCol="0">
            <a:spAutoFit/>
          </a:bodyPr>
          <a:lstStyle/>
          <a:p>
            <a:r>
              <a:rPr lang="fi-FI" sz="2000" b="1" dirty="0">
                <a:latin typeface="Courier New"/>
                <a:cs typeface="Courier New"/>
              </a:rPr>
              <a:t>01101111</a:t>
            </a:r>
            <a:endParaRPr lang="en-US" sz="2000" b="1" dirty="0" smtClean="0">
              <a:latin typeface="Courier New"/>
              <a:cs typeface="Courier New"/>
            </a:endParaRPr>
          </a:p>
          <a:p>
            <a:r>
              <a:rPr lang="en-US" sz="2000" b="1" dirty="0">
                <a:latin typeface="Courier New"/>
                <a:cs typeface="Courier New"/>
              </a:rPr>
              <a:t>01110010</a:t>
            </a:r>
          </a:p>
        </p:txBody>
      </p:sp>
      <p:cxnSp>
        <p:nvCxnSpPr>
          <p:cNvPr id="36" name="Straight Connector 35"/>
          <p:cNvCxnSpPr/>
          <p:nvPr/>
        </p:nvCxnSpPr>
        <p:spPr>
          <a:xfrm>
            <a:off x="8229600" y="4933890"/>
            <a:ext cx="1600200" cy="116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8319966" y="4933890"/>
            <a:ext cx="1415973" cy="400110"/>
          </a:xfrm>
          <a:prstGeom prst="rect">
            <a:avLst/>
          </a:prstGeom>
          <a:noFill/>
        </p:spPr>
        <p:txBody>
          <a:bodyPr wrap="none" rtlCol="0">
            <a:spAutoFit/>
          </a:bodyPr>
          <a:lstStyle/>
          <a:p>
            <a:r>
              <a:rPr lang="en-US" sz="2000" b="1" dirty="0" smtClean="0">
                <a:latin typeface="Courier New"/>
                <a:cs typeface="Courier New"/>
              </a:rPr>
              <a:t>00011101</a:t>
            </a:r>
          </a:p>
        </p:txBody>
      </p:sp>
      <p:sp>
        <p:nvSpPr>
          <p:cNvPr id="38" name="TextBox 37"/>
          <p:cNvSpPr txBox="1"/>
          <p:nvPr/>
        </p:nvSpPr>
        <p:spPr>
          <a:xfrm>
            <a:off x="8853405" y="5410200"/>
            <a:ext cx="333720" cy="430887"/>
          </a:xfrm>
          <a:prstGeom prst="rect">
            <a:avLst/>
          </a:prstGeom>
          <a:noFill/>
        </p:spPr>
        <p:txBody>
          <a:bodyPr wrap="none" rtlCol="0">
            <a:spAutoFit/>
          </a:bodyPr>
          <a:lstStyle/>
          <a:p>
            <a:r>
              <a:rPr lang="en-US" sz="2200" dirty="0" smtClean="0">
                <a:latin typeface="Courier New"/>
                <a:cs typeface="Courier New"/>
              </a:rPr>
              <a:t>🁤</a:t>
            </a:r>
            <a:endParaRPr lang="en-US" sz="2200" dirty="0">
              <a:latin typeface="Courier New"/>
              <a:cs typeface="Courier New"/>
            </a:endParaRPr>
          </a:p>
        </p:txBody>
      </p:sp>
      <p:sp>
        <p:nvSpPr>
          <p:cNvPr id="39" name="TextBox 38"/>
          <p:cNvSpPr txBox="1"/>
          <p:nvPr/>
        </p:nvSpPr>
        <p:spPr>
          <a:xfrm>
            <a:off x="5334000" y="5410200"/>
            <a:ext cx="333720" cy="430887"/>
          </a:xfrm>
          <a:prstGeom prst="rect">
            <a:avLst/>
          </a:prstGeom>
          <a:noFill/>
        </p:spPr>
        <p:txBody>
          <a:bodyPr wrap="none" rtlCol="0">
            <a:spAutoFit/>
          </a:bodyPr>
          <a:lstStyle/>
          <a:p>
            <a:r>
              <a:rPr lang="en-US" sz="2200" dirty="0" smtClean="0">
                <a:latin typeface="Courier New"/>
                <a:cs typeface="Courier New"/>
              </a:rPr>
              <a:t>🁤</a:t>
            </a:r>
            <a:endParaRPr lang="en-US" sz="2200" dirty="0">
              <a:latin typeface="Courier New"/>
              <a:cs typeface="Courier New"/>
            </a:endParaRPr>
          </a:p>
        </p:txBody>
      </p:sp>
      <p:sp>
        <p:nvSpPr>
          <p:cNvPr id="40" name="TextBox 39"/>
          <p:cNvSpPr txBox="1"/>
          <p:nvPr/>
        </p:nvSpPr>
        <p:spPr>
          <a:xfrm>
            <a:off x="1600200" y="5410200"/>
            <a:ext cx="333720" cy="430887"/>
          </a:xfrm>
          <a:prstGeom prst="rect">
            <a:avLst/>
          </a:prstGeom>
          <a:noFill/>
        </p:spPr>
        <p:txBody>
          <a:bodyPr wrap="none" rtlCol="0">
            <a:spAutoFit/>
          </a:bodyPr>
          <a:lstStyle/>
          <a:p>
            <a:r>
              <a:rPr lang="en-US" sz="2200" dirty="0" smtClean="0">
                <a:latin typeface="Courier New"/>
                <a:cs typeface="Courier New"/>
              </a:rPr>
              <a:t>🁤</a:t>
            </a:r>
            <a:endParaRPr lang="en-US" sz="2200" dirty="0">
              <a:latin typeface="Courier New"/>
              <a:cs typeface="Courier New"/>
            </a:endParaRPr>
          </a:p>
        </p:txBody>
      </p:sp>
      <p:sp>
        <p:nvSpPr>
          <p:cNvPr id="41" name="TextBox 40"/>
          <p:cNvSpPr txBox="1"/>
          <p:nvPr/>
        </p:nvSpPr>
        <p:spPr>
          <a:xfrm>
            <a:off x="304800" y="5943600"/>
            <a:ext cx="11491848" cy="461665"/>
          </a:xfrm>
          <a:prstGeom prst="rect">
            <a:avLst/>
          </a:prstGeom>
          <a:noFill/>
        </p:spPr>
        <p:txBody>
          <a:bodyPr wrap="none" rtlCol="0">
            <a:spAutoFit/>
          </a:bodyPr>
          <a:lstStyle/>
          <a:p>
            <a:r>
              <a:rPr lang="en-US" sz="2400" dirty="0" smtClean="0"/>
              <a:t>You will not necessarily recognize or even be able to see some of the encrypted characters.</a:t>
            </a:r>
            <a:endParaRPr lang="en-US" sz="2400" dirty="0"/>
          </a:p>
        </p:txBody>
      </p:sp>
    </p:spTree>
    <p:extLst>
      <p:ext uri="{BB962C8B-B14F-4D97-AF65-F5344CB8AC3E}">
        <p14:creationId xmlns:p14="http://schemas.microsoft.com/office/powerpoint/2010/main" val="10795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3" grpId="0"/>
      <p:bldP spid="25" grpId="0"/>
      <p:bldP spid="26" grpId="0"/>
      <p:bldP spid="28" grpId="0"/>
      <p:bldP spid="30" grpId="0"/>
      <p:bldP spid="31" grpId="0"/>
      <p:bldP spid="33" grpId="0"/>
      <p:bldP spid="34" grpId="0"/>
      <p:bldP spid="35" grpId="0"/>
      <p:bldP spid="37" grpId="0"/>
      <p:bldP spid="38" grpId="0"/>
      <p:bldP spid="39"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Bytes and the XOR operator in Java</a:t>
            </a:r>
            <a:endParaRPr lang="en-US" dirty="0"/>
          </a:p>
        </p:txBody>
      </p:sp>
      <p:sp>
        <p:nvSpPr>
          <p:cNvPr id="4" name="Content Placeholder 3"/>
          <p:cNvSpPr>
            <a:spLocks noGrp="1"/>
          </p:cNvSpPr>
          <p:nvPr>
            <p:ph idx="1"/>
          </p:nvPr>
        </p:nvSpPr>
        <p:spPr/>
        <p:txBody>
          <a:bodyPr/>
          <a:lstStyle/>
          <a:p>
            <a:r>
              <a:rPr lang="en-US" dirty="0" smtClean="0"/>
              <a:t>XOR: </a:t>
            </a:r>
            <a:r>
              <a:rPr lang="en-US" sz="2200" b="1" dirty="0" smtClean="0">
                <a:latin typeface="Courier New"/>
                <a:cs typeface="Courier New"/>
              </a:rPr>
              <a:t>^</a:t>
            </a:r>
          </a:p>
          <a:p>
            <a:endParaRPr lang="en-US" sz="2200" b="1" dirty="0">
              <a:latin typeface="Courier New"/>
              <a:cs typeface="Courier New"/>
            </a:endParaRPr>
          </a:p>
          <a:p>
            <a:r>
              <a:rPr lang="en-US" dirty="0" smtClean="0">
                <a:latin typeface="Calibri"/>
                <a:cs typeface="Calibri"/>
              </a:rPr>
              <a:t>Java prints out a byte as an integer value.</a:t>
            </a:r>
          </a:p>
          <a:p>
            <a:endParaRPr lang="en-US" dirty="0">
              <a:latin typeface="Calibri"/>
              <a:cs typeface="Calibri"/>
            </a:endParaRPr>
          </a:p>
          <a:p>
            <a:r>
              <a:rPr lang="en-US" dirty="0" smtClean="0">
                <a:latin typeface="Calibri"/>
                <a:cs typeface="Calibri"/>
              </a:rPr>
              <a:t>Example:</a:t>
            </a:r>
            <a:br>
              <a:rPr lang="en-US" dirty="0" smtClean="0">
                <a:latin typeface="Calibri"/>
                <a:cs typeface="Calibri"/>
              </a:rPr>
            </a:br>
            <a:r>
              <a:rPr lang="en-US" sz="1800" b="1" dirty="0">
                <a:latin typeface="Courier New"/>
                <a:cs typeface="Courier New"/>
              </a:rPr>
              <a:t>byte[] file : { </a:t>
            </a:r>
            <a:r>
              <a:rPr lang="fi-FI" sz="1800" b="1" dirty="0">
                <a:latin typeface="Courier New"/>
                <a:cs typeface="Courier New"/>
              </a:rPr>
              <a:t>01101000, 01100101, 01101100, 01101100, 01101111 }</a:t>
            </a:r>
            <a:r>
              <a:rPr lang="fi-FI" b="1" dirty="0">
                <a:latin typeface="Courier New"/>
                <a:cs typeface="Courier New"/>
              </a:rPr>
              <a:t> </a:t>
            </a:r>
            <a:endParaRPr lang="en-US" b="1" dirty="0">
              <a:latin typeface="Courier New"/>
              <a:cs typeface="Courier New"/>
            </a:endParaRPr>
          </a:p>
          <a:p>
            <a:endParaRPr lang="en-US" dirty="0" smtClean="0">
              <a:latin typeface="Calibri"/>
              <a:cs typeface="Calibri"/>
            </a:endParaRPr>
          </a:p>
          <a:p>
            <a:r>
              <a:rPr lang="en-US" dirty="0" smtClean="0">
                <a:latin typeface="Calibri"/>
                <a:cs typeface="Calibri"/>
              </a:rPr>
              <a:t>In Java, the above array printed out would be:</a:t>
            </a:r>
            <a:br>
              <a:rPr lang="en-US" dirty="0" smtClean="0">
                <a:latin typeface="Calibri"/>
                <a:cs typeface="Calibri"/>
              </a:rPr>
            </a:br>
            <a:r>
              <a:rPr lang="en-US" dirty="0" smtClean="0">
                <a:latin typeface="Calibri"/>
                <a:cs typeface="Calibri"/>
              </a:rPr>
              <a:t>104, 101, 108, 108, 111, </a:t>
            </a:r>
            <a:endParaRPr lang="en-US" dirty="0">
              <a:latin typeface="Calibri"/>
              <a:cs typeface="Calibri"/>
            </a:endParaRPr>
          </a:p>
        </p:txBody>
      </p:sp>
    </p:spTree>
    <p:extLst>
      <p:ext uri="{BB962C8B-B14F-4D97-AF65-F5344CB8AC3E}">
        <p14:creationId xmlns:p14="http://schemas.microsoft.com/office/powerpoint/2010/main" val="312316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Content Placeholder 2"/>
          <p:cNvSpPr>
            <a:spLocks noGrp="1"/>
          </p:cNvSpPr>
          <p:nvPr>
            <p:ph idx="1"/>
          </p:nvPr>
        </p:nvSpPr>
        <p:spPr/>
        <p:txBody>
          <a:bodyPr/>
          <a:lstStyle/>
          <a:p>
            <a:r>
              <a:rPr lang="en-US" dirty="0" smtClean="0"/>
              <a:t>You learned about using the </a:t>
            </a:r>
            <a:r>
              <a:rPr lang="en-US" sz="2200" b="1" dirty="0" smtClean="0">
                <a:latin typeface="Courier New"/>
                <a:cs typeface="Courier New"/>
              </a:rPr>
              <a:t>Scanner</a:t>
            </a:r>
            <a:r>
              <a:rPr lang="en-US" dirty="0" smtClean="0"/>
              <a:t> class for reading from files.</a:t>
            </a:r>
          </a:p>
          <a:p>
            <a:endParaRPr lang="en-US" dirty="0"/>
          </a:p>
          <a:p>
            <a:r>
              <a:rPr lang="en-US" dirty="0" smtClean="0"/>
              <a:t>But, the </a:t>
            </a:r>
            <a:r>
              <a:rPr lang="en-US" sz="2200" b="1" dirty="0" smtClean="0">
                <a:latin typeface="Courier New"/>
                <a:cs typeface="Courier New"/>
              </a:rPr>
              <a:t>Scanner</a:t>
            </a:r>
            <a:r>
              <a:rPr lang="en-US" dirty="0" smtClean="0"/>
              <a:t> class stops at delimiters when reading (using </a:t>
            </a:r>
            <a:r>
              <a:rPr lang="en-US" sz="2200" b="1" dirty="0" smtClean="0">
                <a:latin typeface="Courier New"/>
                <a:cs typeface="Courier New"/>
              </a:rPr>
              <a:t>next()</a:t>
            </a:r>
            <a:r>
              <a:rPr lang="en-US" dirty="0" smtClean="0"/>
              <a:t>) and we want to encode the delimiters (spaces and new lines) to preserve the file format.</a:t>
            </a:r>
          </a:p>
          <a:p>
            <a:endParaRPr lang="en-US" dirty="0"/>
          </a:p>
          <a:p>
            <a:r>
              <a:rPr lang="en-US" dirty="0" smtClean="0"/>
              <a:t>In addition, if we tried to use </a:t>
            </a:r>
            <a:r>
              <a:rPr lang="en-US" sz="2200" b="1" dirty="0" err="1" smtClean="0">
                <a:latin typeface="Courier New"/>
                <a:cs typeface="Courier New"/>
              </a:rPr>
              <a:t>nextLine</a:t>
            </a:r>
            <a:r>
              <a:rPr lang="en-US" sz="2200" b="1" dirty="0" smtClean="0">
                <a:latin typeface="Courier New"/>
                <a:cs typeface="Courier New"/>
              </a:rPr>
              <a:t>()</a:t>
            </a:r>
            <a:r>
              <a:rPr lang="en-US" dirty="0" smtClean="0"/>
              <a:t> and read each line in as a String and then convert to bytes, we could potentially have conversion errors.</a:t>
            </a:r>
          </a:p>
          <a:p>
            <a:endParaRPr lang="en-US" dirty="0"/>
          </a:p>
          <a:p>
            <a:r>
              <a:rPr lang="en-US" dirty="0" smtClean="0"/>
              <a:t>Because of this, it's important to use a Java class that can read in each character from the file as a byte or a stream of bytes.</a:t>
            </a:r>
            <a:endParaRPr lang="en-US" dirty="0"/>
          </a:p>
        </p:txBody>
      </p:sp>
    </p:spTree>
    <p:extLst>
      <p:ext uri="{BB962C8B-B14F-4D97-AF65-F5344CB8AC3E}">
        <p14:creationId xmlns:p14="http://schemas.microsoft.com/office/powerpoint/2010/main" val="218318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868362"/>
          </a:xfrm>
        </p:spPr>
        <p:txBody>
          <a:bodyPr/>
          <a:lstStyle/>
          <a:p>
            <a:r>
              <a:rPr lang="en-US" dirty="0" smtClean="0"/>
              <a:t>The </a:t>
            </a:r>
            <a:r>
              <a:rPr lang="en-US" sz="3400" b="1" dirty="0" err="1" smtClean="0">
                <a:latin typeface="Courier New"/>
                <a:cs typeface="Courier New"/>
              </a:rPr>
              <a:t>FileInputStream</a:t>
            </a:r>
            <a:r>
              <a:rPr lang="en-US" dirty="0" smtClean="0"/>
              <a:t> class</a:t>
            </a:r>
            <a:endParaRPr lang="en-US" dirty="0"/>
          </a:p>
        </p:txBody>
      </p:sp>
      <p:sp>
        <p:nvSpPr>
          <p:cNvPr id="5" name="Content Placeholder 4"/>
          <p:cNvSpPr>
            <a:spLocks noGrp="1"/>
          </p:cNvSpPr>
          <p:nvPr>
            <p:ph idx="1"/>
          </p:nvPr>
        </p:nvSpPr>
        <p:spPr>
          <a:xfrm>
            <a:off x="609600" y="1219200"/>
            <a:ext cx="10972800" cy="838195"/>
          </a:xfrm>
        </p:spPr>
        <p:txBody>
          <a:bodyPr/>
          <a:lstStyle/>
          <a:p>
            <a:r>
              <a:rPr lang="en-US" dirty="0"/>
              <a:t>Creates a </a:t>
            </a:r>
            <a:r>
              <a:rPr lang="en-US" sz="2200" b="1" dirty="0" err="1" smtClean="0">
                <a:latin typeface="Courier New"/>
                <a:cs typeface="Courier New"/>
              </a:rPr>
              <a:t>FileInputStream</a:t>
            </a:r>
            <a:r>
              <a:rPr lang="en-US" dirty="0" smtClean="0"/>
              <a:t> object </a:t>
            </a:r>
            <a:r>
              <a:rPr lang="en-US" dirty="0"/>
              <a:t>by opening a connection to an actual </a:t>
            </a:r>
            <a:r>
              <a:rPr lang="en-US" dirty="0" smtClean="0"/>
              <a:t>file.</a:t>
            </a:r>
            <a:endParaRPr lang="en-US" dirty="0"/>
          </a:p>
        </p:txBody>
      </p:sp>
      <p:pic>
        <p:nvPicPr>
          <p:cNvPr id="6" name="Picture 5"/>
          <p:cNvPicPr>
            <a:picLocks noChangeAspect="1"/>
          </p:cNvPicPr>
          <p:nvPr/>
        </p:nvPicPr>
        <p:blipFill>
          <a:blip r:embed="rId3"/>
          <a:stretch>
            <a:fillRect/>
          </a:stretch>
        </p:blipFill>
        <p:spPr>
          <a:xfrm>
            <a:off x="1224780" y="1905000"/>
            <a:ext cx="9519420" cy="4648200"/>
          </a:xfrm>
          <a:prstGeom prst="rect">
            <a:avLst/>
          </a:prstGeom>
        </p:spPr>
      </p:pic>
      <p:sp>
        <p:nvSpPr>
          <p:cNvPr id="7" name="TextBox 6"/>
          <p:cNvSpPr txBox="1"/>
          <p:nvPr/>
        </p:nvSpPr>
        <p:spPr>
          <a:xfrm>
            <a:off x="6406380" y="4183559"/>
            <a:ext cx="4008154" cy="769441"/>
          </a:xfrm>
          <a:prstGeom prst="rect">
            <a:avLst/>
          </a:prstGeom>
          <a:noFill/>
        </p:spPr>
        <p:txBody>
          <a:bodyPr wrap="none" rtlCol="0">
            <a:spAutoFit/>
          </a:bodyPr>
          <a:lstStyle/>
          <a:p>
            <a:r>
              <a:rPr lang="en-US" sz="2200" dirty="0" smtClean="0">
                <a:latin typeface="Calibri (Body)"/>
                <a:cs typeface="Calibri (Body)"/>
              </a:rPr>
              <a:t>What kind of exception is this?</a:t>
            </a:r>
          </a:p>
          <a:p>
            <a:r>
              <a:rPr lang="en-US" sz="2200" dirty="0" smtClean="0">
                <a:latin typeface="Calibri (Body)"/>
                <a:cs typeface="Calibri (Body)"/>
              </a:rPr>
              <a:t>A checked exception!</a:t>
            </a:r>
            <a:endParaRPr lang="en-US" sz="2200" dirty="0">
              <a:latin typeface="Calibri (Body)"/>
              <a:cs typeface="Calibri (Body)"/>
            </a:endParaRPr>
          </a:p>
        </p:txBody>
      </p:sp>
      <p:cxnSp>
        <p:nvCxnSpPr>
          <p:cNvPr id="9" name="Straight Arrow Connector 8"/>
          <p:cNvCxnSpPr/>
          <p:nvPr/>
        </p:nvCxnSpPr>
        <p:spPr>
          <a:xfrm flipH="1" flipV="1">
            <a:off x="4272781" y="2743200"/>
            <a:ext cx="4267199" cy="1524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96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dirty="0" smtClean="0"/>
              <a:t>How do we read from the file?</a:t>
            </a:r>
            <a:endParaRPr lang="en-US" dirty="0"/>
          </a:p>
        </p:txBody>
      </p:sp>
      <p:sp>
        <p:nvSpPr>
          <p:cNvPr id="3" name="Content Placeholder 2"/>
          <p:cNvSpPr>
            <a:spLocks noGrp="1"/>
          </p:cNvSpPr>
          <p:nvPr>
            <p:ph idx="1"/>
          </p:nvPr>
        </p:nvSpPr>
        <p:spPr>
          <a:xfrm>
            <a:off x="609600" y="2667000"/>
            <a:ext cx="10972800" cy="3886200"/>
          </a:xfrm>
        </p:spPr>
        <p:txBody>
          <a:bodyPr>
            <a:normAutofit fontScale="92500"/>
          </a:bodyPr>
          <a:lstStyle/>
          <a:p>
            <a:r>
              <a:rPr lang="en-US" sz="2200" b="1" dirty="0" err="1" smtClean="0">
                <a:latin typeface="Courier New"/>
                <a:cs typeface="Courier New"/>
              </a:rPr>
              <a:t>IOException</a:t>
            </a:r>
            <a:r>
              <a:rPr lang="en-US" dirty="0" smtClean="0"/>
              <a:t> is also a checked exception. You must handle it.</a:t>
            </a:r>
          </a:p>
          <a:p>
            <a:endParaRPr lang="en-US" dirty="0"/>
          </a:p>
          <a:p>
            <a:r>
              <a:rPr lang="en-US" dirty="0" smtClean="0"/>
              <a:t>You will need to know how many bytes are in your file.</a:t>
            </a:r>
          </a:p>
          <a:p>
            <a:endParaRPr lang="en-US" dirty="0"/>
          </a:p>
          <a:p>
            <a:r>
              <a:rPr lang="en-US" dirty="0" smtClean="0"/>
              <a:t>A </a:t>
            </a:r>
            <a:r>
              <a:rPr lang="en-US" sz="2200" b="1" dirty="0" smtClean="0">
                <a:latin typeface="Courier New"/>
                <a:cs typeface="Courier New"/>
              </a:rPr>
              <a:t>File</a:t>
            </a:r>
            <a:r>
              <a:rPr lang="en-US" dirty="0" smtClean="0"/>
              <a:t> object has a method named </a:t>
            </a:r>
            <a:r>
              <a:rPr lang="en-US" sz="2200" b="1" dirty="0" smtClean="0">
                <a:latin typeface="Courier New"/>
                <a:cs typeface="Courier New"/>
              </a:rPr>
              <a:t>length()</a:t>
            </a:r>
            <a:r>
              <a:rPr lang="en-US" dirty="0" smtClean="0"/>
              <a:t> that gives you the number of bytes in your </a:t>
            </a:r>
            <a:r>
              <a:rPr lang="en-US" dirty="0" smtClean="0"/>
              <a:t>file. You </a:t>
            </a:r>
            <a:r>
              <a:rPr lang="en-US" dirty="0" smtClean="0"/>
              <a:t>can use this value to set the length of your byte array before you read</a:t>
            </a:r>
            <a:r>
              <a:rPr lang="en-US" dirty="0" smtClean="0"/>
              <a:t>.</a:t>
            </a:r>
          </a:p>
          <a:p>
            <a:endParaRPr lang="en-US" dirty="0"/>
          </a:p>
          <a:p>
            <a:r>
              <a:rPr lang="en-US" dirty="0" smtClean="0"/>
              <a:t>The read method is strange because it takes a byte array as a parameter and modifies that parameter by saving the data to the parameter. But it also returns an </a:t>
            </a:r>
            <a:r>
              <a:rPr lang="en-US" dirty="0" err="1" smtClean="0"/>
              <a:t>int</a:t>
            </a:r>
            <a:r>
              <a:rPr lang="en-US" dirty="0" smtClean="0"/>
              <a:t> value that we wil</a:t>
            </a:r>
            <a:r>
              <a:rPr lang="en-US" dirty="0" smtClean="0"/>
              <a:t>l not be using.</a:t>
            </a:r>
            <a:endParaRPr lang="en-US" dirty="0"/>
          </a:p>
        </p:txBody>
      </p:sp>
      <p:pic>
        <p:nvPicPr>
          <p:cNvPr id="5" name="Picture 4"/>
          <p:cNvPicPr>
            <a:picLocks noChangeAspect="1"/>
          </p:cNvPicPr>
          <p:nvPr/>
        </p:nvPicPr>
        <p:blipFill>
          <a:blip r:embed="rId2"/>
          <a:stretch>
            <a:fillRect/>
          </a:stretch>
        </p:blipFill>
        <p:spPr>
          <a:xfrm>
            <a:off x="685800" y="1143000"/>
            <a:ext cx="11089849" cy="1447800"/>
          </a:xfrm>
          <a:prstGeom prst="rect">
            <a:avLst/>
          </a:prstGeom>
        </p:spPr>
      </p:pic>
    </p:spTree>
    <p:extLst>
      <p:ext uri="{BB962C8B-B14F-4D97-AF65-F5344CB8AC3E}">
        <p14:creationId xmlns:p14="http://schemas.microsoft.com/office/powerpoint/2010/main" val="101324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You need to output the resulting byte array representing the encrypted values.</a:t>
            </a:r>
          </a:p>
          <a:p>
            <a:endParaRPr lang="en-US" dirty="0"/>
          </a:p>
          <a:p>
            <a:r>
              <a:rPr lang="en-US" dirty="0" smtClean="0"/>
              <a:t>Use the </a:t>
            </a:r>
            <a:r>
              <a:rPr lang="en-US" sz="2200" b="1" dirty="0" err="1" smtClean="0">
                <a:latin typeface="Courier New"/>
                <a:cs typeface="Courier New"/>
              </a:rPr>
              <a:t>FileOutputStream</a:t>
            </a:r>
            <a:r>
              <a:rPr lang="en-US" dirty="0" smtClean="0"/>
              <a:t> class.</a:t>
            </a:r>
          </a:p>
          <a:p>
            <a:endParaRPr lang="en-US" dirty="0"/>
          </a:p>
          <a:p>
            <a:r>
              <a:rPr lang="en-US" dirty="0" smtClean="0"/>
              <a:t>This class has a method named </a:t>
            </a:r>
            <a:r>
              <a:rPr lang="en-US" sz="2200" b="1" dirty="0" smtClean="0">
                <a:latin typeface="Courier New"/>
                <a:cs typeface="Courier New"/>
              </a:rPr>
              <a:t>write</a:t>
            </a:r>
            <a:r>
              <a:rPr lang="en-US" dirty="0" smtClean="0"/>
              <a:t> that takes a byte array and writes it to a file.</a:t>
            </a:r>
          </a:p>
          <a:p>
            <a:endParaRPr lang="en-US" dirty="0"/>
          </a:p>
          <a:p>
            <a:r>
              <a:rPr lang="en-US" dirty="0" smtClean="0"/>
              <a:t>Use the constructor to specify the name of a file as a String. If that file does not exist, it will create the file for you.</a:t>
            </a:r>
          </a:p>
          <a:p>
            <a:endParaRPr lang="en-US" dirty="0"/>
          </a:p>
          <a:p>
            <a:r>
              <a:rPr lang="en-US" dirty="0" smtClean="0"/>
              <a:t>Make sure to close all </a:t>
            </a:r>
            <a:r>
              <a:rPr lang="en-US" smtClean="0"/>
              <a:t>your resources!</a:t>
            </a:r>
            <a:endParaRPr lang="en-US" dirty="0"/>
          </a:p>
        </p:txBody>
      </p:sp>
    </p:spTree>
    <p:extLst>
      <p:ext uri="{BB962C8B-B14F-4D97-AF65-F5344CB8AC3E}">
        <p14:creationId xmlns:p14="http://schemas.microsoft.com/office/powerpoint/2010/main" val="373082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Let's encrypt a file!</a:t>
            </a:r>
            <a:endParaRPr lang="en-US" sz="3600" dirty="0"/>
          </a:p>
        </p:txBody>
      </p:sp>
      <p:pic>
        <p:nvPicPr>
          <p:cNvPr id="6" name="Picture 5"/>
          <p:cNvPicPr>
            <a:picLocks noChangeAspect="1"/>
          </p:cNvPicPr>
          <p:nvPr/>
        </p:nvPicPr>
        <p:blipFill>
          <a:blip r:embed="rId2"/>
          <a:stretch>
            <a:fillRect/>
          </a:stretch>
        </p:blipFill>
        <p:spPr>
          <a:xfrm>
            <a:off x="4292600" y="1981200"/>
            <a:ext cx="3327400" cy="2451100"/>
          </a:xfrm>
          <a:prstGeom prst="rect">
            <a:avLst/>
          </a:prstGeom>
        </p:spPr>
      </p:pic>
    </p:spTree>
    <p:extLst>
      <p:ext uri="{BB962C8B-B14F-4D97-AF65-F5344CB8AC3E}">
        <p14:creationId xmlns:p14="http://schemas.microsoft.com/office/powerpoint/2010/main" val="231932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lstStyle/>
          <a:p>
            <a:r>
              <a:rPr lang="en-US" dirty="0" smtClean="0"/>
              <a:t>Also called cryptology.</a:t>
            </a:r>
          </a:p>
          <a:p>
            <a:endParaRPr lang="en-US" dirty="0"/>
          </a:p>
          <a:p>
            <a:r>
              <a:rPr lang="en-US" dirty="0" smtClean="0"/>
              <a:t>Comes from the Greek roots </a:t>
            </a:r>
            <a:r>
              <a:rPr lang="en-US" i="1" dirty="0" err="1" smtClean="0"/>
              <a:t>kryptós</a:t>
            </a:r>
            <a:r>
              <a:rPr lang="en-US" dirty="0" smtClean="0"/>
              <a:t>, for "hidden</a:t>
            </a:r>
            <a:r>
              <a:rPr lang="en-US" dirty="0"/>
              <a:t>, secret"; </a:t>
            </a:r>
            <a:r>
              <a:rPr lang="en-US" dirty="0" smtClean="0"/>
              <a:t>-</a:t>
            </a:r>
            <a:r>
              <a:rPr lang="en-US" i="1" dirty="0" err="1" smtClean="0"/>
              <a:t>graphein</a:t>
            </a:r>
            <a:r>
              <a:rPr lang="en-US" dirty="0" smtClean="0"/>
              <a:t>, for </a:t>
            </a:r>
            <a:r>
              <a:rPr lang="en-US" dirty="0"/>
              <a:t>"writing", </a:t>
            </a:r>
            <a:r>
              <a:rPr lang="en-US" dirty="0" smtClean="0"/>
              <a:t>or </a:t>
            </a:r>
            <a:r>
              <a:rPr lang="en-US" i="1" dirty="0"/>
              <a:t>-logia</a:t>
            </a:r>
            <a:r>
              <a:rPr lang="en-US" dirty="0"/>
              <a:t>, </a:t>
            </a:r>
            <a:r>
              <a:rPr lang="en-US" dirty="0" smtClean="0"/>
              <a:t>for "</a:t>
            </a:r>
            <a:r>
              <a:rPr lang="en-US" dirty="0"/>
              <a:t>study</a:t>
            </a:r>
            <a:r>
              <a:rPr lang="en-US" dirty="0" smtClean="0"/>
              <a:t>".</a:t>
            </a:r>
          </a:p>
          <a:p>
            <a:endParaRPr lang="en-US" dirty="0"/>
          </a:p>
          <a:p>
            <a:r>
              <a:rPr lang="en-US" dirty="0" smtClean="0"/>
              <a:t>It is the </a:t>
            </a:r>
            <a:r>
              <a:rPr lang="en-US" dirty="0"/>
              <a:t>practice and study of techniques for secure communication in the presence of third parties called adversaries</a:t>
            </a:r>
            <a:r>
              <a:rPr lang="en-US" dirty="0" smtClean="0"/>
              <a:t>. </a:t>
            </a:r>
          </a:p>
          <a:p>
            <a:endParaRPr lang="en-US" dirty="0"/>
          </a:p>
          <a:p>
            <a:r>
              <a:rPr lang="en-US" dirty="0" smtClean="0"/>
              <a:t>More </a:t>
            </a:r>
            <a:r>
              <a:rPr lang="en-US" dirty="0"/>
              <a:t>generally, cryptography is about constructing and analyzing protocols that prevent third parties or the public from reading private </a:t>
            </a:r>
            <a:r>
              <a:rPr lang="en-US" dirty="0" smtClean="0"/>
              <a:t>messages.</a:t>
            </a:r>
            <a:endParaRPr lang="en-US" dirty="0"/>
          </a:p>
        </p:txBody>
      </p:sp>
    </p:spTree>
    <p:extLst>
      <p:ext uri="{BB962C8B-B14F-4D97-AF65-F5344CB8AC3E}">
        <p14:creationId xmlns:p14="http://schemas.microsoft.com/office/powerpoint/2010/main" val="399445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Heavily </a:t>
            </a:r>
            <a:r>
              <a:rPr lang="en-US" dirty="0"/>
              <a:t>based on mathematical theory and computer science </a:t>
            </a:r>
            <a:r>
              <a:rPr lang="en-US" dirty="0" smtClean="0"/>
              <a:t>practice.</a:t>
            </a:r>
          </a:p>
          <a:p>
            <a:endParaRPr lang="en-US" dirty="0"/>
          </a:p>
          <a:p>
            <a:r>
              <a:rPr lang="en-US" dirty="0"/>
              <a:t>C</a:t>
            </a:r>
            <a:r>
              <a:rPr lang="en-US" dirty="0" smtClean="0"/>
              <a:t>ryptographic </a:t>
            </a:r>
            <a:r>
              <a:rPr lang="en-US" dirty="0"/>
              <a:t>algorithms are designed </a:t>
            </a:r>
            <a:r>
              <a:rPr lang="en-US" dirty="0" smtClean="0"/>
              <a:t>around computational </a:t>
            </a:r>
            <a:r>
              <a:rPr lang="en-US" dirty="0"/>
              <a:t>hardness assumptions, making such algorithms </a:t>
            </a:r>
            <a:r>
              <a:rPr lang="en-US" dirty="0" smtClean="0"/>
              <a:t>difficult </a:t>
            </a:r>
            <a:r>
              <a:rPr lang="en-US" dirty="0"/>
              <a:t>to break in practice by any </a:t>
            </a:r>
            <a:r>
              <a:rPr lang="en-US" dirty="0" smtClean="0"/>
              <a:t>adversary.</a:t>
            </a:r>
          </a:p>
          <a:p>
            <a:endParaRPr lang="en-US" dirty="0"/>
          </a:p>
          <a:p>
            <a:r>
              <a:rPr lang="en-US" dirty="0" smtClean="0"/>
              <a:t>Theoretical </a:t>
            </a:r>
            <a:r>
              <a:rPr lang="en-US" dirty="0"/>
              <a:t>advances, </a:t>
            </a:r>
            <a:r>
              <a:rPr lang="en-US" dirty="0" smtClean="0"/>
              <a:t>for example, </a:t>
            </a:r>
            <a:r>
              <a:rPr lang="en-US" dirty="0"/>
              <a:t>improvements in integer factorization algorithms, and faster computing </a:t>
            </a:r>
            <a:r>
              <a:rPr lang="en-US" dirty="0" smtClean="0"/>
              <a:t>technology, </a:t>
            </a:r>
            <a:r>
              <a:rPr lang="en-US" dirty="0"/>
              <a:t>require these solutions to be continually adapted.</a:t>
            </a:r>
          </a:p>
        </p:txBody>
      </p:sp>
    </p:spTree>
    <p:extLst>
      <p:ext uri="{BB962C8B-B14F-4D97-AF65-F5344CB8AC3E}">
        <p14:creationId xmlns:p14="http://schemas.microsoft.com/office/powerpoint/2010/main" val="359908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Legal and Ethical Cryptography Concerns</a:t>
            </a:r>
            <a:endParaRPr lang="en-US" dirty="0"/>
          </a:p>
        </p:txBody>
      </p:sp>
      <p:sp>
        <p:nvSpPr>
          <p:cNvPr id="3" name="Content Placeholder 2"/>
          <p:cNvSpPr>
            <a:spLocks noGrp="1"/>
          </p:cNvSpPr>
          <p:nvPr>
            <p:ph idx="1"/>
          </p:nvPr>
        </p:nvSpPr>
        <p:spPr/>
        <p:txBody>
          <a:bodyPr>
            <a:normAutofit fontScale="92500"/>
          </a:bodyPr>
          <a:lstStyle/>
          <a:p>
            <a:r>
              <a:rPr lang="en-US" dirty="0"/>
              <a:t>The growth of cryptographic technology has raised a number of legal issues in the information age. </a:t>
            </a:r>
            <a:endParaRPr lang="en-US" dirty="0" smtClean="0"/>
          </a:p>
          <a:p>
            <a:endParaRPr lang="en-US" dirty="0"/>
          </a:p>
          <a:p>
            <a:r>
              <a:rPr lang="en-US" dirty="0" smtClean="0"/>
              <a:t>Cryptography's </a:t>
            </a:r>
            <a:r>
              <a:rPr lang="en-US" dirty="0"/>
              <a:t>potential for use as a tool for espionage and sedition has led many governments to classify it as a weapon and to limit or even prohibit its use and </a:t>
            </a:r>
            <a:r>
              <a:rPr lang="en-US" dirty="0" smtClean="0"/>
              <a:t>export.</a:t>
            </a:r>
            <a:endParaRPr lang="en-US" baseline="30000" dirty="0"/>
          </a:p>
          <a:p>
            <a:endParaRPr lang="en-US" baseline="30000" dirty="0" smtClean="0"/>
          </a:p>
          <a:p>
            <a:r>
              <a:rPr lang="en-US" dirty="0" smtClean="0"/>
              <a:t>In </a:t>
            </a:r>
            <a:r>
              <a:rPr lang="en-US" dirty="0"/>
              <a:t>some jurisdictions where the use of cryptography is legal, laws permit investigators to compel the disclosure of encryption keys for documents relevant to an investigation</a:t>
            </a:r>
            <a:r>
              <a:rPr lang="en-US" dirty="0" smtClean="0"/>
              <a:t>. </a:t>
            </a:r>
          </a:p>
          <a:p>
            <a:endParaRPr lang="en-US" dirty="0"/>
          </a:p>
          <a:p>
            <a:r>
              <a:rPr lang="en-US" dirty="0" smtClean="0"/>
              <a:t>Cryptography </a:t>
            </a:r>
            <a:r>
              <a:rPr lang="en-US" dirty="0"/>
              <a:t>also plays a major role in digital rights management and copyright infringement of digital media</a:t>
            </a:r>
            <a:r>
              <a:rPr lang="en-US" dirty="0" smtClean="0"/>
              <a:t>.</a:t>
            </a:r>
            <a:endParaRPr lang="en-US" dirty="0"/>
          </a:p>
        </p:txBody>
      </p:sp>
    </p:spTree>
    <p:extLst>
      <p:ext uri="{BB962C8B-B14F-4D97-AF65-F5344CB8AC3E}">
        <p14:creationId xmlns:p14="http://schemas.microsoft.com/office/powerpoint/2010/main" val="314361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381000"/>
            <a:ext cx="3870779" cy="3187700"/>
          </a:xfrm>
          <a:prstGeom prst="rect">
            <a:avLst/>
          </a:prstGeom>
        </p:spPr>
      </p:pic>
      <p:pic>
        <p:nvPicPr>
          <p:cNvPr id="5" name="Picture 4"/>
          <p:cNvPicPr>
            <a:picLocks noChangeAspect="1"/>
          </p:cNvPicPr>
          <p:nvPr/>
        </p:nvPicPr>
        <p:blipFill>
          <a:blip r:embed="rId3"/>
          <a:stretch>
            <a:fillRect/>
          </a:stretch>
        </p:blipFill>
        <p:spPr>
          <a:xfrm>
            <a:off x="6172200" y="304800"/>
            <a:ext cx="5753100" cy="2485691"/>
          </a:xfrm>
          <a:prstGeom prst="rect">
            <a:avLst/>
          </a:prstGeom>
        </p:spPr>
      </p:pic>
      <p:pic>
        <p:nvPicPr>
          <p:cNvPr id="6" name="Picture 5"/>
          <p:cNvPicPr>
            <a:picLocks noChangeAspect="1"/>
          </p:cNvPicPr>
          <p:nvPr/>
        </p:nvPicPr>
        <p:blipFill>
          <a:blip r:embed="rId4"/>
          <a:stretch>
            <a:fillRect/>
          </a:stretch>
        </p:blipFill>
        <p:spPr>
          <a:xfrm>
            <a:off x="6324600" y="4991100"/>
            <a:ext cx="5340161" cy="1638300"/>
          </a:xfrm>
          <a:prstGeom prst="rect">
            <a:avLst/>
          </a:prstGeom>
        </p:spPr>
      </p:pic>
      <p:pic>
        <p:nvPicPr>
          <p:cNvPr id="7" name="Picture 6"/>
          <p:cNvPicPr>
            <a:picLocks noChangeAspect="1"/>
          </p:cNvPicPr>
          <p:nvPr/>
        </p:nvPicPr>
        <p:blipFill>
          <a:blip r:embed="rId5"/>
          <a:stretch>
            <a:fillRect/>
          </a:stretch>
        </p:blipFill>
        <p:spPr>
          <a:xfrm>
            <a:off x="533400" y="3962400"/>
            <a:ext cx="4953000" cy="2476500"/>
          </a:xfrm>
          <a:prstGeom prst="rect">
            <a:avLst/>
          </a:prstGeom>
        </p:spPr>
      </p:pic>
      <p:pic>
        <p:nvPicPr>
          <p:cNvPr id="8" name="Picture 7"/>
          <p:cNvPicPr>
            <a:picLocks noChangeAspect="1"/>
          </p:cNvPicPr>
          <p:nvPr/>
        </p:nvPicPr>
        <p:blipFill>
          <a:blip r:embed="rId6"/>
          <a:stretch>
            <a:fillRect/>
          </a:stretch>
        </p:blipFill>
        <p:spPr>
          <a:xfrm>
            <a:off x="7309355" y="2743200"/>
            <a:ext cx="3968245" cy="2235200"/>
          </a:xfrm>
          <a:prstGeom prst="rect">
            <a:avLst/>
          </a:prstGeom>
        </p:spPr>
      </p:pic>
      <p:pic>
        <p:nvPicPr>
          <p:cNvPr id="9" name="Picture 8"/>
          <p:cNvPicPr>
            <a:picLocks noChangeAspect="1"/>
          </p:cNvPicPr>
          <p:nvPr/>
        </p:nvPicPr>
        <p:blipFill>
          <a:blip r:embed="rId7"/>
          <a:stretch>
            <a:fillRect/>
          </a:stretch>
        </p:blipFill>
        <p:spPr>
          <a:xfrm>
            <a:off x="4953000" y="2971800"/>
            <a:ext cx="2904142" cy="863600"/>
          </a:xfrm>
          <a:prstGeom prst="rect">
            <a:avLst/>
          </a:prstGeom>
        </p:spPr>
      </p:pic>
    </p:spTree>
    <p:extLst>
      <p:ext uri="{BB962C8B-B14F-4D97-AF65-F5344CB8AC3E}">
        <p14:creationId xmlns:p14="http://schemas.microsoft.com/office/powerpoint/2010/main" val="404798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dirty="0" smtClean="0"/>
              <a:t>The Exclusive OR (XOR) Operator</a:t>
            </a:r>
            <a:endParaRPr lang="en-US" dirty="0"/>
          </a:p>
        </p:txBody>
      </p:sp>
      <p:sp>
        <p:nvSpPr>
          <p:cNvPr id="3" name="Content Placeholder 2"/>
          <p:cNvSpPr>
            <a:spLocks noGrp="1"/>
          </p:cNvSpPr>
          <p:nvPr>
            <p:ph idx="1"/>
          </p:nvPr>
        </p:nvSpPr>
        <p:spPr>
          <a:xfrm>
            <a:off x="609600" y="1295400"/>
            <a:ext cx="10972800" cy="2133595"/>
          </a:xfrm>
        </p:spPr>
        <p:txBody>
          <a:bodyPr/>
          <a:lstStyle/>
          <a:p>
            <a:r>
              <a:rPr lang="en-US" dirty="0"/>
              <a:t>The Exclusive OR (XOR) operator is a fundamental technique in cryptography. It is still used today in most encryption </a:t>
            </a:r>
            <a:r>
              <a:rPr lang="en-US" dirty="0" smtClean="0"/>
              <a:t>algorithms</a:t>
            </a:r>
            <a:r>
              <a:rPr lang="en-US" dirty="0"/>
              <a:t>. </a:t>
            </a:r>
            <a:endParaRPr lang="en-US" dirty="0" smtClean="0"/>
          </a:p>
          <a:p>
            <a:endParaRPr lang="en-US" dirty="0"/>
          </a:p>
          <a:p>
            <a:r>
              <a:rPr lang="en-US" dirty="0" smtClean="0"/>
              <a:t>It </a:t>
            </a:r>
            <a:r>
              <a:rPr lang="en-US" dirty="0"/>
              <a:t>will return true if one, </a:t>
            </a:r>
            <a:r>
              <a:rPr lang="en-US" b="1" dirty="0"/>
              <a:t>and only one</a:t>
            </a:r>
            <a:r>
              <a:rPr lang="en-US" dirty="0"/>
              <a:t>, of the two </a:t>
            </a:r>
            <a:r>
              <a:rPr lang="en-US" dirty="0" smtClean="0"/>
              <a:t>values </a:t>
            </a:r>
            <a:r>
              <a:rPr lang="en-US" dirty="0"/>
              <a:t>is true</a:t>
            </a:r>
            <a:r>
              <a:rPr lang="en-US" dirty="0" smtClean="0"/>
              <a:t>.</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62675527"/>
              </p:ext>
            </p:extLst>
          </p:nvPr>
        </p:nvGraphicFramePr>
        <p:xfrm>
          <a:off x="990600" y="3581400"/>
          <a:ext cx="3505200" cy="2819400"/>
        </p:xfrm>
        <a:graphic>
          <a:graphicData uri="http://schemas.openxmlformats.org/drawingml/2006/table">
            <a:tbl>
              <a:tblPr firstRow="1" bandRow="1">
                <a:tableStyleId>{2D5ABB26-0587-4C30-8999-92F81FD0307C}</a:tableStyleId>
              </a:tblPr>
              <a:tblGrid>
                <a:gridCol w="1168400"/>
                <a:gridCol w="1168400"/>
                <a:gridCol w="1168400"/>
              </a:tblGrid>
              <a:tr h="563880">
                <a:tc>
                  <a:txBody>
                    <a:bodyPr/>
                    <a:lstStyle/>
                    <a:p>
                      <a:pPr algn="ctr"/>
                      <a:r>
                        <a:rPr lang="en-US" b="1" dirty="0" smtClean="0">
                          <a:latin typeface="Courier New"/>
                          <a:cs typeface="Courier New"/>
                        </a:rPr>
                        <a:t>A</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1" dirty="0" smtClean="0">
                          <a:latin typeface="Courier New"/>
                          <a:cs typeface="Courier New"/>
                        </a:rPr>
                        <a:t>B</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1" dirty="0" smtClean="0">
                          <a:latin typeface="Courier New"/>
                          <a:cs typeface="Courier New"/>
                        </a:rPr>
                        <a:t>XOR</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563880">
                <a:tc>
                  <a:txBody>
                    <a:bodyPr/>
                    <a:lstStyle/>
                    <a:p>
                      <a:pPr algn="ctr"/>
                      <a:r>
                        <a:rPr lang="en-US" b="1" dirty="0" smtClean="0">
                          <a:latin typeface="Courier New"/>
                          <a:cs typeface="Courier New"/>
                        </a:rPr>
                        <a:t>true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true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false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80">
                <a:tc>
                  <a:txBody>
                    <a:bodyPr/>
                    <a:lstStyle/>
                    <a:p>
                      <a:pPr algn="ctr"/>
                      <a:r>
                        <a:rPr lang="en-US" b="1" dirty="0" smtClean="0">
                          <a:latin typeface="Courier New"/>
                          <a:cs typeface="Courier New"/>
                        </a:rPr>
                        <a:t>true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false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true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80">
                <a:tc>
                  <a:txBody>
                    <a:bodyPr/>
                    <a:lstStyle/>
                    <a:p>
                      <a:pPr algn="ctr"/>
                      <a:r>
                        <a:rPr lang="en-US" b="1" dirty="0" smtClean="0">
                          <a:latin typeface="Courier New"/>
                          <a:cs typeface="Courier New"/>
                        </a:rPr>
                        <a:t>false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true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true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80">
                <a:tc>
                  <a:txBody>
                    <a:bodyPr/>
                    <a:lstStyle/>
                    <a:p>
                      <a:pPr algn="ctr"/>
                      <a:r>
                        <a:rPr lang="en-US" b="1" dirty="0" smtClean="0">
                          <a:latin typeface="Courier New"/>
                          <a:cs typeface="Courier New"/>
                        </a:rPr>
                        <a:t>false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false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false</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19202261"/>
              </p:ext>
            </p:extLst>
          </p:nvPr>
        </p:nvGraphicFramePr>
        <p:xfrm>
          <a:off x="5410200" y="3581400"/>
          <a:ext cx="3505200" cy="2819400"/>
        </p:xfrm>
        <a:graphic>
          <a:graphicData uri="http://schemas.openxmlformats.org/drawingml/2006/table">
            <a:tbl>
              <a:tblPr firstRow="1" bandRow="1">
                <a:tableStyleId>{2D5ABB26-0587-4C30-8999-92F81FD0307C}</a:tableStyleId>
              </a:tblPr>
              <a:tblGrid>
                <a:gridCol w="1168400"/>
                <a:gridCol w="1168400"/>
                <a:gridCol w="1168400"/>
              </a:tblGrid>
              <a:tr h="563880">
                <a:tc>
                  <a:txBody>
                    <a:bodyPr/>
                    <a:lstStyle/>
                    <a:p>
                      <a:pPr algn="ctr"/>
                      <a:r>
                        <a:rPr lang="en-US" b="1" dirty="0" smtClean="0">
                          <a:latin typeface="Courier New"/>
                          <a:cs typeface="Courier New"/>
                        </a:rPr>
                        <a:t>A</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1" dirty="0" smtClean="0">
                          <a:latin typeface="Courier New"/>
                          <a:cs typeface="Courier New"/>
                        </a:rPr>
                        <a:t>B</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1" dirty="0" smtClean="0">
                          <a:latin typeface="Courier New"/>
                          <a:cs typeface="Courier New"/>
                        </a:rPr>
                        <a:t>XOR</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563880">
                <a:tc>
                  <a:txBody>
                    <a:bodyPr/>
                    <a:lstStyle/>
                    <a:p>
                      <a:pPr algn="ctr"/>
                      <a:r>
                        <a:rPr lang="en-US" b="1" dirty="0" smtClean="0">
                          <a:latin typeface="Courier New"/>
                          <a:cs typeface="Courier New"/>
                        </a:rPr>
                        <a:t>1</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1</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0</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80">
                <a:tc>
                  <a:txBody>
                    <a:bodyPr/>
                    <a:lstStyle/>
                    <a:p>
                      <a:pPr algn="ctr"/>
                      <a:r>
                        <a:rPr lang="en-US" b="1" dirty="0" smtClean="0">
                          <a:latin typeface="Courier New"/>
                          <a:cs typeface="Courier New"/>
                        </a:rPr>
                        <a:t>1</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0</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1</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80">
                <a:tc>
                  <a:txBody>
                    <a:bodyPr/>
                    <a:lstStyle/>
                    <a:p>
                      <a:pPr algn="ctr"/>
                      <a:r>
                        <a:rPr lang="en-US" b="1" dirty="0" smtClean="0">
                          <a:latin typeface="Courier New"/>
                          <a:cs typeface="Courier New"/>
                        </a:rPr>
                        <a:t>0</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1</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1</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80">
                <a:tc>
                  <a:txBody>
                    <a:bodyPr/>
                    <a:lstStyle/>
                    <a:p>
                      <a:pPr algn="ctr"/>
                      <a:r>
                        <a:rPr lang="en-US" b="1" dirty="0" smtClean="0">
                          <a:latin typeface="Courier New"/>
                          <a:cs typeface="Courier New"/>
                        </a:rPr>
                        <a:t>0</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0</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latin typeface="Courier New"/>
                          <a:cs typeface="Courier New"/>
                        </a:rPr>
                        <a:t>0</a:t>
                      </a:r>
                      <a:endParaRPr lang="en-US" b="1"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9296400" y="3581400"/>
            <a:ext cx="2454781" cy="1785104"/>
          </a:xfrm>
          <a:prstGeom prst="rect">
            <a:avLst/>
          </a:prstGeom>
          <a:noFill/>
        </p:spPr>
        <p:txBody>
          <a:bodyPr wrap="none" rtlCol="0">
            <a:spAutoFit/>
          </a:bodyPr>
          <a:lstStyle/>
          <a:p>
            <a:r>
              <a:rPr lang="en-US" sz="2200" dirty="0" smtClean="0">
                <a:latin typeface="Calibri"/>
                <a:cs typeface="Calibri"/>
              </a:rPr>
              <a:t>Using bits, 1 </a:t>
            </a:r>
            <a:br>
              <a:rPr lang="en-US" sz="2200" dirty="0" smtClean="0">
                <a:latin typeface="Calibri"/>
                <a:cs typeface="Calibri"/>
              </a:rPr>
            </a:br>
            <a:r>
              <a:rPr lang="en-US" sz="2200" dirty="0" smtClean="0">
                <a:latin typeface="Calibri"/>
                <a:cs typeface="Calibri"/>
              </a:rPr>
              <a:t>represents</a:t>
            </a:r>
            <a:r>
              <a:rPr lang="en-US" sz="2200" dirty="0">
                <a:latin typeface="Calibri"/>
                <a:cs typeface="Calibri"/>
              </a:rPr>
              <a:t> </a:t>
            </a:r>
            <a:r>
              <a:rPr lang="en-US" sz="2200" dirty="0" smtClean="0">
                <a:latin typeface="Calibri"/>
                <a:cs typeface="Calibri"/>
              </a:rPr>
              <a:t>true and </a:t>
            </a:r>
            <a:br>
              <a:rPr lang="en-US" sz="2200" dirty="0" smtClean="0">
                <a:latin typeface="Calibri"/>
                <a:cs typeface="Calibri"/>
              </a:rPr>
            </a:br>
            <a:r>
              <a:rPr lang="en-US" sz="2200" dirty="0" smtClean="0">
                <a:latin typeface="Calibri"/>
                <a:cs typeface="Calibri"/>
              </a:rPr>
              <a:t>0 represents false.</a:t>
            </a:r>
          </a:p>
          <a:p>
            <a:endParaRPr lang="en-US" sz="2200" dirty="0">
              <a:latin typeface="Calibri"/>
              <a:cs typeface="Calibri"/>
            </a:endParaRPr>
          </a:p>
          <a:p>
            <a:r>
              <a:rPr lang="en-US" sz="2200" dirty="0" smtClean="0">
                <a:latin typeface="Calibri"/>
                <a:cs typeface="Calibri"/>
              </a:rPr>
              <a:t>A byte is 8 bits.</a:t>
            </a:r>
            <a:endParaRPr lang="en-US" sz="2200" dirty="0">
              <a:latin typeface="Calibri"/>
              <a:cs typeface="Calibri"/>
            </a:endParaRPr>
          </a:p>
        </p:txBody>
      </p:sp>
    </p:spTree>
    <p:extLst>
      <p:ext uri="{BB962C8B-B14F-4D97-AF65-F5344CB8AC3E}">
        <p14:creationId xmlns:p14="http://schemas.microsoft.com/office/powerpoint/2010/main" val="335246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792162"/>
          </a:xfrm>
        </p:spPr>
        <p:txBody>
          <a:bodyPr/>
          <a:lstStyle/>
          <a:p>
            <a:r>
              <a:rPr lang="en-US" dirty="0" smtClean="0"/>
              <a:t>Example</a:t>
            </a:r>
            <a:endParaRPr lang="en-US" dirty="0"/>
          </a:p>
        </p:txBody>
      </p:sp>
      <p:sp>
        <p:nvSpPr>
          <p:cNvPr id="5" name="Content Placeholder 4"/>
          <p:cNvSpPr>
            <a:spLocks noGrp="1"/>
          </p:cNvSpPr>
          <p:nvPr>
            <p:ph idx="1"/>
          </p:nvPr>
        </p:nvSpPr>
        <p:spPr>
          <a:xfrm>
            <a:off x="609600" y="1447801"/>
            <a:ext cx="10972800" cy="1981199"/>
          </a:xfrm>
        </p:spPr>
        <p:txBody>
          <a:bodyPr/>
          <a:lstStyle/>
          <a:p>
            <a:r>
              <a:rPr lang="en-US" dirty="0" smtClean="0"/>
              <a:t>Each character can be represented as a binary number.</a:t>
            </a:r>
          </a:p>
          <a:p>
            <a:endParaRPr lang="en-US" dirty="0"/>
          </a:p>
          <a:p>
            <a:r>
              <a:rPr lang="en-US" dirty="0" smtClean="0"/>
              <a:t>For example, 4 has the binary representation of </a:t>
            </a:r>
            <a:r>
              <a:rPr lang="fi-FI" dirty="0"/>
              <a:t>00110100, </a:t>
            </a:r>
            <a:r>
              <a:rPr lang="fi-FI" dirty="0" smtClean="0"/>
              <a:t>and Q </a:t>
            </a:r>
            <a:r>
              <a:rPr lang="fi-FI" dirty="0" err="1" smtClean="0"/>
              <a:t>has</a:t>
            </a:r>
            <a:r>
              <a:rPr lang="fi-FI" dirty="0" smtClean="0"/>
              <a:t> the </a:t>
            </a:r>
            <a:r>
              <a:rPr lang="fi-FI" dirty="0" err="1" smtClean="0"/>
              <a:t>binary</a:t>
            </a:r>
            <a:r>
              <a:rPr lang="fi-FI" dirty="0" smtClean="0"/>
              <a:t> </a:t>
            </a:r>
            <a:r>
              <a:rPr lang="fi-FI" dirty="0" err="1" smtClean="0"/>
              <a:t>representation</a:t>
            </a:r>
            <a:r>
              <a:rPr lang="fi-FI" dirty="0" smtClean="0"/>
              <a:t> </a:t>
            </a:r>
            <a:r>
              <a:rPr lang="fi-FI" dirty="0"/>
              <a:t>of </a:t>
            </a:r>
            <a:r>
              <a:rPr lang="fi-FI" dirty="0" smtClean="0"/>
              <a:t>01010001.</a:t>
            </a:r>
            <a:endParaRPr lang="en-US" dirty="0"/>
          </a:p>
        </p:txBody>
      </p:sp>
      <p:sp>
        <p:nvSpPr>
          <p:cNvPr id="6" name="TextBox 5"/>
          <p:cNvSpPr txBox="1"/>
          <p:nvPr/>
        </p:nvSpPr>
        <p:spPr>
          <a:xfrm>
            <a:off x="1992838" y="3662065"/>
            <a:ext cx="1662234" cy="461665"/>
          </a:xfrm>
          <a:prstGeom prst="rect">
            <a:avLst/>
          </a:prstGeom>
          <a:noFill/>
        </p:spPr>
        <p:txBody>
          <a:bodyPr wrap="none" rtlCol="0">
            <a:spAutoFit/>
          </a:bodyPr>
          <a:lstStyle/>
          <a:p>
            <a:r>
              <a:rPr lang="en-US" sz="2400" b="1" dirty="0" smtClean="0">
                <a:latin typeface="Courier New"/>
                <a:cs typeface="Courier New"/>
              </a:rPr>
              <a:t>Q XOR 4:</a:t>
            </a:r>
            <a:endParaRPr lang="en-US" sz="2400" b="1" dirty="0">
              <a:latin typeface="Courier New"/>
              <a:cs typeface="Courier New"/>
            </a:endParaRPr>
          </a:p>
        </p:txBody>
      </p:sp>
      <p:sp>
        <p:nvSpPr>
          <p:cNvPr id="7" name="TextBox 6"/>
          <p:cNvSpPr txBox="1"/>
          <p:nvPr/>
        </p:nvSpPr>
        <p:spPr>
          <a:xfrm>
            <a:off x="4140604" y="3657600"/>
            <a:ext cx="1662234" cy="830997"/>
          </a:xfrm>
          <a:prstGeom prst="rect">
            <a:avLst/>
          </a:prstGeom>
          <a:noFill/>
        </p:spPr>
        <p:txBody>
          <a:bodyPr wrap="none" rtlCol="0">
            <a:spAutoFit/>
          </a:bodyPr>
          <a:lstStyle/>
          <a:p>
            <a:r>
              <a:rPr lang="en-US" sz="2400" b="1" dirty="0">
                <a:latin typeface="Courier New"/>
                <a:cs typeface="Courier New"/>
              </a:rPr>
              <a:t>01010001</a:t>
            </a:r>
            <a:endParaRPr lang="en-US" sz="2400" b="1" dirty="0" smtClean="0">
              <a:latin typeface="Courier New"/>
              <a:cs typeface="Courier New"/>
            </a:endParaRPr>
          </a:p>
          <a:p>
            <a:r>
              <a:rPr lang="en-US" sz="2400" b="1" dirty="0" smtClean="0">
                <a:latin typeface="Courier New"/>
                <a:cs typeface="Courier New"/>
              </a:rPr>
              <a:t>00110100</a:t>
            </a:r>
            <a:endParaRPr lang="en-US" sz="2400" b="1" dirty="0">
              <a:latin typeface="Courier New"/>
              <a:cs typeface="Courier New"/>
            </a:endParaRPr>
          </a:p>
        </p:txBody>
      </p:sp>
      <p:cxnSp>
        <p:nvCxnSpPr>
          <p:cNvPr id="9" name="Straight Connector 8"/>
          <p:cNvCxnSpPr/>
          <p:nvPr/>
        </p:nvCxnSpPr>
        <p:spPr>
          <a:xfrm>
            <a:off x="3897838" y="4500265"/>
            <a:ext cx="2209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40604" y="4507468"/>
            <a:ext cx="1662234" cy="461665"/>
          </a:xfrm>
          <a:prstGeom prst="rect">
            <a:avLst/>
          </a:prstGeom>
          <a:noFill/>
        </p:spPr>
        <p:txBody>
          <a:bodyPr wrap="none" rtlCol="0">
            <a:spAutoFit/>
          </a:bodyPr>
          <a:lstStyle/>
          <a:p>
            <a:r>
              <a:rPr lang="en-US" sz="2400" b="1" dirty="0" smtClean="0">
                <a:latin typeface="Courier New"/>
                <a:cs typeface="Courier New"/>
              </a:rPr>
              <a:t>01100101</a:t>
            </a:r>
          </a:p>
        </p:txBody>
      </p:sp>
      <p:cxnSp>
        <p:nvCxnSpPr>
          <p:cNvPr id="12" name="Straight Arrow Connector 11"/>
          <p:cNvCxnSpPr/>
          <p:nvPr/>
        </p:nvCxnSpPr>
        <p:spPr>
          <a:xfrm>
            <a:off x="6031438" y="4728865"/>
            <a:ext cx="14478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555438" y="4424065"/>
            <a:ext cx="369362" cy="461665"/>
          </a:xfrm>
          <a:prstGeom prst="rect">
            <a:avLst/>
          </a:prstGeom>
          <a:noFill/>
        </p:spPr>
        <p:txBody>
          <a:bodyPr wrap="none" rtlCol="0">
            <a:spAutoFit/>
          </a:bodyPr>
          <a:lstStyle/>
          <a:p>
            <a:r>
              <a:rPr lang="en-US" sz="2400" b="1" dirty="0" smtClean="0">
                <a:latin typeface="Courier New"/>
                <a:cs typeface="Courier New"/>
              </a:rPr>
              <a:t>e</a:t>
            </a:r>
          </a:p>
        </p:txBody>
      </p:sp>
      <p:sp>
        <p:nvSpPr>
          <p:cNvPr id="14" name="TextBox 13"/>
          <p:cNvSpPr txBox="1"/>
          <p:nvPr/>
        </p:nvSpPr>
        <p:spPr>
          <a:xfrm>
            <a:off x="2209800" y="5334000"/>
            <a:ext cx="7173759" cy="1200328"/>
          </a:xfrm>
          <a:prstGeom prst="rect">
            <a:avLst/>
          </a:prstGeom>
          <a:noFill/>
        </p:spPr>
        <p:txBody>
          <a:bodyPr wrap="none" rtlCol="0">
            <a:spAutoFit/>
          </a:bodyPr>
          <a:lstStyle/>
          <a:p>
            <a:pPr marL="342900" indent="-342900">
              <a:buFont typeface="Arial"/>
              <a:buChar char="•"/>
            </a:pPr>
            <a:r>
              <a:rPr lang="en-US" sz="2400" dirty="0" smtClean="0">
                <a:latin typeface="Calibri (Body)"/>
                <a:cs typeface="Calibri (Body)"/>
              </a:rPr>
              <a:t>We use XOR on each bit.</a:t>
            </a:r>
          </a:p>
          <a:p>
            <a:endParaRPr lang="en-US" sz="2400" dirty="0" smtClean="0">
              <a:latin typeface="Calibri (Body)"/>
              <a:cs typeface="Calibri (Body)"/>
            </a:endParaRPr>
          </a:p>
          <a:p>
            <a:pPr marL="342900" indent="-342900">
              <a:buFont typeface="Arial"/>
              <a:buChar char="•"/>
            </a:pPr>
            <a:r>
              <a:rPr lang="en-US" sz="2400" dirty="0" smtClean="0">
                <a:latin typeface="Calibri (Body)"/>
                <a:cs typeface="Calibri (Body)"/>
              </a:rPr>
              <a:t>We encrypted Q with the key 4 to get the letter e!</a:t>
            </a:r>
            <a:endParaRPr lang="en-US" sz="2400" dirty="0">
              <a:latin typeface="Calibri (Body)"/>
              <a:cs typeface="Calibri (Body)"/>
            </a:endParaRPr>
          </a:p>
        </p:txBody>
      </p:sp>
    </p:spTree>
    <p:extLst>
      <p:ext uri="{BB962C8B-B14F-4D97-AF65-F5344CB8AC3E}">
        <p14:creationId xmlns:p14="http://schemas.microsoft.com/office/powerpoint/2010/main" val="280404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dirty="0" smtClean="0"/>
              <a:t>XOR Encryption</a:t>
            </a:r>
            <a:endParaRPr lang="en-US" dirty="0"/>
          </a:p>
        </p:txBody>
      </p:sp>
      <p:sp>
        <p:nvSpPr>
          <p:cNvPr id="3" name="Content Placeholder 2"/>
          <p:cNvSpPr>
            <a:spLocks noGrp="1"/>
          </p:cNvSpPr>
          <p:nvPr>
            <p:ph idx="1"/>
          </p:nvPr>
        </p:nvSpPr>
        <p:spPr>
          <a:xfrm>
            <a:off x="609600" y="1371600"/>
            <a:ext cx="10972800" cy="5105399"/>
          </a:xfrm>
        </p:spPr>
        <p:txBody>
          <a:bodyPr>
            <a:normAutofit/>
          </a:bodyPr>
          <a:lstStyle/>
          <a:p>
            <a:r>
              <a:rPr lang="en-US" dirty="0"/>
              <a:t>The idea behind exclusive-OR encryption is that it is impossible to reverse the operation without knowing the initial value of one of the two </a:t>
            </a:r>
            <a:r>
              <a:rPr lang="en-US" dirty="0" smtClean="0"/>
              <a:t>arguments.</a:t>
            </a:r>
          </a:p>
          <a:p>
            <a:endParaRPr lang="en-US" dirty="0"/>
          </a:p>
          <a:p>
            <a:r>
              <a:rPr lang="en-US" dirty="0"/>
              <a:t>For example, if you XOR two variables of unknown values, you cannot tell from the output what the values of those variables are. </a:t>
            </a:r>
            <a:endParaRPr lang="en-US" dirty="0" smtClean="0"/>
          </a:p>
          <a:p>
            <a:endParaRPr lang="en-US" dirty="0"/>
          </a:p>
          <a:p>
            <a:r>
              <a:rPr lang="en-US" dirty="0" smtClean="0"/>
              <a:t>For </a:t>
            </a:r>
            <a:r>
              <a:rPr lang="en-US" dirty="0"/>
              <a:t>example, if you take the operation A XOR B, and it returns TRUE, you cannot know whether A is FALSE and B is TRUE, or whether B is FALSE and A is TRUE. </a:t>
            </a:r>
            <a:endParaRPr lang="en-US" dirty="0" smtClean="0"/>
          </a:p>
          <a:p>
            <a:endParaRPr lang="en-US" dirty="0"/>
          </a:p>
          <a:p>
            <a:r>
              <a:rPr lang="en-US" dirty="0" smtClean="0"/>
              <a:t>Furthermore</a:t>
            </a:r>
            <a:r>
              <a:rPr lang="en-US" dirty="0"/>
              <a:t>, even if it returns FALSE, you cannot be certain if both were TRUE or if both were FALSE</a:t>
            </a:r>
            <a:r>
              <a:rPr lang="en-US" dirty="0" smtClean="0"/>
              <a:t>.</a:t>
            </a:r>
          </a:p>
        </p:txBody>
      </p:sp>
    </p:spTree>
    <p:extLst>
      <p:ext uri="{BB962C8B-B14F-4D97-AF65-F5344CB8AC3E}">
        <p14:creationId xmlns:p14="http://schemas.microsoft.com/office/powerpoint/2010/main" val="115534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 Encryption, cont.</a:t>
            </a:r>
            <a:endParaRPr lang="en-US" dirty="0"/>
          </a:p>
        </p:txBody>
      </p:sp>
      <p:sp>
        <p:nvSpPr>
          <p:cNvPr id="3" name="Content Placeholder 2"/>
          <p:cNvSpPr>
            <a:spLocks noGrp="1"/>
          </p:cNvSpPr>
          <p:nvPr>
            <p:ph idx="1"/>
          </p:nvPr>
        </p:nvSpPr>
        <p:spPr/>
        <p:txBody>
          <a:bodyPr/>
          <a:lstStyle/>
          <a:p>
            <a:r>
              <a:rPr lang="en-US" dirty="0" smtClean="0"/>
              <a:t>However, if you </a:t>
            </a:r>
            <a:r>
              <a:rPr lang="en-US" dirty="0"/>
              <a:t>know either A or B it is entirely </a:t>
            </a:r>
            <a:r>
              <a:rPr lang="en-US" dirty="0" smtClean="0"/>
              <a:t>reversible.</a:t>
            </a:r>
          </a:p>
          <a:p>
            <a:endParaRPr lang="en-US" dirty="0"/>
          </a:p>
          <a:p>
            <a:r>
              <a:rPr lang="en-US" dirty="0"/>
              <a:t>If you don't have the key, it is impossible to decrypt it without making entirely random keys and attempting each one of them until the decryption program's output is something akin to readable text. </a:t>
            </a:r>
            <a:endParaRPr lang="en-US" dirty="0" smtClean="0"/>
          </a:p>
          <a:p>
            <a:endParaRPr lang="en-US" dirty="0"/>
          </a:p>
          <a:p>
            <a:r>
              <a:rPr lang="en-US" dirty="0" smtClean="0"/>
              <a:t>The </a:t>
            </a:r>
            <a:r>
              <a:rPr lang="en-US" dirty="0"/>
              <a:t>longer you make the encryption key, the more difficult it becomes to break it</a:t>
            </a:r>
            <a:r>
              <a:rPr lang="en-US" dirty="0" smtClean="0"/>
              <a:t>.</a:t>
            </a:r>
          </a:p>
          <a:p>
            <a:endParaRPr lang="en-US" dirty="0"/>
          </a:p>
          <a:p>
            <a:endParaRPr lang="en-US" dirty="0"/>
          </a:p>
        </p:txBody>
      </p:sp>
    </p:spTree>
    <p:extLst>
      <p:ext uri="{BB962C8B-B14F-4D97-AF65-F5344CB8AC3E}">
        <p14:creationId xmlns:p14="http://schemas.microsoft.com/office/powerpoint/2010/main" val="151271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0000FE"/>
      </a:hlink>
      <a:folHlink>
        <a:srgbClr val="0000FE"/>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28140</TotalTime>
  <Words>1240</Words>
  <Application>Microsoft Macintosh PowerPoint</Application>
  <PresentationFormat>Custom</PresentationFormat>
  <Paragraphs>176</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Research Lab #3: Applications of Programming</vt:lpstr>
      <vt:lpstr>Cryptography</vt:lpstr>
      <vt:lpstr>Modern Cryptography</vt:lpstr>
      <vt:lpstr>Current Legal and Ethical Cryptography Concerns</vt:lpstr>
      <vt:lpstr>PowerPoint Presentation</vt:lpstr>
      <vt:lpstr>The Exclusive OR (XOR) Operator</vt:lpstr>
      <vt:lpstr>Example</vt:lpstr>
      <vt:lpstr>XOR Encryption</vt:lpstr>
      <vt:lpstr>XOR Encryption, cont.</vt:lpstr>
      <vt:lpstr>XOR Encryption: Algorithm</vt:lpstr>
      <vt:lpstr>Algorithm</vt:lpstr>
      <vt:lpstr>Example</vt:lpstr>
      <vt:lpstr>Bytes and the XOR operator in Java</vt:lpstr>
      <vt:lpstr>Reading from a file</vt:lpstr>
      <vt:lpstr>The FileInputStream class</vt:lpstr>
      <vt:lpstr>How do we read from the file?</vt:lpstr>
      <vt:lpstr>Output</vt:lpstr>
      <vt:lpstr>Let's encrypt a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Rachel Trana</cp:lastModifiedBy>
  <cp:revision>953</cp:revision>
  <dcterms:created xsi:type="dcterms:W3CDTF">2014-04-17T23:20:26Z</dcterms:created>
  <dcterms:modified xsi:type="dcterms:W3CDTF">2016-04-03T18:00:17Z</dcterms:modified>
</cp:coreProperties>
</file>