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9"/>
  </p:notesMasterIdLst>
  <p:handoutMasterIdLst>
    <p:handoutMasterId r:id="rId30"/>
  </p:handoutMasterIdLst>
  <p:sldIdLst>
    <p:sldId id="305" r:id="rId2"/>
    <p:sldId id="256" r:id="rId3"/>
    <p:sldId id="303" r:id="rId4"/>
    <p:sldId id="304" r:id="rId5"/>
    <p:sldId id="278" r:id="rId6"/>
    <p:sldId id="307" r:id="rId7"/>
    <p:sldId id="306" r:id="rId8"/>
    <p:sldId id="269"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1" r:id="rId22"/>
    <p:sldId id="322" r:id="rId23"/>
    <p:sldId id="320" r:id="rId24"/>
    <p:sldId id="323" r:id="rId25"/>
    <p:sldId id="324" r:id="rId26"/>
    <p:sldId id="325" r:id="rId27"/>
    <p:sldId id="32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356" autoAdjust="0"/>
  </p:normalViewPr>
  <p:slideViewPr>
    <p:cSldViewPr>
      <p:cViewPr>
        <p:scale>
          <a:sx n="82" d="100"/>
          <a:sy n="82" d="100"/>
        </p:scale>
        <p:origin x="-752" y="-152"/>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8/24/14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8/24/14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a:t>2</a:t>
            </a:fld>
            <a:endParaRPr lang="en-US"/>
          </a:p>
        </p:txBody>
      </p:sp>
    </p:spTree>
    <p:extLst>
      <p:ext uri="{BB962C8B-B14F-4D97-AF65-F5344CB8AC3E}">
        <p14:creationId xmlns:p14="http://schemas.microsoft.com/office/powerpoint/2010/main" val="141555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Re: Assignments. You may work together on homework.</a:t>
            </a:r>
          </a:p>
          <a:p>
            <a:r>
              <a:rPr lang="en-US" dirty="0" smtClean="0"/>
              <a:t>Start early!! You can print out the questions to work on them and ask questions prior to submitting your homework. If you are unable to complete your assignment in one sitting, utilize the “Save &amp; Exit” button to save your work and complete it at a later time. Assignments that are saved are not recorded as an attempt until you choose to hit the “Submit Assignment” button. As a reminder, there are no late homework submissions. The homework is automatically submitted for you at the specified due date and time, if you have not already submitted it. There are no extensions or re-takes.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a:t>3</a:t>
            </a:fld>
            <a:endParaRPr lang="en-US"/>
          </a:p>
        </p:txBody>
      </p:sp>
    </p:spTree>
    <p:extLst>
      <p:ext uri="{BB962C8B-B14F-4D97-AF65-F5344CB8AC3E}">
        <p14:creationId xmlns:p14="http://schemas.microsoft.com/office/powerpoint/2010/main" val="112361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Re: Assignments. You may work together on homework.</a:t>
            </a:r>
          </a:p>
          <a:p>
            <a:r>
              <a:rPr lang="en-US" dirty="0" smtClean="0"/>
              <a:t>Start early!! You can print out the questions to work on them and ask questions prior to submitting your homework. If you are unable to complete your assignment in one sitting, utilize the “Save &amp; Exit” button to save your work and complete it at a later time. Assignments that are saved are not recorded as an attempt until you choose to hit the “Submit Assignment” button. As a reminder, there are no late homework submissions. The homework is automatically submitted for you at the specified due date and time, if you have not already submitted it. There are no extensions or re-takes.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a:t>4</a:t>
            </a:fld>
            <a:endParaRPr lang="en-US"/>
          </a:p>
        </p:txBody>
      </p:sp>
    </p:spTree>
    <p:extLst>
      <p:ext uri="{BB962C8B-B14F-4D97-AF65-F5344CB8AC3E}">
        <p14:creationId xmlns:p14="http://schemas.microsoft.com/office/powerpoint/2010/main" val="112361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a:t>5</a:t>
            </a:fld>
            <a:endParaRPr lang="en-US"/>
          </a:p>
        </p:txBody>
      </p:sp>
    </p:spTree>
    <p:extLst>
      <p:ext uri="{BB962C8B-B14F-4D97-AF65-F5344CB8AC3E}">
        <p14:creationId xmlns:p14="http://schemas.microsoft.com/office/powerpoint/2010/main" val="112361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a:t>6</a:t>
            </a:fld>
            <a:endParaRPr lang="en-US"/>
          </a:p>
        </p:txBody>
      </p:sp>
    </p:spTree>
    <p:extLst>
      <p:ext uri="{BB962C8B-B14F-4D97-AF65-F5344CB8AC3E}">
        <p14:creationId xmlns:p14="http://schemas.microsoft.com/office/powerpoint/2010/main" val="112361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8BF481-33EC-8D46-8150-5A2CC5F399B8}" type="datetimeFigureOut">
              <a:rPr lang="en-US" smtClean="0"/>
              <a:t>8/24/14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BB138-DC28-F64A-93D6-9B009398381E}" type="slidenum">
              <a:rPr lang="en-US" smtClean="0"/>
              <a:t>‹#›</a:t>
            </a:fld>
            <a:endParaRPr lang="en-US"/>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10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4957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0668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2648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BF481-33EC-8D46-8150-5A2CC5F399B8}" type="datetimeFigureOut">
              <a:rPr lang="en-US" smtClean="0"/>
              <a:t>8/24/14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BB138-DC28-F64A-93D6-9B009398381E}" type="slidenum">
              <a:rPr lang="en-US" smtClean="0"/>
              <a:t>‹#›</a:t>
            </a:fld>
            <a:endParaRPr lang="en-US"/>
          </a:p>
        </p:txBody>
      </p:sp>
    </p:spTree>
    <p:extLst>
      <p:ext uri="{BB962C8B-B14F-4D97-AF65-F5344CB8AC3E}">
        <p14:creationId xmlns:p14="http://schemas.microsoft.com/office/powerpoint/2010/main" val="319401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7642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0513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3032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8/24/14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1984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6177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64716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8/24/14</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25357393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656" r:id="rId1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wmf"/><Relationship Id="rId5" Type="http://schemas.openxmlformats.org/officeDocument/2006/relationships/image" Target="../media/image8.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838200"/>
            <a:ext cx="10363200" cy="1470025"/>
          </a:xfrm>
        </p:spPr>
        <p:txBody>
          <a:bodyPr/>
          <a:lstStyle/>
          <a:p>
            <a:r>
              <a:rPr lang="en-US" dirty="0" smtClean="0"/>
              <a:t>CS-200-1: Programming I</a:t>
            </a:r>
            <a:endParaRPr lang="en-US" dirty="0"/>
          </a:p>
        </p:txBody>
      </p:sp>
      <p:sp>
        <p:nvSpPr>
          <p:cNvPr id="5" name="Subtitle 4"/>
          <p:cNvSpPr>
            <a:spLocks noGrp="1"/>
          </p:cNvSpPr>
          <p:nvPr>
            <p:ph type="subTitle" idx="1"/>
          </p:nvPr>
        </p:nvSpPr>
        <p:spPr>
          <a:xfrm>
            <a:off x="1371600" y="3276600"/>
            <a:ext cx="9829800" cy="1981200"/>
          </a:xfrm>
        </p:spPr>
        <p:txBody>
          <a:bodyPr>
            <a:normAutofit/>
          </a:bodyPr>
          <a:lstStyle/>
          <a:p>
            <a:r>
              <a:rPr lang="en-US" dirty="0" smtClean="0">
                <a:solidFill>
                  <a:schemeClr val="tx1"/>
                </a:solidFill>
              </a:rPr>
              <a:t>If you are on the wait-list, please do </a:t>
            </a:r>
            <a:r>
              <a:rPr lang="en-US" b="1" dirty="0" smtClean="0">
                <a:solidFill>
                  <a:schemeClr val="tx1"/>
                </a:solidFill>
              </a:rPr>
              <a:t>not</a:t>
            </a:r>
            <a:r>
              <a:rPr lang="en-US" dirty="0" smtClean="0">
                <a:solidFill>
                  <a:schemeClr val="tx1"/>
                </a:solidFill>
              </a:rPr>
              <a:t> sit down yet. I will add wait-listed students to the course based on their wait-list position and the number of available seats.</a:t>
            </a:r>
            <a:endParaRPr lang="en-US" dirty="0">
              <a:solidFill>
                <a:schemeClr val="tx1"/>
              </a:solidFill>
            </a:endParaRPr>
          </a:p>
        </p:txBody>
      </p:sp>
    </p:spTree>
    <p:extLst>
      <p:ext uri="{BB962C8B-B14F-4D97-AF65-F5344CB8AC3E}">
        <p14:creationId xmlns:p14="http://schemas.microsoft.com/office/powerpoint/2010/main" val="6899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868362"/>
          </a:xfrm>
        </p:spPr>
        <p:txBody>
          <a:bodyPr>
            <a:normAutofit/>
          </a:bodyPr>
          <a:lstStyle/>
          <a:p>
            <a:r>
              <a:rPr lang="en-US" sz="3600" dirty="0" smtClean="0"/>
              <a:t>What is programming?</a:t>
            </a:r>
            <a:endParaRPr lang="en-US" sz="3600" dirty="0"/>
          </a:p>
        </p:txBody>
      </p:sp>
      <p:sp>
        <p:nvSpPr>
          <p:cNvPr id="3" name="Content Placeholder 2"/>
          <p:cNvSpPr>
            <a:spLocks noGrp="1"/>
          </p:cNvSpPr>
          <p:nvPr>
            <p:ph idx="1"/>
          </p:nvPr>
        </p:nvSpPr>
        <p:spPr>
          <a:xfrm>
            <a:off x="609600" y="990600"/>
            <a:ext cx="10972800" cy="4525963"/>
          </a:xfrm>
        </p:spPr>
        <p:txBody>
          <a:bodyPr>
            <a:normAutofit/>
          </a:bodyPr>
          <a:lstStyle/>
          <a:p>
            <a:r>
              <a:rPr lang="en-US" sz="2400" dirty="0"/>
              <a:t>Programming is instructing a computer to do something for you with the help of a programming </a:t>
            </a:r>
            <a:r>
              <a:rPr lang="en-US" sz="2400" dirty="0" smtClean="0"/>
              <a:t>language.</a:t>
            </a:r>
            <a:br>
              <a:rPr lang="en-US" sz="2400" dirty="0" smtClean="0"/>
            </a:br>
            <a:endParaRPr lang="en-US" sz="2400" dirty="0" smtClean="0"/>
          </a:p>
          <a:p>
            <a:r>
              <a:rPr lang="en-US" sz="2400" dirty="0" smtClean="0"/>
              <a:t>The set of instructions that you provide to the computer is called a program.</a:t>
            </a:r>
            <a:br>
              <a:rPr lang="en-US" sz="2400" dirty="0" smtClean="0"/>
            </a:br>
            <a:endParaRPr lang="en-US" sz="2400" dirty="0" smtClean="0"/>
          </a:p>
          <a:p>
            <a:r>
              <a:rPr lang="en-US" sz="2400" dirty="0"/>
              <a:t>The role of a programming language can be described in two ways:</a:t>
            </a:r>
            <a:br>
              <a:rPr lang="en-US" sz="2400" dirty="0"/>
            </a:br>
            <a:r>
              <a:rPr lang="en-US" sz="2400" dirty="0"/>
              <a:t>- Technical: It is a means for instructing a </a:t>
            </a:r>
            <a:r>
              <a:rPr lang="en-US" sz="2400" dirty="0" smtClean="0"/>
              <a:t>computer </a:t>
            </a:r>
            <a:r>
              <a:rPr lang="en-US" sz="2400" dirty="0"/>
              <a:t>to perform tasks</a:t>
            </a:r>
            <a:br>
              <a:rPr lang="en-US" sz="2400" dirty="0"/>
            </a:br>
            <a:r>
              <a:rPr lang="en-US" sz="2400" dirty="0"/>
              <a:t>- Conceptual: It is a framework within which we organize our ideas about things and processes. </a:t>
            </a:r>
          </a:p>
        </p:txBody>
      </p:sp>
      <p:pic>
        <p:nvPicPr>
          <p:cNvPr id="4" name="Picture 3"/>
          <p:cNvPicPr>
            <a:picLocks noChangeAspect="1"/>
          </p:cNvPicPr>
          <p:nvPr/>
        </p:nvPicPr>
        <p:blipFill>
          <a:blip r:embed="rId2"/>
          <a:stretch>
            <a:fillRect/>
          </a:stretch>
        </p:blipFill>
        <p:spPr>
          <a:xfrm>
            <a:off x="4572000" y="4419600"/>
            <a:ext cx="2895600" cy="2208318"/>
          </a:xfrm>
          <a:prstGeom prst="rect">
            <a:avLst/>
          </a:prstGeom>
        </p:spPr>
      </p:pic>
    </p:spTree>
    <p:extLst>
      <p:ext uri="{BB962C8B-B14F-4D97-AF65-F5344CB8AC3E}">
        <p14:creationId xmlns:p14="http://schemas.microsoft.com/office/powerpoint/2010/main" val="96141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What is a computer?</a:t>
            </a:r>
            <a:endParaRPr lang="en-US" sz="3600" dirty="0"/>
          </a:p>
        </p:txBody>
      </p:sp>
      <p:sp>
        <p:nvSpPr>
          <p:cNvPr id="3" name="Content Placeholder 2"/>
          <p:cNvSpPr>
            <a:spLocks noGrp="1"/>
          </p:cNvSpPr>
          <p:nvPr>
            <p:ph idx="1"/>
          </p:nvPr>
        </p:nvSpPr>
        <p:spPr>
          <a:xfrm>
            <a:off x="609600" y="1219200"/>
            <a:ext cx="10972800" cy="1142995"/>
          </a:xfrm>
        </p:spPr>
        <p:txBody>
          <a:bodyPr>
            <a:normAutofit/>
          </a:bodyPr>
          <a:lstStyle/>
          <a:p>
            <a:r>
              <a:rPr lang="en-US" sz="2400" dirty="0" smtClean="0"/>
              <a:t>An electronic device that stores and processes data. It includes both software and hardware.</a:t>
            </a:r>
            <a:endParaRPr lang="en-US" sz="2400" dirty="0"/>
          </a:p>
        </p:txBody>
      </p:sp>
      <p:graphicFrame>
        <p:nvGraphicFramePr>
          <p:cNvPr id="4" name="Object 1031"/>
          <p:cNvGraphicFramePr>
            <a:graphicFrameLocks noChangeAspect="1"/>
          </p:cNvGraphicFramePr>
          <p:nvPr>
            <p:extLst>
              <p:ext uri="{D42A27DB-BD31-4B8C-83A1-F6EECF244321}">
                <p14:modId xmlns:p14="http://schemas.microsoft.com/office/powerpoint/2010/main" val="4232062371"/>
              </p:ext>
            </p:extLst>
          </p:nvPr>
        </p:nvGraphicFramePr>
        <p:xfrm>
          <a:off x="1828800" y="1828800"/>
          <a:ext cx="8839200" cy="2200275"/>
        </p:xfrm>
        <a:graphic>
          <a:graphicData uri="http://schemas.openxmlformats.org/presentationml/2006/ole">
            <mc:AlternateContent xmlns:mc="http://schemas.openxmlformats.org/markup-compatibility/2006">
              <mc:Choice xmlns:v="urn:schemas-microsoft-com:vml" Requires="v">
                <p:oleObj spid="_x0000_s1074" name="Picture" r:id="rId3" imgW="5087112" imgH="1261872" progId="Word.Picture.8">
                  <p:embed/>
                </p:oleObj>
              </mc:Choice>
              <mc:Fallback>
                <p:oleObj name="Picture" r:id="rId3" imgW="5087112" imgH="126187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8839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4"/>
          <p:cNvPicPr>
            <a:picLocks noChangeAspect="1"/>
          </p:cNvPicPr>
          <p:nvPr/>
        </p:nvPicPr>
        <p:blipFill>
          <a:blip r:embed="rId5"/>
          <a:stretch>
            <a:fillRect/>
          </a:stretch>
        </p:blipFill>
        <p:spPr>
          <a:xfrm>
            <a:off x="4648200" y="4076700"/>
            <a:ext cx="3187700" cy="2552700"/>
          </a:xfrm>
          <a:prstGeom prst="rect">
            <a:avLst/>
          </a:prstGeom>
        </p:spPr>
      </p:pic>
      <p:sp>
        <p:nvSpPr>
          <p:cNvPr id="6" name="TextBox 5"/>
          <p:cNvSpPr txBox="1"/>
          <p:nvPr/>
        </p:nvSpPr>
        <p:spPr>
          <a:xfrm>
            <a:off x="588499" y="4646866"/>
            <a:ext cx="3106702" cy="1200329"/>
          </a:xfrm>
          <a:prstGeom prst="rect">
            <a:avLst/>
          </a:prstGeom>
          <a:noFill/>
        </p:spPr>
        <p:txBody>
          <a:bodyPr wrap="none" rtlCol="0">
            <a:spAutoFit/>
          </a:bodyPr>
          <a:lstStyle/>
          <a:p>
            <a:r>
              <a:rPr lang="en-US" dirty="0" smtClean="0"/>
              <a:t>A computer’s components are</a:t>
            </a:r>
            <a:br>
              <a:rPr lang="en-US" dirty="0" smtClean="0"/>
            </a:br>
            <a:r>
              <a:rPr lang="en-US" dirty="0" smtClean="0"/>
              <a:t>interconnected by a subsystem</a:t>
            </a:r>
            <a:br>
              <a:rPr lang="en-US" dirty="0" smtClean="0"/>
            </a:br>
            <a:r>
              <a:rPr lang="en-US" dirty="0" smtClean="0"/>
              <a:t>called a bus, which is built into</a:t>
            </a:r>
            <a:br>
              <a:rPr lang="en-US" dirty="0" smtClean="0"/>
            </a:br>
            <a:r>
              <a:rPr lang="en-US" dirty="0" smtClean="0"/>
              <a:t>a PC’s motherboard.</a:t>
            </a:r>
            <a:endParaRPr lang="en-US" dirty="0"/>
          </a:p>
        </p:txBody>
      </p:sp>
    </p:spTree>
    <p:extLst>
      <p:ext uri="{BB962C8B-B14F-4D97-AF65-F5344CB8AC3E}">
        <p14:creationId xmlns:p14="http://schemas.microsoft.com/office/powerpoint/2010/main" val="48580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CPU</a:t>
            </a:r>
            <a:endParaRPr lang="en-US" sz="3600" dirty="0"/>
          </a:p>
        </p:txBody>
      </p:sp>
      <p:sp>
        <p:nvSpPr>
          <p:cNvPr id="3" name="Content Placeholder 2"/>
          <p:cNvSpPr>
            <a:spLocks noGrp="1"/>
          </p:cNvSpPr>
          <p:nvPr>
            <p:ph idx="1"/>
          </p:nvPr>
        </p:nvSpPr>
        <p:spPr>
          <a:xfrm>
            <a:off x="609600" y="1219201"/>
            <a:ext cx="10972800" cy="4906968"/>
          </a:xfrm>
        </p:spPr>
        <p:txBody>
          <a:bodyPr>
            <a:normAutofit lnSpcReduction="10000"/>
          </a:bodyPr>
          <a:lstStyle/>
          <a:p>
            <a:r>
              <a:rPr lang="en-US" sz="2400" dirty="0" smtClean="0"/>
              <a:t>Central Processing Unit (CPU): The computer’s brain.</a:t>
            </a:r>
            <a:br>
              <a:rPr lang="en-US" sz="2400" dirty="0" smtClean="0"/>
            </a:br>
            <a:endParaRPr lang="en-US" sz="2400" dirty="0" smtClean="0"/>
          </a:p>
          <a:p>
            <a:r>
              <a:rPr lang="en-US" sz="2400" dirty="0" smtClean="0"/>
              <a:t>It receives instructions from memory and executes them.</a:t>
            </a:r>
            <a:br>
              <a:rPr lang="en-US" sz="2400" dirty="0" smtClean="0"/>
            </a:br>
            <a:endParaRPr lang="en-US" sz="2400" dirty="0" smtClean="0"/>
          </a:p>
          <a:p>
            <a:r>
              <a:rPr lang="en-US" sz="2400" dirty="0" smtClean="0"/>
              <a:t>Two components: A control unit and an arithmetic/logic unit.</a:t>
            </a:r>
            <a:br>
              <a:rPr lang="en-US" sz="2400" dirty="0" smtClean="0"/>
            </a:br>
            <a:endParaRPr lang="en-US" sz="2400" dirty="0" smtClean="0"/>
          </a:p>
          <a:p>
            <a:r>
              <a:rPr lang="en-US" sz="2400" dirty="0" smtClean="0"/>
              <a:t>Control unit: Controls and coordinates the actions of the other components.</a:t>
            </a:r>
            <a:br>
              <a:rPr lang="en-US" sz="2400" dirty="0" smtClean="0"/>
            </a:br>
            <a:endParaRPr lang="en-US" sz="2400" dirty="0" smtClean="0"/>
          </a:p>
          <a:p>
            <a:r>
              <a:rPr lang="en-US" sz="2400" dirty="0" smtClean="0"/>
              <a:t>Arithmetic/logic unit: Performs numeric operations (addition, subtraction, </a:t>
            </a:r>
            <a:r>
              <a:rPr lang="en-US" sz="2400" dirty="0" err="1" smtClean="0"/>
              <a:t>etc</a:t>
            </a:r>
            <a:r>
              <a:rPr lang="en-US" sz="2400" dirty="0" smtClean="0"/>
              <a:t>) and logical operations (comparisons).</a:t>
            </a:r>
            <a:br>
              <a:rPr lang="en-US" sz="2400" dirty="0" smtClean="0"/>
            </a:br>
            <a:endParaRPr lang="en-US" sz="2400" dirty="0" smtClean="0"/>
          </a:p>
          <a:p>
            <a:r>
              <a:rPr lang="en-US" sz="2400" dirty="0" smtClean="0"/>
              <a:t>CPUs are built on small silicon semiconductor chips that contain millions of transistors for processing information.</a:t>
            </a:r>
            <a:endParaRPr lang="en-US" sz="2400" dirty="0"/>
          </a:p>
        </p:txBody>
      </p:sp>
      <p:pic>
        <p:nvPicPr>
          <p:cNvPr id="4" name="Picture 3"/>
          <p:cNvPicPr>
            <a:picLocks noChangeAspect="1"/>
          </p:cNvPicPr>
          <p:nvPr/>
        </p:nvPicPr>
        <p:blipFill>
          <a:blip r:embed="rId2"/>
          <a:stretch>
            <a:fillRect/>
          </a:stretch>
        </p:blipFill>
        <p:spPr>
          <a:xfrm>
            <a:off x="9220200" y="381000"/>
            <a:ext cx="2438400" cy="2133600"/>
          </a:xfrm>
          <a:prstGeom prst="rect">
            <a:avLst/>
          </a:prstGeom>
        </p:spPr>
      </p:pic>
    </p:spTree>
    <p:extLst>
      <p:ext uri="{BB962C8B-B14F-4D97-AF65-F5344CB8AC3E}">
        <p14:creationId xmlns:p14="http://schemas.microsoft.com/office/powerpoint/2010/main" val="262968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Bits and Bytes</a:t>
            </a:r>
            <a:endParaRPr lang="en-US" sz="3600" dirty="0"/>
          </a:p>
        </p:txBody>
      </p:sp>
      <p:sp>
        <p:nvSpPr>
          <p:cNvPr id="3" name="Content Placeholder 2"/>
          <p:cNvSpPr>
            <a:spLocks noGrp="1"/>
          </p:cNvSpPr>
          <p:nvPr>
            <p:ph idx="1"/>
          </p:nvPr>
        </p:nvSpPr>
        <p:spPr>
          <a:xfrm>
            <a:off x="609600" y="1219200"/>
            <a:ext cx="11125200" cy="5029199"/>
          </a:xfrm>
        </p:spPr>
        <p:txBody>
          <a:bodyPr>
            <a:normAutofit/>
          </a:bodyPr>
          <a:lstStyle/>
          <a:p>
            <a:r>
              <a:rPr lang="en-US" sz="2400" dirty="0" smtClean="0"/>
              <a:t>Each switch in a computer is either on or off.</a:t>
            </a:r>
            <a:br>
              <a:rPr lang="en-US" sz="2400" dirty="0" smtClean="0"/>
            </a:br>
            <a:endParaRPr lang="en-US" sz="2400" dirty="0" smtClean="0"/>
          </a:p>
          <a:p>
            <a:r>
              <a:rPr lang="en-US" sz="2400" dirty="0" smtClean="0"/>
              <a:t>Switch is on: Value is 1</a:t>
            </a:r>
            <a:br>
              <a:rPr lang="en-US" sz="2400" dirty="0" smtClean="0"/>
            </a:br>
            <a:endParaRPr lang="en-US" sz="2400" dirty="0" smtClean="0"/>
          </a:p>
          <a:p>
            <a:r>
              <a:rPr lang="en-US" sz="2400" dirty="0" smtClean="0"/>
              <a:t>Switch is off: Value is 0</a:t>
            </a:r>
            <a:br>
              <a:rPr lang="en-US" sz="2400" dirty="0" smtClean="0"/>
            </a:br>
            <a:endParaRPr lang="en-US" sz="2400" dirty="0" smtClean="0"/>
          </a:p>
          <a:p>
            <a:r>
              <a:rPr lang="en-US" sz="2400" dirty="0" smtClean="0"/>
              <a:t>These 0’s and 1’s are interpreted as digits in binary and are called bits (binary digits).</a:t>
            </a:r>
            <a:br>
              <a:rPr lang="en-US" sz="2400" dirty="0" smtClean="0"/>
            </a:br>
            <a:endParaRPr lang="en-US" sz="2400" dirty="0" smtClean="0"/>
          </a:p>
          <a:p>
            <a:r>
              <a:rPr lang="en-US" sz="2400" dirty="0" smtClean="0"/>
              <a:t>Byte: Minimum storage unit in a computer. There are 8 bits in a byte.</a:t>
            </a:r>
            <a:br>
              <a:rPr lang="en-US" sz="2400" dirty="0" smtClean="0"/>
            </a:br>
            <a:endParaRPr lang="en-US" sz="2400" dirty="0" smtClean="0"/>
          </a:p>
          <a:p>
            <a:r>
              <a:rPr lang="en-US" sz="2400" dirty="0" smtClean="0"/>
              <a:t>Data (numbers, characters, </a:t>
            </a:r>
            <a:r>
              <a:rPr lang="en-US" sz="2400" dirty="0" err="1" smtClean="0"/>
              <a:t>etc</a:t>
            </a:r>
            <a:r>
              <a:rPr lang="en-US" sz="2400" dirty="0" smtClean="0"/>
              <a:t>) are encoded as a series of bytes.</a:t>
            </a:r>
          </a:p>
        </p:txBody>
      </p:sp>
      <p:pic>
        <p:nvPicPr>
          <p:cNvPr id="4" name="Picture 3"/>
          <p:cNvPicPr>
            <a:picLocks noChangeAspect="1"/>
          </p:cNvPicPr>
          <p:nvPr/>
        </p:nvPicPr>
        <p:blipFill>
          <a:blip r:embed="rId2"/>
          <a:stretch>
            <a:fillRect/>
          </a:stretch>
        </p:blipFill>
        <p:spPr>
          <a:xfrm>
            <a:off x="8305800" y="381000"/>
            <a:ext cx="3289300" cy="2463800"/>
          </a:xfrm>
          <a:prstGeom prst="rect">
            <a:avLst/>
          </a:prstGeom>
        </p:spPr>
      </p:pic>
    </p:spTree>
    <p:extLst>
      <p:ext uri="{BB962C8B-B14F-4D97-AF65-F5344CB8AC3E}">
        <p14:creationId xmlns:p14="http://schemas.microsoft.com/office/powerpoint/2010/main" val="350190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normAutofit/>
          </a:bodyPr>
          <a:lstStyle/>
          <a:p>
            <a:r>
              <a:rPr lang="en-US" sz="3600" dirty="0" smtClean="0"/>
              <a:t>Memory</a:t>
            </a:r>
            <a:endParaRPr lang="en-US" sz="3600" dirty="0"/>
          </a:p>
        </p:txBody>
      </p:sp>
      <p:sp>
        <p:nvSpPr>
          <p:cNvPr id="3" name="Content Placeholder 2"/>
          <p:cNvSpPr>
            <a:spLocks noGrp="1"/>
          </p:cNvSpPr>
          <p:nvPr>
            <p:ph idx="1"/>
          </p:nvPr>
        </p:nvSpPr>
        <p:spPr>
          <a:xfrm>
            <a:off x="609600" y="1295400"/>
            <a:ext cx="10972800" cy="3428999"/>
          </a:xfrm>
        </p:spPr>
        <p:txBody>
          <a:bodyPr>
            <a:normAutofit/>
          </a:bodyPr>
          <a:lstStyle/>
          <a:p>
            <a:r>
              <a:rPr lang="en-US" sz="2400" dirty="0" smtClean="0"/>
              <a:t>Computer memory: An ordered sequence of bytes for storing programs as well as data that the program is working with.</a:t>
            </a:r>
            <a:br>
              <a:rPr lang="en-US" sz="2400" dirty="0" smtClean="0"/>
            </a:br>
            <a:endParaRPr lang="en-US" sz="2400" dirty="0" smtClean="0"/>
          </a:p>
          <a:p>
            <a:r>
              <a:rPr lang="en-US" sz="2400" dirty="0" smtClean="0"/>
              <a:t>Every byte in the memory has a unique address, which is needed for locating the byte when storing and retrieving data.</a:t>
            </a:r>
            <a:br>
              <a:rPr lang="en-US" sz="2400" dirty="0" smtClean="0"/>
            </a:br>
            <a:endParaRPr lang="en-US" sz="2400" dirty="0" smtClean="0"/>
          </a:p>
          <a:p>
            <a:r>
              <a:rPr lang="en-US" sz="2400" dirty="0" smtClean="0"/>
              <a:t>Random-access memory (RAM): Bytes in memory can be accessed in any order.</a:t>
            </a:r>
            <a:br>
              <a:rPr lang="en-US" sz="2400" dirty="0" smtClean="0"/>
            </a:br>
            <a:endParaRPr lang="en-US" sz="2400" dirty="0" smtClean="0"/>
          </a:p>
          <a:p>
            <a:endParaRPr lang="en-US" sz="2400" dirty="0"/>
          </a:p>
        </p:txBody>
      </p:sp>
      <p:pic>
        <p:nvPicPr>
          <p:cNvPr id="4" name="Picture 3"/>
          <p:cNvPicPr>
            <a:picLocks noChangeAspect="1"/>
          </p:cNvPicPr>
          <p:nvPr/>
        </p:nvPicPr>
        <p:blipFill>
          <a:blip r:embed="rId2"/>
          <a:stretch>
            <a:fillRect/>
          </a:stretch>
        </p:blipFill>
        <p:spPr>
          <a:xfrm>
            <a:off x="4648200" y="4419600"/>
            <a:ext cx="3048000" cy="2032000"/>
          </a:xfrm>
          <a:prstGeom prst="rect">
            <a:avLst/>
          </a:prstGeom>
        </p:spPr>
      </p:pic>
    </p:spTree>
    <p:extLst>
      <p:ext uri="{BB962C8B-B14F-4D97-AF65-F5344CB8AC3E}">
        <p14:creationId xmlns:p14="http://schemas.microsoft.com/office/powerpoint/2010/main" val="243224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normAutofit/>
          </a:bodyPr>
          <a:lstStyle/>
          <a:p>
            <a:r>
              <a:rPr lang="en-US" sz="3600" dirty="0" smtClean="0"/>
              <a:t>Storage Devices</a:t>
            </a:r>
            <a:endParaRPr lang="en-US" sz="3600" dirty="0"/>
          </a:p>
        </p:txBody>
      </p:sp>
      <p:sp>
        <p:nvSpPr>
          <p:cNvPr id="3" name="Content Placeholder 2"/>
          <p:cNvSpPr>
            <a:spLocks noGrp="1"/>
          </p:cNvSpPr>
          <p:nvPr>
            <p:ph idx="1"/>
          </p:nvPr>
        </p:nvSpPr>
        <p:spPr>
          <a:xfrm>
            <a:off x="609600" y="1341432"/>
            <a:ext cx="10972800" cy="4678368"/>
          </a:xfrm>
        </p:spPr>
        <p:txBody>
          <a:bodyPr>
            <a:normAutofit/>
          </a:bodyPr>
          <a:lstStyle/>
          <a:p>
            <a:r>
              <a:rPr lang="en-US" sz="2400" dirty="0" smtClean="0"/>
              <a:t>Why not use just RAM? Volatile - any information that has been stored in memory is lost when the power is turned off.</a:t>
            </a:r>
            <a:br>
              <a:rPr lang="en-US" sz="2400" dirty="0" smtClean="0"/>
            </a:br>
            <a:endParaRPr lang="en-US" sz="2400" dirty="0" smtClean="0"/>
          </a:p>
          <a:p>
            <a:r>
              <a:rPr lang="en-US" sz="2400" dirty="0" smtClean="0"/>
              <a:t>Storage devices: Magnetic disk drives, CD/DVD, USB flash drives</a:t>
            </a:r>
            <a:br>
              <a:rPr lang="en-US" sz="2400" dirty="0" smtClean="0"/>
            </a:br>
            <a:endParaRPr lang="en-US" sz="2400" dirty="0" smtClean="0"/>
          </a:p>
          <a:p>
            <a:r>
              <a:rPr lang="en-US" sz="2400" dirty="0" smtClean="0"/>
              <a:t>Data is permanently stored on the drive and moved to memory when the computer uses them.</a:t>
            </a:r>
            <a:endParaRPr lang="en-US" sz="2400" dirty="0"/>
          </a:p>
        </p:txBody>
      </p:sp>
      <p:pic>
        <p:nvPicPr>
          <p:cNvPr id="4" name="Picture 3"/>
          <p:cNvPicPr>
            <a:picLocks noChangeAspect="1"/>
          </p:cNvPicPr>
          <p:nvPr/>
        </p:nvPicPr>
        <p:blipFill>
          <a:blip r:embed="rId2"/>
          <a:stretch>
            <a:fillRect/>
          </a:stretch>
        </p:blipFill>
        <p:spPr>
          <a:xfrm>
            <a:off x="4572000" y="4038600"/>
            <a:ext cx="3238500" cy="2514600"/>
          </a:xfrm>
          <a:prstGeom prst="rect">
            <a:avLst/>
          </a:prstGeom>
        </p:spPr>
      </p:pic>
    </p:spTree>
    <p:extLst>
      <p:ext uri="{BB962C8B-B14F-4D97-AF65-F5344CB8AC3E}">
        <p14:creationId xmlns:p14="http://schemas.microsoft.com/office/powerpoint/2010/main" val="72160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p:spPr>
        <p:txBody>
          <a:bodyPr>
            <a:normAutofit/>
          </a:bodyPr>
          <a:lstStyle/>
          <a:p>
            <a:r>
              <a:rPr lang="en-US" sz="3600" dirty="0" err="1" smtClean="0"/>
              <a:t>Input/Output</a:t>
            </a:r>
            <a:r>
              <a:rPr lang="en-US" sz="3600" dirty="0" smtClean="0"/>
              <a:t> Devices</a:t>
            </a:r>
            <a:endParaRPr lang="en-US" sz="3600" dirty="0"/>
          </a:p>
        </p:txBody>
      </p:sp>
      <p:sp>
        <p:nvSpPr>
          <p:cNvPr id="3" name="Content Placeholder 2"/>
          <p:cNvSpPr>
            <a:spLocks noGrp="1"/>
          </p:cNvSpPr>
          <p:nvPr>
            <p:ph idx="1"/>
          </p:nvPr>
        </p:nvSpPr>
        <p:spPr/>
        <p:txBody>
          <a:bodyPr>
            <a:normAutofit/>
          </a:bodyPr>
          <a:lstStyle/>
          <a:p>
            <a:r>
              <a:rPr lang="en-US" sz="2400" dirty="0" smtClean="0"/>
              <a:t>Devices that let the user communicate with the computer.</a:t>
            </a:r>
            <a:br>
              <a:rPr lang="en-US" sz="2400" dirty="0" smtClean="0"/>
            </a:br>
            <a:endParaRPr lang="en-US" sz="2400" dirty="0" smtClean="0"/>
          </a:p>
          <a:p>
            <a:r>
              <a:rPr lang="en-US" sz="2400" dirty="0" smtClean="0"/>
              <a:t>Input: keyboards and mice</a:t>
            </a:r>
            <a:br>
              <a:rPr lang="en-US" sz="2400" dirty="0" smtClean="0"/>
            </a:br>
            <a:endParaRPr lang="en-US" sz="2400" dirty="0" smtClean="0"/>
          </a:p>
          <a:p>
            <a:r>
              <a:rPr lang="en-US" sz="2400" dirty="0" smtClean="0"/>
              <a:t>Output: monitors and printers</a:t>
            </a:r>
            <a:br>
              <a:rPr lang="en-US" sz="2400" dirty="0" smtClean="0"/>
            </a:br>
            <a:endParaRPr lang="en-US" sz="2400" dirty="0" smtClean="0"/>
          </a:p>
          <a:p>
            <a:r>
              <a:rPr lang="en-US" sz="2400" dirty="0" smtClean="0"/>
              <a:t>Communication devices: Allow computer networking. </a:t>
            </a:r>
            <a:r>
              <a:rPr lang="en-US" sz="2400" dirty="0" err="1" smtClean="0"/>
              <a:t>Exs</a:t>
            </a:r>
            <a:r>
              <a:rPr lang="en-US" sz="2400" dirty="0" smtClean="0"/>
              <a:t>: Dial-up modem, DSL lines, cable modem, network interface cards, wireless connections.</a:t>
            </a:r>
            <a:endParaRPr lang="en-US" sz="2400" dirty="0"/>
          </a:p>
        </p:txBody>
      </p:sp>
    </p:spTree>
    <p:extLst>
      <p:ext uri="{BB962C8B-B14F-4D97-AF65-F5344CB8AC3E}">
        <p14:creationId xmlns:p14="http://schemas.microsoft.com/office/powerpoint/2010/main" val="3506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2743200"/>
            <a:ext cx="10972800" cy="1143000"/>
          </a:xfrm>
        </p:spPr>
        <p:txBody>
          <a:bodyPr/>
          <a:lstStyle/>
          <a:p>
            <a:r>
              <a:rPr lang="en-US" dirty="0" smtClean="0"/>
              <a:t>Programming Languages</a:t>
            </a:r>
            <a:endParaRPr lang="en-US" dirty="0"/>
          </a:p>
        </p:txBody>
      </p:sp>
      <p:pic>
        <p:nvPicPr>
          <p:cNvPr id="7" name="Picture 6"/>
          <p:cNvPicPr>
            <a:picLocks noChangeAspect="1"/>
          </p:cNvPicPr>
          <p:nvPr/>
        </p:nvPicPr>
        <p:blipFill>
          <a:blip r:embed="rId2"/>
          <a:stretch>
            <a:fillRect/>
          </a:stretch>
        </p:blipFill>
        <p:spPr>
          <a:xfrm>
            <a:off x="381000" y="228600"/>
            <a:ext cx="2844800" cy="2857500"/>
          </a:xfrm>
          <a:prstGeom prst="rect">
            <a:avLst/>
          </a:prstGeom>
        </p:spPr>
      </p:pic>
      <p:pic>
        <p:nvPicPr>
          <p:cNvPr id="9" name="Picture 8"/>
          <p:cNvPicPr>
            <a:picLocks noChangeAspect="1"/>
          </p:cNvPicPr>
          <p:nvPr/>
        </p:nvPicPr>
        <p:blipFill>
          <a:blip r:embed="rId3"/>
          <a:stretch>
            <a:fillRect/>
          </a:stretch>
        </p:blipFill>
        <p:spPr>
          <a:xfrm>
            <a:off x="8229600" y="381000"/>
            <a:ext cx="3568700" cy="2273300"/>
          </a:xfrm>
          <a:prstGeom prst="rect">
            <a:avLst/>
          </a:prstGeom>
        </p:spPr>
      </p:pic>
      <p:pic>
        <p:nvPicPr>
          <p:cNvPr id="12" name="Picture 11"/>
          <p:cNvPicPr>
            <a:picLocks noChangeAspect="1"/>
          </p:cNvPicPr>
          <p:nvPr/>
        </p:nvPicPr>
        <p:blipFill>
          <a:blip r:embed="rId4"/>
          <a:stretch>
            <a:fillRect/>
          </a:stretch>
        </p:blipFill>
        <p:spPr>
          <a:xfrm>
            <a:off x="4419600" y="4114800"/>
            <a:ext cx="3505200" cy="2311400"/>
          </a:xfrm>
          <a:prstGeom prst="rect">
            <a:avLst/>
          </a:prstGeom>
        </p:spPr>
      </p:pic>
    </p:spTree>
    <p:extLst>
      <p:ext uri="{BB962C8B-B14F-4D97-AF65-F5344CB8AC3E}">
        <p14:creationId xmlns:p14="http://schemas.microsoft.com/office/powerpoint/2010/main" val="381314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68362"/>
          </a:xfrm>
        </p:spPr>
        <p:txBody>
          <a:bodyPr>
            <a:normAutofit/>
          </a:bodyPr>
          <a:lstStyle/>
          <a:p>
            <a:r>
              <a:rPr lang="en-US" sz="3600" dirty="0" smtClean="0"/>
              <a:t>Machine Language</a:t>
            </a:r>
            <a:endParaRPr lang="en-US" sz="3600" dirty="0"/>
          </a:p>
        </p:txBody>
      </p:sp>
      <p:sp>
        <p:nvSpPr>
          <p:cNvPr id="4" name="Content Placeholder 3"/>
          <p:cNvSpPr>
            <a:spLocks noGrp="1"/>
          </p:cNvSpPr>
          <p:nvPr>
            <p:ph idx="1"/>
          </p:nvPr>
        </p:nvSpPr>
        <p:spPr/>
        <p:txBody>
          <a:bodyPr>
            <a:normAutofit/>
          </a:bodyPr>
          <a:lstStyle/>
          <a:p>
            <a:r>
              <a:rPr lang="en-US" sz="2400" dirty="0" smtClean="0">
                <a:latin typeface="Calibri"/>
                <a:cs typeface="Calibri"/>
              </a:rPr>
              <a:t>Long groups of 0’s and 1’s that </a:t>
            </a:r>
            <a:r>
              <a:rPr lang="en-US" sz="2400" dirty="0">
                <a:latin typeface="Calibri"/>
                <a:cs typeface="Calibri"/>
              </a:rPr>
              <a:t>instruct </a:t>
            </a:r>
            <a:r>
              <a:rPr lang="en-US" sz="2400" dirty="0" smtClean="0">
                <a:latin typeface="Calibri"/>
                <a:cs typeface="Calibri"/>
              </a:rPr>
              <a:t>computers to </a:t>
            </a:r>
            <a:r>
              <a:rPr lang="en-US" sz="2400" dirty="0">
                <a:latin typeface="Calibri"/>
                <a:cs typeface="Calibri"/>
              </a:rPr>
              <a:t>perform their most elementary operations.</a:t>
            </a:r>
            <a:br>
              <a:rPr lang="en-US" sz="2400" dirty="0">
                <a:latin typeface="Calibri"/>
                <a:cs typeface="Calibri"/>
              </a:rPr>
            </a:br>
            <a:endParaRPr lang="en-US" sz="2400" dirty="0">
              <a:latin typeface="Calibri"/>
              <a:cs typeface="Calibri"/>
            </a:endParaRPr>
          </a:p>
          <a:p>
            <a:r>
              <a:rPr lang="en-US" sz="2400" dirty="0" smtClean="0">
                <a:latin typeface="Calibri"/>
                <a:cs typeface="Calibri"/>
              </a:rPr>
              <a:t>Machine dependent.</a:t>
            </a:r>
            <a:br>
              <a:rPr lang="en-US" sz="2400" dirty="0" smtClean="0">
                <a:latin typeface="Calibri"/>
                <a:cs typeface="Calibri"/>
              </a:rPr>
            </a:br>
            <a:endParaRPr lang="en-US" sz="2400" dirty="0" smtClean="0">
              <a:latin typeface="Calibri"/>
              <a:cs typeface="Calibri"/>
            </a:endParaRPr>
          </a:p>
          <a:p>
            <a:r>
              <a:rPr lang="en-US" sz="2400" dirty="0" smtClean="0">
                <a:latin typeface="Calibri"/>
                <a:cs typeface="Calibri"/>
              </a:rPr>
              <a:t>Slow and tedious</a:t>
            </a:r>
            <a:br>
              <a:rPr lang="en-US" sz="2400" dirty="0" smtClean="0">
                <a:latin typeface="Calibri"/>
                <a:cs typeface="Calibri"/>
              </a:rPr>
            </a:br>
            <a:endParaRPr lang="en-US" sz="2400" dirty="0" smtClean="0">
              <a:latin typeface="Calibri"/>
              <a:cs typeface="Calibri"/>
            </a:endParaRPr>
          </a:p>
          <a:p>
            <a:r>
              <a:rPr lang="en-US" sz="2400" dirty="0" smtClean="0">
                <a:latin typeface="Calibri"/>
                <a:cs typeface="Calibri"/>
              </a:rPr>
              <a:t>Programmers began using English-like abbreviations </a:t>
            </a:r>
            <a:br>
              <a:rPr lang="en-US" sz="2400" dirty="0" smtClean="0">
                <a:latin typeface="Calibri"/>
                <a:cs typeface="Calibri"/>
              </a:rPr>
            </a:br>
            <a:r>
              <a:rPr lang="en-US" sz="2400" dirty="0" smtClean="0">
                <a:latin typeface="Calibri"/>
                <a:cs typeface="Calibri"/>
              </a:rPr>
              <a:t>to represent elementary operations.</a:t>
            </a:r>
            <a:endParaRPr lang="en-US" sz="2400" dirty="0">
              <a:latin typeface="Calibri"/>
              <a:cs typeface="Calibri"/>
            </a:endParaRPr>
          </a:p>
        </p:txBody>
      </p:sp>
      <p:pic>
        <p:nvPicPr>
          <p:cNvPr id="5" name="Picture 4" descr="M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2324100"/>
            <a:ext cx="4043149" cy="3009900"/>
          </a:xfrm>
          <a:prstGeom prst="rect">
            <a:avLst/>
          </a:prstGeom>
        </p:spPr>
      </p:pic>
    </p:spTree>
    <p:extLst>
      <p:ext uri="{BB962C8B-B14F-4D97-AF65-F5344CB8AC3E}">
        <p14:creationId xmlns:p14="http://schemas.microsoft.com/office/powerpoint/2010/main" val="80488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Assembly Language</a:t>
            </a:r>
            <a:endParaRPr lang="en-US" sz="3600" dirty="0"/>
          </a:p>
        </p:txBody>
      </p:sp>
      <p:sp>
        <p:nvSpPr>
          <p:cNvPr id="3" name="Content Placeholder 2"/>
          <p:cNvSpPr>
            <a:spLocks noGrp="1"/>
          </p:cNvSpPr>
          <p:nvPr>
            <p:ph idx="1"/>
          </p:nvPr>
        </p:nvSpPr>
        <p:spPr>
          <a:xfrm>
            <a:off x="609600" y="1371601"/>
            <a:ext cx="10972800" cy="3505199"/>
          </a:xfrm>
        </p:spPr>
        <p:txBody>
          <a:bodyPr>
            <a:normAutofit fontScale="92500" lnSpcReduction="10000"/>
          </a:bodyPr>
          <a:lstStyle/>
          <a:p>
            <a:r>
              <a:rPr lang="en-US" sz="2400" dirty="0" smtClean="0"/>
              <a:t>Uses short descriptive words, known as a mnemonic, to represent each of the machine-language instructions.</a:t>
            </a:r>
            <a:br>
              <a:rPr lang="en-US" sz="2400" dirty="0" smtClean="0"/>
            </a:br>
            <a:endParaRPr lang="en-US" sz="2400" dirty="0" smtClean="0"/>
          </a:p>
          <a:p>
            <a:r>
              <a:rPr lang="en-US" sz="2400" dirty="0" smtClean="0"/>
              <a:t>Assemblers (translator programs) then converted to translate the assembly language into machine code.</a:t>
            </a:r>
            <a:br>
              <a:rPr lang="en-US" sz="2400" dirty="0" smtClean="0"/>
            </a:br>
            <a:endParaRPr lang="en-US" sz="2400" dirty="0" smtClean="0"/>
          </a:p>
          <a:p>
            <a:r>
              <a:rPr lang="en-US" sz="2400" dirty="0" smtClean="0"/>
              <a:t>Still many instructions to complete even a simple </a:t>
            </a:r>
            <a:br>
              <a:rPr lang="en-US" sz="2400" dirty="0" smtClean="0"/>
            </a:br>
            <a:r>
              <a:rPr lang="en-US" sz="2400" dirty="0" smtClean="0"/>
              <a:t>task.</a:t>
            </a:r>
            <a:br>
              <a:rPr lang="en-US" sz="2400" dirty="0" smtClean="0"/>
            </a:br>
            <a:endParaRPr lang="en-US" sz="2400" dirty="0" smtClean="0"/>
          </a:p>
          <a:p>
            <a:r>
              <a:rPr lang="en-US" sz="2400" dirty="0" smtClean="0"/>
              <a:t>Low-level language.</a:t>
            </a:r>
            <a:endParaRPr lang="en-US" sz="2400" dirty="0"/>
          </a:p>
        </p:txBody>
      </p:sp>
      <p:pic>
        <p:nvPicPr>
          <p:cNvPr id="4" name="Picture 3" descr="AssemblyLangu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3321782"/>
            <a:ext cx="4229805" cy="3231418"/>
          </a:xfrm>
          <a:prstGeom prst="rect">
            <a:avLst/>
          </a:prstGeom>
        </p:spPr>
      </p:pic>
      <p:pic>
        <p:nvPicPr>
          <p:cNvPr id="5" name="Picture 4"/>
          <p:cNvPicPr>
            <a:picLocks noChangeAspect="1"/>
          </p:cNvPicPr>
          <p:nvPr/>
        </p:nvPicPr>
        <p:blipFill>
          <a:blip r:embed="rId3"/>
          <a:stretch>
            <a:fillRect/>
          </a:stretch>
        </p:blipFill>
        <p:spPr>
          <a:xfrm>
            <a:off x="152400" y="4775200"/>
            <a:ext cx="7493000" cy="1778000"/>
          </a:xfrm>
          <a:prstGeom prst="rect">
            <a:avLst/>
          </a:prstGeom>
        </p:spPr>
      </p:pic>
    </p:spTree>
    <p:extLst>
      <p:ext uri="{BB962C8B-B14F-4D97-AF65-F5344CB8AC3E}">
        <p14:creationId xmlns:p14="http://schemas.microsoft.com/office/powerpoint/2010/main" val="388364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6274" y="3227035"/>
            <a:ext cx="9861727" cy="735366"/>
          </a:xfrm>
        </p:spPr>
        <p:txBody>
          <a:bodyPr>
            <a:normAutofit/>
          </a:bodyPr>
          <a:lstStyle/>
          <a:p>
            <a:r>
              <a:rPr lang="en-US" sz="4000" dirty="0" smtClean="0"/>
              <a:t>Lecture 1: Welcome to Programming I!</a:t>
            </a:r>
            <a:endParaRPr sz="4000" dirty="0"/>
          </a:p>
        </p:txBody>
      </p:sp>
      <p:sp>
        <p:nvSpPr>
          <p:cNvPr id="3" name="Subtitle 2"/>
          <p:cNvSpPr>
            <a:spLocks noGrp="1"/>
          </p:cNvSpPr>
          <p:nvPr>
            <p:ph type="subTitle" idx="1"/>
          </p:nvPr>
        </p:nvSpPr>
        <p:spPr/>
        <p:txBody>
          <a:bodyPr/>
          <a:lstStyle/>
          <a:p>
            <a:r>
              <a:rPr lang="en-US" dirty="0" smtClean="0">
                <a:solidFill>
                  <a:schemeClr val="tx1"/>
                </a:solidFill>
              </a:rPr>
              <a:t>Reading: Chapter 1, Sections 1.1 - 1.6</a:t>
            </a:r>
          </a:p>
          <a:p>
            <a:r>
              <a:rPr lang="en-US" dirty="0" smtClean="0">
                <a:solidFill>
                  <a:schemeClr val="tx1"/>
                </a:solidFill>
              </a:rPr>
              <a:t>Introduction to Computers, Programs and Java</a:t>
            </a:r>
            <a:endParaRPr dirty="0">
              <a:solidFill>
                <a:schemeClr val="tx1"/>
              </a:solidFill>
            </a:endParaRP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High-level Languages</a:t>
            </a:r>
            <a:endParaRPr lang="en-US" sz="3600" dirty="0"/>
          </a:p>
        </p:txBody>
      </p:sp>
      <p:sp>
        <p:nvSpPr>
          <p:cNvPr id="3" name="Content Placeholder 2"/>
          <p:cNvSpPr>
            <a:spLocks noGrp="1"/>
          </p:cNvSpPr>
          <p:nvPr>
            <p:ph idx="1"/>
          </p:nvPr>
        </p:nvSpPr>
        <p:spPr>
          <a:xfrm>
            <a:off x="609600" y="1295400"/>
            <a:ext cx="10972800" cy="5105399"/>
          </a:xfrm>
        </p:spPr>
        <p:txBody>
          <a:bodyPr>
            <a:normAutofit fontScale="92500" lnSpcReduction="10000"/>
          </a:bodyPr>
          <a:lstStyle/>
          <a:p>
            <a:r>
              <a:rPr lang="en-US" sz="2400" dirty="0" smtClean="0"/>
              <a:t>A program written in a high-level language is called a source program or source code.</a:t>
            </a:r>
            <a:br>
              <a:rPr lang="en-US" sz="2400" dirty="0" smtClean="0"/>
            </a:br>
            <a:endParaRPr lang="en-US" sz="2400" dirty="0" smtClean="0"/>
          </a:p>
          <a:p>
            <a:r>
              <a:rPr lang="en-US" sz="2400" dirty="0" smtClean="0"/>
              <a:t>A computer cannot execute a source program.</a:t>
            </a:r>
            <a:br>
              <a:rPr lang="en-US" sz="2400" dirty="0" smtClean="0"/>
            </a:br>
            <a:endParaRPr lang="en-US" sz="2400" dirty="0" smtClean="0"/>
          </a:p>
          <a:p>
            <a:r>
              <a:rPr lang="en-US" sz="2400" dirty="0" smtClean="0"/>
              <a:t>Some high-level languages use compilers that translate the entire source code into a machine-code file and then the machine-code file is executed. These are called compiled languages.</a:t>
            </a:r>
            <a:br>
              <a:rPr lang="en-US" sz="2400" dirty="0" smtClean="0"/>
            </a:br>
            <a:endParaRPr lang="en-US" sz="2400" dirty="0" smtClean="0"/>
          </a:p>
          <a:p>
            <a:r>
              <a:rPr lang="en-US" sz="2400" dirty="0" smtClean="0"/>
              <a:t>Other high-level languages use interpreters that read one statement from the source code, translate that statement into machine code and then execute it right away, before moving on to the next statement.</a:t>
            </a:r>
            <a:r>
              <a:rPr lang="en-US" sz="2400" dirty="0"/>
              <a:t> </a:t>
            </a:r>
            <a:r>
              <a:rPr lang="en-US" sz="2400" dirty="0" smtClean="0"/>
              <a:t> These are called interpreted languages.</a:t>
            </a:r>
            <a:br>
              <a:rPr lang="en-US" sz="2400" dirty="0" smtClean="0"/>
            </a:br>
            <a:endParaRPr lang="en-US" sz="2400" dirty="0" smtClean="0"/>
          </a:p>
          <a:p>
            <a:r>
              <a:rPr lang="en-US" sz="2400" dirty="0"/>
              <a:t>A combination of both solutions </a:t>
            </a:r>
            <a:r>
              <a:rPr lang="en-US" sz="2400" dirty="0" smtClean="0"/>
              <a:t>has become very common (Python, Java, C#): </a:t>
            </a:r>
            <a:r>
              <a:rPr lang="en-US" sz="2400" dirty="0"/>
              <a:t>a compiler can translate the source code into some intermediate form (often called bytecode), which is then passed to an interpreter which executes it.</a:t>
            </a:r>
          </a:p>
        </p:txBody>
      </p:sp>
    </p:spTree>
    <p:extLst>
      <p:ext uri="{BB962C8B-B14F-4D97-AF65-F5344CB8AC3E}">
        <p14:creationId xmlns:p14="http://schemas.microsoft.com/office/powerpoint/2010/main" val="392263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762000"/>
            <a:ext cx="10398082" cy="5016500"/>
          </a:xfrm>
          <a:prstGeom prst="rect">
            <a:avLst/>
          </a:prstGeom>
        </p:spPr>
      </p:pic>
    </p:spTree>
    <p:extLst>
      <p:ext uri="{BB962C8B-B14F-4D97-AF65-F5344CB8AC3E}">
        <p14:creationId xmlns:p14="http://schemas.microsoft.com/office/powerpoint/2010/main" val="380636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ava-build-tools-part-1-com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143000"/>
            <a:ext cx="7620000" cy="4203700"/>
          </a:xfrm>
          <a:prstGeom prst="rect">
            <a:avLst/>
          </a:prstGeom>
        </p:spPr>
      </p:pic>
    </p:spTree>
    <p:extLst>
      <p:ext uri="{BB962C8B-B14F-4D97-AF65-F5344CB8AC3E}">
        <p14:creationId xmlns:p14="http://schemas.microsoft.com/office/powerpoint/2010/main" val="59729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Operating Systems</a:t>
            </a:r>
            <a:endParaRPr lang="en-US" sz="3600" dirty="0"/>
          </a:p>
        </p:txBody>
      </p:sp>
      <p:sp>
        <p:nvSpPr>
          <p:cNvPr id="3" name="Content Placeholder 2"/>
          <p:cNvSpPr>
            <a:spLocks noGrp="1"/>
          </p:cNvSpPr>
          <p:nvPr>
            <p:ph idx="1"/>
          </p:nvPr>
        </p:nvSpPr>
        <p:spPr>
          <a:xfrm>
            <a:off x="609600" y="1219201"/>
            <a:ext cx="10972800" cy="4906968"/>
          </a:xfrm>
        </p:spPr>
        <p:txBody>
          <a:bodyPr>
            <a:normAutofit/>
          </a:bodyPr>
          <a:lstStyle/>
          <a:p>
            <a:r>
              <a:rPr lang="en-US" sz="2400" dirty="0" smtClean="0"/>
              <a:t>Controls and monitors system activities</a:t>
            </a:r>
            <a:br>
              <a:rPr lang="en-US" sz="2400" dirty="0" smtClean="0"/>
            </a:br>
            <a:endParaRPr lang="en-US" sz="2400" dirty="0" smtClean="0"/>
          </a:p>
          <a:p>
            <a:r>
              <a:rPr lang="en-US" sz="2400" dirty="0" smtClean="0"/>
              <a:t>Allocating and assigning system resources.</a:t>
            </a:r>
            <a:br>
              <a:rPr lang="en-US" sz="2400" dirty="0" smtClean="0"/>
            </a:br>
            <a:endParaRPr lang="en-US" sz="2400" dirty="0" smtClean="0"/>
          </a:p>
          <a:p>
            <a:r>
              <a:rPr lang="en-US" sz="2400" dirty="0" smtClean="0"/>
              <a:t>Schedules operations: Multiprogramming, multithreading, multiprocessing (aka parallel processing)</a:t>
            </a:r>
            <a:br>
              <a:rPr lang="en-US" sz="2400" dirty="0" smtClean="0"/>
            </a:br>
            <a:endParaRPr lang="en-US" sz="2400" dirty="0" smtClean="0"/>
          </a:p>
          <a:p>
            <a:r>
              <a:rPr lang="en-US" sz="2400" dirty="0" smtClean="0"/>
              <a:t>Multiprogramming: Lets multiple programs run simultaneously.</a:t>
            </a:r>
            <a:br>
              <a:rPr lang="en-US" sz="2400" dirty="0" smtClean="0"/>
            </a:br>
            <a:r>
              <a:rPr lang="en-US" sz="2400" dirty="0" smtClean="0"/>
              <a:t>Multithreading: Allows a single program to execute multiple tasks simultaneously.</a:t>
            </a:r>
            <a:br>
              <a:rPr lang="en-US" sz="2400" dirty="0" smtClean="0"/>
            </a:br>
            <a:r>
              <a:rPr lang="en-US" sz="2400" dirty="0" smtClean="0"/>
              <a:t>Parallel processing: Uses two or more processors together to perform subtasks concurrently and then combine solutions of the subtask to obtain a solution for the entire task.</a:t>
            </a:r>
          </a:p>
        </p:txBody>
      </p:sp>
      <p:pic>
        <p:nvPicPr>
          <p:cNvPr id="4" name="Picture 3"/>
          <p:cNvPicPr>
            <a:picLocks noChangeAspect="1"/>
          </p:cNvPicPr>
          <p:nvPr/>
        </p:nvPicPr>
        <p:blipFill>
          <a:blip r:embed="rId2"/>
          <a:stretch>
            <a:fillRect/>
          </a:stretch>
        </p:blipFill>
        <p:spPr>
          <a:xfrm>
            <a:off x="9067800" y="152401"/>
            <a:ext cx="2743200" cy="2541494"/>
          </a:xfrm>
          <a:prstGeom prst="rect">
            <a:avLst/>
          </a:prstGeom>
        </p:spPr>
      </p:pic>
    </p:spTree>
    <p:extLst>
      <p:ext uri="{BB962C8B-B14F-4D97-AF65-F5344CB8AC3E}">
        <p14:creationId xmlns:p14="http://schemas.microsoft.com/office/powerpoint/2010/main" val="353866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a:bodyPr>
          <a:lstStyle/>
          <a:p>
            <a:r>
              <a:rPr lang="en-US" sz="3600" dirty="0" smtClean="0"/>
              <a:t>Let’s talk about...Java</a:t>
            </a:r>
            <a:endParaRPr lang="en-US" sz="3600" dirty="0"/>
          </a:p>
        </p:txBody>
      </p:sp>
      <p:sp>
        <p:nvSpPr>
          <p:cNvPr id="3" name="Content Placeholder 2"/>
          <p:cNvSpPr>
            <a:spLocks noGrp="1"/>
          </p:cNvSpPr>
          <p:nvPr>
            <p:ph idx="1"/>
          </p:nvPr>
        </p:nvSpPr>
        <p:spPr/>
        <p:txBody>
          <a:bodyPr>
            <a:normAutofit/>
          </a:bodyPr>
          <a:lstStyle/>
          <a:p>
            <a:r>
              <a:rPr lang="en-US" sz="2400" dirty="0">
                <a:latin typeface="Calibri"/>
                <a:cs typeface="Calibri"/>
              </a:rPr>
              <a:t>1991: James Gosling at Sun Microsystems </a:t>
            </a:r>
            <a:r>
              <a:rPr lang="en-US" sz="2400" dirty="0" smtClean="0">
                <a:latin typeface="Calibri"/>
                <a:cs typeface="Calibri"/>
              </a:rPr>
              <a:t>designed a </a:t>
            </a:r>
            <a:r>
              <a:rPr lang="en-US" sz="2400" dirty="0">
                <a:latin typeface="Calibri"/>
                <a:cs typeface="Calibri"/>
              </a:rPr>
              <a:t>language for programming home appliances </a:t>
            </a:r>
            <a:r>
              <a:rPr lang="en-US" sz="2400" dirty="0" smtClean="0">
                <a:latin typeface="Calibri"/>
                <a:cs typeface="Calibri"/>
              </a:rPr>
              <a:t>(originally </a:t>
            </a:r>
            <a:r>
              <a:rPr lang="en-US" sz="2400" dirty="0">
                <a:latin typeface="Calibri"/>
                <a:cs typeface="Calibri"/>
              </a:rPr>
              <a:t>called </a:t>
            </a:r>
            <a:r>
              <a:rPr lang="en-US" sz="2400" dirty="0" smtClean="0">
                <a:latin typeface="Calibri"/>
                <a:cs typeface="Calibri"/>
              </a:rPr>
              <a:t>Oak).</a:t>
            </a:r>
            <a:r>
              <a:rPr lang="en-US" sz="2400" dirty="0">
                <a:latin typeface="Calibri"/>
                <a:cs typeface="Calibri"/>
              </a:rPr>
              <a:t/>
            </a:r>
            <a:br>
              <a:rPr lang="en-US" sz="2400" dirty="0">
                <a:latin typeface="Calibri"/>
                <a:cs typeface="Calibri"/>
              </a:rPr>
            </a:br>
            <a:endParaRPr lang="en-US" sz="2400" dirty="0">
              <a:latin typeface="Calibri"/>
              <a:cs typeface="Calibri"/>
            </a:endParaRPr>
          </a:p>
          <a:p>
            <a:r>
              <a:rPr lang="en-US" sz="2400" dirty="0" smtClean="0">
                <a:latin typeface="Calibri"/>
                <a:cs typeface="Calibri"/>
              </a:rPr>
              <a:t>It was renamed Java in 1995 and redesigned for developing Web applications.</a:t>
            </a:r>
            <a:br>
              <a:rPr lang="en-US" sz="2400" dirty="0" smtClean="0">
                <a:latin typeface="Calibri"/>
                <a:cs typeface="Calibri"/>
              </a:rPr>
            </a:br>
            <a:endParaRPr lang="en-US" sz="2400" dirty="0" smtClean="0">
              <a:latin typeface="Calibri"/>
              <a:cs typeface="Calibri"/>
            </a:endParaRPr>
          </a:p>
          <a:p>
            <a:r>
              <a:rPr lang="en-US" sz="2400" dirty="0" smtClean="0">
                <a:latin typeface="Calibri"/>
                <a:cs typeface="Calibri"/>
              </a:rPr>
              <a:t>Java characteristics: simple, object oriented, distributed, interpreted, robust, secure, architecture neutral, portable, high performance, multi-threaded and dynamic.</a:t>
            </a:r>
            <a:br>
              <a:rPr lang="en-US" sz="2400" dirty="0" smtClean="0">
                <a:latin typeface="Calibri"/>
                <a:cs typeface="Calibri"/>
              </a:rPr>
            </a:br>
            <a:endParaRPr lang="en-US" sz="2400" dirty="0" smtClean="0">
              <a:latin typeface="Calibri"/>
              <a:cs typeface="Calibri"/>
            </a:endParaRPr>
          </a:p>
        </p:txBody>
      </p:sp>
    </p:spTree>
    <p:extLst>
      <p:ext uri="{BB962C8B-B14F-4D97-AF65-F5344CB8AC3E}">
        <p14:creationId xmlns:p14="http://schemas.microsoft.com/office/powerpoint/2010/main" val="27275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338" y="381000"/>
            <a:ext cx="11072262" cy="3416320"/>
          </a:xfrm>
          <a:prstGeom prst="rect">
            <a:avLst/>
          </a:prstGeom>
          <a:noFill/>
        </p:spPr>
        <p:txBody>
          <a:bodyPr wrap="none" rtlCol="0">
            <a:spAutoFit/>
          </a:bodyPr>
          <a:lstStyle/>
          <a:p>
            <a:pPr marL="285750" indent="-285750">
              <a:buFont typeface="Arial"/>
              <a:buChar char="•"/>
            </a:pPr>
            <a:r>
              <a:rPr lang="en-US" sz="2400" dirty="0"/>
              <a:t>In the Java programming language, all source code is first written in plain text files </a:t>
            </a:r>
            <a:r>
              <a:rPr lang="en-US" sz="2400" dirty="0" smtClean="0"/>
              <a:t/>
            </a:r>
            <a:br>
              <a:rPr lang="en-US" sz="2400" dirty="0" smtClean="0"/>
            </a:br>
            <a:r>
              <a:rPr lang="en-US" sz="2400" dirty="0" smtClean="0"/>
              <a:t>ending </a:t>
            </a:r>
            <a:r>
              <a:rPr lang="en-US" sz="2400" dirty="0"/>
              <a:t>with the .java extension. </a:t>
            </a:r>
            <a:br>
              <a:rPr lang="en-US" sz="2400" dirty="0"/>
            </a:br>
            <a:endParaRPr lang="en-US" sz="2400" dirty="0" smtClean="0"/>
          </a:p>
          <a:p>
            <a:pPr marL="285750" indent="-285750">
              <a:buFont typeface="Arial"/>
              <a:buChar char="•"/>
            </a:pPr>
            <a:r>
              <a:rPr lang="en-US" sz="2400" dirty="0" smtClean="0"/>
              <a:t>Those </a:t>
            </a:r>
            <a:r>
              <a:rPr lang="en-US" sz="2400" dirty="0"/>
              <a:t>source files are then compiled into .class files by the </a:t>
            </a:r>
            <a:r>
              <a:rPr lang="en-US" sz="2400" dirty="0" err="1"/>
              <a:t>javac</a:t>
            </a:r>
            <a:r>
              <a:rPr lang="en-US" sz="2400" dirty="0"/>
              <a:t> compiler. </a:t>
            </a:r>
            <a:r>
              <a:rPr lang="en-US" sz="2400" dirty="0" smtClean="0"/>
              <a:t/>
            </a:r>
            <a:br>
              <a:rPr lang="en-US" sz="2400" dirty="0" smtClean="0"/>
            </a:br>
            <a:endParaRPr lang="en-US" sz="2400" dirty="0" smtClean="0"/>
          </a:p>
          <a:p>
            <a:pPr marL="285750" indent="-285750">
              <a:buFont typeface="Arial"/>
              <a:buChar char="•"/>
            </a:pPr>
            <a:r>
              <a:rPr lang="en-US" sz="2400" dirty="0" smtClean="0"/>
              <a:t>A </a:t>
            </a:r>
            <a:r>
              <a:rPr lang="en-US" sz="2400" dirty="0"/>
              <a:t>.class file does not contain code that is native to your processor; it instead contains </a:t>
            </a:r>
            <a:r>
              <a:rPr lang="en-US" sz="2400" dirty="0" smtClean="0"/>
              <a:t/>
            </a:r>
            <a:br>
              <a:rPr lang="en-US" sz="2400" dirty="0" smtClean="0"/>
            </a:br>
            <a:r>
              <a:rPr lang="en-US" sz="2400" i="1" dirty="0" err="1" smtClean="0"/>
              <a:t>bytecodes</a:t>
            </a:r>
            <a:r>
              <a:rPr lang="en-US" sz="2400" dirty="0" smtClean="0"/>
              <a:t> </a:t>
            </a:r>
            <a:r>
              <a:rPr lang="en-US" sz="2400" dirty="0"/>
              <a:t>— the machine language of the Java </a:t>
            </a:r>
            <a:r>
              <a:rPr lang="en-US" sz="2400"/>
              <a:t>Virtual </a:t>
            </a:r>
            <a:r>
              <a:rPr lang="en-US" sz="2400" smtClean="0"/>
              <a:t>Machine </a:t>
            </a:r>
            <a:r>
              <a:rPr lang="en-US" sz="2400" dirty="0"/>
              <a:t>(Java VM). </a:t>
            </a:r>
            <a:r>
              <a:rPr lang="en-US" sz="2400" dirty="0" smtClean="0"/>
              <a:t/>
            </a:r>
            <a:br>
              <a:rPr lang="en-US" sz="2400" dirty="0" smtClean="0"/>
            </a:br>
            <a:endParaRPr lang="en-US" sz="2400" dirty="0" smtClean="0"/>
          </a:p>
          <a:p>
            <a:pPr marL="285750" indent="-285750">
              <a:buFont typeface="Arial"/>
              <a:buChar char="•"/>
            </a:pPr>
            <a:r>
              <a:rPr lang="en-US" sz="2400" dirty="0" smtClean="0"/>
              <a:t>The </a:t>
            </a:r>
            <a:r>
              <a:rPr lang="en-US" sz="2400" dirty="0"/>
              <a:t>java launcher tool then runs your application with an instance of the </a:t>
            </a:r>
            <a:r>
              <a:rPr lang="en-US" sz="2400" dirty="0" smtClean="0"/>
              <a:t>JVM.</a:t>
            </a:r>
            <a:endParaRPr lang="en-US" sz="2400" dirty="0"/>
          </a:p>
        </p:txBody>
      </p:sp>
      <p:pic>
        <p:nvPicPr>
          <p:cNvPr id="5" name="Picture 4"/>
          <p:cNvPicPr>
            <a:picLocks noChangeAspect="1"/>
          </p:cNvPicPr>
          <p:nvPr/>
        </p:nvPicPr>
        <p:blipFill>
          <a:blip r:embed="rId2"/>
          <a:stretch>
            <a:fillRect/>
          </a:stretch>
        </p:blipFill>
        <p:spPr>
          <a:xfrm>
            <a:off x="2057400" y="4343400"/>
            <a:ext cx="7404100" cy="1739900"/>
          </a:xfrm>
          <a:prstGeom prst="rect">
            <a:avLst/>
          </a:prstGeom>
        </p:spPr>
      </p:pic>
    </p:spTree>
    <p:extLst>
      <p:ext uri="{BB962C8B-B14F-4D97-AF65-F5344CB8AC3E}">
        <p14:creationId xmlns:p14="http://schemas.microsoft.com/office/powerpoint/2010/main" val="356508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normAutofit/>
          </a:bodyPr>
          <a:lstStyle/>
          <a:p>
            <a:r>
              <a:rPr lang="en-US" sz="3600" dirty="0" smtClean="0"/>
              <a:t>The Java Language Specification</a:t>
            </a:r>
            <a:endParaRPr lang="en-US" sz="3600" dirty="0"/>
          </a:p>
        </p:txBody>
      </p:sp>
      <p:sp>
        <p:nvSpPr>
          <p:cNvPr id="3" name="Content Placeholder 2"/>
          <p:cNvSpPr>
            <a:spLocks noGrp="1"/>
          </p:cNvSpPr>
          <p:nvPr>
            <p:ph idx="1"/>
          </p:nvPr>
        </p:nvSpPr>
        <p:spPr>
          <a:xfrm>
            <a:off x="609600" y="1371600"/>
            <a:ext cx="10972800" cy="4754569"/>
          </a:xfrm>
        </p:spPr>
        <p:txBody>
          <a:bodyPr>
            <a:normAutofit/>
          </a:bodyPr>
          <a:lstStyle/>
          <a:p>
            <a:r>
              <a:rPr lang="en-US" sz="2400" dirty="0" smtClean="0"/>
              <a:t>Java syntax is defined in the Java language specification.</a:t>
            </a:r>
            <a:br>
              <a:rPr lang="en-US" sz="2400" dirty="0" smtClean="0"/>
            </a:br>
            <a:endParaRPr lang="en-US" sz="2400" dirty="0" smtClean="0"/>
          </a:p>
          <a:p>
            <a:r>
              <a:rPr lang="en-US" sz="2400" dirty="0" smtClean="0"/>
              <a:t>The Java library is defined in the Java Application Program Interface (API).</a:t>
            </a:r>
            <a:br>
              <a:rPr lang="en-US" sz="2400" dirty="0" smtClean="0"/>
            </a:br>
            <a:endParaRPr lang="en-US" sz="2400" dirty="0" smtClean="0"/>
          </a:p>
          <a:p>
            <a:r>
              <a:rPr lang="en-US" sz="2400" dirty="0" smtClean="0"/>
              <a:t>The Java language specification is a technical definition of the Java programming language’s syntax and semantics (http://</a:t>
            </a:r>
            <a:r>
              <a:rPr lang="en-US" sz="2400" dirty="0" err="1" smtClean="0"/>
              <a:t>docs.oracle.com</a:t>
            </a:r>
            <a:r>
              <a:rPr lang="en-US" sz="2400" dirty="0" smtClean="0"/>
              <a:t>/</a:t>
            </a:r>
            <a:r>
              <a:rPr lang="en-US" sz="2400" dirty="0" err="1" smtClean="0"/>
              <a:t>javase</a:t>
            </a:r>
            <a:r>
              <a:rPr lang="en-US" sz="2400" dirty="0" smtClean="0"/>
              <a:t>/specs/).</a:t>
            </a:r>
            <a:br>
              <a:rPr lang="en-US" sz="2400" dirty="0" smtClean="0"/>
            </a:br>
            <a:endParaRPr lang="en-US" sz="2400" dirty="0" smtClean="0"/>
          </a:p>
          <a:p>
            <a:r>
              <a:rPr lang="en-US" sz="2400" dirty="0" smtClean="0"/>
              <a:t>Java comes in three editions:</a:t>
            </a:r>
            <a:br>
              <a:rPr lang="en-US" sz="2400" dirty="0" smtClean="0"/>
            </a:br>
            <a:r>
              <a:rPr lang="en-US" sz="2400" dirty="0" smtClean="0"/>
              <a:t>- Java SE: To develop client-side applications (standalone applications, web applets).</a:t>
            </a:r>
            <a:br>
              <a:rPr lang="en-US" sz="2400" dirty="0" smtClean="0"/>
            </a:br>
            <a:r>
              <a:rPr lang="en-US" sz="2400" dirty="0" smtClean="0"/>
              <a:t>- Java EE: To develop server-side applications.</a:t>
            </a:r>
            <a:br>
              <a:rPr lang="en-US" sz="2400" dirty="0" smtClean="0"/>
            </a:br>
            <a:r>
              <a:rPr lang="en-US" sz="2400" dirty="0" smtClean="0"/>
              <a:t>- Java ME: To develop mobile applications.</a:t>
            </a:r>
            <a:endParaRPr lang="en-US" sz="2400" dirty="0"/>
          </a:p>
        </p:txBody>
      </p:sp>
    </p:spTree>
    <p:extLst>
      <p:ext uri="{BB962C8B-B14F-4D97-AF65-F5344CB8AC3E}">
        <p14:creationId xmlns:p14="http://schemas.microsoft.com/office/powerpoint/2010/main" val="375255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80957" y="4209871"/>
            <a:ext cx="6589590" cy="1200329"/>
          </a:xfrm>
          <a:prstGeom prst="rect">
            <a:avLst/>
          </a:prstGeom>
          <a:noFill/>
        </p:spPr>
        <p:txBody>
          <a:bodyPr wrap="none" rtlCol="0">
            <a:spAutoFit/>
          </a:bodyPr>
          <a:lstStyle/>
          <a:p>
            <a:pPr algn="ctr"/>
            <a:r>
              <a:rPr lang="en-US" sz="3600" dirty="0" smtClean="0"/>
              <a:t>That’s all for today folks!</a:t>
            </a:r>
          </a:p>
          <a:p>
            <a:pPr algn="ctr"/>
            <a:r>
              <a:rPr lang="en-US" sz="3600" dirty="0" smtClean="0"/>
              <a:t>Read Chapter 1</a:t>
            </a:r>
            <a:r>
              <a:rPr lang="en-US" sz="3600" smtClean="0"/>
              <a:t>, Sections 1.1 - 1.6.</a:t>
            </a:r>
            <a:endParaRPr lang="en-US" sz="3600" dirty="0" smtClean="0"/>
          </a:p>
        </p:txBody>
      </p:sp>
      <p:pic>
        <p:nvPicPr>
          <p:cNvPr id="2" name="Picture 1"/>
          <p:cNvPicPr>
            <a:picLocks noChangeAspect="1"/>
          </p:cNvPicPr>
          <p:nvPr/>
        </p:nvPicPr>
        <p:blipFill>
          <a:blip r:embed="rId2"/>
          <a:stretch>
            <a:fillRect/>
          </a:stretch>
        </p:blipFill>
        <p:spPr>
          <a:xfrm>
            <a:off x="3962400" y="914400"/>
            <a:ext cx="3886200" cy="3168267"/>
          </a:xfrm>
          <a:prstGeom prst="rect">
            <a:avLst/>
          </a:prstGeom>
        </p:spPr>
      </p:pic>
    </p:spTree>
    <p:extLst>
      <p:ext uri="{BB962C8B-B14F-4D97-AF65-F5344CB8AC3E}">
        <p14:creationId xmlns:p14="http://schemas.microsoft.com/office/powerpoint/2010/main" val="282498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90600" y="228600"/>
            <a:ext cx="9677400" cy="762000"/>
          </a:xfrm>
        </p:spPr>
        <p:txBody>
          <a:bodyPr>
            <a:normAutofit/>
          </a:bodyPr>
          <a:lstStyle/>
          <a:p>
            <a:r>
              <a:rPr lang="en-US" sz="3600" dirty="0" smtClean="0"/>
              <a:t>Things to know about this course</a:t>
            </a:r>
            <a:endParaRPr sz="3600" dirty="0"/>
          </a:p>
        </p:txBody>
      </p:sp>
      <p:sp>
        <p:nvSpPr>
          <p:cNvPr id="14" name="Content Placeholder 13"/>
          <p:cNvSpPr>
            <a:spLocks noGrp="1"/>
          </p:cNvSpPr>
          <p:nvPr>
            <p:ph idx="1"/>
          </p:nvPr>
        </p:nvSpPr>
        <p:spPr>
          <a:xfrm>
            <a:off x="990600" y="1219200"/>
            <a:ext cx="9982200" cy="5257800"/>
          </a:xfrm>
        </p:spPr>
        <p:txBody>
          <a:bodyPr>
            <a:normAutofit fontScale="92500" lnSpcReduction="10000"/>
          </a:bodyPr>
          <a:lstStyle/>
          <a:p>
            <a:r>
              <a:rPr lang="en-US" sz="2400" dirty="0" smtClean="0"/>
              <a:t>The course website is located at: </a:t>
            </a:r>
            <a:r>
              <a:rPr lang="en-US" sz="2400" dirty="0" err="1" smtClean="0"/>
              <a:t>www.homepages.neiu.edu</a:t>
            </a:r>
            <a:r>
              <a:rPr lang="en-US" sz="2400" dirty="0" smtClean="0"/>
              <a:t>/~retrana/CS200.html</a:t>
            </a:r>
            <a:br>
              <a:rPr lang="en-US" sz="2400" dirty="0" smtClean="0"/>
            </a:br>
            <a:endParaRPr lang="en-US" sz="2400" dirty="0" smtClean="0"/>
          </a:p>
          <a:p>
            <a:r>
              <a:rPr lang="en-US" sz="2400" dirty="0" smtClean="0"/>
              <a:t>Updates for the course can be found under “News Items” on the course website.</a:t>
            </a:r>
            <a:br>
              <a:rPr lang="en-US" sz="2400" dirty="0" smtClean="0"/>
            </a:br>
            <a:endParaRPr lang="en-US" sz="2400" dirty="0" smtClean="0"/>
          </a:p>
          <a:p>
            <a:r>
              <a:rPr lang="en-US" sz="2400" dirty="0"/>
              <a:t>L</a:t>
            </a:r>
            <a:r>
              <a:rPr lang="en-US" sz="2400" dirty="0" smtClean="0"/>
              <a:t>ectures and study guides will be posted on the course website. You should bring the study guides to class and use them for taking notes.</a:t>
            </a:r>
            <a:br>
              <a:rPr lang="en-US" sz="2400" dirty="0" smtClean="0"/>
            </a:br>
            <a:endParaRPr lang="en-US" sz="2400" dirty="0" smtClean="0"/>
          </a:p>
          <a:p>
            <a:r>
              <a:rPr lang="en-US" sz="2400" dirty="0" smtClean="0"/>
              <a:t>You will be using D2L for turning in homework.</a:t>
            </a:r>
            <a:r>
              <a:rPr lang="en-US" sz="2400" dirty="0"/>
              <a:t/>
            </a:r>
            <a:br>
              <a:rPr lang="en-US" sz="2400" dirty="0"/>
            </a:br>
            <a:endParaRPr lang="en-US" sz="2400" dirty="0" smtClean="0"/>
          </a:p>
          <a:p>
            <a:r>
              <a:rPr lang="en-US" sz="2400" dirty="0" smtClean="0"/>
              <a:t>Grades will be available on D2L.</a:t>
            </a:r>
            <a:br>
              <a:rPr lang="en-US" sz="2400" dirty="0" smtClean="0"/>
            </a:br>
            <a:endParaRPr sz="2400" dirty="0"/>
          </a:p>
          <a:p>
            <a:r>
              <a:rPr lang="en-US" sz="2400" dirty="0" smtClean="0"/>
              <a:t>Attendance is </a:t>
            </a:r>
            <a:r>
              <a:rPr lang="en-US" sz="2400" b="1" dirty="0" smtClean="0"/>
              <a:t>mandatory</a:t>
            </a:r>
            <a:r>
              <a:rPr lang="en-US" sz="2400" dirty="0" smtClean="0"/>
              <a:t> - it accounts for 5% of your grade!</a:t>
            </a:r>
            <a:br>
              <a:rPr lang="en-US" sz="2400" dirty="0" smtClean="0"/>
            </a:br>
            <a:r>
              <a:rPr lang="en-US" sz="2400" dirty="0" smtClean="0"/>
              <a:t> </a:t>
            </a:r>
          </a:p>
          <a:p>
            <a:r>
              <a:rPr lang="en-US" sz="2400" dirty="0"/>
              <a:t>There will </a:t>
            </a:r>
            <a:r>
              <a:rPr lang="en-US" sz="2400" dirty="0" smtClean="0"/>
              <a:t>be several programming labs/projects assigned throughout the semester. </a:t>
            </a:r>
            <a:r>
              <a:rPr lang="en-US" sz="2400" dirty="0"/>
              <a:t>These projects MUST be done in pairs.</a:t>
            </a:r>
          </a:p>
        </p:txBody>
      </p:sp>
    </p:spTree>
    <p:extLst>
      <p:ext uri="{BB962C8B-B14F-4D97-AF65-F5344CB8AC3E}">
        <p14:creationId xmlns:p14="http://schemas.microsoft.com/office/powerpoint/2010/main" val="128540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90600" y="228600"/>
            <a:ext cx="9677400" cy="762000"/>
          </a:xfrm>
        </p:spPr>
        <p:txBody>
          <a:bodyPr>
            <a:normAutofit/>
          </a:bodyPr>
          <a:lstStyle/>
          <a:p>
            <a:r>
              <a:rPr lang="en-US" sz="3600" dirty="0" smtClean="0"/>
              <a:t>Things to know about this course</a:t>
            </a:r>
            <a:endParaRPr sz="3600" dirty="0"/>
          </a:p>
        </p:txBody>
      </p:sp>
      <p:sp>
        <p:nvSpPr>
          <p:cNvPr id="14" name="Content Placeholder 13"/>
          <p:cNvSpPr>
            <a:spLocks noGrp="1"/>
          </p:cNvSpPr>
          <p:nvPr>
            <p:ph idx="1"/>
          </p:nvPr>
        </p:nvSpPr>
        <p:spPr>
          <a:xfrm>
            <a:off x="990600" y="1219200"/>
            <a:ext cx="9982200" cy="5257800"/>
          </a:xfrm>
        </p:spPr>
        <p:txBody>
          <a:bodyPr>
            <a:normAutofit fontScale="92500" lnSpcReduction="10000"/>
          </a:bodyPr>
          <a:lstStyle/>
          <a:p>
            <a:r>
              <a:rPr lang="en-US" sz="2400" dirty="0"/>
              <a:t>All assignments must be submitted to D2L by the specified due date and time. Late assignments will automatically receive half-credit (</a:t>
            </a:r>
            <a:r>
              <a:rPr lang="en-US" sz="2400" b="1" dirty="0"/>
              <a:t>no exceptions</a:t>
            </a:r>
            <a:r>
              <a:rPr lang="en-US" sz="2400" dirty="0"/>
              <a:t>) prior to any grading schema that is applied. Assignments submitted later than a week past the assigned due date and time will not be accepted (</a:t>
            </a:r>
            <a:r>
              <a:rPr lang="en-US" sz="2400" b="1" dirty="0"/>
              <a:t>no exceptions</a:t>
            </a:r>
            <a:r>
              <a:rPr lang="en-US" sz="2400" dirty="0"/>
              <a:t>). </a:t>
            </a:r>
            <a:r>
              <a:rPr lang="en-US" sz="2400" dirty="0" smtClean="0"/>
              <a:t/>
            </a:r>
            <a:br>
              <a:rPr lang="en-US" sz="2400" dirty="0" smtClean="0"/>
            </a:br>
            <a:endParaRPr lang="en-US" sz="2400" b="1" dirty="0" smtClean="0"/>
          </a:p>
          <a:p>
            <a:r>
              <a:rPr lang="en-US" sz="2400" dirty="0" smtClean="0"/>
              <a:t>Start early on your assignments!!!</a:t>
            </a:r>
            <a:br>
              <a:rPr lang="en-US" sz="2400" dirty="0" smtClean="0"/>
            </a:br>
            <a:endParaRPr lang="en-US" sz="2400" dirty="0" smtClean="0"/>
          </a:p>
          <a:p>
            <a:r>
              <a:rPr lang="en-US" sz="2400" dirty="0" smtClean="0"/>
              <a:t>The solutions will be posted after the homework is due - which is why there are no extensions.</a:t>
            </a:r>
            <a:r>
              <a:rPr lang="en-US" sz="2400" dirty="0"/>
              <a:t/>
            </a:r>
            <a:br>
              <a:rPr lang="en-US" sz="2400" dirty="0"/>
            </a:br>
            <a:endParaRPr lang="en-US" sz="2400" dirty="0" smtClean="0"/>
          </a:p>
          <a:p>
            <a:r>
              <a:rPr lang="en-US" sz="2400" dirty="0" smtClean="0"/>
              <a:t>You can work together on the homework. The goal is to understand the homework so that you can excel on quizzes and exams.</a:t>
            </a:r>
            <a:br>
              <a:rPr lang="en-US" sz="2400" dirty="0" smtClean="0"/>
            </a:br>
            <a:endParaRPr lang="en-US" sz="2400" dirty="0" smtClean="0"/>
          </a:p>
          <a:p>
            <a:r>
              <a:rPr lang="en-US" sz="2400" dirty="0" smtClean="0"/>
              <a:t>You get credit just for attempting each problem on the homework - even if it’s wrong (you should try to get it right though...)!</a:t>
            </a:r>
          </a:p>
        </p:txBody>
      </p:sp>
    </p:spTree>
    <p:extLst>
      <p:ext uri="{BB962C8B-B14F-4D97-AF65-F5344CB8AC3E}">
        <p14:creationId xmlns:p14="http://schemas.microsoft.com/office/powerpoint/2010/main" val="200685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90600" y="228600"/>
            <a:ext cx="9677400" cy="762000"/>
          </a:xfrm>
        </p:spPr>
        <p:txBody>
          <a:bodyPr>
            <a:normAutofit/>
          </a:bodyPr>
          <a:lstStyle/>
          <a:p>
            <a:r>
              <a:rPr lang="en-US" sz="3600" dirty="0" smtClean="0"/>
              <a:t>Things to know about this course</a:t>
            </a:r>
            <a:endParaRPr sz="3600" dirty="0"/>
          </a:p>
        </p:txBody>
      </p:sp>
      <p:sp>
        <p:nvSpPr>
          <p:cNvPr id="14" name="Content Placeholder 13"/>
          <p:cNvSpPr>
            <a:spLocks noGrp="1"/>
          </p:cNvSpPr>
          <p:nvPr>
            <p:ph idx="1"/>
          </p:nvPr>
        </p:nvSpPr>
        <p:spPr>
          <a:xfrm>
            <a:off x="990600" y="1219200"/>
            <a:ext cx="9982200" cy="5029200"/>
          </a:xfrm>
        </p:spPr>
        <p:txBody>
          <a:bodyPr>
            <a:normAutofit lnSpcReduction="10000"/>
          </a:bodyPr>
          <a:lstStyle/>
          <a:p>
            <a:r>
              <a:rPr lang="en-US" sz="2400" dirty="0" smtClean="0"/>
              <a:t>Monday, October 20, 2014: Midterm</a:t>
            </a:r>
            <a:br>
              <a:rPr lang="en-US" sz="2400" dirty="0" smtClean="0"/>
            </a:br>
            <a:endParaRPr lang="en-US" sz="2400" dirty="0" smtClean="0"/>
          </a:p>
          <a:p>
            <a:r>
              <a:rPr lang="en-US" sz="2400" dirty="0"/>
              <a:t>Friday, November 7, 2014: Last day to drop and receive a "W" grade. </a:t>
            </a:r>
            <a:r>
              <a:rPr lang="en-US" sz="2400" dirty="0" smtClean="0"/>
              <a:t/>
            </a:r>
            <a:br>
              <a:rPr lang="en-US" sz="2400" dirty="0" smtClean="0"/>
            </a:br>
            <a:endParaRPr lang="en-US" sz="2400" dirty="0" smtClean="0"/>
          </a:p>
          <a:p>
            <a:r>
              <a:rPr lang="en-US" sz="2400" dirty="0"/>
              <a:t>There will be a common final exam for all sections of Programming I. The CS-200 common final is scheduled for </a:t>
            </a:r>
            <a:r>
              <a:rPr lang="en-US" sz="2400" b="1" dirty="0"/>
              <a:t>Saturday, December 6th, from 8:30 a.m. - 10:30 a.m. in LWH 1001</a:t>
            </a:r>
            <a:r>
              <a:rPr lang="en-US" sz="2400" dirty="0" smtClean="0"/>
              <a:t>.</a:t>
            </a:r>
            <a:br>
              <a:rPr lang="en-US" sz="2400" dirty="0" smtClean="0"/>
            </a:br>
            <a:endParaRPr lang="en-US" sz="2400" dirty="0" smtClean="0"/>
          </a:p>
          <a:p>
            <a:r>
              <a:rPr lang="en-US" sz="2400" dirty="0" smtClean="0"/>
              <a:t>There are two portions to the common final - a tracing portion and a coding portion.</a:t>
            </a:r>
            <a:br>
              <a:rPr lang="en-US" sz="2400" dirty="0" smtClean="0"/>
            </a:br>
            <a:endParaRPr lang="en-US" sz="2400" dirty="0" smtClean="0"/>
          </a:p>
          <a:p>
            <a:r>
              <a:rPr lang="en-US" sz="2400" b="1" dirty="0"/>
              <a:t>If you do not receive 60% or higher on </a:t>
            </a:r>
            <a:r>
              <a:rPr lang="en-US" sz="2400" b="1" dirty="0" smtClean="0"/>
              <a:t>each portion </a:t>
            </a:r>
            <a:r>
              <a:rPr lang="en-US" sz="2400" b="1" dirty="0"/>
              <a:t>of the </a:t>
            </a:r>
            <a:r>
              <a:rPr lang="en-US" sz="2400" b="1" dirty="0" smtClean="0"/>
              <a:t>final exam</a:t>
            </a:r>
            <a:r>
              <a:rPr lang="en-US" sz="2400" b="1" dirty="0"/>
              <a:t>, you will receive a 'D' or 'F' for the course, regardless of your performance during the semester.</a:t>
            </a:r>
            <a:endParaRPr sz="2400" dirty="0"/>
          </a:p>
        </p:txBody>
      </p:sp>
    </p:spTree>
    <p:extLst>
      <p:ext uri="{BB962C8B-B14F-4D97-AF65-F5344CB8AC3E}">
        <p14:creationId xmlns:p14="http://schemas.microsoft.com/office/powerpoint/2010/main" val="408570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90600" y="228600"/>
            <a:ext cx="9677400" cy="762000"/>
          </a:xfrm>
        </p:spPr>
        <p:txBody>
          <a:bodyPr>
            <a:normAutofit/>
          </a:bodyPr>
          <a:lstStyle/>
          <a:p>
            <a:r>
              <a:rPr lang="en-US" sz="3600" dirty="0" smtClean="0"/>
              <a:t>Things to know about this course</a:t>
            </a:r>
            <a:endParaRPr sz="3600" dirty="0"/>
          </a:p>
        </p:txBody>
      </p:sp>
      <p:sp>
        <p:nvSpPr>
          <p:cNvPr id="14" name="Content Placeholder 13"/>
          <p:cNvSpPr>
            <a:spLocks noGrp="1"/>
          </p:cNvSpPr>
          <p:nvPr>
            <p:ph idx="1"/>
          </p:nvPr>
        </p:nvSpPr>
        <p:spPr>
          <a:xfrm>
            <a:off x="1143000" y="1371600"/>
            <a:ext cx="9982200" cy="1295400"/>
          </a:xfrm>
        </p:spPr>
        <p:txBody>
          <a:bodyPr>
            <a:normAutofit/>
          </a:bodyPr>
          <a:lstStyle/>
          <a:p>
            <a:pPr marL="0" indent="0">
              <a:buNone/>
            </a:pPr>
            <a:r>
              <a:rPr lang="en-US" sz="2400" b="1" dirty="0" smtClean="0"/>
              <a:t>I cannot stay after class on Mondays as I have a class immediately following this one. If you have questions on Mondays, please ask them at the beginning of class or come to office hours or send me an email.</a:t>
            </a:r>
            <a:endParaRPr sz="2400" b="1" dirty="0"/>
          </a:p>
        </p:txBody>
      </p:sp>
      <p:pic>
        <p:nvPicPr>
          <p:cNvPr id="2" name="Picture 1"/>
          <p:cNvPicPr>
            <a:picLocks noChangeAspect="1"/>
          </p:cNvPicPr>
          <p:nvPr/>
        </p:nvPicPr>
        <p:blipFill>
          <a:blip r:embed="rId3"/>
          <a:stretch>
            <a:fillRect/>
          </a:stretch>
        </p:blipFill>
        <p:spPr>
          <a:xfrm>
            <a:off x="914400" y="3327400"/>
            <a:ext cx="3289300" cy="2463800"/>
          </a:xfrm>
          <a:prstGeom prst="rect">
            <a:avLst/>
          </a:prstGeom>
        </p:spPr>
      </p:pic>
      <p:sp>
        <p:nvSpPr>
          <p:cNvPr id="3" name="TextBox 2"/>
          <p:cNvSpPr txBox="1"/>
          <p:nvPr/>
        </p:nvSpPr>
        <p:spPr>
          <a:xfrm>
            <a:off x="4953000" y="4114800"/>
            <a:ext cx="3254767" cy="830997"/>
          </a:xfrm>
          <a:prstGeom prst="rect">
            <a:avLst/>
          </a:prstGeom>
          <a:noFill/>
        </p:spPr>
        <p:txBody>
          <a:bodyPr wrap="none" rtlCol="0">
            <a:spAutoFit/>
          </a:bodyPr>
          <a:lstStyle/>
          <a:p>
            <a:r>
              <a:rPr lang="en-US" sz="2400" dirty="0" smtClean="0"/>
              <a:t>On Mondays, after class,</a:t>
            </a:r>
          </a:p>
          <a:p>
            <a:r>
              <a:rPr lang="en-US" sz="2400" dirty="0" smtClean="0"/>
              <a:t>my answer will be:</a:t>
            </a:r>
            <a:endParaRPr lang="en-US" sz="2400" dirty="0"/>
          </a:p>
        </p:txBody>
      </p:sp>
      <p:pic>
        <p:nvPicPr>
          <p:cNvPr id="4" name="Picture 3"/>
          <p:cNvPicPr>
            <a:picLocks noChangeAspect="1"/>
          </p:cNvPicPr>
          <p:nvPr/>
        </p:nvPicPr>
        <p:blipFill>
          <a:blip r:embed="rId4"/>
          <a:stretch>
            <a:fillRect/>
          </a:stretch>
        </p:blipFill>
        <p:spPr>
          <a:xfrm>
            <a:off x="8839200" y="3276600"/>
            <a:ext cx="2590800" cy="2590800"/>
          </a:xfrm>
          <a:prstGeom prst="rect">
            <a:avLst/>
          </a:prstGeom>
        </p:spPr>
      </p:pic>
    </p:spTree>
    <p:extLst>
      <p:ext uri="{BB962C8B-B14F-4D97-AF65-F5344CB8AC3E}">
        <p14:creationId xmlns:p14="http://schemas.microsoft.com/office/powerpoint/2010/main" val="11185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If you are wondering about grades, policies, etc.</a:t>
            </a:r>
            <a:endParaRPr lang="en-US" dirty="0"/>
          </a:p>
        </p:txBody>
      </p:sp>
      <p:pic>
        <p:nvPicPr>
          <p:cNvPr id="5" name="Picture 4"/>
          <p:cNvPicPr>
            <a:picLocks noChangeAspect="1"/>
          </p:cNvPicPr>
          <p:nvPr/>
        </p:nvPicPr>
        <p:blipFill>
          <a:blip r:embed="rId2"/>
          <a:stretch>
            <a:fillRect/>
          </a:stretch>
        </p:blipFill>
        <p:spPr>
          <a:xfrm>
            <a:off x="2362200" y="1536700"/>
            <a:ext cx="7620000" cy="4559300"/>
          </a:xfrm>
          <a:prstGeom prst="rect">
            <a:avLst/>
          </a:prstGeom>
        </p:spPr>
      </p:pic>
    </p:spTree>
    <p:extLst>
      <p:ext uri="{BB962C8B-B14F-4D97-AF65-F5344CB8AC3E}">
        <p14:creationId xmlns:p14="http://schemas.microsoft.com/office/powerpoint/2010/main" val="311539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514600"/>
            <a:ext cx="10363200" cy="1362075"/>
          </a:xfrm>
        </p:spPr>
        <p:txBody>
          <a:bodyPr/>
          <a:lstStyle/>
          <a:p>
            <a:pPr algn="ctr"/>
            <a:r>
              <a:rPr lang="en-US" dirty="0" smtClean="0"/>
              <a:t>Let’s Get started!</a:t>
            </a:r>
            <a:endParaRPr lang="en-US" dirty="0"/>
          </a:p>
        </p:txBody>
      </p:sp>
    </p:spTree>
    <p:extLst>
      <p:ext uri="{BB962C8B-B14F-4D97-AF65-F5344CB8AC3E}">
        <p14:creationId xmlns:p14="http://schemas.microsoft.com/office/powerpoint/2010/main" val="35173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smtClean="0"/>
              <a:t>It’s an exciting time to be in computing!</a:t>
            </a:r>
            <a:endParaRPr lang="en-US" sz="3600" dirty="0"/>
          </a:p>
        </p:txBody>
      </p:sp>
      <p:pic>
        <p:nvPicPr>
          <p:cNvPr id="8" name="Picture 7" descr="AA03919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643873"/>
            <a:ext cx="7560840" cy="4953479"/>
          </a:xfrm>
          <a:prstGeom prst="rect">
            <a:avLst/>
          </a:prstGeom>
        </p:spPr>
      </p:pic>
      <p:sp>
        <p:nvSpPr>
          <p:cNvPr id="9" name="TextBox 8"/>
          <p:cNvSpPr txBox="1"/>
          <p:nvPr/>
        </p:nvSpPr>
        <p:spPr>
          <a:xfrm>
            <a:off x="3006080" y="2204864"/>
            <a:ext cx="2398989" cy="369332"/>
          </a:xfrm>
          <a:prstGeom prst="rect">
            <a:avLst/>
          </a:prstGeom>
          <a:noFill/>
        </p:spPr>
        <p:txBody>
          <a:bodyPr wrap="none" rtlCol="0">
            <a:spAutoFit/>
          </a:bodyPr>
          <a:lstStyle/>
          <a:p>
            <a:r>
              <a:rPr lang="en-US" dirty="0" smtClean="0">
                <a:solidFill>
                  <a:srgbClr val="FF0000"/>
                </a:solidFill>
                <a:latin typeface="Garamond"/>
                <a:cs typeface="Garamond"/>
              </a:rPr>
              <a:t>Human Genome Project</a:t>
            </a:r>
            <a:endParaRPr lang="en-US" dirty="0">
              <a:solidFill>
                <a:srgbClr val="FF0000"/>
              </a:solidFill>
              <a:latin typeface="Garamond"/>
              <a:cs typeface="Garamond"/>
            </a:endParaRPr>
          </a:p>
        </p:txBody>
      </p:sp>
      <p:sp>
        <p:nvSpPr>
          <p:cNvPr id="10" name="TextBox 9"/>
          <p:cNvSpPr txBox="1"/>
          <p:nvPr/>
        </p:nvSpPr>
        <p:spPr>
          <a:xfrm>
            <a:off x="6750496" y="3068960"/>
            <a:ext cx="878516" cy="369332"/>
          </a:xfrm>
          <a:prstGeom prst="rect">
            <a:avLst/>
          </a:prstGeom>
          <a:noFill/>
        </p:spPr>
        <p:txBody>
          <a:bodyPr wrap="none" rtlCol="0">
            <a:spAutoFit/>
          </a:bodyPr>
          <a:lstStyle/>
          <a:p>
            <a:r>
              <a:rPr lang="en-US" dirty="0" smtClean="0">
                <a:solidFill>
                  <a:srgbClr val="FF0000"/>
                </a:solidFill>
                <a:latin typeface="Garamond"/>
                <a:cs typeface="Garamond"/>
              </a:rPr>
              <a:t>Robots!</a:t>
            </a:r>
            <a:endParaRPr lang="en-US" dirty="0">
              <a:solidFill>
                <a:srgbClr val="FF0000"/>
              </a:solidFill>
              <a:latin typeface="Garamond"/>
              <a:cs typeface="Garamond"/>
            </a:endParaRPr>
          </a:p>
        </p:txBody>
      </p:sp>
      <p:sp>
        <p:nvSpPr>
          <p:cNvPr id="11" name="TextBox 10"/>
          <p:cNvSpPr txBox="1"/>
          <p:nvPr/>
        </p:nvSpPr>
        <p:spPr>
          <a:xfrm>
            <a:off x="3366120" y="3140968"/>
            <a:ext cx="1672791" cy="369332"/>
          </a:xfrm>
          <a:prstGeom prst="rect">
            <a:avLst/>
          </a:prstGeom>
          <a:noFill/>
        </p:spPr>
        <p:txBody>
          <a:bodyPr wrap="none" rtlCol="0">
            <a:spAutoFit/>
          </a:bodyPr>
          <a:lstStyle/>
          <a:p>
            <a:r>
              <a:rPr lang="en-US" dirty="0" smtClean="0">
                <a:solidFill>
                  <a:srgbClr val="FF0000"/>
                </a:solidFill>
                <a:latin typeface="Garamond"/>
                <a:cs typeface="Garamond"/>
              </a:rPr>
              <a:t>Medical Imaging</a:t>
            </a:r>
            <a:endParaRPr lang="en-US" dirty="0">
              <a:solidFill>
                <a:srgbClr val="FF0000"/>
              </a:solidFill>
              <a:latin typeface="Garamond"/>
              <a:cs typeface="Garamond"/>
            </a:endParaRPr>
          </a:p>
        </p:txBody>
      </p:sp>
      <p:sp>
        <p:nvSpPr>
          <p:cNvPr id="12" name="TextBox 11"/>
          <p:cNvSpPr txBox="1"/>
          <p:nvPr/>
        </p:nvSpPr>
        <p:spPr>
          <a:xfrm>
            <a:off x="6606480" y="4293096"/>
            <a:ext cx="2022647" cy="369332"/>
          </a:xfrm>
          <a:prstGeom prst="rect">
            <a:avLst/>
          </a:prstGeom>
          <a:noFill/>
        </p:spPr>
        <p:txBody>
          <a:bodyPr wrap="none" rtlCol="0">
            <a:spAutoFit/>
          </a:bodyPr>
          <a:lstStyle/>
          <a:p>
            <a:r>
              <a:rPr lang="en-US" dirty="0" smtClean="0">
                <a:solidFill>
                  <a:srgbClr val="FF0000"/>
                </a:solidFill>
                <a:latin typeface="Garamond"/>
                <a:cs typeface="Garamond"/>
              </a:rPr>
              <a:t>Game Programming</a:t>
            </a:r>
            <a:endParaRPr lang="en-US" dirty="0">
              <a:solidFill>
                <a:srgbClr val="FF0000"/>
              </a:solidFill>
              <a:latin typeface="Garamond"/>
              <a:cs typeface="Garamond"/>
            </a:endParaRPr>
          </a:p>
        </p:txBody>
      </p:sp>
      <p:sp>
        <p:nvSpPr>
          <p:cNvPr id="13" name="TextBox 12"/>
          <p:cNvSpPr txBox="1"/>
          <p:nvPr/>
        </p:nvSpPr>
        <p:spPr>
          <a:xfrm>
            <a:off x="6390456" y="2276872"/>
            <a:ext cx="603050" cy="369332"/>
          </a:xfrm>
          <a:prstGeom prst="rect">
            <a:avLst/>
          </a:prstGeom>
          <a:noFill/>
        </p:spPr>
        <p:txBody>
          <a:bodyPr wrap="none" rtlCol="0">
            <a:spAutoFit/>
          </a:bodyPr>
          <a:lstStyle/>
          <a:p>
            <a:r>
              <a:rPr lang="en-US" dirty="0" smtClean="0">
                <a:solidFill>
                  <a:srgbClr val="FF0000"/>
                </a:solidFill>
                <a:latin typeface="Garamond"/>
                <a:cs typeface="Garamond"/>
              </a:rPr>
              <a:t>GPS</a:t>
            </a:r>
            <a:endParaRPr lang="en-US" dirty="0">
              <a:solidFill>
                <a:srgbClr val="FF0000"/>
              </a:solidFill>
              <a:latin typeface="Garamond"/>
              <a:cs typeface="Garamond"/>
            </a:endParaRPr>
          </a:p>
        </p:txBody>
      </p:sp>
      <p:sp>
        <p:nvSpPr>
          <p:cNvPr id="14" name="TextBox 13"/>
          <p:cNvSpPr txBox="1"/>
          <p:nvPr/>
        </p:nvSpPr>
        <p:spPr>
          <a:xfrm>
            <a:off x="3438128" y="5085184"/>
            <a:ext cx="1648145" cy="369332"/>
          </a:xfrm>
          <a:prstGeom prst="rect">
            <a:avLst/>
          </a:prstGeom>
          <a:noFill/>
        </p:spPr>
        <p:txBody>
          <a:bodyPr wrap="none" rtlCol="0">
            <a:spAutoFit/>
          </a:bodyPr>
          <a:lstStyle/>
          <a:p>
            <a:r>
              <a:rPr lang="en-US" dirty="0" smtClean="0">
                <a:solidFill>
                  <a:srgbClr val="FF0000"/>
                </a:solidFill>
                <a:latin typeface="Garamond"/>
                <a:cs typeface="Garamond"/>
              </a:rPr>
              <a:t>AMBER</a:t>
            </a:r>
            <a:r>
              <a:rPr lang="en-US" sz="1600" baseline="30000" dirty="0" smtClean="0">
                <a:solidFill>
                  <a:srgbClr val="FF0000"/>
                </a:solidFill>
                <a:latin typeface="Garamond"/>
                <a:cs typeface="Garamond"/>
              </a:rPr>
              <a:t>TM </a:t>
            </a:r>
            <a:r>
              <a:rPr lang="en-US" dirty="0" smtClean="0">
                <a:solidFill>
                  <a:srgbClr val="FF0000"/>
                </a:solidFill>
                <a:latin typeface="Garamond"/>
                <a:cs typeface="Garamond"/>
              </a:rPr>
              <a:t>Alert</a:t>
            </a:r>
            <a:endParaRPr lang="en-US" dirty="0">
              <a:solidFill>
                <a:srgbClr val="FF0000"/>
              </a:solidFill>
              <a:latin typeface="Garamond"/>
              <a:cs typeface="Garamond"/>
            </a:endParaRPr>
          </a:p>
        </p:txBody>
      </p:sp>
      <p:sp>
        <p:nvSpPr>
          <p:cNvPr id="15" name="TextBox 14"/>
          <p:cNvSpPr txBox="1"/>
          <p:nvPr/>
        </p:nvSpPr>
        <p:spPr>
          <a:xfrm>
            <a:off x="6102424" y="5373216"/>
            <a:ext cx="1266355" cy="369332"/>
          </a:xfrm>
          <a:prstGeom prst="rect">
            <a:avLst/>
          </a:prstGeom>
          <a:noFill/>
        </p:spPr>
        <p:txBody>
          <a:bodyPr wrap="none" rtlCol="0">
            <a:spAutoFit/>
          </a:bodyPr>
          <a:lstStyle/>
          <a:p>
            <a:r>
              <a:rPr lang="en-US" dirty="0" smtClean="0">
                <a:solidFill>
                  <a:srgbClr val="FF0000"/>
                </a:solidFill>
                <a:latin typeface="Garamond"/>
                <a:cs typeface="Garamond"/>
              </a:rPr>
              <a:t>Internet TV</a:t>
            </a:r>
            <a:endParaRPr lang="en-US" dirty="0">
              <a:solidFill>
                <a:srgbClr val="FF0000"/>
              </a:solidFill>
              <a:latin typeface="Garamond"/>
              <a:cs typeface="Garamond"/>
            </a:endParaRPr>
          </a:p>
        </p:txBody>
      </p:sp>
      <p:sp>
        <p:nvSpPr>
          <p:cNvPr id="16" name="TextBox 15"/>
          <p:cNvSpPr txBox="1"/>
          <p:nvPr/>
        </p:nvSpPr>
        <p:spPr>
          <a:xfrm>
            <a:off x="3294112" y="4293096"/>
            <a:ext cx="2339102" cy="369332"/>
          </a:xfrm>
          <a:prstGeom prst="rect">
            <a:avLst/>
          </a:prstGeom>
          <a:noFill/>
        </p:spPr>
        <p:txBody>
          <a:bodyPr wrap="none" rtlCol="0">
            <a:spAutoFit/>
          </a:bodyPr>
          <a:lstStyle/>
          <a:p>
            <a:r>
              <a:rPr lang="en-US" dirty="0" smtClean="0">
                <a:solidFill>
                  <a:srgbClr val="FF0000"/>
                </a:solidFill>
                <a:latin typeface="Garamond"/>
                <a:cs typeface="Garamond"/>
              </a:rPr>
              <a:t>World Community Grid</a:t>
            </a:r>
            <a:endParaRPr lang="en-US" dirty="0">
              <a:solidFill>
                <a:srgbClr val="FF0000"/>
              </a:solidFill>
              <a:latin typeface="Garamond"/>
              <a:cs typeface="Garamond"/>
            </a:endParaRPr>
          </a:p>
        </p:txBody>
      </p:sp>
      <p:sp>
        <p:nvSpPr>
          <p:cNvPr id="17" name="TextBox 16"/>
          <p:cNvSpPr txBox="1"/>
          <p:nvPr/>
        </p:nvSpPr>
        <p:spPr>
          <a:xfrm>
            <a:off x="5310336" y="3645024"/>
            <a:ext cx="1353368" cy="369332"/>
          </a:xfrm>
          <a:prstGeom prst="rect">
            <a:avLst/>
          </a:prstGeom>
          <a:noFill/>
        </p:spPr>
        <p:txBody>
          <a:bodyPr wrap="none" rtlCol="0">
            <a:spAutoFit/>
          </a:bodyPr>
          <a:lstStyle/>
          <a:p>
            <a:r>
              <a:rPr lang="en-US" dirty="0" smtClean="0">
                <a:solidFill>
                  <a:srgbClr val="FF0000"/>
                </a:solidFill>
                <a:latin typeface="Garamond"/>
                <a:cs typeface="Garamond"/>
              </a:rPr>
              <a:t>INTERNET</a:t>
            </a:r>
            <a:endParaRPr lang="en-US" dirty="0">
              <a:solidFill>
                <a:srgbClr val="FF0000"/>
              </a:solidFill>
              <a:latin typeface="Garamond"/>
              <a:cs typeface="Garamond"/>
            </a:endParaRPr>
          </a:p>
        </p:txBody>
      </p:sp>
      <p:pic>
        <p:nvPicPr>
          <p:cNvPr id="18" name="Picture 17" descr="c3pi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148" y="2636912"/>
            <a:ext cx="596652" cy="1145425"/>
          </a:xfrm>
          <a:prstGeom prst="rect">
            <a:avLst/>
          </a:prstGeom>
        </p:spPr>
      </p:pic>
    </p:spTree>
    <p:extLst>
      <p:ext uri="{BB962C8B-B14F-4D97-AF65-F5344CB8AC3E}">
        <p14:creationId xmlns:p14="http://schemas.microsoft.com/office/powerpoint/2010/main" val="195518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Lst>
  </p:timing>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4391</TotalTime>
  <Words>824</Words>
  <Application>Microsoft Macintosh PowerPoint</Application>
  <PresentationFormat>Custom</PresentationFormat>
  <Paragraphs>121</Paragraphs>
  <Slides>27</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Picture</vt:lpstr>
      <vt:lpstr>CS-200-1: Programming I</vt:lpstr>
      <vt:lpstr>Lecture 1: Welcome to Programming I!</vt:lpstr>
      <vt:lpstr>Things to know about this course</vt:lpstr>
      <vt:lpstr>Things to know about this course</vt:lpstr>
      <vt:lpstr>Things to know about this course</vt:lpstr>
      <vt:lpstr>Things to know about this course</vt:lpstr>
      <vt:lpstr>If you are wondering about grades, policies, etc.</vt:lpstr>
      <vt:lpstr>Let’s Get started!</vt:lpstr>
      <vt:lpstr>It’s an exciting time to be in computing!</vt:lpstr>
      <vt:lpstr>What is programming?</vt:lpstr>
      <vt:lpstr>What is a computer?</vt:lpstr>
      <vt:lpstr>CPU</vt:lpstr>
      <vt:lpstr>Bits and Bytes</vt:lpstr>
      <vt:lpstr>Memory</vt:lpstr>
      <vt:lpstr>Storage Devices</vt:lpstr>
      <vt:lpstr>Input/Output Devices</vt:lpstr>
      <vt:lpstr>Programming Languages</vt:lpstr>
      <vt:lpstr>Machine Language</vt:lpstr>
      <vt:lpstr>Assembly Language</vt:lpstr>
      <vt:lpstr>High-level Languages</vt:lpstr>
      <vt:lpstr>PowerPoint Presentation</vt:lpstr>
      <vt:lpstr>PowerPoint Presentation</vt:lpstr>
      <vt:lpstr>Operating Systems</vt:lpstr>
      <vt:lpstr>Let’s talk about...Java</vt:lpstr>
      <vt:lpstr>PowerPoint Presentation</vt:lpstr>
      <vt:lpstr>The Java Language Specification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Rachel Trana</cp:lastModifiedBy>
  <cp:revision>198</cp:revision>
  <dcterms:created xsi:type="dcterms:W3CDTF">2014-04-17T23:20:26Z</dcterms:created>
  <dcterms:modified xsi:type="dcterms:W3CDTF">2014-08-24T17:45:14Z</dcterms:modified>
</cp:coreProperties>
</file>