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8" r:id="rId21"/>
    <p:sldId id="349" r:id="rId22"/>
    <p:sldId id="350" r:id="rId23"/>
    <p:sldId id="345" r:id="rId24"/>
    <p:sldId id="346" r:id="rId25"/>
    <p:sldId id="347" r:id="rId26"/>
    <p:sldId id="32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808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9/28/14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9/28/14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you were wondering - sentinel prime</a:t>
            </a:r>
            <a:r>
              <a:rPr lang="en-US" baseline="0" dirty="0" smtClean="0"/>
              <a:t> turns into a fire truck. </a:t>
            </a:r>
          </a:p>
          <a:p>
            <a:r>
              <a:rPr lang="en-US" baseline="0" dirty="0" smtClean="0"/>
              <a:t>He may have been the </a:t>
            </a:r>
            <a:r>
              <a:rPr lang="en-US" baseline="0" dirty="0" err="1" smtClean="0"/>
              <a:t>autobot’s</a:t>
            </a:r>
            <a:r>
              <a:rPr lang="en-US" baseline="0" dirty="0" smtClean="0"/>
              <a:t> first leader</a:t>
            </a:r>
          </a:p>
          <a:p>
            <a:r>
              <a:rPr lang="en-US" baseline="0" dirty="0" smtClean="0"/>
              <a:t>Often he showcases as </a:t>
            </a:r>
            <a:r>
              <a:rPr lang="en-US" baseline="0" dirty="0" err="1" smtClean="0"/>
              <a:t>Optimus</a:t>
            </a:r>
            <a:r>
              <a:rPr lang="en-US" baseline="0" dirty="0" smtClean="0"/>
              <a:t> prime’s friend or mentor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873" y="3276601"/>
            <a:ext cx="9861727" cy="1219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</a:t>
            </a:r>
            <a:r>
              <a:rPr lang="en-US" sz="4000" dirty="0" smtClean="0"/>
              <a:t>10: While Loops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</a:t>
            </a:r>
            <a:r>
              <a:rPr lang="en-US" dirty="0" smtClean="0">
                <a:solidFill>
                  <a:schemeClr val="tx1"/>
                </a:solidFill>
              </a:rPr>
              <a:t>5, 5.1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5.2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438400"/>
            <a:ext cx="5253562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count = 1;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S.O.P(“Before the Loop”);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while (count &lt; 5) </a:t>
            </a:r>
            <a:r>
              <a:rPr lang="en-US" sz="1600" dirty="0">
                <a:latin typeface="Lucida Console"/>
                <a:cs typeface="Lucida Console"/>
              </a:rPr>
              <a:t>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S.O.P(“Number is “ + count);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count = count + 1;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S.O.P(“Count has changed: “ + count);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}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S.O.P(“Loop has ended”);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5600" y="533400"/>
            <a:ext cx="48492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Because the </a:t>
            </a:r>
            <a:r>
              <a:rPr lang="en-US" sz="2200" dirty="0" err="1">
                <a:solidFill>
                  <a:srgbClr val="FF0000"/>
                </a:solidFill>
                <a:latin typeface="Calibri"/>
                <a:cs typeface="Calibri"/>
              </a:rPr>
              <a:t>boolean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expression uses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the total number of iterations</a:t>
            </a:r>
          </a:p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is equal to the number to the right of</a:t>
            </a:r>
          </a:p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comparison 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operator minus 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count’s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2438400" y="1441341"/>
            <a:ext cx="4267200" cy="1835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81800" y="3505200"/>
            <a:ext cx="2694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otal 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terations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= 5 - 1</a:t>
            </a:r>
          </a:p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                    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    =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891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603920"/>
            <a:ext cx="550082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count = 1;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“Before the Loop”);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while (count &lt;= 5) </a:t>
            </a:r>
            <a:r>
              <a:rPr lang="en-US" sz="1600" dirty="0">
                <a:latin typeface="Lucida Console"/>
                <a:cs typeface="Lucida Console"/>
              </a:rPr>
              <a:t>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</a:t>
            </a:r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“Number is “ + count);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count = count + 1;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</a:t>
            </a:r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“Count has changed: “ + count);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}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S.O.P(“Loop has ended”);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2400" y="381000"/>
            <a:ext cx="40959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What happens if I delete this line?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60032" y="838200"/>
            <a:ext cx="4817368" cy="11338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3200" y="3276600"/>
            <a:ext cx="3578696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Lucida Console"/>
                <a:cs typeface="Lucida Console"/>
              </a:rPr>
              <a:t>Output Window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Before </a:t>
            </a:r>
            <a:r>
              <a:rPr lang="en-US" sz="1600" dirty="0" smtClean="0">
                <a:latin typeface="Lucida Console"/>
                <a:cs typeface="Lucida Console"/>
              </a:rPr>
              <a:t>the Loop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1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changed: 1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1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changed: 1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1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changed: 1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......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1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0" y="4343400"/>
            <a:ext cx="3487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This is called an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infinite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loop.</a:t>
            </a:r>
          </a:p>
        </p:txBody>
      </p:sp>
    </p:spTree>
    <p:extLst>
      <p:ext uri="{BB962C8B-B14F-4D97-AF65-F5344CB8AC3E}">
        <p14:creationId xmlns:p14="http://schemas.microsoft.com/office/powerpoint/2010/main" val="4196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1564650"/>
            <a:ext cx="5253562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count = 6;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S.O.P(“Before the Loop”);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while (count &lt;= 5) </a:t>
            </a:r>
            <a:r>
              <a:rPr lang="en-US" sz="1600" dirty="0">
                <a:latin typeface="Lucida Console"/>
                <a:cs typeface="Lucida Console"/>
              </a:rPr>
              <a:t>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S.O.P(“Number is “ + count);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count = count + 1;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S.O.P(“Count has changed: “ + count);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}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S.O.P(“Loop has ended”);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381000"/>
            <a:ext cx="41344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What happens if count starts at 6?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81400" y="764704"/>
            <a:ext cx="3078832" cy="9116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71800" y="4338697"/>
            <a:ext cx="327389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Lucida Console"/>
                <a:cs typeface="Lucida Console"/>
              </a:rPr>
              <a:t>Output Window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Before </a:t>
            </a:r>
            <a:r>
              <a:rPr lang="en-US" sz="1600" dirty="0" smtClean="0">
                <a:latin typeface="Lucida Console"/>
                <a:cs typeface="Lucida Console"/>
              </a:rPr>
              <a:t>the Loop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Loop has ended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endParaRPr lang="en-US" sz="1600" dirty="0">
              <a:latin typeface="Lucida Console"/>
              <a:cs typeface="Lucida Console"/>
            </a:endParaRPr>
          </a:p>
          <a:p>
            <a:endParaRPr lang="en-US" sz="1600" dirty="0" smtClean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3733800"/>
            <a:ext cx="4093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conditional expression is false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038600" y="2590800"/>
            <a:ext cx="55626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6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When should you use </a:t>
            </a:r>
            <a:r>
              <a:rPr lang="en-US" sz="3600" dirty="0">
                <a:latin typeface="Lucida Console"/>
                <a:cs typeface="Lucida Console"/>
              </a:rPr>
              <a:t>&lt;</a:t>
            </a:r>
            <a:r>
              <a:rPr lang="en-US" sz="3600" dirty="0"/>
              <a:t> </a:t>
            </a:r>
            <a:r>
              <a:rPr lang="en-US" sz="3600" dirty="0" err="1"/>
              <a:t>vs</a:t>
            </a:r>
            <a:r>
              <a:rPr lang="en-US" sz="3600" dirty="0"/>
              <a:t> </a:t>
            </a:r>
            <a:r>
              <a:rPr lang="en-US" sz="3600" dirty="0">
                <a:latin typeface="Lucida Console"/>
                <a:cs typeface="Lucida Console"/>
              </a:rPr>
              <a:t>&lt;=</a:t>
            </a:r>
            <a:r>
              <a:rPr lang="en-US" sz="3600" dirty="0"/>
              <a:t>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45259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&lt;=</a:t>
            </a:r>
            <a:r>
              <a:rPr lang="en-US" sz="2400" dirty="0"/>
              <a:t> is typically used when you want to include that value for calculations.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Ex</a:t>
            </a:r>
            <a:r>
              <a:rPr lang="en-US" sz="2400" dirty="0"/>
              <a:t>: Sum all of the </a:t>
            </a:r>
            <a:r>
              <a:rPr lang="en-US" sz="2400" dirty="0" smtClean="0"/>
              <a:t>numbers </a:t>
            </a:r>
            <a:r>
              <a:rPr lang="en-US" sz="2400" dirty="0"/>
              <a:t>from 1 </a:t>
            </a:r>
            <a:r>
              <a:rPr lang="en-US" sz="2400" b="1" dirty="0"/>
              <a:t>through</a:t>
            </a:r>
            <a:r>
              <a:rPr lang="en-US" sz="2400" dirty="0"/>
              <a:t> 10, multiply all of the </a:t>
            </a:r>
            <a:r>
              <a:rPr lang="en-US" sz="2400" dirty="0" smtClean="0"/>
              <a:t>numbers </a:t>
            </a:r>
            <a:r>
              <a:rPr lang="en-US" sz="2400" dirty="0"/>
              <a:t>between 10 and 20 (</a:t>
            </a:r>
            <a:r>
              <a:rPr lang="en-US" sz="2400" b="1" dirty="0"/>
              <a:t>including</a:t>
            </a:r>
            <a:r>
              <a:rPr lang="en-US" sz="2400" dirty="0"/>
              <a:t> 10 and 20)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dirty="0">
                <a:latin typeface="Lucida Console"/>
                <a:cs typeface="Lucida Console"/>
              </a:rPr>
              <a:t>&lt;</a:t>
            </a:r>
            <a:r>
              <a:rPr lang="en-US" sz="2400" dirty="0"/>
              <a:t> is typically used when you don’t want to include a value for calculations.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Ex</a:t>
            </a:r>
            <a:r>
              <a:rPr lang="en-US" sz="2400" dirty="0"/>
              <a:t>: Sum all of the numbers </a:t>
            </a:r>
            <a:r>
              <a:rPr lang="en-US" sz="2400" b="1" dirty="0"/>
              <a:t>prior</a:t>
            </a:r>
            <a:r>
              <a:rPr lang="en-US" sz="2400" dirty="0"/>
              <a:t> to 10.</a:t>
            </a:r>
          </a:p>
        </p:txBody>
      </p:sp>
    </p:spTree>
    <p:extLst>
      <p:ext uri="{BB962C8B-B14F-4D97-AF65-F5344CB8AC3E}">
        <p14:creationId xmlns:p14="http://schemas.microsoft.com/office/powerpoint/2010/main" val="35898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/>
              <a:t>Important while loop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condition must eventually become false.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Never put a semicolon after the condition unless you want an infinite loop.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So what if you accidentally write an infinite loop in your program?</a:t>
            </a:r>
            <a:br>
              <a:rPr lang="en-US" sz="2400" dirty="0"/>
            </a:br>
            <a:r>
              <a:rPr lang="en-US" sz="2400" dirty="0"/>
              <a:t>  - Sometimes you will see streaming lines of output.</a:t>
            </a:r>
            <a:br>
              <a:rPr lang="en-US" sz="2400" dirty="0"/>
            </a:br>
            <a:r>
              <a:rPr lang="en-US" sz="2400" dirty="0"/>
              <a:t>  - Sometimes you won’t see anything, but your program won’t </a:t>
            </a:r>
            <a:br>
              <a:rPr lang="en-US" sz="2400" dirty="0"/>
            </a:br>
            <a:r>
              <a:rPr lang="en-US" sz="2400" dirty="0"/>
              <a:t>    finish.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All you have to do is either press &lt;Ctrl-C&gt; or click Stop in </a:t>
            </a:r>
            <a:r>
              <a:rPr lang="en-US" sz="2400" dirty="0" err="1"/>
              <a:t>JGrasp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00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Using a while loop with user input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20412" y="1371600"/>
            <a:ext cx="9804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that asks the user for a number greater than 1. Then sum</a:t>
            </a:r>
            <a:br>
              <a:rPr lang="en-US" sz="2400" dirty="0" smtClean="0"/>
            </a:br>
            <a:r>
              <a:rPr lang="en-US" sz="2400" dirty="0" smtClean="0"/>
              <a:t>all the numbers from 1 to the number entered. See the sample output below.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02308" y="2743200"/>
            <a:ext cx="47558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 number greater than 1: 10</a:t>
            </a:r>
          </a:p>
          <a:p>
            <a:r>
              <a:rPr lang="en-US" dirty="0" smtClean="0">
                <a:latin typeface="Monaco"/>
                <a:cs typeface="Monaco"/>
              </a:rPr>
              <a:t>The sum is 55 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2308" y="3849469"/>
            <a:ext cx="46173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 number greater than 1: 2</a:t>
            </a:r>
          </a:p>
          <a:p>
            <a:r>
              <a:rPr lang="en-US" dirty="0" smtClean="0">
                <a:latin typeface="Monaco"/>
                <a:cs typeface="Monaco"/>
              </a:rPr>
              <a:t>The sum is 3 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620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533400"/>
            <a:ext cx="6977608" cy="5509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/>
                <a:cs typeface="Lucida Console"/>
              </a:rPr>
              <a:t>public class </a:t>
            </a:r>
            <a:r>
              <a:rPr lang="en-US" sz="1600" dirty="0" err="1" smtClean="0">
                <a:latin typeface="Lucida Console"/>
                <a:cs typeface="Lucida Console"/>
              </a:rPr>
              <a:t>SumNumbers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public static void main(String[] </a:t>
            </a:r>
            <a:r>
              <a:rPr lang="en-US" sz="1600" dirty="0" err="1" smtClean="0">
                <a:latin typeface="Lucida Console"/>
                <a:cs typeface="Lucida Console"/>
              </a:rPr>
              <a:t>args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    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Scanner keyboard = new Scanner(</a:t>
            </a:r>
            <a:r>
              <a:rPr lang="en-US" sz="1600" dirty="0" err="1" smtClean="0">
                <a:latin typeface="Lucida Console"/>
                <a:cs typeface="Lucida Console"/>
              </a:rPr>
              <a:t>System.in</a:t>
            </a:r>
            <a:r>
              <a:rPr lang="en-US" sz="1600" dirty="0" smtClean="0">
                <a:latin typeface="Lucida Console"/>
                <a:cs typeface="Lucida Console"/>
              </a:rPr>
              <a:t>);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        </a:t>
            </a:r>
            <a:r>
              <a:rPr lang="en-US" sz="1600" dirty="0" err="1">
                <a:latin typeface="Lucida Console"/>
                <a:cs typeface="Lucida Console"/>
              </a:rPr>
              <a:t>int</a:t>
            </a: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err="1">
                <a:latin typeface="Lucida Console"/>
                <a:cs typeface="Lucida Console"/>
              </a:rPr>
              <a:t>num</a:t>
            </a:r>
            <a:r>
              <a:rPr lang="en-US" sz="1600" dirty="0">
                <a:latin typeface="Lucida Console"/>
                <a:cs typeface="Lucida Console"/>
              </a:rPr>
              <a:t>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    S.O.P(“Enter a number greater than 1: ”);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</a:t>
            </a:r>
            <a:r>
              <a:rPr lang="en-US" sz="1600" dirty="0" err="1" smtClean="0">
                <a:latin typeface="Lucida Console"/>
                <a:cs typeface="Lucida Console"/>
              </a:rPr>
              <a:t>num</a:t>
            </a:r>
            <a:r>
              <a:rPr lang="en-US" sz="1600" dirty="0" smtClean="0">
                <a:latin typeface="Lucida Console"/>
                <a:cs typeface="Lucida Console"/>
              </a:rPr>
              <a:t> = </a:t>
            </a:r>
            <a:r>
              <a:rPr lang="en-US" sz="1600" dirty="0" err="1" smtClean="0">
                <a:latin typeface="Lucida Console"/>
                <a:cs typeface="Lucida Console"/>
              </a:rPr>
              <a:t>keyboard.nextInt</a:t>
            </a:r>
            <a:r>
              <a:rPr lang="en-US" sz="1600" dirty="0" smtClean="0">
                <a:latin typeface="Lucida Console"/>
                <a:cs typeface="Lucida Console"/>
              </a:rPr>
              <a:t>();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count = 1;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sum = 0;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    while </a:t>
            </a:r>
            <a:r>
              <a:rPr lang="en-US" sz="1600" dirty="0" smtClean="0">
                <a:latin typeface="Lucida Console"/>
                <a:cs typeface="Lucida Console"/>
              </a:rPr>
              <a:t>(count &lt;= </a:t>
            </a:r>
            <a:r>
              <a:rPr lang="en-US" sz="1600" dirty="0" err="1" smtClean="0">
                <a:latin typeface="Lucida Console"/>
                <a:cs typeface="Lucida Console"/>
              </a:rPr>
              <a:t>num</a:t>
            </a:r>
            <a:r>
              <a:rPr lang="en-US" sz="1600" dirty="0" smtClean="0">
                <a:latin typeface="Lucida Console"/>
                <a:cs typeface="Lucida Console"/>
              </a:rPr>
              <a:t>) 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</a:t>
            </a:r>
            <a:r>
              <a:rPr lang="en-US" sz="1600" dirty="0" smtClean="0">
                <a:latin typeface="Lucida Console"/>
                <a:cs typeface="Lucida Console"/>
              </a:rPr>
              <a:t>{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</a:t>
            </a:r>
            <a:r>
              <a:rPr lang="en-US" sz="1600" dirty="0" smtClean="0">
                <a:latin typeface="Lucida Console"/>
                <a:cs typeface="Lucida Console"/>
              </a:rPr>
              <a:t>         sum </a:t>
            </a:r>
            <a:r>
              <a:rPr lang="en-US" sz="1600" dirty="0" smtClean="0">
                <a:latin typeface="Lucida Console"/>
                <a:cs typeface="Lucida Console"/>
              </a:rPr>
              <a:t>= sum + count;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</a:t>
            </a:r>
            <a:r>
              <a:rPr lang="en-US" sz="1600" dirty="0" smtClean="0">
                <a:latin typeface="Lucida Console"/>
                <a:cs typeface="Lucida Console"/>
              </a:rPr>
              <a:t>        count </a:t>
            </a:r>
            <a:r>
              <a:rPr lang="en-US" sz="1600" dirty="0" smtClean="0">
                <a:latin typeface="Lucida Console"/>
                <a:cs typeface="Lucida Console"/>
              </a:rPr>
              <a:t>= count + 1;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        }</a:t>
            </a:r>
            <a:endParaRPr lang="en-US" sz="1600" dirty="0" smtClean="0">
              <a:latin typeface="Lucida Console"/>
              <a:cs typeface="Lucida Console"/>
            </a:endParaRP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    S.O.P.L(“The sum </a:t>
            </a:r>
            <a:r>
              <a:rPr lang="en-US" sz="1600" dirty="0" smtClean="0">
                <a:latin typeface="Lucida Console"/>
                <a:cs typeface="Lucida Console"/>
              </a:rPr>
              <a:t>is “ + sum)</a:t>
            </a:r>
            <a:r>
              <a:rPr lang="en-US" sz="1600" dirty="0" smtClean="0">
                <a:latin typeface="Lucida Console"/>
                <a:cs typeface="Lucida Console"/>
              </a:rPr>
              <a:t>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}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}  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95" y="1124744"/>
            <a:ext cx="2756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Declare and initialize the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counter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variable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outside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loop.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800" y="1905000"/>
            <a:ext cx="25146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0" y="3429000"/>
            <a:ext cx="1792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Declare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b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initialize the </a:t>
            </a:r>
            <a:b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variable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stores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sum.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5638800" y="3471664"/>
            <a:ext cx="4419600" cy="619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4397514"/>
            <a:ext cx="1915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Add the value of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count to sum.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4419600"/>
            <a:ext cx="2514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24800" y="5257800"/>
            <a:ext cx="1889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Increment the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counter variable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705600" y="4648200"/>
            <a:ext cx="1828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87000" y="914400"/>
            <a:ext cx="150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Use the user</a:t>
            </a:r>
            <a:b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input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as part</a:t>
            </a:r>
            <a:b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of the loop.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19800" y="1422232"/>
            <a:ext cx="4267200" cy="2387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Example: Modify your program to sum any range of numbers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20412" y="1371600"/>
            <a:ext cx="1011271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that asks the user for a number greater than 0. Then ask the</a:t>
            </a:r>
            <a:br>
              <a:rPr lang="en-US" sz="2400" dirty="0" smtClean="0"/>
            </a:br>
            <a:r>
              <a:rPr lang="en-US" sz="2400" dirty="0" smtClean="0"/>
              <a:t>user for a second number greater than the first number. See the sample output </a:t>
            </a:r>
            <a:br>
              <a:rPr lang="en-US" sz="2400" dirty="0" smtClean="0"/>
            </a:br>
            <a:r>
              <a:rPr lang="en-US" sz="2400" dirty="0" smtClean="0"/>
              <a:t>below.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886670"/>
            <a:ext cx="47558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 number greater than 0: 5</a:t>
            </a:r>
          </a:p>
          <a:p>
            <a:r>
              <a:rPr lang="en-US" dirty="0" smtClean="0">
                <a:latin typeface="Monaco"/>
                <a:cs typeface="Monaco"/>
              </a:rPr>
              <a:t>Enter a number greater than 5: 10</a:t>
            </a:r>
          </a:p>
          <a:p>
            <a:r>
              <a:rPr lang="en-US" dirty="0" smtClean="0">
                <a:latin typeface="Monaco"/>
                <a:cs typeface="Monaco"/>
              </a:rPr>
              <a:t>The sum is 45  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230469"/>
            <a:ext cx="48944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Enter a number greater than 0: </a:t>
            </a:r>
            <a:r>
              <a:rPr lang="en-US" dirty="0" smtClean="0">
                <a:latin typeface="Monaco"/>
                <a:cs typeface="Monaco"/>
              </a:rPr>
              <a:t>10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Enter a number greater than </a:t>
            </a:r>
            <a:r>
              <a:rPr lang="en-US" dirty="0" smtClean="0">
                <a:latin typeface="Monaco"/>
                <a:cs typeface="Monaco"/>
              </a:rPr>
              <a:t>10: 12</a:t>
            </a:r>
          </a:p>
          <a:p>
            <a:r>
              <a:rPr lang="en-US" dirty="0" smtClean="0">
                <a:latin typeface="Monaco"/>
                <a:cs typeface="Monaco"/>
              </a:rPr>
              <a:t>The sum is 33 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03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7620000" cy="6001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/>
                <a:cs typeface="Lucida Console"/>
              </a:rPr>
              <a:t>public class </a:t>
            </a:r>
            <a:r>
              <a:rPr lang="en-US" sz="1600" dirty="0" err="1" smtClean="0">
                <a:latin typeface="Lucida Console"/>
                <a:cs typeface="Lucida Console"/>
              </a:rPr>
              <a:t>SumNumbers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public static void main(String[] </a:t>
            </a:r>
            <a:r>
              <a:rPr lang="en-US" sz="1600" dirty="0" err="1" smtClean="0">
                <a:latin typeface="Lucida Console"/>
                <a:cs typeface="Lucida Console"/>
              </a:rPr>
              <a:t>args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    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Scanner keyboard = new Scanner(</a:t>
            </a:r>
            <a:r>
              <a:rPr lang="en-US" sz="1600" dirty="0" err="1" smtClean="0">
                <a:latin typeface="Lucida Console"/>
                <a:cs typeface="Lucida Console"/>
              </a:rPr>
              <a:t>System.in</a:t>
            </a:r>
            <a:r>
              <a:rPr lang="en-US" sz="1600" dirty="0" smtClean="0">
                <a:latin typeface="Lucida Console"/>
                <a:cs typeface="Lucida Console"/>
              </a:rPr>
              <a:t>);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        </a:t>
            </a:r>
            <a:r>
              <a:rPr lang="en-US" sz="1600" dirty="0" err="1">
                <a:latin typeface="Lucida Console"/>
                <a:cs typeface="Lucida Console"/>
              </a:rPr>
              <a:t>int</a:t>
            </a: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num1, num2;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    S.O.P(“Enter a number greater than 0: ”);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num1 = </a:t>
            </a:r>
            <a:r>
              <a:rPr lang="en-US" sz="1600" dirty="0" err="1" smtClean="0">
                <a:latin typeface="Lucida Console"/>
                <a:cs typeface="Lucida Console"/>
              </a:rPr>
              <a:t>keyboard.nextInt</a:t>
            </a:r>
            <a:r>
              <a:rPr lang="en-US" sz="1600" dirty="0" smtClean="0">
                <a:latin typeface="Lucida Console"/>
                <a:cs typeface="Lucida Console"/>
              </a:rPr>
              <a:t>();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        S.O.P</a:t>
            </a:r>
            <a:r>
              <a:rPr lang="en-US" sz="1600" dirty="0">
                <a:latin typeface="Lucida Console"/>
                <a:cs typeface="Lucida Console"/>
              </a:rPr>
              <a:t>(“Enter a number greater </a:t>
            </a:r>
            <a:r>
              <a:rPr lang="en-US" sz="1600" dirty="0" smtClean="0">
                <a:latin typeface="Lucida Console"/>
                <a:cs typeface="Lucida Console"/>
              </a:rPr>
              <a:t>than ” + num1 + “: </a:t>
            </a:r>
            <a:r>
              <a:rPr lang="en-US" sz="1600" dirty="0">
                <a:latin typeface="Lucida Console"/>
                <a:cs typeface="Lucida Console"/>
              </a:rPr>
              <a:t>”);</a:t>
            </a:r>
          </a:p>
          <a:p>
            <a:r>
              <a:rPr lang="en-US" sz="1600" dirty="0">
                <a:latin typeface="Lucida Console"/>
                <a:cs typeface="Lucida Console"/>
              </a:rPr>
              <a:t>        </a:t>
            </a:r>
            <a:r>
              <a:rPr lang="en-US" sz="1600" dirty="0" smtClean="0">
                <a:latin typeface="Lucida Console"/>
                <a:cs typeface="Lucida Console"/>
              </a:rPr>
              <a:t>num2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keyboard.nextInt</a:t>
            </a:r>
            <a:r>
              <a:rPr lang="en-US" sz="1600" dirty="0">
                <a:latin typeface="Lucida Console"/>
                <a:cs typeface="Lucida Console"/>
              </a:rPr>
              <a:t>();</a:t>
            </a:r>
            <a:endParaRPr lang="en-US" sz="1600" dirty="0" smtClean="0">
              <a:latin typeface="Lucida Console"/>
              <a:cs typeface="Lucida Console"/>
            </a:endParaRP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count = </a:t>
            </a:r>
            <a:r>
              <a:rPr lang="en-US" sz="1600" dirty="0" smtClean="0">
                <a:latin typeface="Lucida Console"/>
                <a:cs typeface="Lucida Console"/>
              </a:rPr>
              <a:t>num1;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sum = 0;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    while </a:t>
            </a:r>
            <a:r>
              <a:rPr lang="en-US" sz="1600" dirty="0" smtClean="0">
                <a:latin typeface="Lucida Console"/>
                <a:cs typeface="Lucida Console"/>
              </a:rPr>
              <a:t>(count &lt;= </a:t>
            </a:r>
            <a:r>
              <a:rPr lang="en-US" sz="1600" dirty="0" smtClean="0">
                <a:latin typeface="Lucida Console"/>
                <a:cs typeface="Lucida Console"/>
              </a:rPr>
              <a:t>num2) 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</a:t>
            </a:r>
            <a:r>
              <a:rPr lang="en-US" sz="1600" dirty="0" smtClean="0">
                <a:latin typeface="Lucida Console"/>
                <a:cs typeface="Lucida Console"/>
              </a:rPr>
              <a:t>{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</a:t>
            </a:r>
            <a:r>
              <a:rPr lang="en-US" sz="1600" dirty="0" smtClean="0">
                <a:latin typeface="Lucida Console"/>
                <a:cs typeface="Lucida Console"/>
              </a:rPr>
              <a:t>         sum </a:t>
            </a:r>
            <a:r>
              <a:rPr lang="en-US" sz="1600" dirty="0" smtClean="0">
                <a:latin typeface="Lucida Console"/>
                <a:cs typeface="Lucida Console"/>
              </a:rPr>
              <a:t>= sum + count;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</a:t>
            </a:r>
            <a:r>
              <a:rPr lang="en-US" sz="1600" dirty="0" smtClean="0">
                <a:latin typeface="Lucida Console"/>
                <a:cs typeface="Lucida Console"/>
              </a:rPr>
              <a:t>        count </a:t>
            </a:r>
            <a:r>
              <a:rPr lang="en-US" sz="1600" dirty="0" smtClean="0">
                <a:latin typeface="Lucida Console"/>
                <a:cs typeface="Lucida Console"/>
              </a:rPr>
              <a:t>= count + 1;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        }</a:t>
            </a:r>
            <a:endParaRPr lang="en-US" sz="1600" dirty="0" smtClean="0">
              <a:latin typeface="Lucida Console"/>
              <a:cs typeface="Lucida Console"/>
            </a:endParaRP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    S.O.P.L(“The sum </a:t>
            </a:r>
            <a:r>
              <a:rPr lang="en-US" sz="1600" dirty="0" smtClean="0">
                <a:latin typeface="Lucida Console"/>
                <a:cs typeface="Lucida Console"/>
              </a:rPr>
              <a:t>is “ + sum)</a:t>
            </a:r>
            <a:r>
              <a:rPr lang="en-US" sz="1600" dirty="0" smtClean="0">
                <a:latin typeface="Lucida Console"/>
                <a:cs typeface="Lucida Console"/>
              </a:rPr>
              <a:t>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}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}  </a:t>
            </a:r>
            <a:endParaRPr lang="en-US" sz="1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287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5560" y="1916832"/>
            <a:ext cx="3813402" cy="2800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count = 1;</a:t>
            </a:r>
          </a:p>
          <a:p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sum;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S.O.P(“Before the Loop”);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while (count &lt;= 10) 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sum = sum + count;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count = count + 1;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}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S.O.P(“Sum is “ + sum);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S.O.P(“Loop has ended”);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8048" y="1916832"/>
            <a:ext cx="3813402" cy="2800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sum = 0;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S.O.P(“Before the Loop”);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while (count &lt;= 10) 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sum = sum + count;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    count = count + 1;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}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S.O.P(“Sum is “ + sum);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S.O.P(“Loop has ended”);</a:t>
            </a:r>
          </a:p>
          <a:p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953000"/>
            <a:ext cx="26793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Forgetting to initialize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 variable used inside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 while loop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47800" y="2438400"/>
            <a:ext cx="1371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0" y="5105400"/>
            <a:ext cx="3069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Forgetting to declare and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initialize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 variable used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inside the while loop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24192" y="2924944"/>
            <a:ext cx="1929408" cy="2180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While Loop Pitfalls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927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1234356"/>
            <a:ext cx="8229600" cy="8640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Suppose that you want to print the String </a:t>
            </a:r>
            <a:r>
              <a:rPr lang="en-US" sz="2000" dirty="0" smtClean="0">
                <a:latin typeface="Lucida Console"/>
                <a:cs typeface="Lucida Console"/>
              </a:rPr>
              <a:t>“Welcome to Java”</a:t>
            </a:r>
            <a:r>
              <a:rPr lang="en-US" sz="2400" dirty="0" smtClean="0"/>
              <a:t> 100 times. How would you do it?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6152" y="2277308"/>
            <a:ext cx="39399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S.O.P.L(</a:t>
            </a:r>
            <a:r>
              <a:rPr lang="en-US" dirty="0" smtClean="0">
                <a:latin typeface="Lucida Console"/>
                <a:cs typeface="Lucida Console"/>
              </a:rPr>
              <a:t>“Welcome to Java”);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S.O.P.L(</a:t>
            </a:r>
            <a:r>
              <a:rPr lang="en-US" dirty="0">
                <a:latin typeface="Lucida Console"/>
                <a:cs typeface="Lucida Console"/>
              </a:rPr>
              <a:t>“Welcome to Java”);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S.O.P.L(</a:t>
            </a:r>
            <a:r>
              <a:rPr lang="en-US" dirty="0">
                <a:latin typeface="Lucida Console"/>
                <a:cs typeface="Lucida Console"/>
              </a:rPr>
              <a:t>“Welcome to Java”);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.......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S.O.P.L(</a:t>
            </a:r>
            <a:r>
              <a:rPr lang="en-US" dirty="0">
                <a:latin typeface="Lucida Console"/>
                <a:cs typeface="Lucida Console"/>
              </a:rPr>
              <a:t>“Welcome to Java”)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0648" y="2557681"/>
            <a:ext cx="12984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Garamond"/>
                <a:cs typeface="Garamond"/>
              </a:rPr>
              <a:t>100 times!</a:t>
            </a:r>
            <a:endParaRPr lang="en-US" sz="2200" dirty="0">
              <a:solidFill>
                <a:srgbClr val="FF0000"/>
              </a:solidFill>
              <a:latin typeface="Garamond"/>
              <a:cs typeface="Garamond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544544" y="2844552"/>
            <a:ext cx="936104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4038600"/>
            <a:ext cx="3416300" cy="2374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38328" y="4902696"/>
            <a:ext cx="219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Garamond"/>
                <a:cs typeface="Garamond"/>
              </a:rPr>
              <a:t>TEDIOUS</a:t>
            </a:r>
            <a:endParaRPr lang="en-US" sz="36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500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other control structures in while loops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76399"/>
            <a:ext cx="10972800" cy="44497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put other control structures, such as if-blocks, inside while loops.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Be careful of your indentation!!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This is where braces are extremely helpful.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886200"/>
            <a:ext cx="3441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7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1066800"/>
            <a:ext cx="5725546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TestAddition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 = 1;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sum = 0;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while (count &lt;= 10)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sum = sum + count;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if (sum % 2 ==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    S.O.P.L(“The sum is ” + sum);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    S.O.P.L(sum + “ is even”);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3793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if block is nested inside the</a:t>
            </a:r>
            <a:br>
              <a:rPr lang="en-US" sz="2200" dirty="0" smtClean="0"/>
            </a:br>
            <a:r>
              <a:rPr lang="en-US" sz="2200" dirty="0" smtClean="0"/>
              <a:t>while block. Everything inside</a:t>
            </a:r>
            <a:br>
              <a:rPr lang="en-US" sz="2200" dirty="0" smtClean="0"/>
            </a:br>
            <a:r>
              <a:rPr lang="en-US" sz="2200" dirty="0" smtClean="0"/>
              <a:t>the while block is indented.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800600"/>
            <a:ext cx="3480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Everything inside the if block </a:t>
            </a:r>
            <a:br>
              <a:rPr lang="en-US" sz="2200" dirty="0" smtClean="0"/>
            </a:br>
            <a:r>
              <a:rPr lang="en-US" sz="2200" dirty="0" smtClean="0"/>
              <a:t>is indented.</a:t>
            </a:r>
            <a:endParaRPr lang="en-US" sz="2200" dirty="0"/>
          </a:p>
        </p:txBody>
      </p:sp>
      <p:sp>
        <p:nvSpPr>
          <p:cNvPr id="7" name="Left Brace 6"/>
          <p:cNvSpPr/>
          <p:nvPr/>
        </p:nvSpPr>
        <p:spPr>
          <a:xfrm>
            <a:off x="6248400" y="2895600"/>
            <a:ext cx="304800" cy="1752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6781800" y="3657600"/>
            <a:ext cx="228600" cy="762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6200" y="2971800"/>
            <a:ext cx="22860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33800" y="4038600"/>
            <a:ext cx="29718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6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5725546" cy="4524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TestAddition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 = 1;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sum = 0;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while (count &lt;= 5)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sum = sum + count;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if (sum % 2 ==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    S.O.P.L(“The sum is ” + sum);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    S.O.P.L(sum + “ is even”);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count = count + 1;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48600" y="1295400"/>
            <a:ext cx="32004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Lucida Console"/>
                <a:cs typeface="Lucida Console"/>
              </a:rPr>
              <a:t>Output Window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The sum is 6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6 is even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The sum is 10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10 is even</a:t>
            </a:r>
          </a:p>
          <a:p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4953000"/>
            <a:ext cx="38862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Lucida Console"/>
                <a:cs typeface="Lucida Console"/>
              </a:rPr>
              <a:t>Memory</a:t>
            </a:r>
            <a:endParaRPr lang="en-US" sz="1600" dirty="0" smtClean="0">
              <a:latin typeface="Lucida Console"/>
              <a:cs typeface="Lucida Console"/>
            </a:endParaRP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count: 1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sum: 0</a:t>
            </a:r>
            <a:endParaRPr lang="en-US" sz="1600" dirty="0">
              <a:latin typeface="Lucida Console"/>
              <a:cs typeface="Lucida Console"/>
            </a:endParaRPr>
          </a:p>
          <a:p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638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56388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5410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5410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5638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2200" y="56388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3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0" y="5410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0" y="5410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3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2200" y="5650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0" y="56504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6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10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0" y="5410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4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0" y="5650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5650468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10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0" y="5410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2800" y="5410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5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0" y="5650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2800" y="5650468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15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52800" y="5410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600" y="5410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6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5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Sentinel-controlled Loops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10972800" cy="51815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Sentinel-controlled loops are almost always </a:t>
            </a:r>
            <a:r>
              <a:rPr lang="en-US" sz="2400" b="1" dirty="0"/>
              <a:t>while</a:t>
            </a:r>
            <a:r>
              <a:rPr lang="en-US" sz="2400" dirty="0"/>
              <a:t> loops.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sentinel (by definition) is a guard, a lookout, a person</a:t>
            </a:r>
            <a:br>
              <a:rPr lang="en-US" sz="2400" dirty="0"/>
            </a:br>
            <a:r>
              <a:rPr lang="en-US" sz="2400" dirty="0"/>
              <a:t>keeping watch.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Typically, in while loops, a sentinel is a </a:t>
            </a:r>
            <a:r>
              <a:rPr lang="en-US" sz="2400" dirty="0" err="1"/>
              <a:t>boolean</a:t>
            </a:r>
            <a:r>
              <a:rPr lang="en-US" sz="2400" dirty="0"/>
              <a:t> expression that uses either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not </a:t>
            </a:r>
            <a:r>
              <a:rPr lang="en-US" sz="2400" dirty="0"/>
              <a:t>equal (!=) or equal (==) to determine whether a loop should end (i.e. keeping guard on the loop).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Usually, it looks for a specific value to end the loop.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Almost always used with user input.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It’s used with while loops primarily because you don’t have to use a counter unless the problem needs it (for loops must have a counter value)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52400"/>
            <a:ext cx="1765052" cy="297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066800"/>
            <a:ext cx="104394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Garamond"/>
                <a:ea typeface="Arial" charset="0"/>
                <a:cs typeface="Garamon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Garamond"/>
                <a:ea typeface="Arial" charset="0"/>
                <a:cs typeface="Garamon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Garamond"/>
                <a:ea typeface="Arial" charset="0"/>
                <a:cs typeface="Garamon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/>
                <a:ea typeface="Arial" charset="0"/>
                <a:cs typeface="Garamon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dirty="0" smtClean="0">
                <a:latin typeface="Calibri"/>
                <a:cs typeface="Calibri"/>
              </a:rPr>
              <a:t>Write </a:t>
            </a:r>
            <a:r>
              <a:rPr lang="en-US" sz="2400" dirty="0" smtClean="0">
                <a:latin typeface="Calibri"/>
                <a:cs typeface="Calibri"/>
              </a:rPr>
              <a:t>a program that </a:t>
            </a:r>
            <a:r>
              <a:rPr lang="en-US" sz="2400" dirty="0" smtClean="0">
                <a:latin typeface="Calibri"/>
                <a:cs typeface="Calibri"/>
              </a:rPr>
              <a:t>asks a </a:t>
            </a:r>
            <a:r>
              <a:rPr lang="en-US" sz="2400" dirty="0" smtClean="0">
                <a:latin typeface="Calibri"/>
                <a:cs typeface="Calibri"/>
              </a:rPr>
              <a:t>user to enter </a:t>
            </a:r>
            <a:r>
              <a:rPr lang="en-US" sz="2400" dirty="0" smtClean="0">
                <a:latin typeface="Calibri"/>
                <a:cs typeface="Calibri"/>
              </a:rPr>
              <a:t>scores (</a:t>
            </a:r>
            <a:r>
              <a:rPr lang="en-US" sz="2400" dirty="0" smtClean="0">
                <a:latin typeface="Calibri"/>
                <a:cs typeface="Calibri"/>
              </a:rPr>
              <a:t>0 - 100</a:t>
            </a:r>
            <a:r>
              <a:rPr lang="en-US" sz="2400" dirty="0" smtClean="0">
                <a:latin typeface="Calibri"/>
                <a:cs typeface="Calibri"/>
              </a:rPr>
              <a:t>) for </a:t>
            </a:r>
            <a:r>
              <a:rPr lang="en-US" sz="2400" dirty="0" smtClean="0">
                <a:latin typeface="Calibri"/>
                <a:cs typeface="Calibri"/>
              </a:rPr>
              <a:t>an exam. The program should prompt the user to enter -1 to </a:t>
            </a:r>
            <a:r>
              <a:rPr lang="en-US" sz="2400" dirty="0" smtClean="0">
                <a:latin typeface="Calibri"/>
                <a:cs typeface="Calibri"/>
              </a:rPr>
              <a:t>stop entering scores. </a:t>
            </a:r>
            <a:r>
              <a:rPr lang="en-US" sz="2400" dirty="0" smtClean="0">
                <a:latin typeface="Calibri"/>
                <a:cs typeface="Calibri"/>
              </a:rPr>
              <a:t>The program should calculate the average of the </a:t>
            </a:r>
            <a:r>
              <a:rPr lang="en-US" sz="2400" dirty="0" err="1" smtClean="0">
                <a:latin typeface="Calibri"/>
                <a:cs typeface="Calibri"/>
              </a:rPr>
              <a:t>scoresentered</a:t>
            </a:r>
            <a:r>
              <a:rPr lang="en-US" sz="2400" dirty="0" smtClean="0">
                <a:latin typeface="Calibri"/>
                <a:cs typeface="Calibri"/>
              </a:rPr>
              <a:t>. See the sample output below.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152400"/>
            <a:ext cx="1375792" cy="13217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0" y="2514600"/>
            <a:ext cx="724928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 score between 0 and 100 or -1 to exit: 87.3</a:t>
            </a:r>
          </a:p>
          <a:p>
            <a:r>
              <a:rPr lang="en-US" dirty="0">
                <a:latin typeface="Monaco"/>
                <a:cs typeface="Monaco"/>
              </a:rPr>
              <a:t>Enter a </a:t>
            </a:r>
            <a:r>
              <a:rPr lang="en-US" dirty="0" smtClean="0">
                <a:latin typeface="Monaco"/>
                <a:cs typeface="Monaco"/>
              </a:rPr>
              <a:t>score </a:t>
            </a:r>
            <a:r>
              <a:rPr lang="en-US" dirty="0">
                <a:latin typeface="Monaco"/>
                <a:cs typeface="Monaco"/>
              </a:rPr>
              <a:t>between 0 and 100 or -1 to exit: </a:t>
            </a:r>
            <a:r>
              <a:rPr lang="en-US" dirty="0" smtClean="0">
                <a:latin typeface="Monaco"/>
                <a:cs typeface="Monaco"/>
              </a:rPr>
              <a:t>77</a:t>
            </a:r>
          </a:p>
          <a:p>
            <a:r>
              <a:rPr lang="en-US" dirty="0">
                <a:latin typeface="Monaco"/>
                <a:cs typeface="Monaco"/>
              </a:rPr>
              <a:t>Enter a </a:t>
            </a:r>
            <a:r>
              <a:rPr lang="en-US" dirty="0" smtClean="0">
                <a:latin typeface="Monaco"/>
                <a:cs typeface="Monaco"/>
              </a:rPr>
              <a:t>score </a:t>
            </a:r>
            <a:r>
              <a:rPr lang="en-US" dirty="0">
                <a:latin typeface="Monaco"/>
                <a:cs typeface="Monaco"/>
              </a:rPr>
              <a:t>between 0 and 100 or -1 to exit: </a:t>
            </a:r>
            <a:r>
              <a:rPr lang="en-US" dirty="0" smtClean="0">
                <a:latin typeface="Monaco"/>
                <a:cs typeface="Monaco"/>
              </a:rPr>
              <a:t>92.1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Enter a </a:t>
            </a:r>
            <a:r>
              <a:rPr lang="en-US" dirty="0" smtClean="0">
                <a:latin typeface="Monaco"/>
                <a:cs typeface="Monaco"/>
              </a:rPr>
              <a:t>score between </a:t>
            </a:r>
            <a:r>
              <a:rPr lang="en-US" dirty="0">
                <a:latin typeface="Monaco"/>
                <a:cs typeface="Monaco"/>
              </a:rPr>
              <a:t>0 and 100 or -1 to exit: </a:t>
            </a:r>
            <a:r>
              <a:rPr lang="en-US" dirty="0" smtClean="0">
                <a:latin typeface="Monaco"/>
                <a:cs typeface="Monaco"/>
              </a:rPr>
              <a:t>-1</a:t>
            </a:r>
          </a:p>
          <a:p>
            <a:r>
              <a:rPr lang="en-US" dirty="0" smtClean="0">
                <a:latin typeface="Monaco"/>
                <a:cs typeface="Monaco"/>
              </a:rPr>
              <a:t>The average is </a:t>
            </a:r>
            <a:r>
              <a:rPr lang="en-US" dirty="0">
                <a:latin typeface="Monaco"/>
                <a:cs typeface="Monaco"/>
              </a:rPr>
              <a:t>85.46666666666665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4390072"/>
            <a:ext cx="7315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 score between 0 and 100 or -1 to exit: 80</a:t>
            </a:r>
          </a:p>
          <a:p>
            <a:r>
              <a:rPr lang="en-US" dirty="0">
                <a:latin typeface="Monaco"/>
                <a:cs typeface="Monaco"/>
              </a:rPr>
              <a:t>Enter a </a:t>
            </a:r>
            <a:r>
              <a:rPr lang="en-US" dirty="0" smtClean="0">
                <a:latin typeface="Monaco"/>
                <a:cs typeface="Monaco"/>
              </a:rPr>
              <a:t>score </a:t>
            </a:r>
            <a:r>
              <a:rPr lang="en-US" dirty="0">
                <a:latin typeface="Monaco"/>
                <a:cs typeface="Monaco"/>
              </a:rPr>
              <a:t>between 0 and 100 or -1 to exit: </a:t>
            </a:r>
            <a:r>
              <a:rPr lang="en-US" dirty="0" smtClean="0">
                <a:latin typeface="Monaco"/>
                <a:cs typeface="Monaco"/>
              </a:rPr>
              <a:t>70</a:t>
            </a:r>
          </a:p>
          <a:p>
            <a:r>
              <a:rPr lang="en-US" dirty="0">
                <a:latin typeface="Monaco"/>
                <a:cs typeface="Monaco"/>
              </a:rPr>
              <a:t>Enter a </a:t>
            </a:r>
            <a:r>
              <a:rPr lang="en-US" dirty="0" smtClean="0">
                <a:latin typeface="Monaco"/>
                <a:cs typeface="Monaco"/>
              </a:rPr>
              <a:t>score </a:t>
            </a:r>
            <a:r>
              <a:rPr lang="en-US" dirty="0">
                <a:latin typeface="Monaco"/>
                <a:cs typeface="Monaco"/>
              </a:rPr>
              <a:t>between 0 and 100 or -1 to exit: </a:t>
            </a:r>
            <a:r>
              <a:rPr lang="en-US" dirty="0" smtClean="0">
                <a:latin typeface="Monaco"/>
                <a:cs typeface="Monaco"/>
              </a:rPr>
              <a:t>-1</a:t>
            </a:r>
          </a:p>
          <a:p>
            <a:r>
              <a:rPr lang="en-US" dirty="0" smtClean="0">
                <a:latin typeface="Monaco"/>
                <a:cs typeface="Monaco"/>
              </a:rPr>
              <a:t>The average is 75.0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390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04800"/>
            <a:ext cx="8915400" cy="6093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public class Scores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public static void main(String[] </a:t>
            </a:r>
            <a:r>
              <a:rPr lang="en-US" sz="1500" dirty="0" err="1" smtClean="0">
                <a:solidFill>
                  <a:schemeClr val="tx1"/>
                </a:solidFill>
                <a:latin typeface="Lucida Console"/>
                <a:cs typeface="Lucida Console"/>
              </a:rPr>
              <a:t>args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{</a:t>
            </a:r>
            <a:endParaRPr lang="en-US" sz="1500" dirty="0" smtClean="0">
              <a:solidFill>
                <a:schemeClr val="tx1"/>
              </a:solidFill>
              <a:latin typeface="Lucida Console"/>
              <a:cs typeface="Lucida Console"/>
            </a:endParaRP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Scanner keyboard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= new Scanner(</a:t>
            </a:r>
            <a:r>
              <a:rPr lang="en-US" sz="1500" dirty="0" err="1" smtClean="0">
                <a:solidFill>
                  <a:schemeClr val="tx1"/>
                </a:solidFill>
                <a:latin typeface="Lucida Console"/>
                <a:cs typeface="Lucida Console"/>
              </a:rPr>
              <a:t>System.in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</a:t>
            </a:r>
            <a:endParaRPr lang="en-US" sz="1500" dirty="0" smtClean="0">
              <a:solidFill>
                <a:schemeClr val="tx1"/>
              </a:solidFill>
              <a:latin typeface="Lucida Console"/>
              <a:cs typeface="Lucida Console"/>
            </a:endParaRP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double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score = 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0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double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sum = 0;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</a:t>
            </a:r>
            <a:r>
              <a:rPr lang="en-US" sz="1500" dirty="0" err="1" smtClean="0">
                <a:solidFill>
                  <a:schemeClr val="tx1"/>
                </a:solidFill>
                <a:latin typeface="Lucida Console"/>
                <a:cs typeface="Lucida Console"/>
              </a:rPr>
              <a:t>int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Lucida Console"/>
                <a:cs typeface="Lucida Console"/>
              </a:rPr>
              <a:t>numberOfGrades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= 0;</a:t>
            </a:r>
          </a:p>
          <a:p>
            <a:endParaRPr lang="en-US" sz="1500" dirty="0">
              <a:solidFill>
                <a:schemeClr val="tx1"/>
              </a:solidFill>
              <a:latin typeface="Lucida Console"/>
              <a:cs typeface="Lucida Console"/>
            </a:endParaRP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while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(score != -1) </a:t>
            </a:r>
            <a:endParaRPr lang="en-US" sz="1500" dirty="0" smtClean="0">
              <a:solidFill>
                <a:schemeClr val="tx1"/>
              </a:solidFill>
              <a:latin typeface="Lucida Console"/>
              <a:cs typeface="Lucida Console"/>
            </a:endParaRPr>
          </a:p>
          <a:p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   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S.O.P(“</a:t>
            </a:r>
            <a:r>
              <a:rPr lang="en-US" sz="1500" dirty="0">
                <a:latin typeface="Monaco"/>
                <a:cs typeface="Monaco"/>
              </a:rPr>
              <a:t>Enter a score between 0 and 100 or -1 to exit: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”)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          score = </a:t>
            </a:r>
            <a:r>
              <a:rPr lang="en-US" sz="1500" dirty="0" err="1" smtClean="0">
                <a:solidFill>
                  <a:schemeClr val="tx1"/>
                </a:solidFill>
                <a:latin typeface="Lucida Console"/>
                <a:cs typeface="Lucida Console"/>
              </a:rPr>
              <a:t>keyboard.nextDouble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();</a:t>
            </a:r>
            <a:endParaRPr lang="en-US" sz="1500" dirty="0" smtClean="0">
              <a:solidFill>
                <a:schemeClr val="tx1"/>
              </a:solidFill>
              <a:latin typeface="Lucida Console"/>
              <a:cs typeface="Lucida Console"/>
            </a:endParaRPr>
          </a:p>
          <a:p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    if (score != -1)</a:t>
            </a:r>
          </a:p>
          <a:p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   {</a:t>
            </a:r>
            <a:endParaRPr lang="en-US" sz="1500" dirty="0">
              <a:solidFill>
                <a:schemeClr val="tx1"/>
              </a:solidFill>
              <a:latin typeface="Lucida Console"/>
              <a:cs typeface="Lucida Console"/>
            </a:endParaRP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        sum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= sum + score;</a:t>
            </a:r>
          </a:p>
          <a:p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    </a:t>
            </a:r>
            <a:r>
              <a:rPr lang="en-US" sz="1500" dirty="0" err="1" smtClean="0">
                <a:solidFill>
                  <a:schemeClr val="tx1"/>
                </a:solidFill>
                <a:latin typeface="Lucida Console"/>
                <a:cs typeface="Lucida Console"/>
              </a:rPr>
              <a:t>numberOfGrades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++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   }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</a:t>
            </a:r>
            <a:endParaRPr lang="en-US" sz="1500" dirty="0" smtClean="0">
              <a:solidFill>
                <a:schemeClr val="tx1"/>
              </a:solidFill>
              <a:latin typeface="Lucida Console"/>
              <a:cs typeface="Lucida Console"/>
            </a:endParaRP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}</a:t>
            </a:r>
            <a:endParaRPr lang="en-US" sz="1500" dirty="0" smtClean="0">
              <a:solidFill>
                <a:schemeClr val="tx1"/>
              </a:solidFill>
              <a:latin typeface="Lucida Console"/>
              <a:cs typeface="Lucida Console"/>
            </a:endParaRPr>
          </a:p>
          <a:p>
            <a:endParaRPr lang="en-US" sz="1500" dirty="0">
              <a:solidFill>
                <a:schemeClr val="tx1"/>
              </a:solidFill>
              <a:latin typeface="Lucida Console"/>
              <a:cs typeface="Lucida Console"/>
            </a:endParaRP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double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average = sum/</a:t>
            </a:r>
            <a:r>
              <a:rPr lang="en-US" sz="1500" dirty="0" err="1" smtClean="0">
                <a:solidFill>
                  <a:schemeClr val="tx1"/>
                </a:solidFill>
                <a:latin typeface="Lucida Console"/>
                <a:cs typeface="Lucida Console"/>
              </a:rPr>
              <a:t>numberOfGrades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     S.O.P.L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(“The average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is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” + average)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  }</a:t>
            </a:r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endParaRPr lang="en-US" sz="1500" dirty="0" smtClean="0">
              <a:solidFill>
                <a:schemeClr val="tx1"/>
              </a:solidFill>
              <a:latin typeface="Lucida Console"/>
              <a:cs typeface="Lucida Console"/>
            </a:endParaRPr>
          </a:p>
          <a:p>
            <a:r>
              <a:rPr lang="en-US" sz="1500" dirty="0" smtClean="0">
                <a:solidFill>
                  <a:schemeClr val="tx1"/>
                </a:solidFill>
                <a:latin typeface="Lucida Console"/>
                <a:cs typeface="Lucida Console"/>
              </a:rPr>
              <a:t>}    </a:t>
            </a:r>
            <a:endParaRPr lang="en-US" sz="1500" dirty="0">
              <a:latin typeface="Lucida Console"/>
              <a:cs typeface="Lucida Consol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228600"/>
            <a:ext cx="1630016" cy="1565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2600" y="2590800"/>
            <a:ext cx="28053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You do not have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b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re-declare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score or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keyboard.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You can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/>
            </a:r>
            <a:b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just keep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reusing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them</a:t>
            </a:r>
            <a:b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and overwriting their </a:t>
            </a:r>
            <a:b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old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values.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2971800" y="1011578"/>
            <a:ext cx="7315200" cy="1655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9687" y="3429000"/>
            <a:ext cx="77598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 folks!</a:t>
            </a:r>
          </a:p>
          <a:p>
            <a:pPr algn="ctr"/>
            <a:r>
              <a:rPr lang="en-US" sz="3200" dirty="0" smtClean="0"/>
              <a:t>Read Chapter </a:t>
            </a:r>
            <a:r>
              <a:rPr lang="en-US" sz="3200" dirty="0" smtClean="0"/>
              <a:t>5, </a:t>
            </a:r>
            <a:r>
              <a:rPr lang="en-US" sz="3200" dirty="0" smtClean="0"/>
              <a:t>Sections </a:t>
            </a:r>
            <a:r>
              <a:rPr lang="en-US" sz="3200" dirty="0" smtClean="0"/>
              <a:t>5.1</a:t>
            </a:r>
            <a:r>
              <a:rPr lang="en-US" sz="3200" dirty="0" smtClean="0"/>
              <a:t> </a:t>
            </a:r>
            <a:r>
              <a:rPr lang="en-US" sz="3200" dirty="0" smtClean="0"/>
              <a:t>- </a:t>
            </a:r>
            <a:r>
              <a:rPr lang="en-US" sz="3200" dirty="0" smtClean="0"/>
              <a:t>5.2</a:t>
            </a:r>
          </a:p>
          <a:p>
            <a:pPr algn="ctr"/>
            <a:r>
              <a:rPr lang="en-US" sz="3200" dirty="0" smtClean="0"/>
              <a:t>Quiz #2 is in one week on Monday, 10/06/14.</a:t>
            </a:r>
          </a:p>
          <a:p>
            <a:pPr algn="ctr"/>
            <a:r>
              <a:rPr lang="en-US" sz="3200" dirty="0" smtClean="0"/>
              <a:t>There is a practice quiz posted online for you.</a:t>
            </a: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028700"/>
            <a:ext cx="4521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Loop Construct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2819399"/>
          </a:xfrm>
        </p:spPr>
        <p:txBody>
          <a:bodyPr>
            <a:normAutofit/>
          </a:bodyPr>
          <a:lstStyle/>
          <a:p>
            <a:r>
              <a:rPr lang="en-US" sz="2400" dirty="0"/>
              <a:t>Java provides a powerful construct called a loop that controls how many times an operation or a sequence of operations is performed in succession.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loop can be used to tell a program to execute statements repeatedly.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There are different kinds of loops in Java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4242949"/>
            <a:ext cx="36068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192" y="4191000"/>
            <a:ext cx="2857252" cy="21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While Loop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685799"/>
          </a:xfrm>
        </p:spPr>
        <p:txBody>
          <a:bodyPr>
            <a:normAutofit/>
          </a:bodyPr>
          <a:lstStyle/>
          <a:p>
            <a:r>
              <a:rPr lang="en-US" sz="2400" dirty="0"/>
              <a:t>A while loop executes statements repeatedly while the condition is true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464961" y="3356992"/>
            <a:ext cx="50526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while (loop-continuation-condition)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{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// Do Stuff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7120" y="1867471"/>
            <a:ext cx="1934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Must have the</a:t>
            </a:r>
          </a:p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while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keyword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95192" y="2564904"/>
            <a:ext cx="504056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59179" y="1905000"/>
            <a:ext cx="3570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MUST be a </a:t>
            </a:r>
            <a:r>
              <a:rPr lang="en-US" sz="2200" dirty="0" err="1" smtClean="0">
                <a:solidFill>
                  <a:srgbClr val="FF0000"/>
                </a:solidFill>
                <a:latin typeface="Calibri"/>
                <a:cs typeface="Calibri"/>
              </a:rPr>
              <a:t>boolean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condition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MUST be in parentheses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987480" y="2667000"/>
            <a:ext cx="109912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5486400"/>
            <a:ext cx="2502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Opening and closing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parentheses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7400" y="4419600"/>
            <a:ext cx="15240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57400" y="3810000"/>
            <a:ext cx="15240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8205" y="4911804"/>
            <a:ext cx="31555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 statements inside the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braces are called the loop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body.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5715001" y="4119716"/>
            <a:ext cx="2783204" cy="1346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1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7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917" y="692696"/>
            <a:ext cx="3870672" cy="404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7365" y="764704"/>
            <a:ext cx="2405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Checks to see if the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condition is true.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87165" y="1556792"/>
            <a:ext cx="2808312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6685" y="5229200"/>
            <a:ext cx="2250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If it is true, the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statements in the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are executed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58773" y="3933056"/>
            <a:ext cx="2952328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0661" y="332656"/>
            <a:ext cx="2382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Then it goes back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up to the condition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and checks to see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if it is still true.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14757" y="1772816"/>
            <a:ext cx="288032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86800" y="3733800"/>
            <a:ext cx="30244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Iteration: Every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time you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/>
            </a:r>
            <a:b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check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condition and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execute the statements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in a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loop.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838" y="1532216"/>
            <a:ext cx="550082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count = 1;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“Before the Loop”);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while (count &lt;= 5) </a:t>
            </a:r>
            <a:r>
              <a:rPr lang="en-US" sz="1600" dirty="0">
                <a:latin typeface="Lucida Console"/>
                <a:cs typeface="Lucida Console"/>
              </a:rPr>
              <a:t>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</a:t>
            </a:r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“Number is “ + count);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count = count + 1;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</a:t>
            </a:r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“Count has changed: “ + count);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}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“Loop has ended”);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09800" y="381000"/>
            <a:ext cx="8229600" cy="7060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Example: Print out the numbers 1, 2, 3, 4, 5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48600" y="1295400"/>
            <a:ext cx="32004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Lucida Console"/>
                <a:cs typeface="Lucida Console"/>
              </a:rPr>
              <a:t>Output Window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Before </a:t>
            </a:r>
            <a:r>
              <a:rPr lang="en-US" sz="1600" dirty="0" smtClean="0">
                <a:latin typeface="Lucida Console"/>
                <a:cs typeface="Lucida Console"/>
              </a:rPr>
              <a:t>the Loop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1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changed: 2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2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changed: 3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3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changed: 4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4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changed: 5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5</a:t>
            </a:r>
          </a:p>
          <a:p>
            <a:r>
              <a:rPr lang="en-US" sz="1600" dirty="0">
                <a:latin typeface="Lucida Console"/>
                <a:cs typeface="Lucida Console"/>
              </a:rPr>
              <a:t>C</a:t>
            </a:r>
            <a:r>
              <a:rPr lang="en-US" sz="1600" dirty="0" smtClean="0">
                <a:latin typeface="Lucida Console"/>
                <a:cs typeface="Lucida Console"/>
              </a:rPr>
              <a:t>ount has changed: 6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Loop has ended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543961"/>
            <a:ext cx="38862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Lucida Console"/>
                <a:cs typeface="Lucida Console"/>
              </a:rPr>
              <a:t>Memory</a:t>
            </a:r>
            <a:endParaRPr lang="en-US" sz="1600" dirty="0" smtClean="0">
              <a:latin typeface="Lucida Console"/>
              <a:cs typeface="Lucida Console"/>
            </a:endParaRP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count: 1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5029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6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5029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5600" y="5029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3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4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800" y="5029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5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2542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2017455"/>
            <a:ext cx="550082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count = 1;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“Before the Loop”);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while (count &lt;= 5) </a:t>
            </a:r>
            <a:r>
              <a:rPr lang="en-US" sz="1600" dirty="0">
                <a:latin typeface="Lucida Console"/>
                <a:cs typeface="Lucida Console"/>
              </a:rPr>
              <a:t>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</a:t>
            </a:r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“Number is “ + count);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count = count + 1;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</a:t>
            </a:r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“Count has changed: “ + count);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}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“Loop has ended”);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3800" y="228600"/>
            <a:ext cx="38510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Because you know how many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times you are going to iterate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through the loop, this is called a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counter-controlled loop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724400" y="1667272"/>
            <a:ext cx="3121496" cy="12283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96200" y="5029200"/>
            <a:ext cx="37954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Therefore, you need a variable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that is incremented each time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an iteration occurs. Typically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happens at the end of the loop.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105400"/>
            <a:ext cx="2598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This variable is called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 counter.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15000" y="3505200"/>
            <a:ext cx="3429000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76400" y="3505200"/>
            <a:ext cx="2286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3333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 counter is declared and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initialized outside the while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loop.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81200" y="1143000"/>
            <a:ext cx="22098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133600"/>
            <a:ext cx="550082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count = </a:t>
            </a:r>
            <a:r>
              <a:rPr lang="en-US" sz="1600" dirty="0">
                <a:latin typeface="Lucida Console"/>
                <a:cs typeface="Lucida Console"/>
              </a:rPr>
              <a:t>1</a:t>
            </a:r>
            <a:r>
              <a:rPr lang="en-US" sz="1600" dirty="0" smtClean="0">
                <a:latin typeface="Lucida Console"/>
                <a:cs typeface="Lucida Console"/>
              </a:rPr>
              <a:t>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“Before the Loop”);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while (count &lt;= 5) </a:t>
            </a:r>
            <a:r>
              <a:rPr lang="en-US" sz="1600" dirty="0">
                <a:latin typeface="Lucida Console"/>
                <a:cs typeface="Lucida Console"/>
              </a:rPr>
              <a:t>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</a:t>
            </a:r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“Number is “ + count);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count = count + 1;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</a:t>
            </a:r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“Count has changed: “ + count);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}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“Loop has ended”);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2800" y="838200"/>
            <a:ext cx="484926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Because the </a:t>
            </a:r>
            <a:r>
              <a:rPr lang="en-US" sz="2200" dirty="0" err="1">
                <a:solidFill>
                  <a:srgbClr val="FF0000"/>
                </a:solidFill>
                <a:latin typeface="Calibri"/>
                <a:cs typeface="Calibri"/>
              </a:rPr>
              <a:t>boolean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expression uses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&lt;=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, the total number of iterations</a:t>
            </a:r>
          </a:p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is equal to the number to the right of</a:t>
            </a:r>
          </a:p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comparison 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operator minus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count’s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value 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and then PLUS ONE.</a:t>
            </a: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2819400" y="1761530"/>
            <a:ext cx="4343400" cy="12102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39000" y="3429000"/>
            <a:ext cx="31430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otal 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terations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= 5 - 1 + 1</a:t>
            </a:r>
          </a:p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                    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     =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15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838" y="1532216"/>
            <a:ext cx="550082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Lucida Console"/>
                <a:cs typeface="Lucida Console"/>
              </a:rPr>
              <a:t>int</a:t>
            </a:r>
            <a:r>
              <a:rPr lang="en-US" sz="1600" dirty="0" smtClean="0">
                <a:latin typeface="Lucida Console"/>
                <a:cs typeface="Lucida Console"/>
              </a:rPr>
              <a:t> count = 1;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“Before the Loop”);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while (count </a:t>
            </a:r>
            <a:r>
              <a:rPr lang="en-US" sz="1600" dirty="0" smtClean="0">
                <a:latin typeface="Lucida Console"/>
                <a:cs typeface="Lucida Console"/>
              </a:rPr>
              <a:t>&lt; </a:t>
            </a:r>
            <a:r>
              <a:rPr lang="en-US" sz="1600" dirty="0" smtClean="0">
                <a:latin typeface="Lucida Console"/>
                <a:cs typeface="Lucida Console"/>
              </a:rPr>
              <a:t>5) </a:t>
            </a:r>
            <a:r>
              <a:rPr lang="en-US" sz="1600" dirty="0">
                <a:latin typeface="Lucida Console"/>
                <a:cs typeface="Lucida Console"/>
              </a:rPr>
              <a:t>{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</a:t>
            </a:r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“Number is “ + count);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count = count + 1;</a:t>
            </a: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</a:t>
            </a:r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“Count has changed: “ + count);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}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S.O.P.L(</a:t>
            </a:r>
            <a:r>
              <a:rPr lang="en-US" sz="1600" dirty="0" smtClean="0">
                <a:latin typeface="Lucida Console"/>
                <a:cs typeface="Lucida Console"/>
              </a:rPr>
              <a:t>“Loop has ended”);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09800" y="381000"/>
            <a:ext cx="8229600" cy="7060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Example: Print out the numbers 1, 2, 3, 4, 5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48600" y="1295400"/>
            <a:ext cx="32004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Lucida Console"/>
                <a:cs typeface="Lucida Console"/>
              </a:rPr>
              <a:t>Output Window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Before </a:t>
            </a:r>
            <a:r>
              <a:rPr lang="en-US" sz="1600" dirty="0" smtClean="0">
                <a:latin typeface="Lucida Console"/>
                <a:cs typeface="Lucida Console"/>
              </a:rPr>
              <a:t>the Loop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1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changed: 2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2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changed: 3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3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changed: 4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Number is 4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Count has changed: </a:t>
            </a:r>
            <a:r>
              <a:rPr lang="en-US" sz="1600" dirty="0" smtClean="0">
                <a:latin typeface="Lucida Console"/>
                <a:cs typeface="Lucida Console"/>
              </a:rPr>
              <a:t>5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Loop has ended</a:t>
            </a:r>
            <a:endParaRPr lang="en-US" sz="1600" dirty="0" smtClean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543961"/>
            <a:ext cx="38862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Lucida Console"/>
                <a:cs typeface="Lucida Console"/>
              </a:rPr>
              <a:t>Memory</a:t>
            </a:r>
            <a:endParaRPr lang="en-US" sz="1600" dirty="0" smtClean="0">
              <a:latin typeface="Lucida Console"/>
              <a:cs typeface="Lucida Console"/>
            </a:endParaRP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count: 1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5029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5600" y="5029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3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4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800" y="5029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5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72366" y="4725650"/>
            <a:ext cx="4471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Prints out the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numbers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1 though </a:t>
            </a:r>
          </a:p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. This is not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what the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problem asked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for. This is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called an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off-by-one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error.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1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8867</TotalTime>
  <Words>2240</Words>
  <Application>Microsoft Macintosh PowerPoint</Application>
  <PresentationFormat>Custom</PresentationFormat>
  <Paragraphs>446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Lecture 10: While Loops</vt:lpstr>
      <vt:lpstr>Introduction</vt:lpstr>
      <vt:lpstr>The Loop Construct</vt:lpstr>
      <vt:lpstr>The While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should you use &lt; vs &lt;= ?</vt:lpstr>
      <vt:lpstr>Important while loop rules</vt:lpstr>
      <vt:lpstr>Example: Using a while loop with user input</vt:lpstr>
      <vt:lpstr>PowerPoint Presentation</vt:lpstr>
      <vt:lpstr>Example: Modify your program to sum any range of numbers</vt:lpstr>
      <vt:lpstr>PowerPoint Presentation</vt:lpstr>
      <vt:lpstr>While Loop Pitfalls</vt:lpstr>
      <vt:lpstr>Using other control structures in while loops</vt:lpstr>
      <vt:lpstr>PowerPoint Presentation</vt:lpstr>
      <vt:lpstr>PowerPoint Presentation</vt:lpstr>
      <vt:lpstr>Sentinel-controlled Loops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981</cp:revision>
  <cp:lastPrinted>2014-09-28T19:32:39Z</cp:lastPrinted>
  <dcterms:created xsi:type="dcterms:W3CDTF">2014-04-17T23:20:26Z</dcterms:created>
  <dcterms:modified xsi:type="dcterms:W3CDTF">2014-09-28T19:33:11Z</dcterms:modified>
</cp:coreProperties>
</file>