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6" autoAdjust="0"/>
  </p:normalViewPr>
  <p:slideViewPr>
    <p:cSldViewPr>
      <p:cViewPr>
        <p:scale>
          <a:sx n="82" d="100"/>
          <a:sy n="82" d="100"/>
        </p:scale>
        <p:origin x="-41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10/5/14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10/5/14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Garamond"/>
                <a:cs typeface="Garamond"/>
              </a:rPr>
              <a:t>That’s 1 trillion times! If it takes 1 microsecond to perform the action,</a:t>
            </a:r>
          </a:p>
          <a:p>
            <a:r>
              <a:rPr lang="en-US" sz="1200" dirty="0" smtClean="0">
                <a:latin typeface="Garamond"/>
                <a:cs typeface="Garamond"/>
              </a:rPr>
              <a:t>the total time to run the loop would be more than 277 hours (1 microsecond</a:t>
            </a:r>
          </a:p>
          <a:p>
            <a:r>
              <a:rPr lang="en-US" sz="1200" dirty="0" smtClean="0">
                <a:latin typeface="Garamond"/>
                <a:cs typeface="Garamond"/>
              </a:rPr>
              <a:t>is one millionth (10</a:t>
            </a:r>
            <a:r>
              <a:rPr lang="en-US" sz="1200" baseline="30000" dirty="0" smtClean="0">
                <a:latin typeface="Garamond"/>
                <a:cs typeface="Garamond"/>
              </a:rPr>
              <a:t>-6</a:t>
            </a:r>
            <a:r>
              <a:rPr lang="en-US" sz="1200" dirty="0" smtClean="0">
                <a:latin typeface="Garamond"/>
                <a:cs typeface="Garamond"/>
              </a:rPr>
              <a:t>) of a second.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8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41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F481-33EC-8D46-8150-5A2CC5F399B8}" type="datetimeFigureOut">
              <a:rPr lang="en-US" smtClean="0"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BB138-DC28-F64A-93D6-9B0093983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1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873" y="3276601"/>
            <a:ext cx="9861727" cy="12191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12: Nested Loops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Reading: Chapter 5, 5.6 - 5.8, 5.11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1127318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 a program that asks the user to enter the number of primes that they would like</a:t>
            </a:r>
            <a:br>
              <a:rPr lang="en-US" sz="2400" dirty="0" smtClean="0"/>
            </a:br>
            <a:r>
              <a:rPr lang="en-US" sz="2400" dirty="0" smtClean="0"/>
              <a:t>to display. The program should then display the first </a:t>
            </a:r>
            <a:r>
              <a:rPr lang="en-US" sz="2400" i="1" dirty="0" smtClean="0"/>
              <a:t>n</a:t>
            </a:r>
            <a:r>
              <a:rPr lang="en-US" sz="2400" dirty="0" smtClean="0"/>
              <a:t> primes. Your </a:t>
            </a:r>
            <a:r>
              <a:rPr lang="en-US" sz="2400" dirty="0" err="1" smtClean="0"/>
              <a:t>ouptut</a:t>
            </a:r>
            <a:r>
              <a:rPr lang="en-US" sz="2400" dirty="0"/>
              <a:t> </a:t>
            </a:r>
            <a:r>
              <a:rPr lang="en-US" sz="2400" dirty="0" smtClean="0"/>
              <a:t>should match </a:t>
            </a:r>
          </a:p>
          <a:p>
            <a:r>
              <a:rPr lang="en-US" sz="2400" dirty="0" smtClean="0"/>
              <a:t>the sample output below.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06844" y="3048000"/>
            <a:ext cx="64181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the number of primes to be displayed: 5</a:t>
            </a:r>
          </a:p>
          <a:p>
            <a:r>
              <a:rPr lang="en-US" dirty="0" smtClean="0">
                <a:latin typeface="Monaco"/>
                <a:cs typeface="Monaco"/>
              </a:rPr>
              <a:t>2 3 5 7 11 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6844" y="4078069"/>
            <a:ext cx="655667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Enter the number of primes to be displayed: 12</a:t>
            </a:r>
          </a:p>
          <a:p>
            <a:r>
              <a:rPr lang="en-US" dirty="0">
                <a:latin typeface="Monaco"/>
                <a:cs typeface="Monaco"/>
              </a:rPr>
              <a:t>2</a:t>
            </a:r>
            <a:r>
              <a:rPr lang="en-US" dirty="0" smtClean="0">
                <a:latin typeface="Monaco"/>
                <a:cs typeface="Monaco"/>
              </a:rPr>
              <a:t> 3 5 7 11 13 17 19 23 29 31 37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778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9750" y="457200"/>
            <a:ext cx="5540850" cy="6186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Monaco"/>
                <a:cs typeface="Monaco"/>
              </a:rPr>
              <a:t>public static void main(String[] </a:t>
            </a:r>
            <a:r>
              <a:rPr lang="en-US" sz="1200" dirty="0" err="1" smtClean="0">
                <a:latin typeface="Monaco"/>
                <a:cs typeface="Monaco"/>
              </a:rPr>
              <a:t>args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r>
              <a:rPr lang="en-US" sz="1200" dirty="0" smtClean="0">
                <a:latin typeface="Monaco"/>
                <a:cs typeface="Monaco"/>
              </a:rPr>
              <a:t>    Scanner kb = new Scanner(</a:t>
            </a:r>
            <a:r>
              <a:rPr lang="en-US" sz="1200" dirty="0" err="1" smtClean="0">
                <a:latin typeface="Monaco"/>
                <a:cs typeface="Monaco"/>
              </a:rPr>
              <a:t>System.in</a:t>
            </a:r>
            <a:r>
              <a:rPr lang="en-US" sz="1200" dirty="0" smtClean="0">
                <a:latin typeface="Monaco"/>
                <a:cs typeface="Monaco"/>
              </a:rPr>
              <a:t>);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num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S.O.P(“Enter the number of primes to be displayed: ”);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</a:t>
            </a:r>
            <a:r>
              <a:rPr lang="en-US" sz="1200" dirty="0" err="1" smtClean="0">
                <a:latin typeface="Monaco"/>
                <a:cs typeface="Monaco"/>
              </a:rPr>
              <a:t>num</a:t>
            </a:r>
            <a:r>
              <a:rPr lang="en-US" sz="1200" dirty="0" smtClean="0">
                <a:latin typeface="Monaco"/>
                <a:cs typeface="Monaco"/>
              </a:rPr>
              <a:t> = </a:t>
            </a:r>
            <a:r>
              <a:rPr lang="en-US" sz="1200" dirty="0" err="1" smtClean="0">
                <a:latin typeface="Monaco"/>
                <a:cs typeface="Monaco"/>
              </a:rPr>
              <a:t>kb.nextInt</a:t>
            </a:r>
            <a:r>
              <a:rPr lang="en-US" sz="1200" dirty="0" smtClean="0">
                <a:latin typeface="Monaco"/>
                <a:cs typeface="Monaco"/>
              </a:rPr>
              <a:t>();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S.O.P(2 + “ ”);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foundPrimes</a:t>
            </a:r>
            <a:r>
              <a:rPr lang="en-US" sz="1200" dirty="0" smtClean="0">
                <a:latin typeface="Monaco"/>
                <a:cs typeface="Monaco"/>
              </a:rPr>
              <a:t> = 1;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testNum</a:t>
            </a:r>
            <a:r>
              <a:rPr lang="en-US" sz="1200" dirty="0" smtClean="0">
                <a:latin typeface="Monaco"/>
                <a:cs typeface="Monaco"/>
              </a:rPr>
              <a:t> = 3;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while (</a:t>
            </a:r>
            <a:r>
              <a:rPr lang="en-US" sz="1200" dirty="0" err="1" smtClean="0">
                <a:latin typeface="Monaco"/>
                <a:cs typeface="Monaco"/>
              </a:rPr>
              <a:t>num</a:t>
            </a:r>
            <a:r>
              <a:rPr lang="en-US" sz="1200" dirty="0" smtClean="0">
                <a:latin typeface="Monaco"/>
                <a:cs typeface="Monaco"/>
              </a:rPr>
              <a:t> &gt; </a:t>
            </a:r>
            <a:r>
              <a:rPr lang="en-US" sz="1200" dirty="0" err="1" smtClean="0">
                <a:latin typeface="Monaco"/>
                <a:cs typeface="Monaco"/>
              </a:rPr>
              <a:t>foundPrimes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int</a:t>
            </a:r>
            <a:r>
              <a:rPr lang="en-US" sz="1200" dirty="0" smtClean="0">
                <a:latin typeface="Monaco"/>
                <a:cs typeface="Monaco"/>
              </a:rPr>
              <a:t> divisor = 2;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</a:t>
            </a:r>
            <a:r>
              <a:rPr lang="en-US" sz="1200" dirty="0" err="1" smtClean="0">
                <a:latin typeface="Monaco"/>
                <a:cs typeface="Monaco"/>
              </a:rPr>
              <a:t>boolean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 err="1" smtClean="0">
                <a:latin typeface="Monaco"/>
                <a:cs typeface="Monaco"/>
              </a:rPr>
              <a:t>isPrime</a:t>
            </a:r>
            <a:r>
              <a:rPr lang="en-US" sz="1200" dirty="0" smtClean="0">
                <a:latin typeface="Monaco"/>
                <a:cs typeface="Monaco"/>
              </a:rPr>
              <a:t> = true;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while (</a:t>
            </a:r>
            <a:r>
              <a:rPr lang="en-US" sz="1200" dirty="0" err="1" smtClean="0">
                <a:latin typeface="Monaco"/>
                <a:cs typeface="Monaco"/>
              </a:rPr>
              <a:t>isPrime</a:t>
            </a:r>
            <a:r>
              <a:rPr lang="en-US" sz="1200" dirty="0" smtClean="0">
                <a:latin typeface="Monaco"/>
                <a:cs typeface="Monaco"/>
              </a:rPr>
              <a:t> &amp;&amp; divisor &lt; </a:t>
            </a:r>
            <a:r>
              <a:rPr lang="en-US" sz="1200" dirty="0" err="1" smtClean="0">
                <a:latin typeface="Monaco"/>
                <a:cs typeface="Monaco"/>
              </a:rPr>
              <a:t>testNum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if (</a:t>
            </a:r>
            <a:r>
              <a:rPr lang="en-US" sz="1200" dirty="0" err="1" smtClean="0">
                <a:latin typeface="Monaco"/>
                <a:cs typeface="Monaco"/>
              </a:rPr>
              <a:t>testNum</a:t>
            </a:r>
            <a:r>
              <a:rPr lang="en-US" sz="1200" dirty="0" smtClean="0">
                <a:latin typeface="Monaco"/>
                <a:cs typeface="Monaco"/>
              </a:rPr>
              <a:t> % divisor == 0)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    </a:t>
            </a:r>
            <a:r>
              <a:rPr lang="en-US" sz="1200" dirty="0" err="1" smtClean="0">
                <a:latin typeface="Monaco"/>
                <a:cs typeface="Monaco"/>
              </a:rPr>
              <a:t>isPrime</a:t>
            </a:r>
            <a:r>
              <a:rPr lang="en-US" sz="1200" dirty="0" smtClean="0">
                <a:latin typeface="Monaco"/>
                <a:cs typeface="Monaco"/>
              </a:rPr>
              <a:t> = false;</a:t>
            </a:r>
          </a:p>
          <a:p>
            <a:endParaRPr lang="en-US" sz="1200" dirty="0" smtClean="0">
              <a:latin typeface="Monaco"/>
              <a:cs typeface="Monaco"/>
            </a:endParaRP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divisor++; 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}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if (</a:t>
            </a:r>
            <a:r>
              <a:rPr lang="en-US" sz="1200" dirty="0" err="1" smtClean="0">
                <a:latin typeface="Monaco"/>
                <a:cs typeface="Monaco"/>
              </a:rPr>
              <a:t>isPrime</a:t>
            </a:r>
            <a:r>
              <a:rPr lang="en-US" sz="1200" dirty="0" smtClean="0">
                <a:latin typeface="Monaco"/>
                <a:cs typeface="Monaco"/>
              </a:rPr>
              <a:t>)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{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    S.O.P(</a:t>
            </a:r>
            <a:r>
              <a:rPr lang="en-US" sz="1200" dirty="0" err="1" smtClean="0">
                <a:latin typeface="Monaco"/>
                <a:cs typeface="Monaco"/>
              </a:rPr>
              <a:t>testNum</a:t>
            </a:r>
            <a:r>
              <a:rPr lang="en-US" sz="1200" dirty="0" smtClean="0">
                <a:latin typeface="Monaco"/>
                <a:cs typeface="Monaco"/>
              </a:rPr>
              <a:t> + “ ”);</a:t>
            </a:r>
          </a:p>
          <a:p>
            <a:r>
              <a:rPr lang="en-US" sz="1200" dirty="0" smtClean="0">
                <a:latin typeface="Monaco"/>
                <a:cs typeface="Monaco"/>
              </a:rPr>
              <a:t>            </a:t>
            </a:r>
            <a:r>
              <a:rPr lang="en-US" sz="1200" dirty="0" err="1" smtClean="0">
                <a:latin typeface="Monaco"/>
                <a:cs typeface="Monaco"/>
              </a:rPr>
              <a:t>foundPrimes</a:t>
            </a:r>
            <a:r>
              <a:rPr lang="en-US" sz="1200" dirty="0" smtClean="0">
                <a:latin typeface="Monaco"/>
                <a:cs typeface="Monaco"/>
              </a:rPr>
              <a:t>++;</a:t>
            </a:r>
          </a:p>
          <a:p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    }</a:t>
            </a:r>
          </a:p>
          <a:p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    </a:t>
            </a:r>
            <a:r>
              <a:rPr lang="en-US" sz="1200" dirty="0" err="1" smtClean="0">
                <a:latin typeface="Monaco"/>
                <a:cs typeface="Monaco"/>
              </a:rPr>
              <a:t>testNum</a:t>
            </a:r>
            <a:r>
              <a:rPr lang="en-US" sz="1200" dirty="0" smtClean="0">
                <a:latin typeface="Monaco"/>
                <a:cs typeface="Monaco"/>
              </a:rPr>
              <a:t>++;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    }        </a:t>
            </a:r>
            <a:endParaRPr lang="en-US" sz="1200" dirty="0">
              <a:latin typeface="Monaco"/>
              <a:cs typeface="Monaco"/>
            </a:endParaRPr>
          </a:p>
          <a:p>
            <a:r>
              <a:rPr lang="en-US" sz="1200" dirty="0" smtClean="0">
                <a:latin typeface="Monaco"/>
                <a:cs typeface="Monaco"/>
              </a:rPr>
              <a:t>}</a:t>
            </a:r>
            <a:endParaRPr lang="en-US" sz="12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071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1083" y="3810000"/>
            <a:ext cx="6697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That’s all for today folks!</a:t>
            </a:r>
          </a:p>
          <a:p>
            <a:pPr algn="ctr"/>
            <a:r>
              <a:rPr lang="en-US" sz="3200" dirty="0" smtClean="0"/>
              <a:t>Read Chapter 5, Sections 5.6 - 5.8, 5.11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914400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Regarding Lab #1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7545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of you created output that was not formatted the same as the sample output.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On Lab #2, you will lose points if you do not match the sample output formatting.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Why? If you were creating a web site for a paying client and they asked to have the font be bold and blue, do you think they would be pleased if you made it italic and red?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962400"/>
            <a:ext cx="3048000" cy="21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431"/>
            <a:ext cx="10972800" cy="4602169"/>
          </a:xfrm>
        </p:spPr>
        <p:txBody>
          <a:bodyPr>
            <a:normAutofit/>
          </a:bodyPr>
          <a:lstStyle/>
          <a:p>
            <a:r>
              <a:rPr lang="en-US" sz="2400" dirty="0"/>
              <a:t>A loop can be nested inside another loop.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Nested loops consist of an outer loop and one or more inner loops. </a:t>
            </a:r>
          </a:p>
          <a:p>
            <a:endParaRPr lang="en-US" sz="2400" dirty="0"/>
          </a:p>
          <a:p>
            <a:r>
              <a:rPr lang="en-US" sz="2400" dirty="0"/>
              <a:t>Each time the outer loop is repeated, the inner loops are reentered, and started anew.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Be aware that a nested loop may take a long time to run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You can nest for-loops in for-loops, while loops in while loops or for-loops can be nested inside while loops or vice-versa.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52400"/>
            <a:ext cx="2171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Creating a multiplication table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1651248"/>
            <a:ext cx="5632183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>
                <a:latin typeface="Monaco"/>
                <a:cs typeface="Monaco"/>
              </a:rPr>
              <a:t>for 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row = 1; row &lt;= </a:t>
            </a:r>
            <a:r>
              <a:rPr lang="en-US" sz="1500" dirty="0" smtClean="0">
                <a:latin typeface="Monaco"/>
                <a:cs typeface="Monaco"/>
              </a:rPr>
              <a:t>5; </a:t>
            </a:r>
            <a:r>
              <a:rPr lang="en-US" sz="1500" dirty="0">
                <a:latin typeface="Monaco"/>
                <a:cs typeface="Monaco"/>
              </a:rPr>
              <a:t>row++) 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{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S.O.P(</a:t>
            </a:r>
            <a:r>
              <a:rPr lang="en-US" sz="1500" dirty="0">
                <a:latin typeface="Monaco"/>
                <a:cs typeface="Monaco"/>
              </a:rPr>
              <a:t>row + " | ")</a:t>
            </a:r>
            <a:r>
              <a:rPr lang="en-US" sz="1500" dirty="0" smtClean="0">
                <a:latin typeface="Monaco"/>
                <a:cs typeface="Monaco"/>
              </a:rPr>
              <a:t>;</a:t>
            </a: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for </a:t>
            </a:r>
            <a:r>
              <a:rPr lang="en-US" sz="1500" dirty="0">
                <a:latin typeface="Monaco"/>
                <a:cs typeface="Monaco"/>
              </a:rPr>
              <a:t>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column = 1; column &lt;= </a:t>
            </a:r>
            <a:r>
              <a:rPr lang="en-US" sz="1500" dirty="0" smtClean="0">
                <a:latin typeface="Monaco"/>
                <a:cs typeface="Monaco"/>
              </a:rPr>
              <a:t>5; </a:t>
            </a:r>
            <a:r>
              <a:rPr lang="en-US" sz="1500" dirty="0">
                <a:latin typeface="Monaco"/>
                <a:cs typeface="Monaco"/>
              </a:rPr>
              <a:t>column++) 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{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    S.O.P(row </a:t>
            </a:r>
            <a:r>
              <a:rPr lang="en-US" sz="1500" dirty="0">
                <a:latin typeface="Monaco"/>
                <a:cs typeface="Monaco"/>
              </a:rPr>
              <a:t>* </a:t>
            </a:r>
            <a:r>
              <a:rPr lang="en-US" sz="1500" dirty="0" smtClean="0">
                <a:latin typeface="Monaco"/>
                <a:cs typeface="Monaco"/>
              </a:rPr>
              <a:t>column + “   “)</a:t>
            </a:r>
            <a:r>
              <a:rPr lang="en-US" sz="1500" dirty="0">
                <a:latin typeface="Monaco"/>
                <a:cs typeface="Monaco"/>
              </a:rPr>
              <a:t>;</a:t>
            </a:r>
          </a:p>
          <a:p>
            <a:r>
              <a:rPr lang="en-US" sz="1500" dirty="0" smtClean="0">
                <a:latin typeface="Monaco"/>
                <a:cs typeface="Monaco"/>
              </a:rPr>
              <a:t>    }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S.O.P.L(</a:t>
            </a:r>
            <a:r>
              <a:rPr lang="en-US" sz="1500" dirty="0">
                <a:latin typeface="Monaco"/>
                <a:cs typeface="Monaco"/>
              </a:rPr>
              <a:t>);</a:t>
            </a:r>
          </a:p>
          <a:p>
            <a:r>
              <a:rPr lang="en-US" sz="1500" dirty="0" smtClean="0">
                <a:latin typeface="Monaco"/>
                <a:cs typeface="Monaco"/>
              </a:rPr>
              <a:t>}</a:t>
            </a:r>
            <a:endParaRPr lang="en-US" sz="1500" dirty="0">
              <a:latin typeface="Monaco"/>
              <a:cs typeface="Monaco"/>
            </a:endParaRPr>
          </a:p>
        </p:txBody>
      </p:sp>
      <p:sp>
        <p:nvSpPr>
          <p:cNvPr id="6" name="Left Bracket 5"/>
          <p:cNvSpPr/>
          <p:nvPr/>
        </p:nvSpPr>
        <p:spPr>
          <a:xfrm>
            <a:off x="676672" y="1752600"/>
            <a:ext cx="1152128" cy="187220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219200"/>
            <a:ext cx="1389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outer loop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1676400" y="2476128"/>
            <a:ext cx="504056" cy="648072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2321967"/>
            <a:ext cx="787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inner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29600" y="1648361"/>
            <a:ext cx="2895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1 |</a:t>
            </a:r>
          </a:p>
          <a:p>
            <a:r>
              <a:rPr lang="en-US" sz="1600" dirty="0" smtClean="0">
                <a:latin typeface="Monaco"/>
                <a:cs typeface="Monaco"/>
              </a:rPr>
              <a:t>2 |  </a:t>
            </a:r>
          </a:p>
          <a:p>
            <a:r>
              <a:rPr lang="en-US" sz="1600" dirty="0" smtClean="0">
                <a:latin typeface="Monaco"/>
                <a:cs typeface="Monaco"/>
              </a:rPr>
              <a:t>3 | 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4 |</a:t>
            </a:r>
          </a:p>
          <a:p>
            <a:r>
              <a:rPr lang="en-US" sz="1600" dirty="0" smtClean="0">
                <a:latin typeface="Monaco"/>
                <a:cs typeface="Monaco"/>
              </a:rPr>
              <a:t>5 | 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4114800"/>
            <a:ext cx="4191000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row: 1</a:t>
            </a:r>
          </a:p>
          <a:p>
            <a:r>
              <a:rPr lang="en-US" sz="1600" dirty="0" smtClean="0">
                <a:latin typeface="Monaco"/>
                <a:cs typeface="Monaco"/>
              </a:rPr>
              <a:t>column: 1</a:t>
            </a:r>
          </a:p>
          <a:p>
            <a:r>
              <a:rPr lang="en-US" sz="1600" dirty="0" smtClean="0">
                <a:latin typeface="Monaco"/>
                <a:cs typeface="Monaco"/>
              </a:rPr>
              <a:t>column: 1 </a:t>
            </a:r>
            <a:endParaRPr lang="en-US" sz="1600" dirty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column: 1</a:t>
            </a:r>
          </a:p>
          <a:p>
            <a:r>
              <a:rPr lang="en-US" sz="1600" dirty="0" smtClean="0">
                <a:latin typeface="Monaco"/>
                <a:cs typeface="Monaco"/>
              </a:rPr>
              <a:t>column: 1</a:t>
            </a:r>
          </a:p>
          <a:p>
            <a:r>
              <a:rPr lang="en-US" sz="1600" dirty="0" smtClean="0">
                <a:latin typeface="Monaco"/>
                <a:cs typeface="Monaco"/>
              </a:rPr>
              <a:t>column: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3000" y="2133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0203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2897" y="2133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62200" y="4614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64003" y="4614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909" y="2133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28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600" y="4843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21694" y="21336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576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2400" y="4843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34076" y="2133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63000" y="2362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35094" y="5105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39894" y="51054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2897" y="23622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39894" y="5105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44694" y="51054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48800" y="23622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2800" y="5105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57600" y="51054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21694" y="23622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8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49494" y="5105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54294" y="51054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10800" y="23622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67000" y="4614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68803" y="4614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63000" y="2590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35094" y="5334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39894" y="5334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32897" y="2590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45003" y="5334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49803" y="5334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53909" y="2590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9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49803" y="5334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54603" y="5334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826803" y="25908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9494" y="5334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4294" y="5334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237073" y="25908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4614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3603" y="4614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763000" y="28618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35094" y="5605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39894" y="5605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135894" y="28618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8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39894" y="5605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44694" y="5605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48800" y="28618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344694" y="5605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49494" y="5605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856073" y="28618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49494" y="5605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954294" y="5605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237073" y="28618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76600" y="4614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78403" y="4614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763000" y="3090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35094" y="5833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39894" y="5833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067800" y="30904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39894" y="5833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44694" y="5833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448800" y="30904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344694" y="5833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49494" y="5833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856073" y="30904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20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49494" y="5833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54294" y="5833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237073" y="30904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29400" y="4114800"/>
            <a:ext cx="475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multiplication gets printed out 25 times</a:t>
            </a:r>
            <a:endParaRPr lang="en-US" sz="2000" dirty="0"/>
          </a:p>
        </p:txBody>
      </p:sp>
      <p:sp>
        <p:nvSpPr>
          <p:cNvPr id="88" name="TextBox 87"/>
          <p:cNvSpPr txBox="1"/>
          <p:nvPr/>
        </p:nvSpPr>
        <p:spPr>
          <a:xfrm>
            <a:off x="6629400" y="4629090"/>
            <a:ext cx="4390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inner loop gets executed 5 times for </a:t>
            </a:r>
            <a:br>
              <a:rPr lang="en-US" sz="2000" dirty="0" smtClean="0"/>
            </a:br>
            <a:r>
              <a:rPr lang="en-US" sz="2000" dirty="0" smtClean="0"/>
              <a:t>EVERY value of the outer loop.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3576291" y="4614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878094" y="4614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624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2672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59403" y="5105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64203" y="51054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6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59403" y="5334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64203" y="5334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59403" y="5605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264203" y="5605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59403" y="5833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64203" y="5833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3964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many times does “Hello” get printed out?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572554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>
                <a:latin typeface="Monaco"/>
                <a:cs typeface="Monaco"/>
              </a:rPr>
              <a:t>for (</a:t>
            </a:r>
            <a:r>
              <a:rPr lang="da-DK" dirty="0" err="1">
                <a:latin typeface="Monaco"/>
                <a:cs typeface="Monaco"/>
              </a:rPr>
              <a:t>int</a:t>
            </a:r>
            <a:r>
              <a:rPr lang="da-DK" dirty="0">
                <a:latin typeface="Monaco"/>
                <a:cs typeface="Monaco"/>
              </a:rPr>
              <a:t> i = </a:t>
            </a:r>
            <a:r>
              <a:rPr lang="da-DK" dirty="0" smtClean="0">
                <a:latin typeface="Monaco"/>
                <a:cs typeface="Monaco"/>
              </a:rPr>
              <a:t>1; </a:t>
            </a:r>
            <a:r>
              <a:rPr lang="da-DK" dirty="0">
                <a:latin typeface="Monaco"/>
                <a:cs typeface="Monaco"/>
              </a:rPr>
              <a:t>i </a:t>
            </a:r>
            <a:r>
              <a:rPr lang="da-DK" dirty="0" smtClean="0">
                <a:latin typeface="Monaco"/>
                <a:cs typeface="Monaco"/>
              </a:rPr>
              <a:t>&lt;= </a:t>
            </a:r>
            <a:r>
              <a:rPr lang="da-DK" dirty="0">
                <a:latin typeface="Monaco"/>
                <a:cs typeface="Monaco"/>
              </a:rPr>
              <a:t>10000; i++</a:t>
            </a:r>
            <a:r>
              <a:rPr lang="da-DK" dirty="0" smtClean="0">
                <a:latin typeface="Monaco"/>
                <a:cs typeface="Monaco"/>
              </a:rPr>
              <a:t>) </a:t>
            </a:r>
          </a:p>
          <a:p>
            <a:r>
              <a:rPr lang="da-DK" dirty="0" smtClean="0">
                <a:latin typeface="Monaco"/>
                <a:cs typeface="Monaco"/>
              </a:rPr>
              <a:t>{</a:t>
            </a:r>
            <a:endParaRPr lang="da-DK" dirty="0">
              <a:latin typeface="Monaco"/>
              <a:cs typeface="Monaco"/>
            </a:endParaRPr>
          </a:p>
          <a:p>
            <a:r>
              <a:rPr lang="da-DK" dirty="0" smtClean="0">
                <a:latin typeface="Monaco"/>
                <a:cs typeface="Monaco"/>
              </a:rPr>
              <a:t>    for </a:t>
            </a:r>
            <a:r>
              <a:rPr lang="da-DK" dirty="0">
                <a:latin typeface="Monaco"/>
                <a:cs typeface="Monaco"/>
              </a:rPr>
              <a:t>(</a:t>
            </a:r>
            <a:r>
              <a:rPr lang="da-DK" dirty="0" err="1">
                <a:latin typeface="Monaco"/>
                <a:cs typeface="Monaco"/>
              </a:rPr>
              <a:t>int</a:t>
            </a:r>
            <a:r>
              <a:rPr lang="da-DK" dirty="0">
                <a:latin typeface="Monaco"/>
                <a:cs typeface="Monaco"/>
              </a:rPr>
              <a:t> j = </a:t>
            </a:r>
            <a:r>
              <a:rPr lang="da-DK" dirty="0" smtClean="0">
                <a:latin typeface="Monaco"/>
                <a:cs typeface="Monaco"/>
              </a:rPr>
              <a:t>1; </a:t>
            </a:r>
            <a:r>
              <a:rPr lang="da-DK" dirty="0">
                <a:latin typeface="Monaco"/>
                <a:cs typeface="Monaco"/>
              </a:rPr>
              <a:t>j </a:t>
            </a:r>
            <a:r>
              <a:rPr lang="da-DK" dirty="0" smtClean="0">
                <a:latin typeface="Monaco"/>
                <a:cs typeface="Monaco"/>
              </a:rPr>
              <a:t>&lt;= </a:t>
            </a:r>
            <a:r>
              <a:rPr lang="da-DK" dirty="0">
                <a:latin typeface="Monaco"/>
                <a:cs typeface="Monaco"/>
              </a:rPr>
              <a:t>10000; </a:t>
            </a:r>
            <a:r>
              <a:rPr lang="da-DK" dirty="0" err="1">
                <a:latin typeface="Monaco"/>
                <a:cs typeface="Monaco"/>
              </a:rPr>
              <a:t>j++</a:t>
            </a:r>
            <a:r>
              <a:rPr lang="da-DK" dirty="0" smtClean="0">
                <a:latin typeface="Monaco"/>
                <a:cs typeface="Monaco"/>
              </a:rPr>
              <a:t>) </a:t>
            </a:r>
          </a:p>
          <a:p>
            <a:r>
              <a:rPr lang="da-DK" dirty="0">
                <a:latin typeface="Monaco"/>
                <a:cs typeface="Monaco"/>
              </a:rPr>
              <a:t> </a:t>
            </a:r>
            <a:r>
              <a:rPr lang="da-DK" dirty="0" smtClean="0">
                <a:latin typeface="Monaco"/>
                <a:cs typeface="Monaco"/>
              </a:rPr>
              <a:t>   {</a:t>
            </a:r>
            <a:endParaRPr lang="da-DK" dirty="0">
              <a:latin typeface="Monaco"/>
              <a:cs typeface="Monaco"/>
            </a:endParaRPr>
          </a:p>
          <a:p>
            <a:r>
              <a:rPr lang="cs-CZ" dirty="0" smtClean="0">
                <a:latin typeface="Monaco"/>
                <a:cs typeface="Monaco"/>
              </a:rPr>
              <a:t>        </a:t>
            </a:r>
            <a:r>
              <a:rPr lang="cs-CZ" dirty="0" err="1" smtClean="0">
                <a:latin typeface="Monaco"/>
                <a:cs typeface="Monaco"/>
              </a:rPr>
              <a:t>for</a:t>
            </a:r>
            <a:r>
              <a:rPr lang="cs-CZ" dirty="0" smtClean="0">
                <a:latin typeface="Monaco"/>
                <a:cs typeface="Monaco"/>
              </a:rPr>
              <a:t> </a:t>
            </a:r>
            <a:r>
              <a:rPr lang="cs-CZ" dirty="0">
                <a:latin typeface="Monaco"/>
                <a:cs typeface="Monaco"/>
              </a:rPr>
              <a:t>(</a:t>
            </a:r>
            <a:r>
              <a:rPr lang="cs-CZ" dirty="0" err="1">
                <a:latin typeface="Monaco"/>
                <a:cs typeface="Monaco"/>
              </a:rPr>
              <a:t>int</a:t>
            </a:r>
            <a:r>
              <a:rPr lang="cs-CZ" dirty="0">
                <a:latin typeface="Monaco"/>
                <a:cs typeface="Monaco"/>
              </a:rPr>
              <a:t> k = </a:t>
            </a:r>
            <a:r>
              <a:rPr lang="cs-CZ" dirty="0" smtClean="0">
                <a:latin typeface="Monaco"/>
                <a:cs typeface="Monaco"/>
              </a:rPr>
              <a:t>1; </a:t>
            </a:r>
            <a:r>
              <a:rPr lang="cs-CZ" dirty="0">
                <a:latin typeface="Monaco"/>
                <a:cs typeface="Monaco"/>
              </a:rPr>
              <a:t>k </a:t>
            </a:r>
            <a:r>
              <a:rPr lang="cs-CZ" dirty="0" smtClean="0">
                <a:latin typeface="Monaco"/>
                <a:cs typeface="Monaco"/>
              </a:rPr>
              <a:t>&lt;= </a:t>
            </a:r>
            <a:r>
              <a:rPr lang="cs-CZ" dirty="0">
                <a:latin typeface="Monaco"/>
                <a:cs typeface="Monaco"/>
              </a:rPr>
              <a:t>10000; k++</a:t>
            </a:r>
            <a:r>
              <a:rPr lang="cs-CZ" dirty="0" smtClean="0">
                <a:latin typeface="Monaco"/>
                <a:cs typeface="Monaco"/>
              </a:rPr>
              <a:t>) </a:t>
            </a:r>
          </a:p>
          <a:p>
            <a:r>
              <a:rPr lang="cs-CZ" dirty="0">
                <a:latin typeface="Monaco"/>
                <a:cs typeface="Monaco"/>
              </a:rPr>
              <a:t> </a:t>
            </a:r>
            <a:r>
              <a:rPr lang="cs-CZ" dirty="0" smtClean="0">
                <a:latin typeface="Monaco"/>
                <a:cs typeface="Monaco"/>
              </a:rPr>
              <a:t>       {</a:t>
            </a:r>
          </a:p>
          <a:p>
            <a:r>
              <a:rPr lang="cs-CZ" dirty="0">
                <a:latin typeface="Monaco"/>
                <a:cs typeface="Monaco"/>
              </a:rPr>
              <a:t> </a:t>
            </a:r>
            <a:r>
              <a:rPr lang="cs-CZ" dirty="0" smtClean="0">
                <a:latin typeface="Monaco"/>
                <a:cs typeface="Monaco"/>
              </a:rPr>
              <a:t>           S.O.P.L(“Hello“);</a:t>
            </a:r>
          </a:p>
          <a:p>
            <a:r>
              <a:rPr lang="cs-CZ" dirty="0">
                <a:latin typeface="Monaco"/>
                <a:cs typeface="Monaco"/>
              </a:rPr>
              <a:t> </a:t>
            </a:r>
            <a:r>
              <a:rPr lang="cs-CZ" dirty="0" smtClean="0">
                <a:latin typeface="Monaco"/>
                <a:cs typeface="Monaco"/>
              </a:rPr>
              <a:t>       }</a:t>
            </a:r>
          </a:p>
          <a:p>
            <a:endParaRPr lang="cs-CZ" dirty="0" smtClean="0">
              <a:latin typeface="Monaco"/>
              <a:cs typeface="Monaco"/>
            </a:endParaRPr>
          </a:p>
          <a:p>
            <a:r>
              <a:rPr lang="cs-CZ" dirty="0">
                <a:latin typeface="Monaco"/>
                <a:cs typeface="Monaco"/>
              </a:rPr>
              <a:t> </a:t>
            </a:r>
            <a:r>
              <a:rPr lang="cs-CZ" dirty="0" smtClean="0">
                <a:latin typeface="Monaco"/>
                <a:cs typeface="Monaco"/>
              </a:rPr>
              <a:t>   }</a:t>
            </a:r>
          </a:p>
          <a:p>
            <a:r>
              <a:rPr lang="cs-CZ" dirty="0">
                <a:latin typeface="Monaco"/>
                <a:cs typeface="Monaco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1905000"/>
            <a:ext cx="4416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inner loop gets executed 10,000</a:t>
            </a:r>
          </a:p>
          <a:p>
            <a:r>
              <a:rPr lang="en-US" sz="2000" dirty="0" smtClean="0"/>
              <a:t>times for every value of the middle loop.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0" y="2974776"/>
            <a:ext cx="4874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middle loop is executed 10,000</a:t>
            </a:r>
            <a:br>
              <a:rPr lang="en-US" sz="2000" dirty="0" smtClean="0"/>
            </a:br>
            <a:r>
              <a:rPr lang="en-US" sz="2000" dirty="0" smtClean="0"/>
              <a:t>times for every value of the outer-most loop.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60599" y="4095690"/>
            <a:ext cx="4428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outer loop is executed 10,000</a:t>
            </a:r>
            <a:r>
              <a:rPr lang="en-US" sz="2000" dirty="0"/>
              <a:t> </a:t>
            </a:r>
            <a:r>
              <a:rPr lang="en-US" sz="2000" dirty="0" smtClean="0"/>
              <a:t>times.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562600"/>
            <a:ext cx="94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Therefore, the total number of iterations is: 10,000 ∙ 10,000 ∙ 10,000 = 1,000,000,000,000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03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What if you wanted to make something like this?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71600"/>
            <a:ext cx="4144888" cy="1868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3976" y="3894400"/>
            <a:ext cx="653359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>
                <a:latin typeface="Monaco"/>
                <a:cs typeface="Monaco"/>
              </a:rPr>
              <a:t>for 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 = 1;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 &lt;= 6;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++) 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{</a:t>
            </a:r>
            <a:r>
              <a:rPr lang="en-US" sz="1500" dirty="0">
                <a:latin typeface="Monaco"/>
                <a:cs typeface="Monaco"/>
              </a:rPr>
              <a:t>		</a:t>
            </a:r>
          </a:p>
          <a:p>
            <a:r>
              <a:rPr lang="en-US" sz="1500" dirty="0" smtClean="0">
                <a:latin typeface="Monaco"/>
                <a:cs typeface="Monaco"/>
              </a:rPr>
              <a:t>    for </a:t>
            </a:r>
            <a:r>
              <a:rPr lang="en-US" sz="1500" dirty="0">
                <a:latin typeface="Monaco"/>
                <a:cs typeface="Monaco"/>
              </a:rPr>
              <a:t>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count = 1; count &lt;=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; count++) 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{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    S.O.P(</a:t>
            </a:r>
            <a:r>
              <a:rPr lang="en-US" sz="1500" dirty="0">
                <a:latin typeface="Monaco"/>
                <a:cs typeface="Monaco"/>
              </a:rPr>
              <a:t>"* ");</a:t>
            </a:r>
          </a:p>
          <a:p>
            <a:r>
              <a:rPr lang="en-US" sz="1500" dirty="0" smtClean="0">
                <a:latin typeface="Monaco"/>
                <a:cs typeface="Monaco"/>
              </a:rPr>
              <a:t>    }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S.O.P.L(</a:t>
            </a:r>
            <a:r>
              <a:rPr lang="en-US" sz="1500" dirty="0">
                <a:latin typeface="Monaco"/>
                <a:cs typeface="Monaco"/>
              </a:rPr>
              <a:t>);</a:t>
            </a:r>
          </a:p>
          <a:p>
            <a:r>
              <a:rPr lang="en-US" sz="1500" dirty="0" smtClean="0">
                <a:latin typeface="Monaco"/>
                <a:cs typeface="Monaco"/>
              </a:rPr>
              <a:t>}</a:t>
            </a:r>
            <a:endParaRPr lang="en-US" sz="1500" dirty="0">
              <a:latin typeface="Monaco"/>
              <a:cs typeface="Monaco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62800" y="26670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58200" y="1905000"/>
            <a:ext cx="29008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inner loop controls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how many columns you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have.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0200" y="2667000"/>
            <a:ext cx="2633936" cy="1351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1905000"/>
            <a:ext cx="2875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outer loop controls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how many rows you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have.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54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762000"/>
            <a:ext cx="653359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>
                <a:latin typeface="Monaco"/>
                <a:cs typeface="Monaco"/>
              </a:rPr>
              <a:t>for 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 = 1;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 &lt;= 6;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++) 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{</a:t>
            </a:r>
            <a:r>
              <a:rPr lang="en-US" sz="1500" dirty="0">
                <a:latin typeface="Monaco"/>
                <a:cs typeface="Monaco"/>
              </a:rPr>
              <a:t>			</a:t>
            </a:r>
          </a:p>
          <a:p>
            <a:r>
              <a:rPr lang="en-US" sz="1500" dirty="0" smtClean="0">
                <a:latin typeface="Monaco"/>
                <a:cs typeface="Monaco"/>
              </a:rPr>
              <a:t>    for </a:t>
            </a:r>
            <a:r>
              <a:rPr lang="en-US" sz="1500" dirty="0">
                <a:latin typeface="Monaco"/>
                <a:cs typeface="Monaco"/>
              </a:rPr>
              <a:t>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count = 1; count &lt;=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; count++) 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{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    S.O.P(</a:t>
            </a:r>
            <a:r>
              <a:rPr lang="en-US" sz="1500" dirty="0">
                <a:latin typeface="Monaco"/>
                <a:cs typeface="Monaco"/>
              </a:rPr>
              <a:t>"* ");</a:t>
            </a:r>
          </a:p>
          <a:p>
            <a:r>
              <a:rPr lang="en-US" sz="1500" dirty="0" smtClean="0">
                <a:latin typeface="Monaco"/>
                <a:cs typeface="Monaco"/>
              </a:rPr>
              <a:t>    }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S.O.P.L(</a:t>
            </a:r>
            <a:r>
              <a:rPr lang="en-US" sz="1500" dirty="0">
                <a:latin typeface="Monaco"/>
                <a:cs typeface="Monaco"/>
              </a:rPr>
              <a:t>);</a:t>
            </a:r>
          </a:p>
          <a:p>
            <a:r>
              <a:rPr lang="en-US" sz="1500" dirty="0" smtClean="0">
                <a:latin typeface="Monaco"/>
                <a:cs typeface="Monaco"/>
              </a:rPr>
              <a:t>}</a:t>
            </a:r>
            <a:endParaRPr lang="en-US" sz="15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762000"/>
            <a:ext cx="28956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352800"/>
            <a:ext cx="4191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numOfStars</a:t>
            </a:r>
            <a:r>
              <a:rPr lang="en-US" sz="1600" dirty="0" smtClean="0">
                <a:latin typeface="Monaco"/>
                <a:cs typeface="Monaco"/>
              </a:rPr>
              <a:t>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2803" y="126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4081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4081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800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3852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5800" y="1566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9200" y="4309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4309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7603" y="1566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4309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4309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600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3852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5800" y="1947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9200" y="4572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0" y="4572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10600" y="1947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4572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28800" y="4572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15400" y="1947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5803" y="4572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0603" y="4572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8400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3200" y="3852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800" y="2286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4000" y="4843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10600" y="2286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5894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0694" y="4843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2403" y="2286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20694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25494" y="4843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20200" y="2286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25494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0294" y="4843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3200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48000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05800" y="2633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11094" y="507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5894" y="5071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7603" y="2633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15894" y="507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20694" y="5071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15400" y="2633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20694" y="507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5494" y="5071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23197" y="2633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25494" y="507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30294" y="5071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25000" y="2633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30294" y="507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35094" y="507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5003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9803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05800" y="2971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19200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4000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610600" y="2971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21003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25803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15400" y="2971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5803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30603" y="53002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20200" y="2971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25494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30294" y="53002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25000" y="2971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30294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35094" y="53002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29800" y="2971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35094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39894" y="53002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7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49803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54603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7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433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3600" dirty="0"/>
              <a:t>What if you wanted to make something like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3976" y="3894400"/>
            <a:ext cx="653359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>
                <a:latin typeface="Monaco"/>
                <a:cs typeface="Monaco"/>
              </a:rPr>
              <a:t>for 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 = </a:t>
            </a:r>
            <a:r>
              <a:rPr lang="en-US" sz="1500" dirty="0" smtClean="0">
                <a:solidFill>
                  <a:srgbClr val="FF0000"/>
                </a:solidFill>
                <a:latin typeface="Monaco"/>
                <a:cs typeface="Monaco"/>
              </a:rPr>
              <a:t>6</a:t>
            </a:r>
            <a:r>
              <a:rPr lang="en-US" sz="1500" dirty="0" smtClean="0">
                <a:latin typeface="Monaco"/>
                <a:cs typeface="Monaco"/>
              </a:rPr>
              <a:t>;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 &lt;= </a:t>
            </a:r>
            <a:r>
              <a:rPr lang="en-US" sz="1500" dirty="0" smtClean="0">
                <a:solidFill>
                  <a:srgbClr val="FF0000"/>
                </a:solidFill>
                <a:latin typeface="Monaco"/>
                <a:cs typeface="Monaco"/>
              </a:rPr>
              <a:t>1</a:t>
            </a:r>
            <a:r>
              <a:rPr lang="en-US" sz="1500" dirty="0" smtClean="0">
                <a:latin typeface="Monaco"/>
                <a:cs typeface="Monaco"/>
              </a:rPr>
              <a:t>; </a:t>
            </a:r>
            <a:r>
              <a:rPr lang="en-US" sz="1500" dirty="0" err="1" smtClean="0">
                <a:latin typeface="Monaco"/>
                <a:cs typeface="Monaco"/>
              </a:rPr>
              <a:t>numOfStars</a:t>
            </a:r>
            <a:r>
              <a:rPr lang="en-US" sz="1500" dirty="0" smtClean="0">
                <a:solidFill>
                  <a:srgbClr val="FF0000"/>
                </a:solidFill>
                <a:latin typeface="Monaco"/>
                <a:cs typeface="Monaco"/>
              </a:rPr>
              <a:t>--</a:t>
            </a:r>
            <a:r>
              <a:rPr lang="en-US" sz="1500" dirty="0" smtClean="0">
                <a:latin typeface="Monaco"/>
                <a:cs typeface="Monaco"/>
              </a:rPr>
              <a:t>) </a:t>
            </a:r>
          </a:p>
          <a:p>
            <a:r>
              <a:rPr lang="en-US" sz="1500" dirty="0" smtClean="0">
                <a:latin typeface="Monaco"/>
                <a:cs typeface="Monaco"/>
              </a:rPr>
              <a:t>{</a:t>
            </a:r>
            <a:r>
              <a:rPr lang="en-US" sz="1500" dirty="0">
                <a:latin typeface="Monaco"/>
                <a:cs typeface="Monaco"/>
              </a:rPr>
              <a:t>		</a:t>
            </a:r>
          </a:p>
          <a:p>
            <a:r>
              <a:rPr lang="en-US" sz="1500" dirty="0" smtClean="0">
                <a:latin typeface="Monaco"/>
                <a:cs typeface="Monaco"/>
              </a:rPr>
              <a:t>    for </a:t>
            </a:r>
            <a:r>
              <a:rPr lang="en-US" sz="1500" dirty="0">
                <a:latin typeface="Monaco"/>
                <a:cs typeface="Monaco"/>
              </a:rPr>
              <a:t>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count = 1; count &lt;=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; count++) 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{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    S.O.P(</a:t>
            </a:r>
            <a:r>
              <a:rPr lang="en-US" sz="1500" dirty="0">
                <a:latin typeface="Monaco"/>
                <a:cs typeface="Monaco"/>
              </a:rPr>
              <a:t>"* ");</a:t>
            </a:r>
          </a:p>
          <a:p>
            <a:r>
              <a:rPr lang="en-US" sz="1500" dirty="0" smtClean="0">
                <a:latin typeface="Monaco"/>
                <a:cs typeface="Monaco"/>
              </a:rPr>
              <a:t>    }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S.O.P.L(</a:t>
            </a:r>
            <a:r>
              <a:rPr lang="en-US" sz="1500" dirty="0">
                <a:latin typeface="Monaco"/>
                <a:cs typeface="Monaco"/>
              </a:rPr>
              <a:t>);</a:t>
            </a:r>
          </a:p>
          <a:p>
            <a:r>
              <a:rPr lang="en-US" sz="1500" dirty="0" smtClean="0">
                <a:latin typeface="Monaco"/>
                <a:cs typeface="Monaco"/>
              </a:rPr>
              <a:t>}</a:t>
            </a:r>
            <a:endParaRPr lang="en-US" sz="1500" dirty="0">
              <a:latin typeface="Monaco"/>
              <a:cs typeface="Monaco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162800" y="26670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58200" y="1905000"/>
            <a:ext cx="29008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inner loop controls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how many columns you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have.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00200" y="2667000"/>
            <a:ext cx="2633936" cy="1351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1905000"/>
            <a:ext cx="2875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The outer loop controls 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how many rows you</a:t>
            </a:r>
          </a:p>
          <a:p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have.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459" y="1268760"/>
            <a:ext cx="387974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762000"/>
            <a:ext cx="653359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500" dirty="0">
                <a:latin typeface="Monaco"/>
                <a:cs typeface="Monaco"/>
              </a:rPr>
              <a:t>for 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 = </a:t>
            </a:r>
            <a:r>
              <a:rPr lang="en-US" sz="1500" dirty="0" smtClean="0">
                <a:latin typeface="Monaco"/>
                <a:cs typeface="Monaco"/>
              </a:rPr>
              <a:t>6;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 &lt;= </a:t>
            </a:r>
            <a:r>
              <a:rPr lang="en-US" sz="1500" dirty="0" smtClean="0">
                <a:latin typeface="Monaco"/>
                <a:cs typeface="Monaco"/>
              </a:rPr>
              <a:t>1; </a:t>
            </a:r>
            <a:r>
              <a:rPr lang="en-US" sz="1500" dirty="0" err="1" smtClean="0">
                <a:latin typeface="Monaco"/>
                <a:cs typeface="Monaco"/>
              </a:rPr>
              <a:t>numOfStars</a:t>
            </a:r>
            <a:r>
              <a:rPr lang="en-US" sz="1500" dirty="0" smtClean="0">
                <a:latin typeface="Monaco"/>
                <a:cs typeface="Monaco"/>
              </a:rPr>
              <a:t>--) </a:t>
            </a:r>
          </a:p>
          <a:p>
            <a:r>
              <a:rPr lang="en-US" sz="1500" dirty="0" smtClean="0">
                <a:latin typeface="Monaco"/>
                <a:cs typeface="Monaco"/>
              </a:rPr>
              <a:t>{</a:t>
            </a:r>
            <a:r>
              <a:rPr lang="en-US" sz="1500" dirty="0">
                <a:latin typeface="Monaco"/>
                <a:cs typeface="Monaco"/>
              </a:rPr>
              <a:t>			</a:t>
            </a:r>
          </a:p>
          <a:p>
            <a:r>
              <a:rPr lang="en-US" sz="1500" dirty="0" smtClean="0">
                <a:latin typeface="Monaco"/>
                <a:cs typeface="Monaco"/>
              </a:rPr>
              <a:t>    for </a:t>
            </a:r>
            <a:r>
              <a:rPr lang="en-US" sz="1500" dirty="0">
                <a:latin typeface="Monaco"/>
                <a:cs typeface="Monaco"/>
              </a:rPr>
              <a:t>(</a:t>
            </a:r>
            <a:r>
              <a:rPr lang="en-US" sz="1500" dirty="0" err="1">
                <a:latin typeface="Monaco"/>
                <a:cs typeface="Monaco"/>
              </a:rPr>
              <a:t>int</a:t>
            </a:r>
            <a:r>
              <a:rPr lang="en-US" sz="1500" dirty="0">
                <a:latin typeface="Monaco"/>
                <a:cs typeface="Monaco"/>
              </a:rPr>
              <a:t> count = 1; count &lt;= </a:t>
            </a:r>
            <a:r>
              <a:rPr lang="en-US" sz="1500" dirty="0" err="1">
                <a:latin typeface="Monaco"/>
                <a:cs typeface="Monaco"/>
              </a:rPr>
              <a:t>numOfStars</a:t>
            </a:r>
            <a:r>
              <a:rPr lang="en-US" sz="1500" dirty="0">
                <a:latin typeface="Monaco"/>
                <a:cs typeface="Monaco"/>
              </a:rPr>
              <a:t>; count++) </a:t>
            </a:r>
            <a:endParaRPr lang="en-US" sz="1500" dirty="0" smtClean="0">
              <a:latin typeface="Monaco"/>
              <a:cs typeface="Monaco"/>
            </a:endParaRPr>
          </a:p>
          <a:p>
            <a:r>
              <a:rPr lang="en-US" sz="1500" dirty="0">
                <a:latin typeface="Monaco"/>
                <a:cs typeface="Monaco"/>
              </a:rPr>
              <a:t> </a:t>
            </a:r>
            <a:r>
              <a:rPr lang="en-US" sz="1500" dirty="0" smtClean="0">
                <a:latin typeface="Monaco"/>
                <a:cs typeface="Monaco"/>
              </a:rPr>
              <a:t>   {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    S.O.P(</a:t>
            </a:r>
            <a:r>
              <a:rPr lang="en-US" sz="1500" dirty="0">
                <a:latin typeface="Monaco"/>
                <a:cs typeface="Monaco"/>
              </a:rPr>
              <a:t>"* ");</a:t>
            </a:r>
          </a:p>
          <a:p>
            <a:r>
              <a:rPr lang="en-US" sz="1500" dirty="0" smtClean="0">
                <a:latin typeface="Monaco"/>
                <a:cs typeface="Monaco"/>
              </a:rPr>
              <a:t>    }</a:t>
            </a:r>
            <a:endParaRPr lang="en-US" sz="1500" dirty="0">
              <a:latin typeface="Monaco"/>
              <a:cs typeface="Monaco"/>
            </a:endParaRPr>
          </a:p>
          <a:p>
            <a:r>
              <a:rPr lang="en-US" sz="1500" dirty="0" smtClean="0">
                <a:latin typeface="Monaco"/>
                <a:cs typeface="Monaco"/>
              </a:rPr>
              <a:t>    S.O.P.L(</a:t>
            </a:r>
            <a:r>
              <a:rPr lang="en-US" sz="1500" dirty="0">
                <a:latin typeface="Monaco"/>
                <a:cs typeface="Monaco"/>
              </a:rPr>
              <a:t>);</a:t>
            </a:r>
          </a:p>
          <a:p>
            <a:r>
              <a:rPr lang="en-US" sz="1500" dirty="0" smtClean="0">
                <a:latin typeface="Monaco"/>
                <a:cs typeface="Monaco"/>
              </a:rPr>
              <a:t>}</a:t>
            </a:r>
            <a:endParaRPr lang="en-US" sz="15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762000"/>
            <a:ext cx="28956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Output Window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3352800"/>
            <a:ext cx="4191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/>
                <a:cs typeface="Monaco"/>
              </a:rPr>
              <a:t>Memory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numOfStars</a:t>
            </a:r>
            <a:r>
              <a:rPr lang="en-US" sz="1600" dirty="0" smtClean="0">
                <a:latin typeface="Monaco"/>
                <a:cs typeface="Monaco"/>
              </a:rPr>
              <a:t>: 6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  <a:p>
            <a:r>
              <a:rPr lang="en-US" sz="1600" dirty="0" smtClean="0">
                <a:latin typeface="Monaco"/>
                <a:cs typeface="Monaco"/>
              </a:rPr>
              <a:t>count: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2803" y="126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5800" y="1566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7603" y="126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4081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0" y="4081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05800" y="1947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10600" y="1566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15400" y="126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05800" y="2286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10600" y="1947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12403" y="1566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20200" y="126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05800" y="2633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7603" y="2286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15400" y="1947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23197" y="1566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25000" y="126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05800" y="2971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610600" y="2633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15400" y="2286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20200" y="1947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25000" y="1566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29800" y="126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*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15894" y="4081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20694" y="4081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20694" y="4081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25494" y="4081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25494" y="4081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30294" y="4081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430294" y="4081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35094" y="4081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35094" y="4081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39894" y="4081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7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28800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33600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19200" y="4309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24000" y="4309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515894" y="4309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20694" y="4309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20694" y="4309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25494" y="4309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25494" y="4309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30294" y="4309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30294" y="4309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35094" y="4309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6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33600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38400" y="3852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19200" y="4572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524000" y="4572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515894" y="4572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20694" y="4572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aco"/>
                <a:cs typeface="Monaco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825803" y="4572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130603" y="4572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33600" y="4572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38400" y="4572000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5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30294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35094" y="3852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2192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524000" y="4843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240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828800" y="4843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28800" y="48430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33600" y="48430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4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35094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39894" y="3852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219200" y="507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24000" y="5071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15894" y="50716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820694" y="50716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3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039894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44694" y="3852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1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19200" y="53002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24000" y="53002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2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44694" y="385244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Monaco"/>
                <a:cs typeface="Monaco"/>
              </a:rPr>
              <a:t>X</a:t>
            </a:r>
            <a:endParaRPr lang="en-US" sz="16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49494" y="3852446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0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77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1" grpId="0"/>
      <p:bldP spid="14" grpId="0"/>
      <p:bldP spid="15" grpId="0"/>
      <p:bldP spid="16" grpId="0"/>
      <p:bldP spid="19" grpId="0"/>
      <p:bldP spid="22" grpId="0"/>
      <p:bldP spid="25" grpId="0"/>
      <p:bldP spid="30" grpId="0"/>
      <p:bldP spid="33" grpId="0"/>
      <p:bldP spid="36" grpId="0"/>
      <p:bldP spid="39" grpId="0"/>
      <p:bldP spid="44" grpId="0"/>
      <p:bldP spid="47" grpId="0"/>
      <p:bldP spid="50" grpId="0"/>
      <p:bldP spid="53" grpId="0"/>
      <p:bldP spid="56" grpId="0"/>
      <p:bldP spid="61" grpId="0"/>
      <p:bldP spid="64" grpId="0"/>
      <p:bldP spid="67" grpId="0"/>
      <p:bldP spid="70" grpId="0"/>
      <p:bldP spid="73" grpId="0"/>
      <p:bldP spid="76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</p:bldLst>
  </p:timing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9271</TotalTime>
  <Words>975</Words>
  <Application>Microsoft Macintosh PowerPoint</Application>
  <PresentationFormat>Custom</PresentationFormat>
  <Paragraphs>422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12: Nested Loops</vt:lpstr>
      <vt:lpstr>Regarding Lab #1</vt:lpstr>
      <vt:lpstr>Nested Loops</vt:lpstr>
      <vt:lpstr>Example: Creating a multiplication table</vt:lpstr>
      <vt:lpstr>How many times does “Hello” get printed out?</vt:lpstr>
      <vt:lpstr>What if you wanted to make something like this?</vt:lpstr>
      <vt:lpstr>PowerPoint Presentation</vt:lpstr>
      <vt:lpstr>What if you wanted to make something like this?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Rachel Trana</cp:lastModifiedBy>
  <cp:revision>1256</cp:revision>
  <cp:lastPrinted>2014-10-01T04:14:22Z</cp:lastPrinted>
  <dcterms:created xsi:type="dcterms:W3CDTF">2014-04-17T23:20:26Z</dcterms:created>
  <dcterms:modified xsi:type="dcterms:W3CDTF">2014-10-06T01:25:47Z</dcterms:modified>
</cp:coreProperties>
</file>