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944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10/15/14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10/15/14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873" y="3276601"/>
            <a:ext cx="9861727" cy="1219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13: Review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#4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295400"/>
            <a:ext cx="52856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msg</a:t>
            </a:r>
            <a:r>
              <a:rPr lang="en-US" sz="2400" dirty="0" smtClean="0"/>
              <a:t>: String</a:t>
            </a:r>
          </a:p>
          <a:p>
            <a:r>
              <a:rPr lang="en-US" sz="2400" dirty="0" smtClean="0"/>
              <a:t>Notes: </a:t>
            </a:r>
          </a:p>
          <a:p>
            <a:r>
              <a:rPr lang="en-US" sz="2400" dirty="0" smtClean="0"/>
              <a:t>- Search until you find a space or the end</a:t>
            </a:r>
            <a:br>
              <a:rPr lang="en-US" sz="2400" dirty="0" smtClean="0"/>
            </a:br>
            <a:r>
              <a:rPr lang="en-US" sz="2400" dirty="0" smtClean="0"/>
              <a:t>  of the sentence.</a:t>
            </a:r>
          </a:p>
          <a:p>
            <a:r>
              <a:rPr lang="en-US" sz="2400" dirty="0" smtClean="0"/>
              <a:t>- The end of the sentence is length() - 1</a:t>
            </a:r>
            <a:br>
              <a:rPr lang="en-US" sz="2400" dirty="0" smtClean="0"/>
            </a:br>
            <a:r>
              <a:rPr lang="en-US" sz="2400" dirty="0" smtClean="0"/>
              <a:t>- The beginning of the sentence is 0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err="1" smtClean="0"/>
              <a:t>charAt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79180" y="4191000"/>
            <a:ext cx="51848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loop or for-loop?</a:t>
            </a:r>
          </a:p>
          <a:p>
            <a:r>
              <a:rPr lang="en-US" sz="2400" dirty="0" smtClean="0"/>
              <a:t>Both. </a:t>
            </a:r>
          </a:p>
          <a:p>
            <a:r>
              <a:rPr lang="en-US" sz="2400" dirty="0" smtClean="0"/>
              <a:t>Nested? Outer loop to walk through the</a:t>
            </a:r>
            <a:br>
              <a:rPr lang="en-US" sz="2400" dirty="0" smtClean="0"/>
            </a:br>
            <a:r>
              <a:rPr lang="en-US" sz="2400" dirty="0" smtClean="0"/>
              <a:t>String from beginning to end.</a:t>
            </a:r>
            <a:br>
              <a:rPr lang="en-US" sz="2400" dirty="0" smtClean="0"/>
            </a:br>
            <a:r>
              <a:rPr lang="en-US" sz="2400" dirty="0" smtClean="0"/>
              <a:t>Inner loop to walk backwards through</a:t>
            </a:r>
            <a:br>
              <a:rPr lang="en-US" sz="2400" dirty="0" smtClean="0"/>
            </a:br>
            <a:r>
              <a:rPr lang="en-US" sz="2400" dirty="0" smtClean="0"/>
              <a:t>each word.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5283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0675" cy="61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String </a:t>
            </a:r>
            <a:r>
              <a:rPr lang="en-US" sz="1400" dirty="0" err="1">
                <a:latin typeface="Monaco"/>
                <a:cs typeface="Monaco"/>
              </a:rPr>
              <a:t>msg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S.O.P(</a:t>
            </a:r>
            <a:r>
              <a:rPr lang="en-US" sz="1400" dirty="0">
                <a:latin typeface="Monaco"/>
                <a:cs typeface="Monaco"/>
              </a:rPr>
              <a:t>"Enter a string: ");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msg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</a:t>
            </a:r>
            <a:r>
              <a:rPr lang="en-US" sz="1400" dirty="0" err="1">
                <a:latin typeface="Monaco"/>
                <a:cs typeface="Monaco"/>
              </a:rPr>
              <a:t>kb.nextLine</a:t>
            </a:r>
            <a:r>
              <a:rPr lang="en-US" sz="1400" dirty="0">
                <a:latin typeface="Monaco"/>
                <a:cs typeface="Monaco"/>
              </a:rPr>
              <a:t>();</a:t>
            </a:r>
          </a:p>
          <a:p>
            <a:r>
              <a:rPr lang="en-US" sz="1400" dirty="0">
                <a:latin typeface="Monaco"/>
                <a:cs typeface="Monaco"/>
              </a:rPr>
              <a:t>		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end = </a:t>
            </a:r>
            <a:r>
              <a:rPr lang="en-US" sz="1400" dirty="0" err="1">
                <a:latin typeface="Monaco"/>
                <a:cs typeface="Monaco"/>
              </a:rPr>
              <a:t>msg.length</a:t>
            </a:r>
            <a:r>
              <a:rPr lang="en-US" sz="1400" dirty="0">
                <a:latin typeface="Monaco"/>
                <a:cs typeface="Monaco"/>
              </a:rPr>
              <a:t>() - 1;</a:t>
            </a:r>
          </a:p>
          <a:p>
            <a:r>
              <a:rPr lang="en-US" sz="1400" dirty="0" smtClean="0">
                <a:latin typeface="Monaco"/>
                <a:cs typeface="Monaco"/>
              </a:rPr>
              <a:t>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0;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&lt;= end;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++)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if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msg.charAt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) == ' ')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j =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- 1;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while </a:t>
            </a:r>
            <a:r>
              <a:rPr lang="en-US" sz="1400" dirty="0">
                <a:latin typeface="Monaco"/>
                <a:cs typeface="Monaco"/>
              </a:rPr>
              <a:t>(j &gt;= 0 &amp;&amp; </a:t>
            </a:r>
            <a:r>
              <a:rPr lang="en-US" sz="1400" dirty="0" err="1">
                <a:latin typeface="Monaco"/>
                <a:cs typeface="Monaco"/>
              </a:rPr>
              <a:t>msg.charAt</a:t>
            </a:r>
            <a:r>
              <a:rPr lang="en-US" sz="1400" dirty="0">
                <a:latin typeface="Monaco"/>
                <a:cs typeface="Monaco"/>
              </a:rPr>
              <a:t>(j) != ' ')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    S.O.P(</a:t>
            </a:r>
            <a:r>
              <a:rPr lang="en-US" sz="1400" dirty="0" err="1">
                <a:latin typeface="Monaco"/>
                <a:cs typeface="Monaco"/>
              </a:rPr>
              <a:t>msg.charAt</a:t>
            </a:r>
            <a:r>
              <a:rPr lang="en-US" sz="1400" dirty="0">
                <a:latin typeface="Monaco"/>
                <a:cs typeface="Monaco"/>
              </a:rPr>
              <a:t>(j));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j</a:t>
            </a:r>
            <a:r>
              <a:rPr lang="en-US" sz="1400" dirty="0">
                <a:latin typeface="Monaco"/>
                <a:cs typeface="Monaco"/>
              </a:rPr>
              <a:t>--;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S.O.P.L(</a:t>
            </a:r>
            <a:r>
              <a:rPr lang="en-US" sz="1400" dirty="0">
                <a:latin typeface="Monaco"/>
                <a:cs typeface="Monaco"/>
              </a:rPr>
              <a:t>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else </a:t>
            </a:r>
            <a:r>
              <a:rPr lang="en-US" sz="1400" dirty="0">
                <a:latin typeface="Monaco"/>
                <a:cs typeface="Monaco"/>
              </a:rPr>
              <a:t>if (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== end)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j =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while </a:t>
            </a:r>
            <a:r>
              <a:rPr lang="en-US" sz="1400" dirty="0">
                <a:latin typeface="Monaco"/>
                <a:cs typeface="Monaco"/>
              </a:rPr>
              <a:t>(j &gt;= 0 &amp;&amp; </a:t>
            </a:r>
            <a:r>
              <a:rPr lang="en-US" sz="1400" dirty="0" err="1">
                <a:latin typeface="Monaco"/>
                <a:cs typeface="Monaco"/>
              </a:rPr>
              <a:t>msg.charAt</a:t>
            </a:r>
            <a:r>
              <a:rPr lang="en-US" sz="1400" dirty="0">
                <a:latin typeface="Monaco"/>
                <a:cs typeface="Monaco"/>
              </a:rPr>
              <a:t>(j) != ' ')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    S.O.P(</a:t>
            </a:r>
            <a:r>
              <a:rPr lang="en-US" sz="1400" dirty="0" err="1">
                <a:latin typeface="Monaco"/>
                <a:cs typeface="Monaco"/>
              </a:rPr>
              <a:t>msg.charAt</a:t>
            </a:r>
            <a:r>
              <a:rPr lang="en-US" sz="1400" dirty="0">
                <a:latin typeface="Monaco"/>
                <a:cs typeface="Monaco"/>
              </a:rPr>
              <a:t>(j));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j</a:t>
            </a:r>
            <a:r>
              <a:rPr lang="en-US" sz="1400" dirty="0">
                <a:latin typeface="Monaco"/>
                <a:cs typeface="Monaco"/>
              </a:rPr>
              <a:t>--;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S.O.P.L(</a:t>
            </a:r>
            <a:r>
              <a:rPr lang="en-US" sz="1400" dirty="0">
                <a:latin typeface="Monaco"/>
                <a:cs typeface="Monaco"/>
              </a:rPr>
              <a:t>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9490" y="1066800"/>
            <a:ext cx="4389110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Test Space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009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320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Practice Midterm Review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122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#1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295400"/>
            <a:ext cx="54264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n: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product: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Notes: </a:t>
            </a:r>
          </a:p>
          <a:p>
            <a:r>
              <a:rPr lang="en-US" sz="2400" dirty="0" smtClean="0"/>
              <a:t>- If it’s not the last number, print out each </a:t>
            </a:r>
            <a:br>
              <a:rPr lang="en-US" sz="2400" dirty="0" smtClean="0"/>
            </a:br>
            <a:r>
              <a:rPr lang="en-US" sz="2400" dirty="0" smtClean="0"/>
              <a:t>  number with a star</a:t>
            </a:r>
          </a:p>
          <a:p>
            <a:r>
              <a:rPr lang="en-US" sz="2400" dirty="0" smtClean="0"/>
              <a:t>- Don’t print a star for the last number</a:t>
            </a:r>
          </a:p>
          <a:p>
            <a:r>
              <a:rPr lang="en-US" sz="2400" dirty="0" smtClean="0"/>
              <a:t>- Keep track of the product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79180" y="4191000"/>
            <a:ext cx="305339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loop or for-loop?</a:t>
            </a:r>
          </a:p>
          <a:p>
            <a:r>
              <a:rPr lang="en-US" sz="2400" dirty="0" smtClean="0"/>
              <a:t>Either. </a:t>
            </a:r>
          </a:p>
          <a:p>
            <a:r>
              <a:rPr lang="en-US" sz="2400" dirty="0" smtClean="0"/>
              <a:t>Nested? No.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3911600" cy="9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3860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0"/>
            <a:ext cx="5109893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n;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product = 1;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S.O.P(</a:t>
            </a:r>
            <a:r>
              <a:rPr lang="en-US" sz="1600" dirty="0">
                <a:latin typeface="Monaco"/>
                <a:cs typeface="Monaco"/>
              </a:rPr>
              <a:t>"Enter </a:t>
            </a:r>
            <a:r>
              <a:rPr lang="en-US" sz="1600" dirty="0" smtClean="0">
                <a:latin typeface="Monaco"/>
                <a:cs typeface="Monaco"/>
              </a:rPr>
              <a:t>n: </a:t>
            </a:r>
            <a:r>
              <a:rPr lang="en-US" sz="1600" dirty="0">
                <a:latin typeface="Monaco"/>
                <a:cs typeface="Monaco"/>
              </a:rPr>
              <a:t>");</a:t>
            </a:r>
          </a:p>
          <a:p>
            <a:r>
              <a:rPr lang="en-US" sz="1600" dirty="0" smtClean="0">
                <a:latin typeface="Monaco"/>
                <a:cs typeface="Monaco"/>
              </a:rPr>
              <a:t>n = </a:t>
            </a:r>
            <a:r>
              <a:rPr lang="en-US" sz="1600" dirty="0" err="1" smtClean="0">
                <a:latin typeface="Monaco"/>
                <a:cs typeface="Monaco"/>
              </a:rPr>
              <a:t>kb.nextInt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count = 1; count &lt;= n; count++)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if (count != n)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S.O.P(count + “*”);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S.O.P(count);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product *= count;   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S.O.P.L(“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“ + product);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9490" y="1066800"/>
            <a:ext cx="4389110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Test Space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261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#2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295400"/>
            <a:ext cx="55010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size: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Notes: </a:t>
            </a:r>
          </a:p>
          <a:p>
            <a:r>
              <a:rPr lang="en-US" sz="2400" dirty="0" smtClean="0"/>
              <a:t>- A star in the first and the last column</a:t>
            </a:r>
            <a:br>
              <a:rPr lang="en-US" sz="2400" dirty="0" smtClean="0"/>
            </a:br>
            <a:r>
              <a:rPr lang="en-US" sz="2400" dirty="0" smtClean="0"/>
              <a:t>  for every row.</a:t>
            </a:r>
          </a:p>
          <a:p>
            <a:r>
              <a:rPr lang="en-US" sz="2400" dirty="0" smtClean="0"/>
              <a:t>- Stars on the diagonal for everything from </a:t>
            </a:r>
            <a:br>
              <a:rPr lang="en-US" sz="2400" dirty="0" smtClean="0"/>
            </a:br>
            <a:r>
              <a:rPr lang="en-US" sz="2400" dirty="0" smtClean="0"/>
              <a:t>  the second row up through the middle </a:t>
            </a:r>
            <a:br>
              <a:rPr lang="en-US" sz="2400" dirty="0" smtClean="0"/>
            </a:br>
            <a:r>
              <a:rPr lang="en-US" sz="2400" dirty="0" smtClean="0"/>
              <a:t> 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180" y="4191000"/>
            <a:ext cx="488938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loop or for-loop?</a:t>
            </a:r>
          </a:p>
          <a:p>
            <a:r>
              <a:rPr lang="en-US" sz="2400" dirty="0" smtClean="0"/>
              <a:t>for loop. We know our stop and start.</a:t>
            </a:r>
          </a:p>
          <a:p>
            <a:r>
              <a:rPr lang="en-US" sz="2400" dirty="0" smtClean="0"/>
              <a:t>Nested? Yes - rows and columns.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43000"/>
            <a:ext cx="3454400" cy="204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86200"/>
            <a:ext cx="3276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6956852" cy="550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size;</a:t>
            </a:r>
          </a:p>
          <a:p>
            <a:r>
              <a:rPr lang="en-US" sz="1600" dirty="0" smtClean="0">
                <a:latin typeface="Monaco"/>
                <a:cs typeface="Monaco"/>
              </a:rPr>
              <a:t>S.O.P(</a:t>
            </a:r>
            <a:r>
              <a:rPr lang="en-US" sz="1600" dirty="0">
                <a:latin typeface="Monaco"/>
                <a:cs typeface="Monaco"/>
              </a:rPr>
              <a:t>"Enter a size: ");</a:t>
            </a:r>
          </a:p>
          <a:p>
            <a:r>
              <a:rPr lang="en-US" sz="1600" dirty="0" smtClean="0">
                <a:latin typeface="Monaco"/>
                <a:cs typeface="Monaco"/>
              </a:rPr>
              <a:t>size </a:t>
            </a:r>
            <a:r>
              <a:rPr lang="en-US" sz="1600" dirty="0">
                <a:latin typeface="Monaco"/>
                <a:cs typeface="Monaco"/>
              </a:rPr>
              <a:t>= </a:t>
            </a:r>
            <a:r>
              <a:rPr lang="en-US" sz="1600" dirty="0" err="1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row = 1; row &lt;= size; row++)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col = 1; col &lt;= size; col++)</a:t>
            </a:r>
          </a:p>
          <a:p>
            <a:r>
              <a:rPr lang="en-US" sz="1600" dirty="0" smtClean="0">
                <a:latin typeface="Monaco"/>
                <a:cs typeface="Monaco"/>
              </a:rPr>
              <a:t>    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</a:t>
            </a:r>
            <a:r>
              <a:rPr lang="en-US" sz="1600" dirty="0">
                <a:latin typeface="Monaco"/>
                <a:cs typeface="Monaco"/>
              </a:rPr>
              <a:t>(col == 1 || col == size)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    S.O.P(</a:t>
            </a:r>
            <a:r>
              <a:rPr lang="en-US" sz="1600" dirty="0">
                <a:latin typeface="Monaco"/>
                <a:cs typeface="Monaco"/>
              </a:rPr>
              <a:t>"*")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 </a:t>
            </a:r>
            <a:r>
              <a:rPr lang="en-US" sz="1600" dirty="0">
                <a:latin typeface="Monaco"/>
                <a:cs typeface="Monaco"/>
              </a:rPr>
              <a:t>if (row &gt; 1 &amp;&amp; row &lt;= (size/2 + 1))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     if </a:t>
            </a:r>
            <a:r>
              <a:rPr lang="en-US" sz="1600" dirty="0">
                <a:latin typeface="Monaco"/>
                <a:cs typeface="Monaco"/>
              </a:rPr>
              <a:t>(col == row || col == (size - row + 1))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         S.O.P(</a:t>
            </a:r>
            <a:r>
              <a:rPr lang="en-US" sz="1600" dirty="0">
                <a:latin typeface="Monaco"/>
                <a:cs typeface="Monaco"/>
              </a:rPr>
              <a:t>"*");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     else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         S.O.P(</a:t>
            </a:r>
            <a:r>
              <a:rPr lang="en-US" sz="1600" dirty="0">
                <a:latin typeface="Monaco"/>
                <a:cs typeface="Monaco"/>
              </a:rPr>
              <a:t>"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else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    S.O.P(</a:t>
            </a:r>
            <a:r>
              <a:rPr lang="en-US" sz="1600" dirty="0">
                <a:latin typeface="Monaco"/>
                <a:cs typeface="Monaco"/>
              </a:rPr>
              <a:t>"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S.O.P.L(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3800" y="1045487"/>
            <a:ext cx="4389110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Test Space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630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9445" y="3301424"/>
            <a:ext cx="45025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Study for your midterm!!!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228600"/>
            <a:ext cx="1943100" cy="290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4800"/>
            <a:ext cx="3695700" cy="2732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114800"/>
            <a:ext cx="4013200" cy="25799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304800"/>
            <a:ext cx="285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320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Homework #5 Review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77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#1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04800" y="1085196"/>
            <a:ext cx="5867400" cy="4401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width = 7;</a:t>
            </a:r>
          </a:p>
          <a:p>
            <a:r>
              <a:rPr lang="en-US" sz="1400" dirty="0">
                <a:latin typeface="Monaco"/>
                <a:cs typeface="Monaco"/>
              </a:rPr>
              <a:t>for 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row = 1; row &lt;= width; row++)</a:t>
            </a:r>
          </a:p>
          <a:p>
            <a:r>
              <a:rPr lang="en-US" sz="1400" dirty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maxChar</a:t>
            </a:r>
            <a:r>
              <a:rPr lang="en-US" sz="1400" dirty="0">
                <a:latin typeface="Monaco"/>
                <a:cs typeface="Monaco"/>
              </a:rPr>
              <a:t> = width - row;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 = row;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column = 1; column &lt;= </a:t>
            </a:r>
            <a:r>
              <a:rPr lang="en-US" sz="1400" dirty="0" err="1">
                <a:latin typeface="Monaco"/>
                <a:cs typeface="Monaco"/>
              </a:rPr>
              <a:t>maxChar</a:t>
            </a:r>
            <a:r>
              <a:rPr lang="en-US" sz="1400" dirty="0">
                <a:latin typeface="Monaco"/>
                <a:cs typeface="Monaco"/>
              </a:rPr>
              <a:t>; column++)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ro-RO" sz="1400" dirty="0" smtClean="0">
                <a:latin typeface="Monaco"/>
                <a:cs typeface="Monaco"/>
              </a:rPr>
              <a:t>        if </a:t>
            </a:r>
            <a:r>
              <a:rPr lang="ro-RO" sz="1400" dirty="0">
                <a:latin typeface="Monaco"/>
                <a:cs typeface="Monaco"/>
              </a:rPr>
              <a:t>(column %  2 == 1)</a:t>
            </a:r>
          </a:p>
          <a:p>
            <a:r>
              <a:rPr lang="ro-RO" sz="1400" dirty="0" smtClean="0">
                <a:latin typeface="Monaco"/>
                <a:cs typeface="Monaco"/>
              </a:rPr>
              <a:t>            S.O.P</a:t>
            </a:r>
            <a:r>
              <a:rPr lang="ro-RO" sz="1400" dirty="0">
                <a:latin typeface="Monaco"/>
                <a:cs typeface="Monaco"/>
              </a:rPr>
              <a:t>("_");</a:t>
            </a:r>
          </a:p>
          <a:p>
            <a:r>
              <a:rPr lang="ro-RO" sz="1400" dirty="0" smtClean="0">
                <a:latin typeface="Monaco"/>
                <a:cs typeface="Monaco"/>
              </a:rPr>
              <a:t>        else</a:t>
            </a:r>
            <a:endParaRPr lang="ro-RO" sz="1400" dirty="0">
              <a:latin typeface="Monaco"/>
              <a:cs typeface="Monaco"/>
            </a:endParaRPr>
          </a:p>
          <a:p>
            <a:r>
              <a:rPr lang="ro-RO" sz="1400" dirty="0" smtClean="0">
                <a:latin typeface="Monaco"/>
                <a:cs typeface="Monaco"/>
              </a:rPr>
              <a:t>            S.O.P</a:t>
            </a:r>
            <a:r>
              <a:rPr lang="ro-RO" sz="1400" dirty="0">
                <a:latin typeface="Monaco"/>
                <a:cs typeface="Monaco"/>
              </a:rPr>
              <a:t>("o");</a:t>
            </a:r>
          </a:p>
          <a:p>
            <a:r>
              <a:rPr lang="ro-RO" sz="1400" dirty="0" smtClean="0">
                <a:latin typeface="Monaco"/>
                <a:cs typeface="Monaco"/>
              </a:rPr>
              <a:t>    }</a:t>
            </a:r>
            <a:endParaRPr lang="ro-RO" sz="1400" dirty="0">
              <a:latin typeface="Monaco"/>
              <a:cs typeface="Monaco"/>
            </a:endParaRPr>
          </a:p>
          <a:p>
            <a:endParaRPr lang="ro-RO" sz="1400" dirty="0" smtClean="0">
              <a:latin typeface="Monaco"/>
              <a:cs typeface="Monaco"/>
            </a:endParaRPr>
          </a:p>
          <a:p>
            <a:r>
              <a:rPr lang="ro-RO" sz="1400" dirty="0">
                <a:latin typeface="Monaco"/>
                <a:cs typeface="Monaco"/>
              </a:rPr>
              <a:t> </a:t>
            </a:r>
            <a:r>
              <a:rPr lang="ro-RO" sz="1400" dirty="0" smtClean="0">
                <a:latin typeface="Monaco"/>
                <a:cs typeface="Monaco"/>
              </a:rPr>
              <a:t>  </a:t>
            </a:r>
            <a:r>
              <a:rPr lang="ro-RO" sz="1400" dirty="0">
                <a:latin typeface="Monaco"/>
                <a:cs typeface="Monaco"/>
              </a:rPr>
              <a:t> </a:t>
            </a:r>
            <a:r>
              <a:rPr lang="ro-RO" sz="1400" dirty="0" smtClean="0">
                <a:latin typeface="Monaco"/>
                <a:cs typeface="Monaco"/>
              </a:rPr>
              <a:t>for </a:t>
            </a:r>
            <a:r>
              <a:rPr lang="ro-RO" sz="1400" dirty="0">
                <a:latin typeface="Monaco"/>
                <a:cs typeface="Monaco"/>
              </a:rPr>
              <a:t>(int column = 1; column &lt;= maxNum; column++)</a:t>
            </a:r>
          </a:p>
          <a:p>
            <a:r>
              <a:rPr lang="ro-RO" sz="1400" dirty="0" smtClean="0">
                <a:latin typeface="Monaco"/>
                <a:cs typeface="Monaco"/>
              </a:rPr>
              <a:t>    {</a:t>
            </a:r>
            <a:endParaRPr lang="ro-RO" sz="1400" dirty="0">
              <a:latin typeface="Monaco"/>
              <a:cs typeface="Monaco"/>
            </a:endParaRPr>
          </a:p>
          <a:p>
            <a:r>
              <a:rPr lang="pl-PL" sz="1400" dirty="0" smtClean="0">
                <a:latin typeface="Monaco"/>
                <a:cs typeface="Monaco"/>
              </a:rPr>
              <a:t>        S.O.P</a:t>
            </a:r>
            <a:r>
              <a:rPr lang="pl-PL" sz="1400" dirty="0">
                <a:latin typeface="Monaco"/>
                <a:cs typeface="Monaco"/>
              </a:rPr>
              <a:t>(</a:t>
            </a:r>
            <a:r>
              <a:rPr lang="pl-PL" sz="1400" dirty="0" err="1">
                <a:latin typeface="Monaco"/>
                <a:cs typeface="Monaco"/>
              </a:rPr>
              <a:t>row</a:t>
            </a:r>
            <a:r>
              <a:rPr lang="pl-PL" sz="1400" dirty="0">
                <a:latin typeface="Monaco"/>
                <a:cs typeface="Monaco"/>
              </a:rPr>
              <a:t>);</a:t>
            </a:r>
          </a:p>
          <a:p>
            <a:r>
              <a:rPr lang="pl-PL" sz="1400" dirty="0" smtClean="0">
                <a:latin typeface="Monaco"/>
                <a:cs typeface="Monaco"/>
              </a:rPr>
              <a:t>    }</a:t>
            </a:r>
            <a:endParaRPr lang="pl-PL" sz="1400" dirty="0">
              <a:latin typeface="Monaco"/>
              <a:cs typeface="Monaco"/>
            </a:endParaRPr>
          </a:p>
          <a:p>
            <a:r>
              <a:rPr lang="pl-PL" sz="1400" dirty="0" smtClean="0">
                <a:latin typeface="Monaco"/>
                <a:cs typeface="Monaco"/>
              </a:rPr>
              <a:t>    S.O.P.L</a:t>
            </a:r>
            <a:r>
              <a:rPr lang="pl-PL" sz="1400" dirty="0">
                <a:latin typeface="Monaco"/>
                <a:cs typeface="Monaco"/>
              </a:rPr>
              <a:t>();</a:t>
            </a:r>
          </a:p>
          <a:p>
            <a:r>
              <a:rPr lang="pl-PL" sz="1400" dirty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0" y="152400"/>
            <a:ext cx="348526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_o_o_o1</a:t>
            </a:r>
          </a:p>
          <a:p>
            <a:r>
              <a:rPr lang="en-US" sz="1600" dirty="0" smtClean="0">
                <a:latin typeface="Monaco"/>
                <a:cs typeface="Monaco"/>
              </a:rPr>
              <a:t>_o_o_22</a:t>
            </a:r>
          </a:p>
          <a:p>
            <a:r>
              <a:rPr lang="en-US" sz="1600" dirty="0" smtClean="0">
                <a:latin typeface="Monaco"/>
                <a:cs typeface="Monaco"/>
              </a:rPr>
              <a:t>_o_o333</a:t>
            </a:r>
          </a:p>
          <a:p>
            <a:r>
              <a:rPr lang="en-US" sz="1600" dirty="0" smtClean="0">
                <a:latin typeface="Monaco"/>
                <a:cs typeface="Monaco"/>
              </a:rPr>
              <a:t>_o_4444</a:t>
            </a:r>
          </a:p>
          <a:p>
            <a:r>
              <a:rPr lang="en-US" sz="1600" dirty="0" smtClean="0">
                <a:latin typeface="Monaco"/>
                <a:cs typeface="Monaco"/>
              </a:rPr>
              <a:t>_o55555</a:t>
            </a:r>
          </a:p>
          <a:p>
            <a:r>
              <a:rPr lang="en-US" sz="1600" dirty="0" smtClean="0">
                <a:latin typeface="Monaco"/>
                <a:cs typeface="Monaco"/>
              </a:rPr>
              <a:t>_666666</a:t>
            </a:r>
          </a:p>
          <a:p>
            <a:r>
              <a:rPr lang="en-US" sz="1600" dirty="0" smtClean="0">
                <a:latin typeface="Monaco"/>
                <a:cs typeface="Monaco"/>
              </a:rPr>
              <a:t>7777777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0" y="2514600"/>
            <a:ext cx="3485261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Memory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width: 7</a:t>
            </a:r>
          </a:p>
          <a:p>
            <a:r>
              <a:rPr lang="en-US" sz="1400" dirty="0" smtClean="0">
                <a:latin typeface="Monaco"/>
                <a:cs typeface="Monaco"/>
              </a:rPr>
              <a:t>row: 1 2 3 4 5 6 7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maxChar</a:t>
            </a:r>
            <a:r>
              <a:rPr lang="en-US" sz="1400" dirty="0" smtClean="0">
                <a:latin typeface="Monaco"/>
                <a:cs typeface="Monaco"/>
              </a:rPr>
              <a:t>: 6 5 4 3 2 1 0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: 1 2 3 4 5 6 7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column: 1 2 3 4 5 6 7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 4 5 6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 4 5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 4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 4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 4 5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 4 5 6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 4 5 6 7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</a:t>
            </a:r>
          </a:p>
          <a:p>
            <a:r>
              <a:rPr lang="en-US" sz="1400" dirty="0" smtClean="0">
                <a:latin typeface="Monaco"/>
                <a:cs typeface="Monaco"/>
              </a:rPr>
              <a:t>column: 1 2 3 4 5 6 7 8</a:t>
            </a:r>
          </a:p>
        </p:txBody>
      </p:sp>
    </p:spTree>
    <p:extLst>
      <p:ext uri="{BB962C8B-B14F-4D97-AF65-F5344CB8AC3E}">
        <p14:creationId xmlns:p14="http://schemas.microsoft.com/office/powerpoint/2010/main" val="13978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#2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9200"/>
            <a:ext cx="8077200" cy="3390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4800600"/>
            <a:ext cx="2630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temp: double</a:t>
            </a:r>
          </a:p>
          <a:p>
            <a:r>
              <a:rPr lang="en-US" sz="2400" dirty="0" smtClean="0"/>
              <a:t>average: double</a:t>
            </a:r>
          </a:p>
          <a:p>
            <a:r>
              <a:rPr lang="en-US" sz="2400" dirty="0" smtClean="0"/>
              <a:t>sum: double</a:t>
            </a:r>
          </a:p>
          <a:p>
            <a:r>
              <a:rPr lang="en-US" sz="2400" dirty="0" err="1" smtClean="0"/>
              <a:t>numTemps</a:t>
            </a:r>
            <a:r>
              <a:rPr lang="en-US" sz="2400" dirty="0" smtClean="0"/>
              <a:t>: integer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42724" y="4876800"/>
            <a:ext cx="52348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loop or for-loop?</a:t>
            </a:r>
          </a:p>
          <a:p>
            <a:r>
              <a:rPr lang="en-US" sz="2400" dirty="0" smtClean="0"/>
              <a:t>Either, but a while loop lends itself to a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problem where you don’t know when to</a:t>
            </a:r>
            <a:br>
              <a:rPr lang="en-US" sz="2400" dirty="0" smtClean="0"/>
            </a:br>
            <a:r>
              <a:rPr lang="en-US" sz="2400" dirty="0" smtClean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0774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522506"/>
            <a:ext cx="8077852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double average = 0, sum = 0, temp = 0;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numTemps</a:t>
            </a:r>
            <a:r>
              <a:rPr lang="en-US" sz="1600" dirty="0" smtClean="0">
                <a:latin typeface="Monaco"/>
                <a:cs typeface="Monaco"/>
              </a:rPr>
              <a:t> = 0;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S.O.P(“Enter a temperature in </a:t>
            </a:r>
            <a:r>
              <a:rPr lang="en-US" sz="1600" dirty="0" err="1" smtClean="0">
                <a:latin typeface="Monaco"/>
                <a:cs typeface="Monaco"/>
              </a:rPr>
              <a:t>fahrenheit</a:t>
            </a:r>
            <a:r>
              <a:rPr lang="en-US" sz="1600" dirty="0" smtClean="0">
                <a:latin typeface="Monaco"/>
                <a:cs typeface="Monaco"/>
              </a:rPr>
              <a:t> or 999 to quit: “);</a:t>
            </a:r>
          </a:p>
          <a:p>
            <a:r>
              <a:rPr lang="en-US" sz="1600" dirty="0" smtClean="0">
                <a:latin typeface="Monaco"/>
                <a:cs typeface="Monaco"/>
              </a:rPr>
              <a:t>temp = </a:t>
            </a:r>
            <a:r>
              <a:rPr lang="en-US" sz="1600" dirty="0" err="1" smtClean="0">
                <a:latin typeface="Monaco"/>
                <a:cs typeface="Monaco"/>
              </a:rPr>
              <a:t>kb.nextDouble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while (temp != 999)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sum += temp;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numTemps</a:t>
            </a:r>
            <a:r>
              <a:rPr lang="en-US" sz="1600" dirty="0" smtClean="0">
                <a:latin typeface="Monaco"/>
                <a:cs typeface="Monaco"/>
              </a:rPr>
              <a:t>++;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S.O.P</a:t>
            </a:r>
            <a:r>
              <a:rPr lang="en-US" sz="1600" dirty="0">
                <a:latin typeface="Monaco"/>
                <a:cs typeface="Monaco"/>
              </a:rPr>
              <a:t>(“Enter a temperature in </a:t>
            </a:r>
            <a:r>
              <a:rPr lang="en-US" sz="1600" dirty="0" err="1">
                <a:latin typeface="Monaco"/>
                <a:cs typeface="Monaco"/>
              </a:rPr>
              <a:t>fahrenheit</a:t>
            </a:r>
            <a:r>
              <a:rPr lang="en-US" sz="1600" dirty="0">
                <a:latin typeface="Monaco"/>
                <a:cs typeface="Monaco"/>
              </a:rPr>
              <a:t> or 999 to quit: “)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 smtClean="0">
                <a:latin typeface="Monaco"/>
                <a:cs typeface="Monaco"/>
              </a:rPr>
              <a:t>    temp = </a:t>
            </a:r>
            <a:r>
              <a:rPr lang="en-US" sz="1600" dirty="0" err="1" smtClean="0">
                <a:latin typeface="Monaco"/>
                <a:cs typeface="Monaco"/>
              </a:rPr>
              <a:t>kb.nextDouble</a:t>
            </a:r>
            <a:r>
              <a:rPr lang="en-US" sz="1600" dirty="0" smtClean="0">
                <a:latin typeface="Monaco"/>
                <a:cs typeface="Monaco"/>
              </a:rPr>
              <a:t>(); 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average = sum/</a:t>
            </a:r>
            <a:r>
              <a:rPr lang="en-US" sz="1600" dirty="0" err="1" smtClean="0">
                <a:latin typeface="Monaco"/>
                <a:cs typeface="Monaco"/>
              </a:rPr>
              <a:t>numTemps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 smtClean="0">
                <a:latin typeface="Monaco"/>
                <a:cs typeface="Monaco"/>
              </a:rPr>
              <a:t>S.O.P.L(“The average temperature is ” + average);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5257800"/>
            <a:ext cx="507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this match all the sample output?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5710535"/>
            <a:ext cx="596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No. It may be helpful to have an eraser handy.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400" y="4495800"/>
            <a:ext cx="1549400" cy="16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522506"/>
            <a:ext cx="8077852" cy="550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double average = 0, sum = 0, temp = 0;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numTemps</a:t>
            </a:r>
            <a:r>
              <a:rPr lang="en-US" sz="1600" dirty="0" smtClean="0">
                <a:latin typeface="Monaco"/>
                <a:cs typeface="Monaco"/>
              </a:rPr>
              <a:t> = 0;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S.O.P(“Enter a temperature in </a:t>
            </a:r>
            <a:r>
              <a:rPr lang="en-US" sz="1600" dirty="0" err="1" smtClean="0">
                <a:latin typeface="Monaco"/>
                <a:cs typeface="Monaco"/>
              </a:rPr>
              <a:t>fahrenheit</a:t>
            </a:r>
            <a:r>
              <a:rPr lang="en-US" sz="1600" dirty="0" smtClean="0">
                <a:latin typeface="Monaco"/>
                <a:cs typeface="Monaco"/>
              </a:rPr>
              <a:t> or 999 to quit: “);</a:t>
            </a:r>
          </a:p>
          <a:p>
            <a:r>
              <a:rPr lang="en-US" sz="1600" dirty="0" smtClean="0">
                <a:latin typeface="Monaco"/>
                <a:cs typeface="Monaco"/>
              </a:rPr>
              <a:t>temp = </a:t>
            </a:r>
            <a:r>
              <a:rPr lang="en-US" sz="1600" dirty="0" err="1" smtClean="0">
                <a:latin typeface="Monaco"/>
                <a:cs typeface="Monaco"/>
              </a:rPr>
              <a:t>kb.nextDouble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while (temp != 999)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sum += temp;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numTemps</a:t>
            </a:r>
            <a:r>
              <a:rPr lang="en-US" sz="1600" dirty="0" smtClean="0">
                <a:latin typeface="Monaco"/>
                <a:cs typeface="Monaco"/>
              </a:rPr>
              <a:t>++;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S.O.P</a:t>
            </a:r>
            <a:r>
              <a:rPr lang="en-US" sz="1600" dirty="0">
                <a:latin typeface="Monaco"/>
                <a:cs typeface="Monaco"/>
              </a:rPr>
              <a:t>(“Enter a temperature in </a:t>
            </a:r>
            <a:r>
              <a:rPr lang="en-US" sz="1600" dirty="0" err="1">
                <a:latin typeface="Monaco"/>
                <a:cs typeface="Monaco"/>
              </a:rPr>
              <a:t>fahrenheit</a:t>
            </a:r>
            <a:r>
              <a:rPr lang="en-US" sz="1600" dirty="0">
                <a:latin typeface="Monaco"/>
                <a:cs typeface="Monaco"/>
              </a:rPr>
              <a:t> or 999 to quit: “)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 smtClean="0">
                <a:latin typeface="Monaco"/>
                <a:cs typeface="Monaco"/>
              </a:rPr>
              <a:t>    temp = </a:t>
            </a:r>
            <a:r>
              <a:rPr lang="en-US" sz="1600" dirty="0" err="1" smtClean="0">
                <a:latin typeface="Monaco"/>
                <a:cs typeface="Monaco"/>
              </a:rPr>
              <a:t>kb.nextDouble</a:t>
            </a:r>
            <a:r>
              <a:rPr lang="en-US" sz="1600" dirty="0" smtClean="0">
                <a:latin typeface="Monaco"/>
                <a:cs typeface="Monaco"/>
              </a:rPr>
              <a:t>(); 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(</a:t>
            </a:r>
            <a:r>
              <a:rPr lang="en-US" sz="1600" dirty="0" err="1" smtClean="0">
                <a:latin typeface="Monaco"/>
                <a:cs typeface="Monaco"/>
              </a:rPr>
              <a:t>numTemps</a:t>
            </a:r>
            <a:r>
              <a:rPr lang="en-US" sz="1600" dirty="0" smtClean="0">
                <a:latin typeface="Monaco"/>
                <a:cs typeface="Monaco"/>
              </a:rPr>
              <a:t> ==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S.O.P.L(“No average </a:t>
            </a:r>
            <a:r>
              <a:rPr lang="en-US" sz="1600" dirty="0" smtClean="0">
                <a:latin typeface="Monaco"/>
                <a:cs typeface="Monaco"/>
              </a:rPr>
              <a:t>calculated”)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 smtClean="0">
                <a:latin typeface="Monaco"/>
                <a:cs typeface="Monaco"/>
              </a:rPr>
              <a:t>else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average = sum/</a:t>
            </a:r>
            <a:r>
              <a:rPr lang="en-US" sz="1600" dirty="0" err="1" smtClean="0">
                <a:latin typeface="Monaco"/>
                <a:cs typeface="Monaco"/>
              </a:rPr>
              <a:t>numTemps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S.O.P.L(“The average is ” + average);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77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#3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295400"/>
            <a:ext cx="50145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height: integer</a:t>
            </a:r>
          </a:p>
          <a:p>
            <a:r>
              <a:rPr lang="en-US" sz="2400" dirty="0" smtClean="0"/>
              <a:t>Notes: </a:t>
            </a:r>
          </a:p>
          <a:p>
            <a:r>
              <a:rPr lang="en-US" sz="2400" dirty="0" smtClean="0"/>
              <a:t>- Always have a star in the first column</a:t>
            </a:r>
          </a:p>
          <a:p>
            <a:r>
              <a:rPr lang="en-US" sz="2400" dirty="0" smtClean="0"/>
              <a:t>- Always have a star in the last column</a:t>
            </a:r>
          </a:p>
          <a:p>
            <a:r>
              <a:rPr lang="en-US" sz="2400" dirty="0" smtClean="0"/>
              <a:t>- Have all stars in the last row.</a:t>
            </a:r>
          </a:p>
          <a:p>
            <a:r>
              <a:rPr lang="en-US" sz="2400" dirty="0" smtClean="0"/>
              <a:t>- The last row is equal to the height.</a:t>
            </a:r>
          </a:p>
          <a:p>
            <a:r>
              <a:rPr lang="en-US" sz="2400" dirty="0" smtClean="0"/>
              <a:t>-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row has 1 char,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row has 2</a:t>
            </a:r>
            <a:br>
              <a:rPr lang="en-US" sz="2400" dirty="0" smtClean="0"/>
            </a:br>
            <a:r>
              <a:rPr lang="en-US" sz="2400" dirty="0" smtClean="0"/>
              <a:t>   chars,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row has 3 chars, ...,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4572000"/>
            <a:ext cx="47508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 loop or for-loop?</a:t>
            </a:r>
          </a:p>
          <a:p>
            <a:r>
              <a:rPr lang="en-US" sz="2400" dirty="0" smtClean="0"/>
              <a:t>Either, but a for loop lends itself to a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problem where you know when to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stop.</a:t>
            </a:r>
          </a:p>
          <a:p>
            <a:r>
              <a:rPr lang="en-US" sz="2400" dirty="0" smtClean="0"/>
              <a:t>Nested? Yes, rows and columns.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3800"/>
            <a:ext cx="57658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762000"/>
            <a:ext cx="6341199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height = 0;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S.O.P(“Enter a triangle height greater than 1: “);</a:t>
            </a:r>
          </a:p>
          <a:p>
            <a:r>
              <a:rPr lang="en-US" sz="1600" dirty="0" smtClean="0">
                <a:latin typeface="Monaco"/>
                <a:cs typeface="Monaco"/>
              </a:rPr>
              <a:t>height = </a:t>
            </a:r>
            <a:r>
              <a:rPr lang="en-US" sz="1600" dirty="0" err="1" smtClean="0">
                <a:latin typeface="Monaco"/>
                <a:cs typeface="Monaco"/>
              </a:rPr>
              <a:t>kb.nextInt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row = 1; row &lt;= height; row++)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col = 1; col &lt;= row; col++)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if (col == 1 || col == row)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S.O.P.L(“*”);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S.O.P.L();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5257800"/>
            <a:ext cx="471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this match the sample output?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5710535"/>
            <a:ext cx="62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400" y="4495800"/>
            <a:ext cx="1549400" cy="16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762000"/>
            <a:ext cx="6587461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height = 0;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S.O.P(“Enter a triangle height greater than 1: “);</a:t>
            </a:r>
          </a:p>
          <a:p>
            <a:r>
              <a:rPr lang="en-US" sz="1600" dirty="0" smtClean="0">
                <a:latin typeface="Monaco"/>
                <a:cs typeface="Monaco"/>
              </a:rPr>
              <a:t>height = </a:t>
            </a:r>
            <a:r>
              <a:rPr lang="en-US" sz="1600" dirty="0" err="1" smtClean="0">
                <a:latin typeface="Monaco"/>
                <a:cs typeface="Monaco"/>
              </a:rPr>
              <a:t>kb.nextInt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row = 1; row &lt;= height; row++)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col = 1; col &lt;= row; col++)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if (col == 1 || col == row || 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row == height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S.O.P.L(“*”);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S.O.P.L(“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S.O.P.L();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1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9518</TotalTime>
  <Words>1017</Words>
  <Application>Microsoft Macintosh PowerPoint</Application>
  <PresentationFormat>Custom</PresentationFormat>
  <Paragraphs>290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 13: Review</vt:lpstr>
      <vt:lpstr>Homework #5 Review</vt:lpstr>
      <vt:lpstr>Problem #1</vt:lpstr>
      <vt:lpstr>Problem #2</vt:lpstr>
      <vt:lpstr>PowerPoint Presentation</vt:lpstr>
      <vt:lpstr>PowerPoint Presentation</vt:lpstr>
      <vt:lpstr>Problem #3</vt:lpstr>
      <vt:lpstr>PowerPoint Presentation</vt:lpstr>
      <vt:lpstr>PowerPoint Presentation</vt:lpstr>
      <vt:lpstr>Problem #4</vt:lpstr>
      <vt:lpstr>PowerPoint Presentation</vt:lpstr>
      <vt:lpstr>Practice Midterm Review</vt:lpstr>
      <vt:lpstr>Problem #1</vt:lpstr>
      <vt:lpstr>PowerPoint Presentation</vt:lpstr>
      <vt:lpstr>Problem #2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1326</cp:revision>
  <cp:lastPrinted>2014-10-01T04:14:22Z</cp:lastPrinted>
  <dcterms:created xsi:type="dcterms:W3CDTF">2014-04-17T23:20:26Z</dcterms:created>
  <dcterms:modified xsi:type="dcterms:W3CDTF">2014-10-15T21:13:01Z</dcterms:modified>
</cp:coreProperties>
</file>