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696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10/28/14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10/28/14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97175"/>
            <a:ext cx="10363200" cy="1470025"/>
          </a:xfrm>
        </p:spPr>
        <p:txBody>
          <a:bodyPr>
            <a:normAutofit/>
          </a:bodyPr>
          <a:lstStyle/>
          <a:p>
            <a:r>
              <a:rPr lang="en-US" sz="4000" smtClean="0"/>
              <a:t>Lecture </a:t>
            </a:r>
            <a:r>
              <a:rPr lang="en-US" sz="4000" smtClean="0"/>
              <a:t>14: </a:t>
            </a:r>
            <a:r>
              <a:rPr lang="en-US" sz="4000" dirty="0" smtClean="0"/>
              <a:t>Introduction to Methods</a:t>
            </a:r>
            <a:endParaRPr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4648200"/>
            <a:ext cx="8534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6, 6.1 - 6.3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Writing a maximum method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990600"/>
            <a:ext cx="4063282" cy="563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r>
              <a:rPr lang="en-US" sz="1200" dirty="0" smtClean="0">
                <a:latin typeface="Monaco"/>
                <a:cs typeface="Monaco"/>
              </a:rPr>
              <a:t>    public static void main(String[] </a:t>
            </a:r>
            <a:r>
              <a:rPr lang="en-US" sz="1200" dirty="0" err="1" smtClean="0">
                <a:latin typeface="Monaco"/>
                <a:cs typeface="Monaco"/>
              </a:rPr>
              <a:t>args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num1 = 3, num2 = 7, num3 = 1;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maxNum</a:t>
            </a:r>
            <a:r>
              <a:rPr lang="en-US" sz="1200" dirty="0">
                <a:latin typeface="Monaco"/>
                <a:cs typeface="Monaco"/>
              </a:rPr>
              <a:t>;</a:t>
            </a:r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if (num1 &gt;= num2)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</a:t>
            </a:r>
            <a:r>
              <a:rPr lang="en-US" sz="1200" dirty="0" err="1" smtClean="0">
                <a:latin typeface="Monaco"/>
                <a:cs typeface="Monaco"/>
              </a:rPr>
              <a:t>maxNum</a:t>
            </a:r>
            <a:r>
              <a:rPr lang="en-US" sz="1200" dirty="0" smtClean="0">
                <a:latin typeface="Monaco"/>
                <a:cs typeface="Monaco"/>
              </a:rPr>
              <a:t> = num1;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</a:t>
            </a:r>
            <a:r>
              <a:rPr lang="en-US" sz="1200" dirty="0" err="1" smtClean="0">
                <a:latin typeface="Monaco"/>
                <a:cs typeface="Monaco"/>
              </a:rPr>
              <a:t>maxNum</a:t>
            </a:r>
            <a:r>
              <a:rPr lang="en-US" sz="1200" dirty="0" smtClean="0">
                <a:latin typeface="Monaco"/>
                <a:cs typeface="Monaco"/>
              </a:rPr>
              <a:t> = num2;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 smtClean="0">
                <a:latin typeface="Monaco"/>
                <a:cs typeface="Monaco"/>
              </a:rPr>
              <a:t>(</a:t>
            </a:r>
            <a:r>
              <a:rPr lang="en-US" sz="1200" dirty="0" err="1" smtClean="0">
                <a:latin typeface="Monaco"/>
                <a:cs typeface="Monaco"/>
              </a:rPr>
              <a:t>maxNum</a:t>
            </a:r>
            <a:r>
              <a:rPr lang="en-US" sz="1200" dirty="0" smtClean="0">
                <a:latin typeface="Monaco"/>
                <a:cs typeface="Monaco"/>
              </a:rPr>
              <a:t>);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>
                <a:latin typeface="Monaco"/>
                <a:cs typeface="Monaco"/>
              </a:rPr>
              <a:t>if (num1 &gt;= </a:t>
            </a:r>
            <a:r>
              <a:rPr lang="en-US" sz="1200" dirty="0" smtClean="0">
                <a:latin typeface="Monaco"/>
                <a:cs typeface="Monaco"/>
              </a:rPr>
              <a:t>num3)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            </a:t>
            </a:r>
            <a:r>
              <a:rPr lang="en-US" sz="1200" dirty="0" err="1">
                <a:latin typeface="Monaco"/>
                <a:cs typeface="Monaco"/>
              </a:rPr>
              <a:t>maxNum</a:t>
            </a:r>
            <a:r>
              <a:rPr lang="en-US" sz="1200" dirty="0">
                <a:latin typeface="Monaco"/>
                <a:cs typeface="Monaco"/>
              </a:rPr>
              <a:t> = num1;</a:t>
            </a:r>
          </a:p>
          <a:p>
            <a:r>
              <a:rPr lang="en-US" sz="1200" dirty="0">
                <a:latin typeface="Monaco"/>
                <a:cs typeface="Monaco"/>
              </a:rPr>
              <a:t>        else</a:t>
            </a:r>
          </a:p>
          <a:p>
            <a:r>
              <a:rPr lang="en-US" sz="1200" dirty="0">
                <a:latin typeface="Monaco"/>
                <a:cs typeface="Monaco"/>
              </a:rPr>
              <a:t>            </a:t>
            </a:r>
            <a:r>
              <a:rPr lang="en-US" sz="1200" dirty="0" err="1">
                <a:latin typeface="Monaco"/>
                <a:cs typeface="Monaco"/>
              </a:rPr>
              <a:t>maxNum</a:t>
            </a:r>
            <a:r>
              <a:rPr lang="en-US" sz="1200" dirty="0">
                <a:latin typeface="Monaco"/>
                <a:cs typeface="Monaco"/>
              </a:rPr>
              <a:t> = </a:t>
            </a:r>
            <a:r>
              <a:rPr lang="en-US" sz="1200" dirty="0" smtClean="0">
                <a:latin typeface="Monaco"/>
                <a:cs typeface="Monaco"/>
              </a:rPr>
              <a:t>num3;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        </a:t>
            </a:r>
          </a:p>
          <a:p>
            <a:r>
              <a:rPr lang="en-US" sz="1200" dirty="0">
                <a:latin typeface="Monaco"/>
                <a:cs typeface="Monaco"/>
              </a:rPr>
              <a:t>        </a:t>
            </a:r>
            <a:r>
              <a:rPr lang="en-US" sz="1200" dirty="0" err="1">
                <a:latin typeface="Monaco"/>
                <a:cs typeface="Monaco"/>
              </a:rPr>
              <a:t>System.out.println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maxNum</a:t>
            </a:r>
            <a:r>
              <a:rPr lang="en-US" sz="1200" dirty="0">
                <a:latin typeface="Monaco"/>
                <a:cs typeface="Monaco"/>
              </a:rPr>
              <a:t>);</a:t>
            </a:r>
            <a:r>
              <a:rPr lang="en-US" sz="1200" dirty="0" smtClean="0">
                <a:latin typeface="Monaco"/>
                <a:cs typeface="Monaco"/>
              </a:rPr>
              <a:t> 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>
                <a:latin typeface="Monaco"/>
                <a:cs typeface="Monaco"/>
              </a:rPr>
              <a:t>if (</a:t>
            </a:r>
            <a:r>
              <a:rPr lang="en-US" sz="1200" dirty="0" smtClean="0">
                <a:latin typeface="Monaco"/>
                <a:cs typeface="Monaco"/>
              </a:rPr>
              <a:t>num2 </a:t>
            </a:r>
            <a:r>
              <a:rPr lang="en-US" sz="1200" dirty="0">
                <a:latin typeface="Monaco"/>
                <a:cs typeface="Monaco"/>
              </a:rPr>
              <a:t>&gt;= num3)</a:t>
            </a:r>
          </a:p>
          <a:p>
            <a:r>
              <a:rPr lang="en-US" sz="1200" dirty="0">
                <a:latin typeface="Monaco"/>
                <a:cs typeface="Monaco"/>
              </a:rPr>
              <a:t>            </a:t>
            </a:r>
            <a:r>
              <a:rPr lang="en-US" sz="1200" dirty="0" err="1">
                <a:latin typeface="Monaco"/>
                <a:cs typeface="Monaco"/>
              </a:rPr>
              <a:t>maxNum</a:t>
            </a:r>
            <a:r>
              <a:rPr lang="en-US" sz="1200" dirty="0">
                <a:latin typeface="Monaco"/>
                <a:cs typeface="Monaco"/>
              </a:rPr>
              <a:t> = </a:t>
            </a:r>
            <a:r>
              <a:rPr lang="en-US" sz="1200" dirty="0" smtClean="0">
                <a:latin typeface="Monaco"/>
                <a:cs typeface="Monaco"/>
              </a:rPr>
              <a:t>num2;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        else</a:t>
            </a:r>
          </a:p>
          <a:p>
            <a:r>
              <a:rPr lang="en-US" sz="1200" dirty="0">
                <a:latin typeface="Monaco"/>
                <a:cs typeface="Monaco"/>
              </a:rPr>
              <a:t>            </a:t>
            </a:r>
            <a:r>
              <a:rPr lang="en-US" sz="1200" dirty="0" err="1">
                <a:latin typeface="Monaco"/>
                <a:cs typeface="Monaco"/>
              </a:rPr>
              <a:t>maxNum</a:t>
            </a:r>
            <a:r>
              <a:rPr lang="en-US" sz="1200" dirty="0">
                <a:latin typeface="Monaco"/>
                <a:cs typeface="Monaco"/>
              </a:rPr>
              <a:t> = num3;</a:t>
            </a:r>
          </a:p>
          <a:p>
            <a:r>
              <a:rPr lang="en-US" sz="1200" dirty="0">
                <a:latin typeface="Monaco"/>
                <a:cs typeface="Monaco"/>
              </a:rPr>
              <a:t>        </a:t>
            </a:r>
          </a:p>
          <a:p>
            <a:r>
              <a:rPr lang="en-US" sz="1200" dirty="0">
                <a:latin typeface="Monaco"/>
                <a:cs typeface="Monaco"/>
              </a:rPr>
              <a:t>        </a:t>
            </a:r>
            <a:r>
              <a:rPr lang="en-US" sz="1200" dirty="0" err="1">
                <a:latin typeface="Monaco"/>
                <a:cs typeface="Monaco"/>
              </a:rPr>
              <a:t>System.out.println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maxNum</a:t>
            </a:r>
            <a:r>
              <a:rPr lang="en-US" sz="1200" dirty="0">
                <a:latin typeface="Monaco"/>
                <a:cs typeface="Monaco"/>
              </a:rPr>
              <a:t>);</a:t>
            </a:r>
            <a:r>
              <a:rPr lang="en-US" sz="1200" dirty="0" smtClean="0">
                <a:latin typeface="Monaco"/>
                <a:cs typeface="Monaco"/>
              </a:rPr>
              <a:t>   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}</a:t>
            </a:r>
          </a:p>
          <a:p>
            <a:endParaRPr lang="en-US" sz="12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0972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4709718" cy="6555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num1 = 3, num2 = 7, num3 = 1;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if (num1 &gt;= num2)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num1;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else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num2;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>
                <a:latin typeface="Monaco"/>
                <a:cs typeface="Monaco"/>
              </a:rPr>
              <a:t>if (num1 &gt;= </a:t>
            </a:r>
            <a:r>
              <a:rPr lang="en-US" sz="1400" dirty="0" smtClean="0">
                <a:latin typeface="Monaco"/>
                <a:cs typeface="Monaco"/>
              </a:rPr>
              <a:t>num3)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   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 = num1;</a:t>
            </a:r>
          </a:p>
          <a:p>
            <a:r>
              <a:rPr lang="en-US" sz="1400" dirty="0">
                <a:latin typeface="Monaco"/>
                <a:cs typeface="Monaco"/>
              </a:rPr>
              <a:t>        else</a:t>
            </a:r>
          </a:p>
          <a:p>
            <a:r>
              <a:rPr lang="en-US" sz="1400" dirty="0">
                <a:latin typeface="Monaco"/>
                <a:cs typeface="Monaco"/>
              </a:rPr>
              <a:t>           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 = </a:t>
            </a:r>
            <a:r>
              <a:rPr lang="en-US" sz="1400" dirty="0" smtClean="0">
                <a:latin typeface="Monaco"/>
                <a:cs typeface="Monaco"/>
              </a:rPr>
              <a:t>num3;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);</a:t>
            </a:r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>
                <a:latin typeface="Monaco"/>
                <a:cs typeface="Monaco"/>
              </a:rPr>
              <a:t>if (</a:t>
            </a:r>
            <a:r>
              <a:rPr lang="en-US" sz="1400" dirty="0" smtClean="0">
                <a:latin typeface="Monaco"/>
                <a:cs typeface="Monaco"/>
              </a:rPr>
              <a:t>num2 </a:t>
            </a:r>
            <a:r>
              <a:rPr lang="en-US" sz="1400" dirty="0">
                <a:latin typeface="Monaco"/>
                <a:cs typeface="Monaco"/>
              </a:rPr>
              <a:t>&gt;= num3)</a:t>
            </a:r>
          </a:p>
          <a:p>
            <a:r>
              <a:rPr lang="en-US" sz="1400" dirty="0">
                <a:latin typeface="Monaco"/>
                <a:cs typeface="Monaco"/>
              </a:rPr>
              <a:t>           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 = </a:t>
            </a:r>
            <a:r>
              <a:rPr lang="en-US" sz="1400" dirty="0" smtClean="0">
                <a:latin typeface="Monaco"/>
                <a:cs typeface="Monaco"/>
              </a:rPr>
              <a:t>num2;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else</a:t>
            </a:r>
          </a:p>
          <a:p>
            <a:r>
              <a:rPr lang="en-US" sz="1400" dirty="0">
                <a:latin typeface="Monaco"/>
                <a:cs typeface="Monaco"/>
              </a:rPr>
              <a:t>           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 = num3;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);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8021" y="1981200"/>
            <a:ext cx="4601979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static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max(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num1,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num2)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>
                <a:latin typeface="Monaco"/>
                <a:cs typeface="Monaco"/>
              </a:rPr>
              <a:t>if (num1 &gt;= num2)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num1;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num2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; 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14400" y="3276600"/>
            <a:ext cx="5791200" cy="304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19200" y="1600200"/>
            <a:ext cx="2514600" cy="10668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048000"/>
            <a:ext cx="2514600" cy="10668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572000"/>
            <a:ext cx="2514600" cy="10668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3505200"/>
            <a:ext cx="126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max(3, </a:t>
            </a:r>
            <a:r>
              <a:rPr lang="en-US" sz="1400" dirty="0" smtClean="0">
                <a:latin typeface="Monaco"/>
                <a:cs typeface="Monaco"/>
              </a:rPr>
              <a:t>1)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6200" y="1981200"/>
            <a:ext cx="126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max(3, 7);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0" y="4953000"/>
            <a:ext cx="126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max</a:t>
            </a:r>
            <a:r>
              <a:rPr lang="en-US" sz="1400" dirty="0" smtClean="0">
                <a:latin typeface="Monaco"/>
                <a:cs typeface="Monaco"/>
              </a:rPr>
              <a:t>(7, 1)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37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4709718" cy="6555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num1 = 3, num2 = 7, num3 = 1;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if (num1 &gt;= num2)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num1;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else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num2;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>
                <a:latin typeface="Monaco"/>
                <a:cs typeface="Monaco"/>
              </a:rPr>
              <a:t>if (num1 &gt;= </a:t>
            </a:r>
            <a:r>
              <a:rPr lang="en-US" sz="1400" dirty="0" smtClean="0">
                <a:latin typeface="Monaco"/>
                <a:cs typeface="Monaco"/>
              </a:rPr>
              <a:t>num3)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   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 = num1;</a:t>
            </a:r>
          </a:p>
          <a:p>
            <a:r>
              <a:rPr lang="en-US" sz="1400" dirty="0">
                <a:latin typeface="Monaco"/>
                <a:cs typeface="Monaco"/>
              </a:rPr>
              <a:t>        else</a:t>
            </a:r>
          </a:p>
          <a:p>
            <a:r>
              <a:rPr lang="en-US" sz="1400" dirty="0">
                <a:latin typeface="Monaco"/>
                <a:cs typeface="Monaco"/>
              </a:rPr>
              <a:t>           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 = </a:t>
            </a:r>
            <a:r>
              <a:rPr lang="en-US" sz="1400" dirty="0" smtClean="0">
                <a:latin typeface="Monaco"/>
                <a:cs typeface="Monaco"/>
              </a:rPr>
              <a:t>num3;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);</a:t>
            </a:r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>
                <a:latin typeface="Monaco"/>
                <a:cs typeface="Monaco"/>
              </a:rPr>
              <a:t>if (</a:t>
            </a:r>
            <a:r>
              <a:rPr lang="en-US" sz="1400" dirty="0" smtClean="0">
                <a:latin typeface="Monaco"/>
                <a:cs typeface="Monaco"/>
              </a:rPr>
              <a:t>num2 </a:t>
            </a:r>
            <a:r>
              <a:rPr lang="en-US" sz="1400" dirty="0">
                <a:latin typeface="Monaco"/>
                <a:cs typeface="Monaco"/>
              </a:rPr>
              <a:t>&gt;= num3)</a:t>
            </a:r>
          </a:p>
          <a:p>
            <a:r>
              <a:rPr lang="en-US" sz="1400" dirty="0">
                <a:latin typeface="Monaco"/>
                <a:cs typeface="Monaco"/>
              </a:rPr>
              <a:t>           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 = </a:t>
            </a:r>
            <a:r>
              <a:rPr lang="en-US" sz="1400" dirty="0" smtClean="0">
                <a:latin typeface="Monaco"/>
                <a:cs typeface="Monaco"/>
              </a:rPr>
              <a:t>num2;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else</a:t>
            </a:r>
          </a:p>
          <a:p>
            <a:r>
              <a:rPr lang="en-US" sz="1400" dirty="0">
                <a:latin typeface="Monaco"/>
                <a:cs typeface="Monaco"/>
              </a:rPr>
              <a:t>           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 = num3;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);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44082" y="352248"/>
            <a:ext cx="5032936" cy="61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max(3, 7);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max(3, 1);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);</a:t>
            </a:r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max(7, 1);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);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>
                <a:latin typeface="Monaco"/>
                <a:cs typeface="Monaco"/>
              </a:rPr>
              <a:t>public 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max(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num1,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num2)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if </a:t>
            </a:r>
            <a:r>
              <a:rPr lang="en-US" sz="1400" dirty="0">
                <a:latin typeface="Monaco"/>
                <a:cs typeface="Monaco"/>
              </a:rPr>
              <a:t>(num1 &gt;= num2)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num1;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num2;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        </a:t>
            </a:r>
          </a:p>
          <a:p>
            <a:r>
              <a:rPr lang="en-US" sz="1400" dirty="0" smtClean="0">
                <a:latin typeface="Monaco"/>
                <a:cs typeface="Monaco"/>
              </a:rPr>
              <a:t>    } </a:t>
            </a:r>
            <a:endParaRPr lang="en-US" sz="14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410200" y="2971800"/>
            <a:ext cx="10668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9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2667000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86000"/>
            <a:ext cx="3683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24864" y="276048"/>
            <a:ext cx="5032936" cy="61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max(3, 7);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max(3, 1);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);</a:t>
            </a:r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= max(7, 1);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);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>
                <a:latin typeface="Monaco"/>
                <a:cs typeface="Monaco"/>
              </a:rPr>
              <a:t>public 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max(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num1,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num2)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if </a:t>
            </a:r>
            <a:r>
              <a:rPr lang="en-US" sz="1400" dirty="0">
                <a:latin typeface="Monaco"/>
                <a:cs typeface="Monaco"/>
              </a:rPr>
              <a:t>(num1 &gt;= num2)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num1;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num2;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        </a:t>
            </a:r>
          </a:p>
          <a:p>
            <a:r>
              <a:rPr lang="en-US" sz="1400" dirty="0" smtClean="0">
                <a:latin typeface="Monaco"/>
                <a:cs typeface="Monaco"/>
              </a:rPr>
              <a:t>    } </a:t>
            </a:r>
            <a:endParaRPr lang="en-US" sz="14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562600" y="2971800"/>
            <a:ext cx="10668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4264" y="554535"/>
            <a:ext cx="5032936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(max(3, 7));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(max(3,1))</a:t>
            </a:r>
            <a:r>
              <a:rPr lang="en-US" sz="1400" dirty="0">
                <a:latin typeface="Monaco"/>
                <a:cs typeface="Monaco"/>
              </a:rPr>
              <a:t>;</a:t>
            </a:r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(max(7, 1))</a:t>
            </a:r>
            <a:r>
              <a:rPr lang="en-US" sz="1400" dirty="0">
                <a:latin typeface="Monaco"/>
                <a:cs typeface="Monaco"/>
              </a:rPr>
              <a:t>;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>
                <a:latin typeface="Monaco"/>
                <a:cs typeface="Monaco"/>
              </a:rPr>
              <a:t>public 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max(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num1,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num2)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if </a:t>
            </a:r>
            <a:r>
              <a:rPr lang="en-US" sz="1400" dirty="0">
                <a:latin typeface="Monaco"/>
                <a:cs typeface="Monaco"/>
              </a:rPr>
              <a:t>(num1 &gt;= num2)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num1;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num2;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        </a:t>
            </a:r>
          </a:p>
          <a:p>
            <a:r>
              <a:rPr lang="en-US" sz="1400" dirty="0" smtClean="0">
                <a:latin typeface="Monaco"/>
                <a:cs typeface="Monaco"/>
              </a:rPr>
              <a:t>    } </a:t>
            </a:r>
            <a:endParaRPr lang="en-US" sz="14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385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3467100" cy="2349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600200"/>
            <a:ext cx="3009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09600"/>
            <a:ext cx="5032936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 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(max(3, 7));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(max(3, 1))</a:t>
            </a:r>
            <a:r>
              <a:rPr lang="en-US" sz="1400" dirty="0">
                <a:latin typeface="Monaco"/>
                <a:cs typeface="Monaco"/>
              </a:rPr>
              <a:t>;</a:t>
            </a:r>
            <a:r>
              <a:rPr lang="en-US" sz="1400" dirty="0" smtClean="0">
                <a:latin typeface="Monaco"/>
                <a:cs typeface="Monaco"/>
              </a:rPr>
              <a:t> 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(max(7, 1))</a:t>
            </a:r>
            <a:r>
              <a:rPr lang="en-US" sz="1400" dirty="0">
                <a:latin typeface="Monaco"/>
                <a:cs typeface="Monaco"/>
              </a:rPr>
              <a:t>;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>
                <a:latin typeface="Monaco"/>
                <a:cs typeface="Monaco"/>
              </a:rPr>
              <a:t>public 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max(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num1,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num2)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if </a:t>
            </a:r>
            <a:r>
              <a:rPr lang="en-US" sz="1400" dirty="0">
                <a:latin typeface="Monaco"/>
                <a:cs typeface="Monaco"/>
              </a:rPr>
              <a:t>(num1 &gt;= num2)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num1;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num2;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 err="1">
                <a:latin typeface="Monaco"/>
                <a:cs typeface="Monaco"/>
              </a:rPr>
              <a:t>maxNum</a:t>
            </a:r>
            <a:r>
              <a:rPr lang="en-US" sz="1400" dirty="0">
                <a:latin typeface="Monaco"/>
                <a:cs typeface="Monaco"/>
              </a:rPr>
              <a:t>;        </a:t>
            </a:r>
          </a:p>
          <a:p>
            <a:r>
              <a:rPr lang="en-US" sz="1400" dirty="0" smtClean="0">
                <a:latin typeface="Monaco"/>
                <a:cs typeface="Monaco"/>
              </a:rPr>
              <a:t>    } </a:t>
            </a:r>
            <a:endParaRPr lang="en-US" sz="14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1295400"/>
            <a:ext cx="35052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Output Window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7</a:t>
            </a:r>
          </a:p>
          <a:p>
            <a:r>
              <a:rPr lang="en-US" sz="1400" dirty="0" smtClean="0">
                <a:latin typeface="Monaco"/>
                <a:cs typeface="Monaco"/>
              </a:rPr>
              <a:t>3</a:t>
            </a:r>
          </a:p>
          <a:p>
            <a:r>
              <a:rPr lang="en-US" sz="1400" dirty="0">
                <a:latin typeface="Monaco"/>
                <a:cs typeface="Monaco"/>
              </a:rPr>
              <a:t>7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3352800"/>
            <a:ext cx="31242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Memory (main)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max(3,7)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/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max(3, 1)</a:t>
            </a:r>
            <a:br>
              <a:rPr lang="en-US" sz="1400" dirty="0" smtClean="0">
                <a:latin typeface="Monaco"/>
                <a:cs typeface="Monaco"/>
              </a:rPr>
            </a:b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max(7, 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1600" y="3352800"/>
            <a:ext cx="3124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Memory (max)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num1: 3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num2: 7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: 7</a:t>
            </a:r>
          </a:p>
          <a:p>
            <a:endParaRPr lang="en-US" sz="1400" dirty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36692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_______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5600" y="37338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7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0" y="40502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_______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81800" y="4188023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3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45074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_______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1800" y="4648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7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91600" y="3352800"/>
            <a:ext cx="3124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Memory (max)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num1: 3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num2: 1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: 3</a:t>
            </a:r>
          </a:p>
          <a:p>
            <a:endParaRPr lang="en-US" sz="1400" dirty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91600" y="3352800"/>
            <a:ext cx="3124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Memory (max)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num1: 7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num2: 1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maxNum</a:t>
            </a:r>
            <a:r>
              <a:rPr lang="en-US" sz="1400" dirty="0" smtClean="0">
                <a:latin typeface="Monaco"/>
                <a:cs typeface="Monaco"/>
              </a:rPr>
              <a:t>: 7</a:t>
            </a:r>
          </a:p>
          <a:p>
            <a:endParaRPr lang="en-US" sz="1400" dirty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612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uild="allAtOnce" animBg="1"/>
      <p:bldP spid="10" grpId="0"/>
      <p:bldP spid="2" grpId="0"/>
      <p:bldP spid="22" grpId="0"/>
      <p:bldP spid="23" grpId="0"/>
      <p:bldP spid="30" grpId="0"/>
      <p:bldP spid="31" grpId="0"/>
      <p:bldP spid="32" grpId="0" animBg="1"/>
      <p:bldP spid="32" grpId="1" build="allAtOnce" animBg="1"/>
      <p:bldP spid="33" grpId="0" animBg="1"/>
      <p:bldP spid="33" grpI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990600"/>
            <a:ext cx="6433547" cy="569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 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sum = 0;</a:t>
            </a:r>
          </a:p>
          <a:p>
            <a:r>
              <a:rPr lang="da-DK" sz="1400" dirty="0" smtClean="0">
                <a:latin typeface="Monaco"/>
                <a:cs typeface="Monaco"/>
              </a:rPr>
              <a:t>        for </a:t>
            </a:r>
            <a:r>
              <a:rPr lang="da-DK" sz="1400" dirty="0">
                <a:latin typeface="Monaco"/>
                <a:cs typeface="Monaco"/>
              </a:rPr>
              <a:t>(</a:t>
            </a:r>
            <a:r>
              <a:rPr lang="da-DK" sz="1400" dirty="0" err="1">
                <a:latin typeface="Monaco"/>
                <a:cs typeface="Monaco"/>
              </a:rPr>
              <a:t>int</a:t>
            </a:r>
            <a:r>
              <a:rPr lang="da-DK" sz="1400" dirty="0">
                <a:latin typeface="Monaco"/>
                <a:cs typeface="Monaco"/>
              </a:rPr>
              <a:t> i = 1; i &lt;= 10; i++</a:t>
            </a:r>
            <a:r>
              <a:rPr lang="da-DK" sz="1400" dirty="0" smtClean="0">
                <a:latin typeface="Monaco"/>
                <a:cs typeface="Monaco"/>
              </a:rPr>
              <a:t>)</a:t>
            </a:r>
          </a:p>
          <a:p>
            <a:r>
              <a:rPr lang="da-DK" sz="1400" dirty="0" smtClean="0">
                <a:latin typeface="Monaco"/>
                <a:cs typeface="Monaco"/>
              </a:rPr>
              <a:t>        {</a:t>
            </a:r>
            <a:endParaRPr lang="da-DK" sz="1400" dirty="0">
              <a:latin typeface="Monaco"/>
              <a:cs typeface="Monaco"/>
            </a:endParaRPr>
          </a:p>
          <a:p>
            <a:r>
              <a:rPr lang="is-IS" sz="1400" dirty="0" smtClean="0">
                <a:latin typeface="Monaco"/>
                <a:cs typeface="Monaco"/>
              </a:rPr>
              <a:t>            sum </a:t>
            </a:r>
            <a:r>
              <a:rPr lang="is-IS" sz="1400" dirty="0">
                <a:latin typeface="Monaco"/>
                <a:cs typeface="Monaco"/>
              </a:rPr>
              <a:t>+= i;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("Sum from 1 to 10 is " + sum);</a:t>
            </a:r>
          </a:p>
          <a:p>
            <a:endParaRPr lang="is-IS" sz="1400" dirty="0" smtClean="0">
              <a:latin typeface="Monaco"/>
              <a:cs typeface="Monaco"/>
            </a:endParaRPr>
          </a:p>
          <a:p>
            <a:r>
              <a:rPr lang="is-IS" sz="1400" dirty="0">
                <a:latin typeface="Monaco"/>
                <a:cs typeface="Monaco"/>
              </a:rPr>
              <a:t> </a:t>
            </a:r>
            <a:r>
              <a:rPr lang="is-IS" sz="1400" dirty="0" smtClean="0">
                <a:latin typeface="Monaco"/>
                <a:cs typeface="Monaco"/>
              </a:rPr>
              <a:t>       sum </a:t>
            </a:r>
            <a:r>
              <a:rPr lang="is-IS" sz="1400" dirty="0">
                <a:latin typeface="Monaco"/>
                <a:cs typeface="Monaco"/>
              </a:rPr>
              <a:t>= 0;</a:t>
            </a:r>
          </a:p>
          <a:p>
            <a:r>
              <a:rPr lang="da-DK" sz="1400" dirty="0" smtClean="0">
                <a:latin typeface="Monaco"/>
                <a:cs typeface="Monaco"/>
              </a:rPr>
              <a:t>        for </a:t>
            </a:r>
            <a:r>
              <a:rPr lang="da-DK" sz="1400" dirty="0">
                <a:latin typeface="Monaco"/>
                <a:cs typeface="Monaco"/>
              </a:rPr>
              <a:t>(</a:t>
            </a:r>
            <a:r>
              <a:rPr lang="da-DK" sz="1400" dirty="0" err="1">
                <a:latin typeface="Monaco"/>
                <a:cs typeface="Monaco"/>
              </a:rPr>
              <a:t>int</a:t>
            </a:r>
            <a:r>
              <a:rPr lang="da-DK" sz="1400" dirty="0">
                <a:latin typeface="Monaco"/>
                <a:cs typeface="Monaco"/>
              </a:rPr>
              <a:t> i = 20; i &lt;= 37; i++</a:t>
            </a:r>
            <a:r>
              <a:rPr lang="da-DK" sz="1400" dirty="0" smtClean="0">
                <a:latin typeface="Monaco"/>
                <a:cs typeface="Monaco"/>
              </a:rPr>
              <a:t>)</a:t>
            </a:r>
          </a:p>
          <a:p>
            <a:r>
              <a:rPr lang="da-DK" sz="1400" dirty="0">
                <a:latin typeface="Monaco"/>
                <a:cs typeface="Monaco"/>
              </a:rPr>
              <a:t> </a:t>
            </a:r>
            <a:r>
              <a:rPr lang="da-DK" sz="1400" dirty="0" smtClean="0">
                <a:latin typeface="Monaco"/>
                <a:cs typeface="Monaco"/>
              </a:rPr>
              <a:t>       {</a:t>
            </a:r>
            <a:endParaRPr lang="da-DK" sz="1400" dirty="0">
              <a:latin typeface="Monaco"/>
              <a:cs typeface="Monaco"/>
            </a:endParaRPr>
          </a:p>
          <a:p>
            <a:r>
              <a:rPr lang="is-IS" sz="1400" dirty="0" smtClean="0">
                <a:latin typeface="Monaco"/>
                <a:cs typeface="Monaco"/>
              </a:rPr>
              <a:t>            sum </a:t>
            </a:r>
            <a:r>
              <a:rPr lang="is-IS" sz="1400" dirty="0">
                <a:latin typeface="Monaco"/>
                <a:cs typeface="Monaco"/>
              </a:rPr>
              <a:t>+= i</a:t>
            </a:r>
            <a:r>
              <a:rPr lang="is-IS" sz="1400" dirty="0" smtClean="0">
                <a:latin typeface="Monaco"/>
                <a:cs typeface="Monaco"/>
              </a:rPr>
              <a:t>;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("Sum from 20 to 37 is " + sum);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is-IS" sz="1400" dirty="0" smtClean="0">
                <a:latin typeface="Monaco"/>
                <a:cs typeface="Monaco"/>
              </a:rPr>
              <a:t>        sum </a:t>
            </a:r>
            <a:r>
              <a:rPr lang="is-IS" sz="1400" dirty="0">
                <a:latin typeface="Monaco"/>
                <a:cs typeface="Monaco"/>
              </a:rPr>
              <a:t>= 0;</a:t>
            </a:r>
          </a:p>
          <a:p>
            <a:r>
              <a:rPr lang="da-DK" sz="1400" dirty="0" smtClean="0">
                <a:latin typeface="Monaco"/>
                <a:cs typeface="Monaco"/>
              </a:rPr>
              <a:t>        for </a:t>
            </a:r>
            <a:r>
              <a:rPr lang="da-DK" sz="1400" dirty="0">
                <a:latin typeface="Monaco"/>
                <a:cs typeface="Monaco"/>
              </a:rPr>
              <a:t>(</a:t>
            </a:r>
            <a:r>
              <a:rPr lang="da-DK" sz="1400" dirty="0" err="1">
                <a:latin typeface="Monaco"/>
                <a:cs typeface="Monaco"/>
              </a:rPr>
              <a:t>int</a:t>
            </a:r>
            <a:r>
              <a:rPr lang="da-DK" sz="1400" dirty="0">
                <a:latin typeface="Monaco"/>
                <a:cs typeface="Monaco"/>
              </a:rPr>
              <a:t> i = 35; i &lt;= 49; i++</a:t>
            </a:r>
            <a:r>
              <a:rPr lang="da-DK" sz="1400" dirty="0" smtClean="0">
                <a:latin typeface="Monaco"/>
                <a:cs typeface="Monaco"/>
              </a:rPr>
              <a:t>)</a:t>
            </a:r>
          </a:p>
          <a:p>
            <a:r>
              <a:rPr lang="da-DK" sz="1400" dirty="0" smtClean="0">
                <a:latin typeface="Monaco"/>
                <a:cs typeface="Monaco"/>
              </a:rPr>
              <a:t>        {</a:t>
            </a:r>
            <a:endParaRPr lang="da-DK" sz="1400" dirty="0">
              <a:latin typeface="Monaco"/>
              <a:cs typeface="Monaco"/>
            </a:endParaRPr>
          </a:p>
          <a:p>
            <a:r>
              <a:rPr lang="is-IS" sz="1400" dirty="0" smtClean="0">
                <a:latin typeface="Monaco"/>
                <a:cs typeface="Monaco"/>
              </a:rPr>
              <a:t>            sum </a:t>
            </a:r>
            <a:r>
              <a:rPr lang="is-IS" sz="1400" dirty="0">
                <a:latin typeface="Monaco"/>
                <a:cs typeface="Monaco"/>
              </a:rPr>
              <a:t>+= i</a:t>
            </a:r>
            <a:r>
              <a:rPr lang="is-IS" sz="1400" dirty="0" smtClean="0">
                <a:latin typeface="Monaco"/>
                <a:cs typeface="Monaco"/>
              </a:rPr>
              <a:t>;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("Sum from 35 to 49 is " + sum)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 </a:t>
            </a:r>
            <a:endParaRPr lang="en-US" sz="14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alibri"/>
                <a:cs typeface="Calibri"/>
              </a:rPr>
              <a:t>Write a method to replace the redundant code for summing up multiple numbers in a for loop. 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64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685800"/>
            <a:ext cx="6433547" cy="5262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 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sum = </a:t>
            </a:r>
            <a:r>
              <a:rPr lang="en-US" sz="1400" dirty="0" smtClean="0">
                <a:latin typeface="Monaco"/>
                <a:cs typeface="Monaco"/>
              </a:rPr>
              <a:t>add(1, 10);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("Sum from 1 to 10 is " + sum);</a:t>
            </a:r>
          </a:p>
          <a:p>
            <a:endParaRPr lang="is-IS" sz="1400" dirty="0" smtClean="0">
              <a:latin typeface="Monaco"/>
              <a:cs typeface="Monaco"/>
            </a:endParaRPr>
          </a:p>
          <a:p>
            <a:r>
              <a:rPr lang="is-IS" sz="1400" dirty="0">
                <a:latin typeface="Monaco"/>
                <a:cs typeface="Monaco"/>
              </a:rPr>
              <a:t> </a:t>
            </a:r>
            <a:r>
              <a:rPr lang="is-IS" sz="1400" dirty="0" smtClean="0">
                <a:latin typeface="Monaco"/>
                <a:cs typeface="Monaco"/>
              </a:rPr>
              <a:t>       sum </a:t>
            </a:r>
            <a:r>
              <a:rPr lang="is-IS" sz="1400" dirty="0">
                <a:latin typeface="Monaco"/>
                <a:cs typeface="Monaco"/>
              </a:rPr>
              <a:t>= </a:t>
            </a:r>
            <a:r>
              <a:rPr lang="is-IS" sz="1400" dirty="0" smtClean="0">
                <a:latin typeface="Monaco"/>
                <a:cs typeface="Monaco"/>
              </a:rPr>
              <a:t>add(20, 37);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("Sum from 20 to 37 is " + sum);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is-IS" sz="1400" dirty="0" smtClean="0">
                <a:latin typeface="Monaco"/>
                <a:cs typeface="Monaco"/>
              </a:rPr>
              <a:t>        sum </a:t>
            </a:r>
            <a:r>
              <a:rPr lang="is-IS" sz="1400" dirty="0">
                <a:latin typeface="Monaco"/>
                <a:cs typeface="Monaco"/>
              </a:rPr>
              <a:t>= </a:t>
            </a:r>
            <a:r>
              <a:rPr lang="is-IS" sz="1400" dirty="0" smtClean="0">
                <a:latin typeface="Monaco"/>
                <a:cs typeface="Monaco"/>
              </a:rPr>
              <a:t>add(35, 49);</a:t>
            </a:r>
            <a:endParaRPr lang="is-I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("Sum from 35 to 49 is " + sum)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static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add(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start,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end)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sum = 0;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= start;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&lt;= end;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++)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sum +=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return sum;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 </a:t>
            </a:r>
            <a:endParaRPr lang="en-US" sz="14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854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0370" y="4028182"/>
            <a:ext cx="6940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Read Sections 6.1 - 6.3</a:t>
            </a:r>
          </a:p>
          <a:p>
            <a:pPr algn="ctr"/>
            <a:r>
              <a:rPr lang="en-US" sz="3200" dirty="0" smtClean="0"/>
              <a:t>Your lab is due Monday (October 27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)!!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749300"/>
            <a:ext cx="2667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is a method?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method is just a chunk of code that does a particular job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Why would you </a:t>
            </a:r>
            <a:r>
              <a:rPr lang="en-US" sz="2400" dirty="0" smtClean="0"/>
              <a:t>want </a:t>
            </a:r>
            <a:r>
              <a:rPr lang="en-US" sz="2400" dirty="0"/>
              <a:t>to create new methods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Sometimes a program becomes unmanageably long, and methods are helpful for breaking it up into bite-sized pieces.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Or </a:t>
            </a:r>
            <a:r>
              <a:rPr lang="en-US" sz="2400" dirty="0"/>
              <a:t>you want a program to do the same thing in several very different places of a </a:t>
            </a:r>
            <a:r>
              <a:rPr lang="en-US" sz="2400" dirty="0" smtClean="0"/>
              <a:t>program.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have been using methods without even realizing it!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 smtClean="0">
                <a:latin typeface="Monaco"/>
                <a:cs typeface="Monaco"/>
              </a:rPr>
              <a:t>public static void main(String[] </a:t>
            </a:r>
            <a:r>
              <a:rPr lang="en-US" sz="2000" dirty="0" err="1" smtClean="0">
                <a:latin typeface="Monaco"/>
                <a:cs typeface="Monaco"/>
              </a:rPr>
              <a:t>args</a:t>
            </a:r>
            <a:r>
              <a:rPr lang="en-US" sz="2000" dirty="0" smtClean="0">
                <a:latin typeface="Monaco"/>
                <a:cs typeface="Monaco"/>
              </a:rPr>
              <a:t>), S.O.P.L(), </a:t>
            </a:r>
            <a:r>
              <a:rPr lang="en-US" sz="2000" dirty="0" err="1" smtClean="0">
                <a:latin typeface="Monaco"/>
                <a:cs typeface="Monaco"/>
              </a:rPr>
              <a:t>nextInt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414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200" dirty="0" smtClean="0">
                <a:latin typeface="Monaco"/>
                <a:cs typeface="Monaco"/>
              </a:rPr>
              <a:t>main</a:t>
            </a:r>
            <a:r>
              <a:rPr lang="en-US" sz="3600" dirty="0" smtClean="0"/>
              <a:t> method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2700277"/>
            <a:ext cx="5448502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 smtClean="0">
                <a:latin typeface="Monaco"/>
                <a:cs typeface="Monaco"/>
              </a:rPr>
              <a:t>   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num1 = 5, num2 = 6;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sum = num1 + num2;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(sum);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}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195" y="2878990"/>
            <a:ext cx="1967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method header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3157477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eft Bracket 7"/>
          <p:cNvSpPr/>
          <p:nvPr/>
        </p:nvSpPr>
        <p:spPr>
          <a:xfrm>
            <a:off x="3352800" y="3386077"/>
            <a:ext cx="381000" cy="175260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3945790"/>
            <a:ext cx="1726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method body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0800" y="4224277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1676400"/>
            <a:ext cx="1270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modifiers</a:t>
            </a:r>
            <a:endParaRPr lang="en-US" sz="2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8200" y="2133600"/>
            <a:ext cx="3810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14800" y="2133600"/>
            <a:ext cx="53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88083" y="1668959"/>
            <a:ext cx="912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return</a:t>
            </a:r>
            <a:br>
              <a:rPr lang="en-US" sz="2200" dirty="0" smtClean="0"/>
            </a:br>
            <a:r>
              <a:rPr lang="en-US" sz="2200" dirty="0" smtClean="0"/>
              <a:t>type</a:t>
            </a:r>
            <a:endParaRPr lang="en-US" sz="22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5943600" y="2438400"/>
            <a:ext cx="842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66167" y="1668959"/>
            <a:ext cx="1090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method</a:t>
            </a:r>
          </a:p>
          <a:p>
            <a:pPr algn="ctr"/>
            <a:r>
              <a:rPr lang="en-US" sz="2200" dirty="0" smtClean="0"/>
              <a:t>name</a:t>
            </a:r>
            <a:endParaRPr lang="en-US" sz="2200" dirty="0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6629400" y="2438400"/>
            <a:ext cx="381842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66237" y="1668959"/>
            <a:ext cx="2274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Formal parameter</a:t>
            </a:r>
            <a:endParaRPr lang="en-US" sz="22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 flipH="1">
            <a:off x="8521886" y="2099846"/>
            <a:ext cx="381842" cy="9481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/>
          <p:cNvSpPr/>
          <p:nvPr/>
        </p:nvSpPr>
        <p:spPr>
          <a:xfrm rot="16200000">
            <a:off x="7886700" y="2628900"/>
            <a:ext cx="152400" cy="160020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45592" y="3988713"/>
            <a:ext cx="1798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parameter list</a:t>
            </a:r>
            <a:endParaRPr lang="en-US" sz="22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8077200" y="3581400"/>
            <a:ext cx="2209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24600" y="2895600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363200" y="1905000"/>
            <a:ext cx="1257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method</a:t>
            </a:r>
          </a:p>
          <a:p>
            <a:pPr algn="ctr"/>
            <a:r>
              <a:rPr lang="en-US" sz="2200" dirty="0" smtClean="0"/>
              <a:t>signature</a:t>
            </a:r>
            <a:endParaRPr lang="en-US" sz="2200" dirty="0"/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9144000" y="2674441"/>
            <a:ext cx="1847894" cy="5259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3" grpId="0"/>
      <p:bldP spid="18" grpId="0"/>
      <p:bldP spid="21" grpId="0"/>
      <p:bldP spid="24" grpId="0"/>
      <p:bldP spid="26" grpId="0" animBg="1"/>
      <p:bldP spid="27" grpId="0"/>
      <p:bldP spid="32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definitions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Modifiers: Access control modifiers and non-access control modifiers.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Access control modifiers: </a:t>
            </a:r>
            <a:br>
              <a:rPr lang="en-US" sz="2400" dirty="0" smtClean="0"/>
            </a:br>
            <a:r>
              <a:rPr lang="en-US" sz="2400" dirty="0" smtClean="0"/>
              <a:t>- Controls who can see and access your method. </a:t>
            </a:r>
            <a:br>
              <a:rPr lang="en-US" sz="2400" dirty="0" smtClean="0"/>
            </a:br>
            <a:r>
              <a:rPr lang="en-US" sz="2400" dirty="0" smtClean="0"/>
              <a:t>- public, private and protected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Non-access control modifiers:</a:t>
            </a:r>
            <a:br>
              <a:rPr lang="en-US" sz="2400" dirty="0" smtClean="0"/>
            </a:br>
            <a:r>
              <a:rPr lang="en-US" sz="2400" dirty="0" smtClean="0"/>
              <a:t>- Used for achieving other functionality.</a:t>
            </a:r>
            <a:br>
              <a:rPr lang="en-US" sz="2400" dirty="0" smtClean="0"/>
            </a:br>
            <a:r>
              <a:rPr lang="en-US" sz="2400" dirty="0" smtClean="0"/>
              <a:t>- We will only use static in Programming I</a:t>
            </a:r>
            <a:br>
              <a:rPr lang="en-US" sz="2400" dirty="0" smtClean="0"/>
            </a:br>
            <a:r>
              <a:rPr lang="en-US" sz="2400" dirty="0" smtClean="0"/>
              <a:t>- You will learn about other modifiers in Programming II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552700"/>
            <a:ext cx="388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Some definitions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method may return a value.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return type </a:t>
            </a:r>
            <a:r>
              <a:rPr lang="en-US" sz="2400" dirty="0"/>
              <a:t>is the data type of the value the method returns.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method does not return a value, the </a:t>
            </a:r>
            <a:r>
              <a:rPr lang="en-US" sz="2400" dirty="0" smtClean="0"/>
              <a:t>return type </a:t>
            </a:r>
            <a:r>
              <a:rPr lang="en-US" sz="2400" dirty="0"/>
              <a:t>is the keyword </a:t>
            </a:r>
            <a:r>
              <a:rPr lang="en-US" sz="2400" dirty="0">
                <a:solidFill>
                  <a:srgbClr val="FF0000"/>
                </a:solidFill>
              </a:rPr>
              <a:t>void</a:t>
            </a:r>
            <a:r>
              <a:rPr lang="en-US" sz="2400" dirty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the </a:t>
            </a:r>
            <a:r>
              <a:rPr lang="en-US" sz="2400" dirty="0" smtClean="0"/>
              <a:t>return type in </a:t>
            </a:r>
            <a:r>
              <a:rPr lang="en-US" sz="2400" dirty="0"/>
              <a:t>the main method is </a:t>
            </a:r>
            <a:r>
              <a:rPr lang="en-US" sz="2400" dirty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Other examples of return types are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String, etc.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If you have a return type other than void, you MUST have a return statement at the</a:t>
            </a:r>
            <a:br>
              <a:rPr lang="en-US" sz="2400" dirty="0" smtClean="0"/>
            </a:br>
            <a:r>
              <a:rPr lang="en-US" sz="2400" dirty="0" smtClean="0"/>
              <a:t>end of your method.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52400"/>
            <a:ext cx="1879600" cy="27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Writing a sum method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40108"/>
            <a:ext cx="4709718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sum1, sum2, sum3;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sum1 = 2 + 3;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(sum1);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sum2 = 7 + 20;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(sum2);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sum3 = 38 + 21;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(sum3);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public static 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add(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a, 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b)</a:t>
            </a:r>
          </a:p>
          <a:p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      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sum = a + b;</a:t>
            </a:r>
          </a:p>
          <a:p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      return sum;</a:t>
            </a:r>
          </a:p>
          <a:p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  }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371600"/>
            <a:ext cx="54681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parameters: </a:t>
            </a:r>
            <a:r>
              <a:rPr lang="en-US" sz="2400" i="1" dirty="0" smtClean="0"/>
              <a:t>a</a:t>
            </a:r>
            <a:r>
              <a:rPr lang="en-US" sz="2400" dirty="0" smtClean="0"/>
              <a:t>, b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parameter types: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400" dirty="0" smtClean="0"/>
              <a:t>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endParaRPr lang="en-US" sz="2000" dirty="0" smtClean="0">
              <a:latin typeface="Monaco"/>
              <a:cs typeface="Monac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ata type being returned is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method name: </a:t>
            </a:r>
            <a:r>
              <a:rPr lang="en-US" sz="2000" dirty="0" smtClean="0">
                <a:latin typeface="Monaco"/>
                <a:cs typeface="Monaco"/>
              </a:rPr>
              <a:t>add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main</a:t>
            </a:r>
            <a:r>
              <a:rPr lang="en-US" sz="2400" dirty="0" smtClean="0"/>
              <a:t> method cannot use variables</a:t>
            </a:r>
            <a:br>
              <a:rPr lang="en-US" sz="2400" dirty="0" smtClean="0"/>
            </a:br>
            <a:r>
              <a:rPr lang="en-US" sz="2400" dirty="0" smtClean="0"/>
              <a:t>declared inside the </a:t>
            </a:r>
            <a:r>
              <a:rPr lang="en-US" sz="2000" dirty="0" smtClean="0">
                <a:latin typeface="Monaco"/>
                <a:cs typeface="Monaco"/>
              </a:rPr>
              <a:t>add</a:t>
            </a:r>
            <a:r>
              <a:rPr lang="en-US" sz="2400" dirty="0" smtClean="0"/>
              <a:t> method.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add</a:t>
            </a:r>
            <a:r>
              <a:rPr lang="en-US" sz="2400" dirty="0" smtClean="0"/>
              <a:t> method cannot use variables</a:t>
            </a:r>
            <a:br>
              <a:rPr lang="en-US" sz="2400" dirty="0" smtClean="0"/>
            </a:br>
            <a:r>
              <a:rPr lang="en-US" sz="2400" dirty="0" smtClean="0"/>
              <a:t>declared inside the </a:t>
            </a:r>
            <a:r>
              <a:rPr lang="en-US" sz="2000" dirty="0" smtClean="0">
                <a:latin typeface="Monaco"/>
                <a:cs typeface="Monaco"/>
              </a:rPr>
              <a:t>main</a:t>
            </a:r>
            <a:r>
              <a:rPr lang="en-US" sz="2400" dirty="0" smtClean="0"/>
              <a:t> method (*).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Currently, the </a:t>
            </a:r>
            <a:r>
              <a:rPr lang="en-US" sz="2000" dirty="0" smtClean="0">
                <a:latin typeface="Monaco"/>
                <a:cs typeface="Monaco"/>
              </a:rPr>
              <a:t>add</a:t>
            </a:r>
            <a:r>
              <a:rPr lang="en-US" sz="2400" dirty="0" smtClean="0"/>
              <a:t> method is not being</a:t>
            </a:r>
            <a:br>
              <a:rPr lang="en-US" sz="2400" dirty="0" smtClean="0"/>
            </a:br>
            <a:r>
              <a:rPr lang="en-US" sz="2400" dirty="0" smtClean="0"/>
              <a:t>used.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4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40108"/>
            <a:ext cx="4709718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sum1, sum2, sum3;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sum1 = 2 + 3;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(sum1);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sum2 = 7 + 20;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(sum2);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sum3 = 38 + 21;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(sum3);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public static 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add(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a, 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b)</a:t>
            </a:r>
          </a:p>
          <a:p>
            <a:r>
              <a:rPr lang="en-US" sz="140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sum = a + b;</a:t>
            </a:r>
          </a:p>
          <a:p>
            <a:r>
              <a:rPr lang="en-US" sz="140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      return sum;</a:t>
            </a:r>
          </a:p>
          <a:p>
            <a:r>
              <a:rPr lang="en-US" sz="140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  }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2557046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add(2, 3)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7432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3242846"/>
            <a:ext cx="1415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add(7, 20)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3429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3852446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add(38, 21)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8000" y="40386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400" y="1295400"/>
            <a:ext cx="646327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Each method has its own name.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When that method name is encountered</a:t>
            </a:r>
            <a:br>
              <a:rPr lang="en-US" sz="2400" dirty="0" smtClean="0"/>
            </a:br>
            <a:r>
              <a:rPr lang="en-US" sz="2400" dirty="0" smtClean="0"/>
              <a:t>in the program, the execution branches to</a:t>
            </a:r>
            <a:br>
              <a:rPr lang="en-US" sz="2400" dirty="0" smtClean="0"/>
            </a:br>
            <a:r>
              <a:rPr lang="en-US" sz="2400" dirty="0" smtClean="0"/>
              <a:t>the body of the method.</a:t>
            </a:r>
            <a:endParaRPr lang="en-US" sz="2000" dirty="0" smtClean="0">
              <a:latin typeface="Monaco"/>
              <a:cs typeface="Monac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always start in the </a:t>
            </a:r>
            <a:r>
              <a:rPr lang="en-US" sz="2000" dirty="0">
                <a:latin typeface="Monaco"/>
                <a:cs typeface="Monaco"/>
              </a:rPr>
              <a:t>main</a:t>
            </a:r>
            <a:r>
              <a:rPr lang="en-US" sz="2400" dirty="0" smtClean="0"/>
              <a:t> method.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method name: </a:t>
            </a:r>
            <a:r>
              <a:rPr lang="en-US" sz="2000" dirty="0" smtClean="0">
                <a:latin typeface="Monaco"/>
                <a:cs typeface="Monaco"/>
              </a:rPr>
              <a:t>add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When the method is finished, execution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returns </a:t>
            </a:r>
            <a:r>
              <a:rPr lang="en-US" sz="2400" dirty="0"/>
              <a:t>to the area of the program code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/>
              <a:t>which it was called, and the program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continues </a:t>
            </a:r>
            <a:r>
              <a:rPr lang="en-US" sz="2400" dirty="0"/>
              <a:t>on to the next line of </a:t>
            </a:r>
            <a:r>
              <a:rPr lang="en-US" sz="2400" dirty="0" smtClean="0"/>
              <a:t>code.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To execute a method, you must call or invoke</a:t>
            </a:r>
            <a:br>
              <a:rPr lang="en-US" sz="2400" dirty="0" smtClean="0"/>
            </a:br>
            <a:r>
              <a:rPr lang="en-US" sz="2400" dirty="0" smtClean="0"/>
              <a:t>it by writing its name, followed by parentheses,</a:t>
            </a:r>
            <a:br>
              <a:rPr lang="en-US" sz="2400" dirty="0" smtClean="0"/>
            </a:br>
            <a:r>
              <a:rPr lang="en-US" sz="2400" dirty="0" smtClean="0"/>
              <a:t>and the parameter values.</a:t>
            </a:r>
          </a:p>
        </p:txBody>
      </p:sp>
    </p:spTree>
    <p:extLst>
      <p:ext uri="{BB962C8B-B14F-4D97-AF65-F5344CB8AC3E}">
        <p14:creationId xmlns:p14="http://schemas.microsoft.com/office/powerpoint/2010/main" val="2938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40108"/>
            <a:ext cx="4709718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Example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sum1, sum2, sum3;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sum1 = add(2, 3);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(sum1);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sum2 = </a:t>
            </a:r>
            <a:r>
              <a:rPr lang="en-US" sz="1400" dirty="0">
                <a:latin typeface="Monaco"/>
                <a:cs typeface="Monaco"/>
              </a:rPr>
              <a:t>add</a:t>
            </a:r>
            <a:r>
              <a:rPr lang="en-US" sz="1400" dirty="0" smtClean="0">
                <a:latin typeface="Monaco"/>
                <a:cs typeface="Monaco"/>
              </a:rPr>
              <a:t>(7, 20);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(sum2);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sum3 = add(38, 21);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(sum3);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public static 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add(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a, 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b)</a:t>
            </a:r>
          </a:p>
          <a:p>
            <a:r>
              <a:rPr lang="en-US" sz="140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      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sum = a + b;</a:t>
            </a:r>
          </a:p>
          <a:p>
            <a:r>
              <a:rPr lang="en-US" sz="140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      return sum;</a:t>
            </a:r>
          </a:p>
          <a:p>
            <a:r>
              <a:rPr lang="en-US" sz="140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   }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1295400"/>
            <a:ext cx="35052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Output Window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5</a:t>
            </a:r>
          </a:p>
          <a:p>
            <a:r>
              <a:rPr lang="en-US" sz="1400" dirty="0" smtClean="0">
                <a:latin typeface="Monaco"/>
                <a:cs typeface="Monaco"/>
              </a:rPr>
              <a:t>27</a:t>
            </a:r>
          </a:p>
          <a:p>
            <a:r>
              <a:rPr lang="en-US" sz="1400" dirty="0" smtClean="0">
                <a:latin typeface="Monaco"/>
                <a:cs typeface="Monaco"/>
              </a:rPr>
              <a:t>59</a:t>
            </a:r>
            <a:endParaRPr lang="en-US" sz="1400" dirty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3352800"/>
            <a:ext cx="3124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Memory (main)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sum1: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sum2: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sum3: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0" y="3730823"/>
            <a:ext cx="115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add(2, 3)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15400" y="3315831"/>
            <a:ext cx="3124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Memory (add)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a: 2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b: 3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sum: 5</a:t>
            </a:r>
          </a:p>
          <a:p>
            <a:endParaRPr lang="en-US" sz="1400" dirty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3581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_______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2800" y="37338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5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4188023"/>
            <a:ext cx="126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add(7, 20)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2200" y="40502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_______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5200" y="4188023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27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7801" y="4645223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add(38, 21)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48400" y="45074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_______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4645223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59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5400" y="3315831"/>
            <a:ext cx="3124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Memory (add)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a: 7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b: 20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sum: 27</a:t>
            </a:r>
          </a:p>
          <a:p>
            <a:endParaRPr lang="en-US" sz="1400" dirty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15400" y="3315831"/>
            <a:ext cx="31242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onaco"/>
                <a:cs typeface="Monaco"/>
              </a:rPr>
              <a:t>Memory (add)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a: 38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b: 21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sum: 59</a:t>
            </a:r>
          </a:p>
          <a:p>
            <a:endParaRPr lang="en-US" sz="1400" dirty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2651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5" grpId="1" build="allAtOnce" animBg="1"/>
      <p:bldP spid="19" grpId="0"/>
      <p:bldP spid="20" grpId="0"/>
      <p:bldP spid="22" grpId="0"/>
      <p:bldP spid="29" grpId="0"/>
      <p:bldP spid="30" grpId="0"/>
      <p:bldP spid="31" grpId="0"/>
      <p:bldP spid="38" grpId="0"/>
      <p:bldP spid="39" grpId="0"/>
      <p:bldP spid="40" grpId="0" animBg="1"/>
      <p:bldP spid="40" grpId="1" build="allAtOnce" animBg="1"/>
      <p:bldP spid="41" grpId="0" animBg="1"/>
      <p:bldP spid="41" grpI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does this work?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Each </a:t>
            </a:r>
            <a:r>
              <a:rPr lang="en-US" sz="2400" dirty="0"/>
              <a:t>time a method is invoked, the system creates an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activation </a:t>
            </a:r>
            <a:r>
              <a:rPr lang="en-US" sz="2400" dirty="0"/>
              <a:t>record  (also called an </a:t>
            </a:r>
            <a:r>
              <a:rPr lang="en-US" sz="2400" dirty="0" smtClean="0"/>
              <a:t>activation frame) </a:t>
            </a:r>
            <a:r>
              <a:rPr lang="en-US" sz="2400" dirty="0"/>
              <a:t>that stores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parameters </a:t>
            </a:r>
            <a:r>
              <a:rPr lang="en-US" sz="2400" dirty="0"/>
              <a:t>and variables for the </a:t>
            </a:r>
            <a:r>
              <a:rPr lang="en-US" sz="2400" dirty="0" smtClean="0"/>
              <a:t>method.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It places </a:t>
            </a:r>
            <a:r>
              <a:rPr lang="en-US" sz="2400" dirty="0"/>
              <a:t>the </a:t>
            </a:r>
            <a:r>
              <a:rPr lang="en-US" sz="2400" dirty="0" smtClean="0"/>
              <a:t>activation record </a:t>
            </a:r>
            <a:r>
              <a:rPr lang="en-US" sz="2400" dirty="0"/>
              <a:t>in an area of memory known as a call </a:t>
            </a:r>
            <a:r>
              <a:rPr lang="en-US" sz="2400" dirty="0" smtClean="0"/>
              <a:t>stack (aka “the stack”).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When a method </a:t>
            </a:r>
            <a:r>
              <a:rPr lang="en-US" sz="2400" dirty="0"/>
              <a:t>calls another method, the caller’s activation record is kept intact, and a new </a:t>
            </a:r>
            <a:r>
              <a:rPr lang="en-US" sz="2400" dirty="0" smtClean="0"/>
              <a:t>activation record </a:t>
            </a:r>
            <a:r>
              <a:rPr lang="en-US" sz="2400" dirty="0"/>
              <a:t>is created for the new method called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 method finishes its work and returns </a:t>
            </a:r>
            <a:r>
              <a:rPr lang="en-US" sz="2400" dirty="0" smtClean="0"/>
              <a:t>to its </a:t>
            </a:r>
            <a:r>
              <a:rPr lang="en-US" sz="2400" dirty="0"/>
              <a:t>caller, its activation record is removed from the call stack.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228600"/>
            <a:ext cx="2324100" cy="23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9973</TotalTime>
  <Words>1828</Words>
  <Application>Microsoft Macintosh PowerPoint</Application>
  <PresentationFormat>Custom</PresentationFormat>
  <Paragraphs>477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14: Introduction to Methods</vt:lpstr>
      <vt:lpstr>What is a method?</vt:lpstr>
      <vt:lpstr>The main method</vt:lpstr>
      <vt:lpstr>Some definitions</vt:lpstr>
      <vt:lpstr>Some definitions</vt:lpstr>
      <vt:lpstr>Example: Writing a sum method</vt:lpstr>
      <vt:lpstr>Example</vt:lpstr>
      <vt:lpstr>Example</vt:lpstr>
      <vt:lpstr>How does this work?</vt:lpstr>
      <vt:lpstr>Example: Writing a maximum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method to replace the redundant code for summing up multiple numbers in a for loop.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1433</cp:revision>
  <cp:lastPrinted>2014-10-01T04:14:22Z</cp:lastPrinted>
  <dcterms:created xsi:type="dcterms:W3CDTF">2014-04-17T23:20:26Z</dcterms:created>
  <dcterms:modified xsi:type="dcterms:W3CDTF">2014-10-28T16:47:05Z</dcterms:modified>
</cp:coreProperties>
</file>