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4"/>
  </p:notesMasterIdLst>
  <p:handoutMasterIdLst>
    <p:handoutMasterId r:id="rId25"/>
  </p:handoutMasterIdLst>
  <p:sldIdLst>
    <p:sldId id="256" r:id="rId2"/>
    <p:sldId id="345" r:id="rId3"/>
    <p:sldId id="346" r:id="rId4"/>
    <p:sldId id="347" r:id="rId5"/>
    <p:sldId id="348" r:id="rId6"/>
    <p:sldId id="349" r:id="rId7"/>
    <p:sldId id="350" r:id="rId8"/>
    <p:sldId id="351" r:id="rId9"/>
    <p:sldId id="352" r:id="rId10"/>
    <p:sldId id="353" r:id="rId11"/>
    <p:sldId id="354" r:id="rId12"/>
    <p:sldId id="355" r:id="rId13"/>
    <p:sldId id="356" r:id="rId14"/>
    <p:sldId id="359" r:id="rId15"/>
    <p:sldId id="360" r:id="rId16"/>
    <p:sldId id="357" r:id="rId17"/>
    <p:sldId id="358" r:id="rId18"/>
    <p:sldId id="361" r:id="rId19"/>
    <p:sldId id="362" r:id="rId20"/>
    <p:sldId id="363" r:id="rId21"/>
    <p:sldId id="364" r:id="rId22"/>
    <p:sldId id="3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56" autoAdjust="0"/>
  </p:normalViewPr>
  <p:slideViewPr>
    <p:cSldViewPr>
      <p:cViewPr>
        <p:scale>
          <a:sx n="82" d="100"/>
          <a:sy n="82" d="100"/>
        </p:scale>
        <p:origin x="-848" y="-304"/>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10/28/14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10/28/14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a:t>1</a:t>
            </a:fld>
            <a:endParaRPr lang="en-US"/>
          </a:p>
        </p:txBody>
      </p:sp>
    </p:spTree>
    <p:extLst>
      <p:ext uri="{BB962C8B-B14F-4D97-AF65-F5344CB8AC3E}">
        <p14:creationId xmlns:p14="http://schemas.microsoft.com/office/powerpoint/2010/main" val="141555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look at problem #5 or #7 (base conversion)</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1243904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8BF481-33EC-8D46-8150-5A2CC5F399B8}" type="datetimeFigureOut">
              <a:rPr lang="en-US" smtClean="0"/>
              <a:t>10/28/14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t>‹#›</a:t>
            </a:fld>
            <a:endParaRPr lang="en-US"/>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10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4957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0668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10/28/14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2648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BF481-33EC-8D46-8150-5A2CC5F399B8}" type="datetimeFigureOut">
              <a:rPr lang="en-US" smtClean="0"/>
              <a:t>10/28/14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t>‹#›</a:t>
            </a:fld>
            <a:endParaRPr lang="en-US"/>
          </a:p>
        </p:txBody>
      </p:sp>
    </p:spTree>
    <p:extLst>
      <p:ext uri="{BB962C8B-B14F-4D97-AF65-F5344CB8AC3E}">
        <p14:creationId xmlns:p14="http://schemas.microsoft.com/office/powerpoint/2010/main" val="319401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7642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0513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3032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10/28/14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1984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10/28/14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6177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10/28/14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64716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10/28/14</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25357393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656" r:id="rId1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797175"/>
            <a:ext cx="10363200" cy="1470025"/>
          </a:xfrm>
        </p:spPr>
        <p:txBody>
          <a:bodyPr>
            <a:normAutofit/>
          </a:bodyPr>
          <a:lstStyle/>
          <a:p>
            <a:r>
              <a:rPr lang="en-US" sz="4000" dirty="0" smtClean="0"/>
              <a:t>Lecture 15: More on Methods</a:t>
            </a:r>
            <a:endParaRPr sz="4000" dirty="0"/>
          </a:p>
        </p:txBody>
      </p:sp>
      <p:sp>
        <p:nvSpPr>
          <p:cNvPr id="4" name="Subtitle 3"/>
          <p:cNvSpPr>
            <a:spLocks noGrp="1"/>
          </p:cNvSpPr>
          <p:nvPr>
            <p:ph type="subTitle" idx="1"/>
          </p:nvPr>
        </p:nvSpPr>
        <p:spPr>
          <a:xfrm>
            <a:off x="1828800" y="4648200"/>
            <a:ext cx="8534400" cy="990600"/>
          </a:xfrm>
        </p:spPr>
        <p:txBody>
          <a:bodyPr/>
          <a:lstStyle/>
          <a:p>
            <a:r>
              <a:rPr lang="en-US" dirty="0" smtClean="0">
                <a:solidFill>
                  <a:schemeClr val="tx1"/>
                </a:solidFill>
              </a:rPr>
              <a:t>Reading: Chapter 6, 6.3 - 6.5, 6.7 - 6.10</a:t>
            </a:r>
            <a:endParaRPr lang="en-US" dirty="0">
              <a:solidFill>
                <a:schemeClr val="tx1"/>
              </a:solidFill>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990600"/>
            <a:ext cx="7941898" cy="477053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Monaco"/>
                <a:cs typeface="Monaco"/>
              </a:rPr>
              <a:t>public class </a:t>
            </a:r>
            <a:r>
              <a:rPr lang="en-US" sz="1600" dirty="0" err="1" smtClean="0">
                <a:latin typeface="Monaco"/>
                <a:cs typeface="Monaco"/>
              </a:rPr>
              <a:t>PentagonalNumbers</a:t>
            </a:r>
            <a:r>
              <a:rPr lang="en-US" sz="1600" dirty="0" smtClean="0">
                <a:latin typeface="Monaco"/>
                <a:cs typeface="Monaco"/>
              </a:rPr>
              <a:t> </a:t>
            </a:r>
          </a:p>
          <a:p>
            <a:r>
              <a:rPr lang="en-US" sz="1600" dirty="0" smtClean="0">
                <a:latin typeface="Monaco"/>
                <a:cs typeface="Monaco"/>
              </a:rPr>
              <a:t>{</a:t>
            </a:r>
          </a:p>
          <a:p>
            <a:r>
              <a:rPr lang="en-US" sz="1600" dirty="0" smtClean="0">
                <a:latin typeface="Monaco"/>
                <a:cs typeface="Monaco"/>
              </a:rPr>
              <a:t>    public static void main(String[] </a:t>
            </a:r>
            <a:r>
              <a:rPr lang="en-US" sz="1600" dirty="0" err="1" smtClean="0">
                <a:latin typeface="Monaco"/>
                <a:cs typeface="Monaco"/>
              </a:rPr>
              <a:t>args</a:t>
            </a:r>
            <a:r>
              <a:rPr lang="en-US" sz="1600" dirty="0" smtClean="0">
                <a:latin typeface="Monaco"/>
                <a:cs typeface="Monaco"/>
              </a:rPr>
              <a:t>)</a:t>
            </a:r>
          </a:p>
          <a:p>
            <a:r>
              <a:rPr lang="en-US" sz="1600" dirty="0" smtClean="0">
                <a:latin typeface="Monaco"/>
                <a:cs typeface="Monaco"/>
              </a:rPr>
              <a:t>    {</a:t>
            </a:r>
          </a:p>
          <a:p>
            <a:r>
              <a:rPr lang="en-US" sz="1600" dirty="0" smtClean="0">
                <a:latin typeface="Monaco"/>
                <a:cs typeface="Monaco"/>
              </a:rPr>
              <a:t>        for (</a:t>
            </a:r>
            <a:r>
              <a:rPr lang="en-US" sz="1600" dirty="0" err="1" smtClean="0">
                <a:latin typeface="Monaco"/>
                <a:cs typeface="Monaco"/>
              </a:rPr>
              <a:t>int</a:t>
            </a:r>
            <a:r>
              <a:rPr lang="en-US" sz="1600" dirty="0" smtClean="0">
                <a:latin typeface="Monaco"/>
                <a:cs typeface="Monaco"/>
              </a:rPr>
              <a:t> </a:t>
            </a:r>
            <a:r>
              <a:rPr lang="en-US" sz="1600" dirty="0" err="1" smtClean="0">
                <a:latin typeface="Monaco"/>
                <a:cs typeface="Monaco"/>
              </a:rPr>
              <a:t>i</a:t>
            </a:r>
            <a:r>
              <a:rPr lang="en-US" sz="1600" dirty="0" smtClean="0">
                <a:latin typeface="Monaco"/>
                <a:cs typeface="Monaco"/>
              </a:rPr>
              <a:t> = 1; </a:t>
            </a:r>
            <a:r>
              <a:rPr lang="en-US" sz="1600" dirty="0" err="1" smtClean="0">
                <a:latin typeface="Monaco"/>
                <a:cs typeface="Monaco"/>
              </a:rPr>
              <a:t>i</a:t>
            </a:r>
            <a:r>
              <a:rPr lang="en-US" sz="1600" dirty="0" smtClean="0">
                <a:latin typeface="Monaco"/>
                <a:cs typeface="Monaco"/>
              </a:rPr>
              <a:t> &lt;= 100; </a:t>
            </a:r>
            <a:r>
              <a:rPr lang="en-US" sz="1600" dirty="0" err="1" smtClean="0">
                <a:latin typeface="Monaco"/>
                <a:cs typeface="Monaco"/>
              </a:rPr>
              <a:t>i</a:t>
            </a:r>
            <a:r>
              <a:rPr lang="en-US" sz="1600" dirty="0" smtClean="0">
                <a:latin typeface="Monaco"/>
                <a:cs typeface="Monaco"/>
              </a:rPr>
              <a:t>++)</a:t>
            </a:r>
          </a:p>
          <a:p>
            <a:r>
              <a:rPr lang="en-US" sz="1600" dirty="0">
                <a:latin typeface="Monaco"/>
                <a:cs typeface="Monaco"/>
              </a:rPr>
              <a:t> </a:t>
            </a:r>
            <a:r>
              <a:rPr lang="en-US" sz="1600" dirty="0" smtClean="0">
                <a:latin typeface="Monaco"/>
                <a:cs typeface="Monaco"/>
              </a:rPr>
              <a:t>       {</a:t>
            </a:r>
          </a:p>
          <a:p>
            <a:r>
              <a:rPr lang="en-US" sz="1600" dirty="0">
                <a:latin typeface="Monaco"/>
                <a:cs typeface="Monaco"/>
              </a:rPr>
              <a:t> </a:t>
            </a:r>
            <a:r>
              <a:rPr lang="en-US" sz="1600" dirty="0" smtClean="0">
                <a:latin typeface="Monaco"/>
                <a:cs typeface="Monaco"/>
              </a:rPr>
              <a:t>           if (</a:t>
            </a:r>
            <a:r>
              <a:rPr lang="en-US" sz="1600" dirty="0" err="1" smtClean="0">
                <a:latin typeface="Monaco"/>
                <a:cs typeface="Monaco"/>
              </a:rPr>
              <a:t>i</a:t>
            </a:r>
            <a:r>
              <a:rPr lang="en-US" sz="1600" dirty="0" smtClean="0">
                <a:latin typeface="Monaco"/>
                <a:cs typeface="Monaco"/>
              </a:rPr>
              <a:t> % 10 == 0)</a:t>
            </a:r>
          </a:p>
          <a:p>
            <a:r>
              <a:rPr lang="en-US" sz="1600" dirty="0" smtClean="0">
                <a:latin typeface="Monaco"/>
                <a:cs typeface="Monaco"/>
              </a:rPr>
              <a:t>                </a:t>
            </a:r>
            <a:r>
              <a:rPr lang="en-US" sz="1600" dirty="0" err="1" smtClean="0">
                <a:latin typeface="Monaco"/>
                <a:cs typeface="Monaco"/>
              </a:rPr>
              <a:t>System.out.println</a:t>
            </a:r>
            <a:r>
              <a:rPr lang="en-US" sz="1600" dirty="0" smtClean="0">
                <a:latin typeface="Monaco"/>
                <a:cs typeface="Monaco"/>
              </a:rPr>
              <a:t>(</a:t>
            </a:r>
            <a:r>
              <a:rPr lang="en-US" sz="1600" dirty="0" err="1" smtClean="0">
                <a:latin typeface="Monaco"/>
                <a:cs typeface="Monaco"/>
              </a:rPr>
              <a:t>getPentagonalNumber</a:t>
            </a:r>
            <a:r>
              <a:rPr lang="en-US" sz="1600" dirty="0" smtClean="0">
                <a:latin typeface="Monaco"/>
                <a:cs typeface="Monaco"/>
              </a:rPr>
              <a:t>(</a:t>
            </a:r>
            <a:r>
              <a:rPr lang="en-US" sz="1600" dirty="0" err="1" smtClean="0">
                <a:latin typeface="Monaco"/>
                <a:cs typeface="Monaco"/>
              </a:rPr>
              <a:t>i</a:t>
            </a:r>
            <a:r>
              <a:rPr lang="en-US" sz="1600" dirty="0" smtClean="0">
                <a:latin typeface="Monaco"/>
                <a:cs typeface="Monaco"/>
              </a:rPr>
              <a:t>));</a:t>
            </a:r>
          </a:p>
          <a:p>
            <a:r>
              <a:rPr lang="en-US" sz="1600" dirty="0">
                <a:latin typeface="Monaco"/>
                <a:cs typeface="Monaco"/>
              </a:rPr>
              <a:t> </a:t>
            </a:r>
            <a:r>
              <a:rPr lang="en-US" sz="1600" dirty="0" smtClean="0">
                <a:latin typeface="Monaco"/>
                <a:cs typeface="Monaco"/>
              </a:rPr>
              <a:t>           else</a:t>
            </a:r>
          </a:p>
          <a:p>
            <a:r>
              <a:rPr lang="en-US" sz="1600" dirty="0">
                <a:latin typeface="Monaco"/>
                <a:cs typeface="Monaco"/>
              </a:rPr>
              <a:t> </a:t>
            </a:r>
            <a:r>
              <a:rPr lang="en-US" sz="1600" dirty="0" smtClean="0">
                <a:latin typeface="Monaco"/>
                <a:cs typeface="Monaco"/>
              </a:rPr>
              <a:t>               </a:t>
            </a:r>
            <a:r>
              <a:rPr lang="en-US" sz="1600" dirty="0" err="1" smtClean="0">
                <a:latin typeface="Monaco"/>
                <a:cs typeface="Monaco"/>
              </a:rPr>
              <a:t>System.out.print</a:t>
            </a:r>
            <a:r>
              <a:rPr lang="en-US" sz="1600" dirty="0" smtClean="0">
                <a:latin typeface="Monaco"/>
                <a:cs typeface="Monaco"/>
              </a:rPr>
              <a:t>(</a:t>
            </a:r>
            <a:r>
              <a:rPr lang="en-US" sz="1600" dirty="0" err="1" smtClean="0">
                <a:latin typeface="Monaco"/>
                <a:cs typeface="Monaco"/>
              </a:rPr>
              <a:t>getPentagonalNumber</a:t>
            </a:r>
            <a:r>
              <a:rPr lang="en-US" sz="1600" dirty="0" smtClean="0">
                <a:latin typeface="Monaco"/>
                <a:cs typeface="Monaco"/>
              </a:rPr>
              <a:t>(</a:t>
            </a:r>
            <a:r>
              <a:rPr lang="en-US" sz="1600" dirty="0" err="1" smtClean="0">
                <a:latin typeface="Monaco"/>
                <a:cs typeface="Monaco"/>
              </a:rPr>
              <a:t>i</a:t>
            </a:r>
            <a:r>
              <a:rPr lang="en-US" sz="1600" dirty="0" smtClean="0">
                <a:latin typeface="Monaco"/>
                <a:cs typeface="Monaco"/>
              </a:rPr>
              <a:t>) + “ ”);</a:t>
            </a:r>
            <a:endParaRPr lang="en-US" sz="1600" dirty="0">
              <a:latin typeface="Monaco"/>
              <a:cs typeface="Monaco"/>
            </a:endParaRPr>
          </a:p>
          <a:p>
            <a:r>
              <a:rPr lang="en-US" sz="1600" dirty="0" smtClean="0">
                <a:latin typeface="Monaco"/>
                <a:cs typeface="Monaco"/>
              </a:rPr>
              <a:t>        }    </a:t>
            </a:r>
            <a:endParaRPr lang="en-US" sz="1600" dirty="0">
              <a:latin typeface="Monaco"/>
              <a:cs typeface="Monaco"/>
            </a:endParaRPr>
          </a:p>
          <a:p>
            <a:r>
              <a:rPr lang="en-US" sz="1600" dirty="0" smtClean="0">
                <a:latin typeface="Monaco"/>
                <a:cs typeface="Monaco"/>
              </a:rPr>
              <a:t>    }</a:t>
            </a:r>
          </a:p>
          <a:p>
            <a:endParaRPr lang="en-US" sz="1600" dirty="0">
              <a:latin typeface="Monaco"/>
              <a:cs typeface="Monaco"/>
            </a:endParaRPr>
          </a:p>
          <a:p>
            <a:r>
              <a:rPr lang="en-US" sz="1600" dirty="0" smtClean="0">
                <a:latin typeface="Monaco"/>
                <a:cs typeface="Monaco"/>
              </a:rPr>
              <a:t>    public static </a:t>
            </a:r>
            <a:r>
              <a:rPr lang="en-US" sz="1600" dirty="0" err="1" smtClean="0">
                <a:latin typeface="Monaco"/>
                <a:cs typeface="Monaco"/>
              </a:rPr>
              <a:t>int</a:t>
            </a:r>
            <a:r>
              <a:rPr lang="en-US" sz="1600" dirty="0" smtClean="0">
                <a:latin typeface="Monaco"/>
                <a:cs typeface="Monaco"/>
              </a:rPr>
              <a:t> </a:t>
            </a:r>
            <a:r>
              <a:rPr lang="en-US" sz="1600" dirty="0" err="1" smtClean="0">
                <a:latin typeface="Monaco"/>
                <a:cs typeface="Monaco"/>
              </a:rPr>
              <a:t>getPentagonalNumber</a:t>
            </a:r>
            <a:r>
              <a:rPr lang="en-US" sz="1600" dirty="0" smtClean="0">
                <a:latin typeface="Monaco"/>
                <a:cs typeface="Monaco"/>
              </a:rPr>
              <a:t>(</a:t>
            </a:r>
            <a:r>
              <a:rPr lang="en-US" sz="1600" dirty="0" err="1" smtClean="0">
                <a:latin typeface="Monaco"/>
                <a:cs typeface="Monaco"/>
              </a:rPr>
              <a:t>int</a:t>
            </a:r>
            <a:r>
              <a:rPr lang="en-US" sz="1600" dirty="0" smtClean="0">
                <a:latin typeface="Monaco"/>
                <a:cs typeface="Monaco"/>
              </a:rPr>
              <a:t> n)</a:t>
            </a:r>
          </a:p>
          <a:p>
            <a:r>
              <a:rPr lang="en-US" sz="1600" dirty="0">
                <a:latin typeface="Monaco"/>
                <a:cs typeface="Monaco"/>
              </a:rPr>
              <a:t> </a:t>
            </a:r>
            <a:r>
              <a:rPr lang="en-US" sz="1600" dirty="0" smtClean="0">
                <a:latin typeface="Monaco"/>
                <a:cs typeface="Monaco"/>
              </a:rPr>
              <a:t>   {</a:t>
            </a:r>
          </a:p>
          <a:p>
            <a:r>
              <a:rPr lang="en-US" sz="1600" dirty="0">
                <a:latin typeface="Monaco"/>
                <a:cs typeface="Monaco"/>
              </a:rPr>
              <a:t> </a:t>
            </a:r>
            <a:r>
              <a:rPr lang="en-US" sz="1600" dirty="0" smtClean="0">
                <a:latin typeface="Monaco"/>
                <a:cs typeface="Monaco"/>
              </a:rPr>
              <a:t>       </a:t>
            </a:r>
            <a:r>
              <a:rPr lang="en-US" sz="1600" dirty="0" err="1" smtClean="0">
                <a:latin typeface="Monaco"/>
                <a:cs typeface="Monaco"/>
              </a:rPr>
              <a:t>int</a:t>
            </a:r>
            <a:r>
              <a:rPr lang="en-US" sz="1600" dirty="0" smtClean="0">
                <a:latin typeface="Monaco"/>
                <a:cs typeface="Monaco"/>
              </a:rPr>
              <a:t> </a:t>
            </a:r>
            <a:r>
              <a:rPr lang="en-US" sz="1600" dirty="0" err="1" smtClean="0">
                <a:latin typeface="Monaco"/>
                <a:cs typeface="Monaco"/>
              </a:rPr>
              <a:t>penta</a:t>
            </a:r>
            <a:r>
              <a:rPr lang="en-US" sz="1600" dirty="0" smtClean="0">
                <a:latin typeface="Monaco"/>
                <a:cs typeface="Monaco"/>
              </a:rPr>
              <a:t> = (n * (3 * n - 1))/2;</a:t>
            </a:r>
          </a:p>
          <a:p>
            <a:r>
              <a:rPr lang="en-US" sz="1600" dirty="0">
                <a:latin typeface="Monaco"/>
                <a:cs typeface="Monaco"/>
              </a:rPr>
              <a:t> </a:t>
            </a:r>
            <a:r>
              <a:rPr lang="en-US" sz="1600" dirty="0" smtClean="0">
                <a:latin typeface="Monaco"/>
                <a:cs typeface="Monaco"/>
              </a:rPr>
              <a:t>       return </a:t>
            </a:r>
            <a:r>
              <a:rPr lang="en-US" sz="1600" dirty="0" err="1" smtClean="0">
                <a:latin typeface="Monaco"/>
                <a:cs typeface="Monaco"/>
              </a:rPr>
              <a:t>penta</a:t>
            </a:r>
            <a:r>
              <a:rPr lang="en-US" sz="1600" dirty="0" smtClean="0">
                <a:latin typeface="Monaco"/>
                <a:cs typeface="Monaco"/>
              </a:rPr>
              <a:t>;</a:t>
            </a:r>
          </a:p>
          <a:p>
            <a:r>
              <a:rPr lang="en-US" sz="1600" dirty="0" smtClean="0">
                <a:latin typeface="Monaco"/>
                <a:cs typeface="Monaco"/>
              </a:rPr>
              <a:t>    }</a:t>
            </a:r>
          </a:p>
          <a:p>
            <a:r>
              <a:rPr lang="en-US" sz="1600" dirty="0">
                <a:latin typeface="Monaco"/>
                <a:cs typeface="Monaco"/>
              </a:rPr>
              <a:t>}</a:t>
            </a:r>
          </a:p>
        </p:txBody>
      </p:sp>
    </p:spTree>
    <p:extLst>
      <p:ext uri="{BB962C8B-B14F-4D97-AF65-F5344CB8AC3E}">
        <p14:creationId xmlns:p14="http://schemas.microsoft.com/office/powerpoint/2010/main" val="369017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Example</a:t>
            </a:r>
            <a:endParaRPr lang="en-US" sz="3600" dirty="0"/>
          </a:p>
        </p:txBody>
      </p:sp>
      <p:sp>
        <p:nvSpPr>
          <p:cNvPr id="3" name="TextBox 2"/>
          <p:cNvSpPr txBox="1"/>
          <p:nvPr/>
        </p:nvSpPr>
        <p:spPr>
          <a:xfrm>
            <a:off x="685800" y="1261408"/>
            <a:ext cx="11086388" cy="4339650"/>
          </a:xfrm>
          <a:prstGeom prst="rect">
            <a:avLst/>
          </a:prstGeom>
          <a:noFill/>
        </p:spPr>
        <p:txBody>
          <a:bodyPr wrap="none" rtlCol="0">
            <a:spAutoFit/>
          </a:bodyPr>
          <a:lstStyle/>
          <a:p>
            <a:r>
              <a:rPr lang="en-US" sz="2400" dirty="0" smtClean="0"/>
              <a:t>Write a method with the following header that prints out a row of asterisks of length </a:t>
            </a:r>
            <a:r>
              <a:rPr lang="en-US" sz="2400" i="1" dirty="0" smtClean="0"/>
              <a:t>n</a:t>
            </a:r>
            <a:r>
              <a:rPr lang="en-US" sz="2400" dirty="0" smtClean="0"/>
              <a:t>.</a:t>
            </a:r>
          </a:p>
          <a:p>
            <a:endParaRPr lang="en-US" sz="2400" dirty="0"/>
          </a:p>
          <a:p>
            <a:pPr algn="ctr"/>
            <a:r>
              <a:rPr lang="en-US" sz="2000" dirty="0" smtClean="0">
                <a:latin typeface="Monaco"/>
                <a:cs typeface="Monaco"/>
              </a:rPr>
              <a:t>			public </a:t>
            </a:r>
            <a:r>
              <a:rPr lang="en-US" sz="2000" dirty="0">
                <a:latin typeface="Monaco"/>
                <a:cs typeface="Monaco"/>
              </a:rPr>
              <a:t>static </a:t>
            </a:r>
            <a:r>
              <a:rPr lang="en-US" sz="2000" dirty="0" smtClean="0">
                <a:latin typeface="Monaco"/>
                <a:cs typeface="Monaco"/>
              </a:rPr>
              <a:t>void </a:t>
            </a:r>
            <a:r>
              <a:rPr lang="en-US" sz="2000" dirty="0" err="1" smtClean="0">
                <a:latin typeface="Monaco"/>
                <a:cs typeface="Monaco"/>
              </a:rPr>
              <a:t>printRow</a:t>
            </a:r>
            <a:r>
              <a:rPr lang="en-US" sz="2000" dirty="0" smtClean="0">
                <a:latin typeface="Monaco"/>
                <a:cs typeface="Monaco"/>
              </a:rPr>
              <a:t>(</a:t>
            </a:r>
            <a:r>
              <a:rPr lang="en-US" sz="2000" dirty="0" err="1">
                <a:latin typeface="Monaco"/>
                <a:cs typeface="Monaco"/>
              </a:rPr>
              <a:t>int</a:t>
            </a:r>
            <a:r>
              <a:rPr lang="en-US" sz="2000" dirty="0">
                <a:latin typeface="Monaco"/>
                <a:cs typeface="Monaco"/>
              </a:rPr>
              <a:t> n</a:t>
            </a:r>
            <a:r>
              <a:rPr lang="en-US" sz="2000" dirty="0" smtClean="0">
                <a:latin typeface="Monaco"/>
                <a:cs typeface="Monaco"/>
              </a:rPr>
              <a:t>)</a:t>
            </a:r>
          </a:p>
          <a:p>
            <a:pPr algn="ctr"/>
            <a:endParaRPr lang="en-US" sz="2000" dirty="0">
              <a:latin typeface="Monaco"/>
              <a:cs typeface="Monaco"/>
            </a:endParaRPr>
          </a:p>
          <a:p>
            <a:pPr algn="ctr"/>
            <a:r>
              <a:rPr lang="en-US" sz="2400" dirty="0" smtClean="0">
                <a:latin typeface="Calibri"/>
                <a:cs typeface="Calibri"/>
              </a:rPr>
              <a:t>Use your </a:t>
            </a:r>
            <a:r>
              <a:rPr lang="en-US" sz="2000" dirty="0" smtClean="0">
                <a:latin typeface="Monaco"/>
                <a:cs typeface="Monaco"/>
              </a:rPr>
              <a:t>row</a:t>
            </a:r>
            <a:r>
              <a:rPr lang="en-US" sz="2400" dirty="0" smtClean="0">
                <a:latin typeface="Calibri"/>
                <a:cs typeface="Calibri"/>
              </a:rPr>
              <a:t> method to make another method with the following header that prints </a:t>
            </a:r>
          </a:p>
          <a:p>
            <a:pPr algn="ctr"/>
            <a:r>
              <a:rPr lang="en-US" sz="2400" dirty="0" smtClean="0">
                <a:latin typeface="Calibri"/>
                <a:cs typeface="Calibri"/>
              </a:rPr>
              <a:t>out a rectangle of asterisks of </a:t>
            </a:r>
            <a:r>
              <a:rPr lang="en-US" sz="2400" i="1" dirty="0" smtClean="0">
                <a:latin typeface="Calibri"/>
                <a:cs typeface="Calibri"/>
              </a:rPr>
              <a:t>m</a:t>
            </a:r>
            <a:r>
              <a:rPr lang="en-US" sz="2400" dirty="0" smtClean="0">
                <a:latin typeface="Calibri"/>
                <a:cs typeface="Calibri"/>
              </a:rPr>
              <a:t> rows and </a:t>
            </a:r>
            <a:r>
              <a:rPr lang="en-US" sz="2400" i="1" dirty="0" smtClean="0">
                <a:latin typeface="Calibri"/>
                <a:cs typeface="Calibri"/>
              </a:rPr>
              <a:t>n</a:t>
            </a:r>
            <a:r>
              <a:rPr lang="en-US" sz="2400" dirty="0" smtClean="0">
                <a:latin typeface="Calibri"/>
                <a:cs typeface="Calibri"/>
              </a:rPr>
              <a:t> columns.</a:t>
            </a:r>
          </a:p>
          <a:p>
            <a:pPr algn="ctr"/>
            <a:endParaRPr lang="en-US" sz="2400" dirty="0">
              <a:latin typeface="Calibri"/>
              <a:cs typeface="Calibri"/>
            </a:endParaRPr>
          </a:p>
          <a:p>
            <a:pPr algn="ctr"/>
            <a:r>
              <a:rPr lang="en-US" sz="2000" dirty="0">
                <a:latin typeface="Monaco"/>
                <a:cs typeface="Monaco"/>
              </a:rPr>
              <a:t>		</a:t>
            </a:r>
            <a:r>
              <a:rPr lang="en-US" sz="2000" dirty="0" smtClean="0">
                <a:latin typeface="Monaco"/>
                <a:cs typeface="Monaco"/>
              </a:rPr>
              <a:t>public </a:t>
            </a:r>
            <a:r>
              <a:rPr lang="en-US" sz="2000" dirty="0">
                <a:latin typeface="Monaco"/>
                <a:cs typeface="Monaco"/>
              </a:rPr>
              <a:t>static void </a:t>
            </a:r>
            <a:r>
              <a:rPr lang="en-US" sz="2000" dirty="0" err="1" smtClean="0">
                <a:latin typeface="Monaco"/>
                <a:cs typeface="Monaco"/>
              </a:rPr>
              <a:t>printRectangle</a:t>
            </a:r>
            <a:r>
              <a:rPr lang="en-US" sz="2000" dirty="0" smtClean="0">
                <a:latin typeface="Monaco"/>
                <a:cs typeface="Monaco"/>
              </a:rPr>
              <a:t>(</a:t>
            </a:r>
            <a:r>
              <a:rPr lang="en-US" sz="2000" dirty="0" err="1">
                <a:latin typeface="Monaco"/>
                <a:cs typeface="Monaco"/>
              </a:rPr>
              <a:t>int</a:t>
            </a:r>
            <a:r>
              <a:rPr lang="en-US" sz="2000" dirty="0">
                <a:latin typeface="Monaco"/>
                <a:cs typeface="Monaco"/>
              </a:rPr>
              <a:t> </a:t>
            </a:r>
            <a:r>
              <a:rPr lang="en-US" sz="2000" dirty="0" smtClean="0">
                <a:latin typeface="Monaco"/>
                <a:cs typeface="Monaco"/>
              </a:rPr>
              <a:t>m, </a:t>
            </a:r>
            <a:r>
              <a:rPr lang="en-US" sz="2000" dirty="0" err="1" smtClean="0">
                <a:latin typeface="Monaco"/>
                <a:cs typeface="Monaco"/>
              </a:rPr>
              <a:t>int</a:t>
            </a:r>
            <a:r>
              <a:rPr lang="en-US" sz="2000" dirty="0" smtClean="0">
                <a:latin typeface="Monaco"/>
                <a:cs typeface="Monaco"/>
              </a:rPr>
              <a:t> n)</a:t>
            </a:r>
            <a:endParaRPr lang="en-US" sz="2000" dirty="0">
              <a:latin typeface="Monaco"/>
              <a:cs typeface="Monaco"/>
            </a:endParaRPr>
          </a:p>
          <a:p>
            <a:pPr algn="ctr"/>
            <a:endParaRPr lang="en-US" sz="2400" dirty="0" smtClean="0">
              <a:latin typeface="Calibri"/>
              <a:cs typeface="Calibri"/>
            </a:endParaRPr>
          </a:p>
          <a:p>
            <a:pPr algn="ctr"/>
            <a:r>
              <a:rPr lang="en-US" sz="2400" dirty="0" smtClean="0">
                <a:latin typeface="Calibri"/>
                <a:cs typeface="Calibri"/>
              </a:rPr>
              <a:t>In the main method, ask the user to enter a value for </a:t>
            </a:r>
            <a:r>
              <a:rPr lang="en-US" sz="2400" i="1" dirty="0" smtClean="0">
                <a:latin typeface="Calibri"/>
                <a:cs typeface="Calibri"/>
              </a:rPr>
              <a:t>m</a:t>
            </a:r>
            <a:r>
              <a:rPr lang="en-US" sz="2400" dirty="0" smtClean="0">
                <a:latin typeface="Calibri"/>
                <a:cs typeface="Calibri"/>
              </a:rPr>
              <a:t> and a value for </a:t>
            </a:r>
            <a:r>
              <a:rPr lang="en-US" sz="2400" i="1" dirty="0" smtClean="0">
                <a:latin typeface="Calibri"/>
                <a:cs typeface="Calibri"/>
              </a:rPr>
              <a:t>n</a:t>
            </a:r>
            <a:r>
              <a:rPr lang="en-US" sz="2400" dirty="0" smtClean="0">
                <a:latin typeface="Calibri"/>
                <a:cs typeface="Calibri"/>
              </a:rPr>
              <a:t>. Use your </a:t>
            </a:r>
          </a:p>
          <a:p>
            <a:pPr algn="ctr"/>
            <a:r>
              <a:rPr lang="en-US" sz="2000" dirty="0" smtClean="0">
                <a:latin typeface="Monaco"/>
                <a:cs typeface="Monaco"/>
              </a:rPr>
              <a:t>rectangle</a:t>
            </a:r>
            <a:r>
              <a:rPr lang="en-US" sz="2400" dirty="0" smtClean="0">
                <a:latin typeface="Calibri"/>
                <a:cs typeface="Calibri"/>
              </a:rPr>
              <a:t> method in the main method to print out a rectangle of </a:t>
            </a:r>
            <a:r>
              <a:rPr lang="en-US" sz="2400" i="1" dirty="0" smtClean="0">
                <a:latin typeface="Calibri"/>
                <a:cs typeface="Calibri"/>
              </a:rPr>
              <a:t>m</a:t>
            </a:r>
            <a:r>
              <a:rPr lang="en-US" sz="2400" dirty="0" smtClean="0">
                <a:latin typeface="Calibri"/>
                <a:cs typeface="Calibri"/>
              </a:rPr>
              <a:t> rows and </a:t>
            </a:r>
            <a:r>
              <a:rPr lang="en-US" sz="2400" i="1" dirty="0" smtClean="0">
                <a:latin typeface="Calibri"/>
                <a:cs typeface="Calibri"/>
              </a:rPr>
              <a:t>n</a:t>
            </a:r>
          </a:p>
          <a:p>
            <a:pPr algn="ctr"/>
            <a:r>
              <a:rPr lang="en-US" sz="2400" dirty="0" smtClean="0">
                <a:latin typeface="Calibri"/>
                <a:cs typeface="Calibri"/>
              </a:rPr>
              <a:t>columns.</a:t>
            </a:r>
            <a:endParaRPr lang="en-US" sz="2400" dirty="0">
              <a:latin typeface="Calibri"/>
              <a:cs typeface="Calibri"/>
            </a:endParaRPr>
          </a:p>
        </p:txBody>
      </p:sp>
    </p:spTree>
    <p:extLst>
      <p:ext uri="{BB962C8B-B14F-4D97-AF65-F5344CB8AC3E}">
        <p14:creationId xmlns:p14="http://schemas.microsoft.com/office/powerpoint/2010/main" val="150467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6600" y="258427"/>
            <a:ext cx="4894414" cy="637097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smtClean="0">
                <a:latin typeface="Monaco"/>
                <a:cs typeface="Monaco"/>
              </a:rPr>
              <a:t>import </a:t>
            </a:r>
            <a:r>
              <a:rPr lang="en-US" sz="1200" dirty="0" err="1" smtClean="0">
                <a:latin typeface="Monaco"/>
                <a:cs typeface="Monaco"/>
              </a:rPr>
              <a:t>java.util.Scanner</a:t>
            </a:r>
            <a:r>
              <a:rPr lang="en-US" sz="1200" dirty="0" smtClean="0">
                <a:latin typeface="Monaco"/>
                <a:cs typeface="Monaco"/>
              </a:rPr>
              <a:t>;</a:t>
            </a:r>
          </a:p>
          <a:p>
            <a:endParaRPr lang="en-US" sz="1200" dirty="0">
              <a:latin typeface="Monaco"/>
              <a:cs typeface="Monaco"/>
            </a:endParaRPr>
          </a:p>
          <a:p>
            <a:r>
              <a:rPr lang="en-US" sz="1200" dirty="0" smtClean="0">
                <a:latin typeface="Monaco"/>
                <a:cs typeface="Monaco"/>
              </a:rPr>
              <a:t>public class Rectangle </a:t>
            </a:r>
          </a:p>
          <a:p>
            <a:r>
              <a:rPr lang="en-US" sz="1200" dirty="0" smtClean="0">
                <a:latin typeface="Monaco"/>
                <a:cs typeface="Monaco"/>
              </a:rPr>
              <a:t>{</a:t>
            </a:r>
          </a:p>
          <a:p>
            <a:r>
              <a:rPr lang="en-US" sz="1200" dirty="0" smtClean="0">
                <a:latin typeface="Monaco"/>
                <a:cs typeface="Monaco"/>
              </a:rPr>
              <a:t>    public static void main(String[] </a:t>
            </a:r>
            <a:r>
              <a:rPr lang="en-US" sz="1200" dirty="0" err="1" smtClean="0">
                <a:latin typeface="Monaco"/>
                <a:cs typeface="Monaco"/>
              </a:rPr>
              <a:t>args</a:t>
            </a:r>
            <a:r>
              <a:rPr lang="en-US" sz="1200" dirty="0" smtClean="0">
                <a:latin typeface="Monaco"/>
                <a:cs typeface="Monaco"/>
              </a:rPr>
              <a:t>)</a:t>
            </a:r>
          </a:p>
          <a:p>
            <a:r>
              <a:rPr lang="en-US" sz="1200" dirty="0" smtClean="0">
                <a:latin typeface="Monaco"/>
                <a:cs typeface="Monaco"/>
              </a:rPr>
              <a:t>    {</a:t>
            </a:r>
          </a:p>
          <a:p>
            <a:r>
              <a:rPr lang="en-US" sz="1200" dirty="0">
                <a:latin typeface="Monaco"/>
                <a:cs typeface="Monaco"/>
              </a:rPr>
              <a:t> </a:t>
            </a:r>
            <a:r>
              <a:rPr lang="en-US" sz="1200" dirty="0" smtClean="0">
                <a:latin typeface="Monaco"/>
                <a:cs typeface="Monaco"/>
              </a:rPr>
              <a:t>       Scanner kb = new Scanner(</a:t>
            </a:r>
            <a:r>
              <a:rPr lang="en-US" sz="1200" dirty="0" err="1" smtClean="0">
                <a:latin typeface="Monaco"/>
                <a:cs typeface="Monaco"/>
              </a:rPr>
              <a:t>System.in</a:t>
            </a:r>
            <a:r>
              <a:rPr lang="en-US" sz="1200" dirty="0" smtClean="0">
                <a:latin typeface="Monaco"/>
                <a:cs typeface="Monaco"/>
              </a:rPr>
              <a:t>);</a:t>
            </a:r>
          </a:p>
          <a:p>
            <a:r>
              <a:rPr lang="en-US" sz="1200" dirty="0">
                <a:latin typeface="Monaco"/>
                <a:cs typeface="Monaco"/>
              </a:rPr>
              <a:t> </a:t>
            </a:r>
            <a:r>
              <a:rPr lang="en-US" sz="1200" dirty="0" smtClean="0">
                <a:latin typeface="Monaco"/>
                <a:cs typeface="Monaco"/>
              </a:rPr>
              <a:t>       </a:t>
            </a:r>
          </a:p>
          <a:p>
            <a:r>
              <a:rPr lang="en-US" sz="1200" dirty="0">
                <a:latin typeface="Monaco"/>
                <a:cs typeface="Monaco"/>
              </a:rPr>
              <a:t> </a:t>
            </a:r>
            <a:r>
              <a:rPr lang="en-US" sz="1200" dirty="0" smtClean="0">
                <a:latin typeface="Monaco"/>
                <a:cs typeface="Monaco"/>
              </a:rPr>
              <a:t>       </a:t>
            </a:r>
            <a:r>
              <a:rPr lang="en-US" sz="1200" dirty="0" err="1" smtClean="0">
                <a:latin typeface="Monaco"/>
                <a:cs typeface="Monaco"/>
              </a:rPr>
              <a:t>System.out.println</a:t>
            </a:r>
            <a:r>
              <a:rPr lang="en-US" sz="1200" dirty="0" smtClean="0">
                <a:latin typeface="Monaco"/>
                <a:cs typeface="Monaco"/>
              </a:rPr>
              <a:t>(“Enter m: ”);</a:t>
            </a:r>
          </a:p>
          <a:p>
            <a:r>
              <a:rPr lang="en-US" sz="1200" dirty="0">
                <a:latin typeface="Monaco"/>
                <a:cs typeface="Monaco"/>
              </a:rPr>
              <a:t> </a:t>
            </a:r>
            <a:r>
              <a:rPr lang="en-US" sz="1200" dirty="0" smtClean="0">
                <a:latin typeface="Monaco"/>
                <a:cs typeface="Monaco"/>
              </a:rPr>
              <a:t>       </a:t>
            </a:r>
            <a:r>
              <a:rPr lang="en-US" sz="1200" dirty="0" err="1" smtClean="0">
                <a:latin typeface="Monaco"/>
                <a:cs typeface="Monaco"/>
              </a:rPr>
              <a:t>int</a:t>
            </a:r>
            <a:r>
              <a:rPr lang="en-US" sz="1200" dirty="0" smtClean="0">
                <a:latin typeface="Monaco"/>
                <a:cs typeface="Monaco"/>
              </a:rPr>
              <a:t> m = </a:t>
            </a:r>
            <a:r>
              <a:rPr lang="en-US" sz="1200" dirty="0" err="1" smtClean="0">
                <a:latin typeface="Monaco"/>
                <a:cs typeface="Monaco"/>
              </a:rPr>
              <a:t>kb.nextInt</a:t>
            </a:r>
            <a:r>
              <a:rPr lang="en-US" sz="1200" dirty="0" smtClean="0">
                <a:latin typeface="Monaco"/>
                <a:cs typeface="Monaco"/>
              </a:rPr>
              <a:t>();</a:t>
            </a:r>
          </a:p>
          <a:p>
            <a:endParaRPr lang="en-US" sz="1200" dirty="0" smtClean="0">
              <a:latin typeface="Monaco"/>
              <a:cs typeface="Monaco"/>
            </a:endParaRPr>
          </a:p>
          <a:p>
            <a:r>
              <a:rPr lang="en-US" sz="1200" dirty="0" smtClean="0">
                <a:latin typeface="Monaco"/>
                <a:cs typeface="Monaco"/>
              </a:rPr>
              <a:t>        </a:t>
            </a:r>
            <a:r>
              <a:rPr lang="en-US" sz="1200" dirty="0" err="1" smtClean="0">
                <a:latin typeface="Monaco"/>
                <a:cs typeface="Monaco"/>
              </a:rPr>
              <a:t>System.out.println</a:t>
            </a:r>
            <a:r>
              <a:rPr lang="en-US" sz="1200" dirty="0" smtClean="0">
                <a:latin typeface="Monaco"/>
                <a:cs typeface="Monaco"/>
              </a:rPr>
              <a:t>(“Enter n: ”);</a:t>
            </a:r>
          </a:p>
          <a:p>
            <a:r>
              <a:rPr lang="en-US" sz="1200" dirty="0">
                <a:latin typeface="Monaco"/>
                <a:cs typeface="Monaco"/>
              </a:rPr>
              <a:t> </a:t>
            </a:r>
            <a:r>
              <a:rPr lang="en-US" sz="1200" dirty="0" smtClean="0">
                <a:latin typeface="Monaco"/>
                <a:cs typeface="Monaco"/>
              </a:rPr>
              <a:t>       </a:t>
            </a:r>
            <a:r>
              <a:rPr lang="en-US" sz="1200" dirty="0" err="1" smtClean="0">
                <a:latin typeface="Monaco"/>
                <a:cs typeface="Monaco"/>
              </a:rPr>
              <a:t>int</a:t>
            </a:r>
            <a:r>
              <a:rPr lang="en-US" sz="1200" dirty="0" smtClean="0">
                <a:latin typeface="Monaco"/>
                <a:cs typeface="Monaco"/>
              </a:rPr>
              <a:t> n = </a:t>
            </a:r>
            <a:r>
              <a:rPr lang="en-US" sz="1200" dirty="0" err="1" smtClean="0">
                <a:latin typeface="Monaco"/>
                <a:cs typeface="Monaco"/>
              </a:rPr>
              <a:t>kb.nextInt</a:t>
            </a:r>
            <a:r>
              <a:rPr lang="en-US" sz="1200" dirty="0" smtClean="0">
                <a:latin typeface="Monaco"/>
                <a:cs typeface="Monaco"/>
              </a:rPr>
              <a:t>();</a:t>
            </a:r>
          </a:p>
          <a:p>
            <a:endParaRPr lang="en-US" sz="1200" dirty="0">
              <a:latin typeface="Monaco"/>
              <a:cs typeface="Monaco"/>
            </a:endParaRPr>
          </a:p>
          <a:p>
            <a:r>
              <a:rPr lang="en-US" sz="1200" dirty="0" smtClean="0">
                <a:latin typeface="Monaco"/>
                <a:cs typeface="Monaco"/>
              </a:rPr>
              <a:t>        </a:t>
            </a:r>
            <a:r>
              <a:rPr lang="en-US" sz="1200" dirty="0" err="1" smtClean="0">
                <a:latin typeface="Monaco"/>
                <a:cs typeface="Monaco"/>
              </a:rPr>
              <a:t>printRectangle</a:t>
            </a:r>
            <a:r>
              <a:rPr lang="en-US" sz="1200" dirty="0" smtClean="0">
                <a:latin typeface="Monaco"/>
                <a:cs typeface="Monaco"/>
              </a:rPr>
              <a:t>(m, n);    </a:t>
            </a:r>
            <a:endParaRPr lang="en-US" sz="1200" dirty="0">
              <a:latin typeface="Monaco"/>
              <a:cs typeface="Monaco"/>
            </a:endParaRPr>
          </a:p>
          <a:p>
            <a:r>
              <a:rPr lang="en-US" sz="1200" dirty="0" smtClean="0">
                <a:latin typeface="Monaco"/>
                <a:cs typeface="Monaco"/>
              </a:rPr>
              <a:t>    }</a:t>
            </a:r>
          </a:p>
          <a:p>
            <a:endParaRPr lang="en-US" sz="1200" dirty="0">
              <a:latin typeface="Monaco"/>
              <a:cs typeface="Monaco"/>
            </a:endParaRPr>
          </a:p>
          <a:p>
            <a:r>
              <a:rPr lang="en-US" sz="1200" dirty="0" smtClean="0">
                <a:latin typeface="Monaco"/>
                <a:cs typeface="Monaco"/>
              </a:rPr>
              <a:t>    public static void </a:t>
            </a:r>
            <a:r>
              <a:rPr lang="en-US" sz="1200" dirty="0" err="1" smtClean="0">
                <a:latin typeface="Monaco"/>
                <a:cs typeface="Monaco"/>
              </a:rPr>
              <a:t>printRow</a:t>
            </a:r>
            <a:r>
              <a:rPr lang="en-US" sz="1200" dirty="0" smtClean="0">
                <a:latin typeface="Monaco"/>
                <a:cs typeface="Monaco"/>
              </a:rPr>
              <a:t>(</a:t>
            </a:r>
            <a:r>
              <a:rPr lang="en-US" sz="1200" dirty="0" err="1" smtClean="0">
                <a:latin typeface="Monaco"/>
                <a:cs typeface="Monaco"/>
              </a:rPr>
              <a:t>int</a:t>
            </a:r>
            <a:r>
              <a:rPr lang="en-US" sz="1200" dirty="0" smtClean="0">
                <a:latin typeface="Monaco"/>
                <a:cs typeface="Monaco"/>
              </a:rPr>
              <a:t> n)</a:t>
            </a:r>
          </a:p>
          <a:p>
            <a:r>
              <a:rPr lang="en-US" sz="1200" dirty="0">
                <a:latin typeface="Monaco"/>
                <a:cs typeface="Monaco"/>
              </a:rPr>
              <a:t> </a:t>
            </a:r>
            <a:r>
              <a:rPr lang="en-US" sz="1200" dirty="0" smtClean="0">
                <a:latin typeface="Monaco"/>
                <a:cs typeface="Monaco"/>
              </a:rPr>
              <a:t>   {</a:t>
            </a:r>
          </a:p>
          <a:p>
            <a:r>
              <a:rPr lang="en-US" sz="1200" dirty="0">
                <a:latin typeface="Monaco"/>
                <a:cs typeface="Monaco"/>
              </a:rPr>
              <a:t> </a:t>
            </a:r>
            <a:r>
              <a:rPr lang="en-US" sz="1200" dirty="0" smtClean="0">
                <a:latin typeface="Monaco"/>
                <a:cs typeface="Monaco"/>
              </a:rPr>
              <a:t>       for (</a:t>
            </a:r>
            <a:r>
              <a:rPr lang="en-US" sz="1200" dirty="0" err="1" smtClean="0">
                <a:latin typeface="Monaco"/>
                <a:cs typeface="Monaco"/>
              </a:rPr>
              <a:t>int</a:t>
            </a:r>
            <a:r>
              <a:rPr lang="en-US" sz="1200" dirty="0" smtClean="0">
                <a:latin typeface="Monaco"/>
                <a:cs typeface="Monaco"/>
              </a:rPr>
              <a:t> </a:t>
            </a:r>
            <a:r>
              <a:rPr lang="en-US" sz="1200" dirty="0" err="1" smtClean="0">
                <a:latin typeface="Monaco"/>
                <a:cs typeface="Monaco"/>
              </a:rPr>
              <a:t>i</a:t>
            </a:r>
            <a:r>
              <a:rPr lang="en-US" sz="1200" dirty="0" smtClean="0">
                <a:latin typeface="Monaco"/>
                <a:cs typeface="Monaco"/>
              </a:rPr>
              <a:t> = 1; </a:t>
            </a:r>
            <a:r>
              <a:rPr lang="en-US" sz="1200" dirty="0" err="1" smtClean="0">
                <a:latin typeface="Monaco"/>
                <a:cs typeface="Monaco"/>
              </a:rPr>
              <a:t>i</a:t>
            </a:r>
            <a:r>
              <a:rPr lang="en-US" sz="1200" dirty="0" smtClean="0">
                <a:latin typeface="Monaco"/>
                <a:cs typeface="Monaco"/>
              </a:rPr>
              <a:t> &lt;= n; </a:t>
            </a:r>
            <a:r>
              <a:rPr lang="en-US" sz="1200" dirty="0" err="1" smtClean="0">
                <a:latin typeface="Monaco"/>
                <a:cs typeface="Monaco"/>
              </a:rPr>
              <a:t>i</a:t>
            </a:r>
            <a:r>
              <a:rPr lang="en-US" sz="1200" dirty="0" smtClean="0">
                <a:latin typeface="Monaco"/>
                <a:cs typeface="Monaco"/>
              </a:rPr>
              <a:t>++)</a:t>
            </a:r>
          </a:p>
          <a:p>
            <a:r>
              <a:rPr lang="en-US" sz="1200" dirty="0">
                <a:latin typeface="Monaco"/>
                <a:cs typeface="Monaco"/>
              </a:rPr>
              <a:t> </a:t>
            </a:r>
            <a:r>
              <a:rPr lang="en-US" sz="1200" dirty="0" smtClean="0">
                <a:latin typeface="Monaco"/>
                <a:cs typeface="Monaco"/>
              </a:rPr>
              <a:t>       {</a:t>
            </a:r>
          </a:p>
          <a:p>
            <a:r>
              <a:rPr lang="en-US" sz="1200" dirty="0">
                <a:latin typeface="Monaco"/>
                <a:cs typeface="Monaco"/>
              </a:rPr>
              <a:t> </a:t>
            </a:r>
            <a:r>
              <a:rPr lang="en-US" sz="1200" dirty="0" smtClean="0">
                <a:latin typeface="Monaco"/>
                <a:cs typeface="Monaco"/>
              </a:rPr>
              <a:t>           </a:t>
            </a:r>
            <a:r>
              <a:rPr lang="en-US" sz="1200" dirty="0" err="1" smtClean="0">
                <a:latin typeface="Monaco"/>
                <a:cs typeface="Monaco"/>
              </a:rPr>
              <a:t>System.out.print</a:t>
            </a:r>
            <a:r>
              <a:rPr lang="en-US" sz="1200" dirty="0" smtClean="0">
                <a:latin typeface="Monaco"/>
                <a:cs typeface="Monaco"/>
              </a:rPr>
              <a:t>(“*”);</a:t>
            </a:r>
          </a:p>
          <a:p>
            <a:r>
              <a:rPr lang="en-US" sz="1200" dirty="0">
                <a:latin typeface="Monaco"/>
                <a:cs typeface="Monaco"/>
              </a:rPr>
              <a:t> </a:t>
            </a:r>
            <a:r>
              <a:rPr lang="en-US" sz="1200" dirty="0" smtClean="0">
                <a:latin typeface="Monaco"/>
                <a:cs typeface="Monaco"/>
              </a:rPr>
              <a:t>       }</a:t>
            </a:r>
          </a:p>
          <a:p>
            <a:r>
              <a:rPr lang="en-US" sz="1200" dirty="0" smtClean="0">
                <a:latin typeface="Monaco"/>
                <a:cs typeface="Monaco"/>
              </a:rPr>
              <a:t>    }</a:t>
            </a:r>
          </a:p>
          <a:p>
            <a:endParaRPr lang="en-US" sz="1200" dirty="0">
              <a:latin typeface="Monaco"/>
              <a:cs typeface="Monaco"/>
            </a:endParaRPr>
          </a:p>
          <a:p>
            <a:r>
              <a:rPr lang="en-US" sz="1200" dirty="0" smtClean="0">
                <a:latin typeface="Monaco"/>
                <a:cs typeface="Monaco"/>
              </a:rPr>
              <a:t>    public static void </a:t>
            </a:r>
            <a:r>
              <a:rPr lang="en-US" sz="1200" dirty="0" err="1" smtClean="0">
                <a:latin typeface="Monaco"/>
                <a:cs typeface="Monaco"/>
              </a:rPr>
              <a:t>printRectangle</a:t>
            </a:r>
            <a:r>
              <a:rPr lang="en-US" sz="1200" dirty="0" smtClean="0">
                <a:latin typeface="Monaco"/>
                <a:cs typeface="Monaco"/>
              </a:rPr>
              <a:t>(</a:t>
            </a:r>
            <a:r>
              <a:rPr lang="en-US" sz="1200" dirty="0" err="1" smtClean="0">
                <a:latin typeface="Monaco"/>
                <a:cs typeface="Monaco"/>
              </a:rPr>
              <a:t>int</a:t>
            </a:r>
            <a:r>
              <a:rPr lang="en-US" sz="1200" dirty="0" smtClean="0">
                <a:latin typeface="Monaco"/>
                <a:cs typeface="Monaco"/>
              </a:rPr>
              <a:t> m, </a:t>
            </a:r>
            <a:r>
              <a:rPr lang="en-US" sz="1200" dirty="0" err="1" smtClean="0">
                <a:latin typeface="Monaco"/>
                <a:cs typeface="Monaco"/>
              </a:rPr>
              <a:t>int</a:t>
            </a:r>
            <a:r>
              <a:rPr lang="en-US" sz="1200" dirty="0" smtClean="0">
                <a:latin typeface="Monaco"/>
                <a:cs typeface="Monaco"/>
              </a:rPr>
              <a:t> n)</a:t>
            </a:r>
          </a:p>
          <a:p>
            <a:r>
              <a:rPr lang="en-US" sz="1200" dirty="0">
                <a:latin typeface="Monaco"/>
                <a:cs typeface="Monaco"/>
              </a:rPr>
              <a:t> </a:t>
            </a:r>
            <a:r>
              <a:rPr lang="en-US" sz="1200" dirty="0" smtClean="0">
                <a:latin typeface="Monaco"/>
                <a:cs typeface="Monaco"/>
              </a:rPr>
              <a:t>   {</a:t>
            </a:r>
          </a:p>
          <a:p>
            <a:r>
              <a:rPr lang="en-US" sz="1200" dirty="0">
                <a:latin typeface="Monaco"/>
                <a:cs typeface="Monaco"/>
              </a:rPr>
              <a:t> </a:t>
            </a:r>
            <a:r>
              <a:rPr lang="en-US" sz="1200" dirty="0" smtClean="0">
                <a:latin typeface="Monaco"/>
                <a:cs typeface="Monaco"/>
              </a:rPr>
              <a:t>       for (</a:t>
            </a:r>
            <a:r>
              <a:rPr lang="en-US" sz="1200" dirty="0" err="1" smtClean="0">
                <a:latin typeface="Monaco"/>
                <a:cs typeface="Monaco"/>
              </a:rPr>
              <a:t>int</a:t>
            </a:r>
            <a:r>
              <a:rPr lang="en-US" sz="1200" dirty="0" smtClean="0">
                <a:latin typeface="Monaco"/>
                <a:cs typeface="Monaco"/>
              </a:rPr>
              <a:t> </a:t>
            </a:r>
            <a:r>
              <a:rPr lang="en-US" sz="1200" dirty="0" err="1" smtClean="0">
                <a:latin typeface="Monaco"/>
                <a:cs typeface="Monaco"/>
              </a:rPr>
              <a:t>i</a:t>
            </a:r>
            <a:r>
              <a:rPr lang="en-US" sz="1200" dirty="0" smtClean="0">
                <a:latin typeface="Monaco"/>
                <a:cs typeface="Monaco"/>
              </a:rPr>
              <a:t> = 1; </a:t>
            </a:r>
            <a:r>
              <a:rPr lang="en-US" sz="1200" dirty="0" err="1" smtClean="0">
                <a:latin typeface="Monaco"/>
                <a:cs typeface="Monaco"/>
              </a:rPr>
              <a:t>i</a:t>
            </a:r>
            <a:r>
              <a:rPr lang="en-US" sz="1200" dirty="0" smtClean="0">
                <a:latin typeface="Monaco"/>
                <a:cs typeface="Monaco"/>
              </a:rPr>
              <a:t> &lt;= m; </a:t>
            </a:r>
            <a:r>
              <a:rPr lang="en-US" sz="1200" dirty="0" err="1" smtClean="0">
                <a:latin typeface="Monaco"/>
                <a:cs typeface="Monaco"/>
              </a:rPr>
              <a:t>i</a:t>
            </a:r>
            <a:r>
              <a:rPr lang="en-US" sz="1200" dirty="0" smtClean="0">
                <a:latin typeface="Monaco"/>
                <a:cs typeface="Monaco"/>
              </a:rPr>
              <a:t>++)</a:t>
            </a:r>
          </a:p>
          <a:p>
            <a:r>
              <a:rPr lang="en-US" sz="1200" dirty="0">
                <a:latin typeface="Monaco"/>
                <a:cs typeface="Monaco"/>
              </a:rPr>
              <a:t> </a:t>
            </a:r>
            <a:r>
              <a:rPr lang="en-US" sz="1200" dirty="0" smtClean="0">
                <a:latin typeface="Monaco"/>
                <a:cs typeface="Monaco"/>
              </a:rPr>
              <a:t>       {</a:t>
            </a:r>
          </a:p>
          <a:p>
            <a:r>
              <a:rPr lang="en-US" sz="1200" dirty="0">
                <a:latin typeface="Monaco"/>
                <a:cs typeface="Monaco"/>
              </a:rPr>
              <a:t> </a:t>
            </a:r>
            <a:r>
              <a:rPr lang="en-US" sz="1200" dirty="0" smtClean="0">
                <a:latin typeface="Monaco"/>
                <a:cs typeface="Monaco"/>
              </a:rPr>
              <a:t>           </a:t>
            </a:r>
            <a:r>
              <a:rPr lang="en-US" sz="1200" dirty="0" err="1" smtClean="0">
                <a:latin typeface="Monaco"/>
                <a:cs typeface="Monaco"/>
              </a:rPr>
              <a:t>printRow</a:t>
            </a:r>
            <a:r>
              <a:rPr lang="en-US" sz="1200" dirty="0" smtClean="0">
                <a:latin typeface="Monaco"/>
                <a:cs typeface="Monaco"/>
              </a:rPr>
              <a:t>(n);</a:t>
            </a:r>
          </a:p>
          <a:p>
            <a:r>
              <a:rPr lang="en-US" sz="1200" dirty="0">
                <a:latin typeface="Monaco"/>
                <a:cs typeface="Monaco"/>
              </a:rPr>
              <a:t> </a:t>
            </a:r>
            <a:r>
              <a:rPr lang="en-US" sz="1200" dirty="0" smtClean="0">
                <a:latin typeface="Monaco"/>
                <a:cs typeface="Monaco"/>
              </a:rPr>
              <a:t>           </a:t>
            </a:r>
            <a:r>
              <a:rPr lang="en-US" sz="1200" dirty="0" err="1" smtClean="0">
                <a:latin typeface="Monaco"/>
                <a:cs typeface="Monaco"/>
              </a:rPr>
              <a:t>System.out.println</a:t>
            </a:r>
            <a:r>
              <a:rPr lang="en-US" sz="1200" dirty="0" smtClean="0">
                <a:latin typeface="Monaco"/>
                <a:cs typeface="Monaco"/>
              </a:rPr>
              <a:t>();</a:t>
            </a:r>
          </a:p>
          <a:p>
            <a:r>
              <a:rPr lang="en-US" sz="1200" dirty="0">
                <a:latin typeface="Monaco"/>
                <a:cs typeface="Monaco"/>
              </a:rPr>
              <a:t> </a:t>
            </a:r>
            <a:r>
              <a:rPr lang="en-US" sz="1200" dirty="0" smtClean="0">
                <a:latin typeface="Monaco"/>
                <a:cs typeface="Monaco"/>
              </a:rPr>
              <a:t>       }</a:t>
            </a:r>
          </a:p>
          <a:p>
            <a:r>
              <a:rPr lang="en-US" sz="1200" dirty="0">
                <a:latin typeface="Monaco"/>
                <a:cs typeface="Monaco"/>
              </a:rPr>
              <a:t> </a:t>
            </a:r>
            <a:r>
              <a:rPr lang="en-US" sz="1200" dirty="0" smtClean="0">
                <a:latin typeface="Monaco"/>
                <a:cs typeface="Monaco"/>
              </a:rPr>
              <a:t>   }</a:t>
            </a:r>
          </a:p>
          <a:p>
            <a:r>
              <a:rPr lang="en-US" sz="1200" dirty="0">
                <a:latin typeface="Monaco"/>
                <a:cs typeface="Monaco"/>
              </a:rPr>
              <a:t>}</a:t>
            </a:r>
          </a:p>
        </p:txBody>
      </p:sp>
    </p:spTree>
    <p:extLst>
      <p:ext uri="{BB962C8B-B14F-4D97-AF65-F5344CB8AC3E}">
        <p14:creationId xmlns:p14="http://schemas.microsoft.com/office/powerpoint/2010/main" val="34117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98438"/>
            <a:ext cx="10972800" cy="792162"/>
          </a:xfrm>
        </p:spPr>
        <p:txBody>
          <a:bodyPr>
            <a:normAutofit/>
          </a:bodyPr>
          <a:lstStyle/>
          <a:p>
            <a:r>
              <a:rPr lang="en-US" sz="3600" dirty="0" smtClean="0"/>
              <a:t>Midterm</a:t>
            </a:r>
            <a:endParaRPr lang="en-US" sz="3600" dirty="0"/>
          </a:p>
        </p:txBody>
      </p:sp>
      <p:sp>
        <p:nvSpPr>
          <p:cNvPr id="4" name="Content Placeholder 3"/>
          <p:cNvSpPr>
            <a:spLocks noGrp="1"/>
          </p:cNvSpPr>
          <p:nvPr>
            <p:ph idx="1"/>
          </p:nvPr>
        </p:nvSpPr>
        <p:spPr>
          <a:xfrm>
            <a:off x="609600" y="1219201"/>
            <a:ext cx="10972800" cy="5029200"/>
          </a:xfrm>
        </p:spPr>
        <p:txBody>
          <a:bodyPr>
            <a:normAutofit fontScale="92500" lnSpcReduction="20000"/>
          </a:bodyPr>
          <a:lstStyle/>
          <a:p>
            <a:r>
              <a:rPr lang="en-US" sz="2400" dirty="0" smtClean="0"/>
              <a:t>Midterm solutions will be posted within the next week.</a:t>
            </a:r>
            <a:br>
              <a:rPr lang="en-US" sz="2400" dirty="0" smtClean="0"/>
            </a:br>
            <a:endParaRPr lang="en-US" sz="2400" dirty="0" smtClean="0"/>
          </a:p>
          <a:p>
            <a:r>
              <a:rPr lang="en-US" sz="2400" dirty="0" smtClean="0"/>
              <a:t>I will go over the coding problems in class.</a:t>
            </a:r>
            <a:br>
              <a:rPr lang="en-US" sz="2400" dirty="0" smtClean="0"/>
            </a:br>
            <a:endParaRPr lang="en-US" sz="2400" dirty="0" smtClean="0"/>
          </a:p>
          <a:p>
            <a:r>
              <a:rPr lang="en-US" sz="2400" dirty="0" smtClean="0"/>
              <a:t>I am happy to work through any of the problems on the midterm with you during my office hours.</a:t>
            </a:r>
            <a:br>
              <a:rPr lang="en-US" sz="2400" dirty="0" smtClean="0"/>
            </a:br>
            <a:endParaRPr lang="en-US" sz="2400" dirty="0" smtClean="0"/>
          </a:p>
          <a:p>
            <a:r>
              <a:rPr lang="en-US" sz="2400" dirty="0" smtClean="0"/>
              <a:t>Any requests for re-grading (with the exception of any arithmetic errors in totaling points) </a:t>
            </a:r>
            <a:r>
              <a:rPr lang="en-US" sz="2400" b="1" dirty="0" smtClean="0"/>
              <a:t>MUST</a:t>
            </a:r>
            <a:r>
              <a:rPr lang="en-US" sz="2400" dirty="0" smtClean="0"/>
              <a:t> be in writing (i.e. </a:t>
            </a:r>
            <a:r>
              <a:rPr lang="en-US" sz="2400" b="1" dirty="0" smtClean="0"/>
              <a:t>NOT</a:t>
            </a:r>
            <a:r>
              <a:rPr lang="en-US" sz="2400" dirty="0" smtClean="0"/>
              <a:t> via email).</a:t>
            </a:r>
            <a:r>
              <a:rPr lang="en-US" sz="2400" dirty="0"/>
              <a:t/>
            </a:r>
            <a:br>
              <a:rPr lang="en-US" sz="2400" dirty="0"/>
            </a:br>
            <a:endParaRPr lang="en-US" sz="2400" dirty="0" smtClean="0"/>
          </a:p>
          <a:p>
            <a:r>
              <a:rPr lang="en-US" sz="2400" dirty="0" smtClean="0"/>
              <a:t>If you submit a request for a re-grade, I will re-grade the entire exam. This does not necessarily mean that your score will increase. It means that I will re-grade every problem to determine whether I agree with my original grading. Your score could decrease, increase or remain the same.</a:t>
            </a:r>
            <a:br>
              <a:rPr lang="en-US" sz="2400" dirty="0" smtClean="0"/>
            </a:br>
            <a:r>
              <a:rPr lang="en-US" sz="2400" dirty="0" smtClean="0"/>
              <a:t> </a:t>
            </a:r>
          </a:p>
          <a:p>
            <a:r>
              <a:rPr lang="en-US" sz="2400" dirty="0" smtClean="0"/>
              <a:t>All re-grade requests must be submitted within 48 hours of receiving your exam.</a:t>
            </a:r>
          </a:p>
          <a:p>
            <a:endParaRPr lang="en-US" sz="2400" dirty="0"/>
          </a:p>
        </p:txBody>
      </p:sp>
    </p:spTree>
    <p:extLst>
      <p:ext uri="{BB962C8B-B14F-4D97-AF65-F5344CB8AC3E}">
        <p14:creationId xmlns:p14="http://schemas.microsoft.com/office/powerpoint/2010/main" val="126435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792162"/>
          </a:xfrm>
        </p:spPr>
        <p:txBody>
          <a:bodyPr>
            <a:normAutofit/>
          </a:bodyPr>
          <a:lstStyle/>
          <a:p>
            <a:r>
              <a:rPr lang="en-US" sz="3600" dirty="0" smtClean="0"/>
              <a:t>Midterm #1(a)</a:t>
            </a:r>
            <a:endParaRPr lang="en-US" sz="3600" dirty="0"/>
          </a:p>
        </p:txBody>
      </p:sp>
      <p:pic>
        <p:nvPicPr>
          <p:cNvPr id="2" name="Picture 1"/>
          <p:cNvPicPr>
            <a:picLocks noChangeAspect="1"/>
          </p:cNvPicPr>
          <p:nvPr/>
        </p:nvPicPr>
        <p:blipFill>
          <a:blip r:embed="rId2"/>
          <a:stretch>
            <a:fillRect/>
          </a:stretch>
        </p:blipFill>
        <p:spPr>
          <a:xfrm>
            <a:off x="1191542" y="1905000"/>
            <a:ext cx="9781258" cy="2362200"/>
          </a:xfrm>
          <a:prstGeom prst="rect">
            <a:avLst/>
          </a:prstGeom>
        </p:spPr>
      </p:pic>
    </p:spTree>
    <p:extLst>
      <p:ext uri="{BB962C8B-B14F-4D97-AF65-F5344CB8AC3E}">
        <p14:creationId xmlns:p14="http://schemas.microsoft.com/office/powerpoint/2010/main" val="123208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533400"/>
            <a:ext cx="5356154" cy="550920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latin typeface="Monaco"/>
                <a:cs typeface="Monaco"/>
              </a:rPr>
              <a:t>public static void main(String[] </a:t>
            </a:r>
            <a:r>
              <a:rPr lang="en-US" sz="1600" dirty="0" err="1">
                <a:latin typeface="Monaco"/>
                <a:cs typeface="Monaco"/>
              </a:rPr>
              <a:t>args</a:t>
            </a:r>
            <a:r>
              <a:rPr lang="en-US" sz="1600" dirty="0">
                <a:latin typeface="Monaco"/>
                <a:cs typeface="Monaco"/>
              </a:rPr>
              <a:t>)</a:t>
            </a:r>
          </a:p>
          <a:p>
            <a:r>
              <a:rPr lang="en-US" sz="1600" dirty="0" smtClean="0">
                <a:latin typeface="Monaco"/>
                <a:cs typeface="Monaco"/>
              </a:rPr>
              <a:t>{</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int</a:t>
            </a:r>
            <a:r>
              <a:rPr lang="en-US" sz="1600" dirty="0" smtClean="0">
                <a:latin typeface="Monaco"/>
                <a:cs typeface="Monaco"/>
              </a:rPr>
              <a:t> n;</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("Enter n: ");</a:t>
            </a:r>
          </a:p>
          <a:p>
            <a:r>
              <a:rPr lang="en-US" sz="1600" dirty="0" smtClean="0">
                <a:latin typeface="Monaco"/>
                <a:cs typeface="Monaco"/>
              </a:rPr>
              <a:t>    n </a:t>
            </a:r>
            <a:r>
              <a:rPr lang="en-US" sz="1600" dirty="0">
                <a:latin typeface="Monaco"/>
                <a:cs typeface="Monaco"/>
              </a:rPr>
              <a:t>= </a:t>
            </a:r>
            <a:r>
              <a:rPr lang="en-US" sz="1600" dirty="0" err="1">
                <a:latin typeface="Monaco"/>
                <a:cs typeface="Monaco"/>
              </a:rPr>
              <a:t>kb.nextInt</a:t>
            </a:r>
            <a:r>
              <a:rPr lang="en-US" sz="1600" dirty="0">
                <a:latin typeface="Monaco"/>
                <a:cs typeface="Monaco"/>
              </a:rPr>
              <a:t>();</a:t>
            </a:r>
          </a:p>
          <a:p>
            <a:r>
              <a:rPr lang="en-US" sz="1600" dirty="0">
                <a:latin typeface="Monaco"/>
                <a:cs typeface="Monaco"/>
              </a:rPr>
              <a:t>		</a:t>
            </a:r>
          </a:p>
          <a:p>
            <a:r>
              <a:rPr lang="en-US" sz="1600" dirty="0" smtClean="0">
                <a:latin typeface="Monaco"/>
                <a:cs typeface="Monaco"/>
              </a:rPr>
              <a:t>    </a:t>
            </a:r>
            <a:r>
              <a:rPr lang="en-US" sz="1600" dirty="0" err="1" smtClean="0">
                <a:latin typeface="Monaco"/>
                <a:cs typeface="Monaco"/>
              </a:rPr>
              <a:t>int</a:t>
            </a:r>
            <a:r>
              <a:rPr lang="en-US" sz="1600" dirty="0" smtClean="0">
                <a:latin typeface="Monaco"/>
                <a:cs typeface="Monaco"/>
              </a:rPr>
              <a:t> </a:t>
            </a:r>
            <a:r>
              <a:rPr lang="en-US" sz="1600" dirty="0">
                <a:latin typeface="Monaco"/>
                <a:cs typeface="Monaco"/>
              </a:rPr>
              <a:t>sum = 0;</a:t>
            </a:r>
          </a:p>
          <a:p>
            <a:r>
              <a:rPr lang="en-US" sz="1600" dirty="0" smtClean="0">
                <a:latin typeface="Monaco"/>
                <a:cs typeface="Monaco"/>
              </a:rPr>
              <a:t>    for </a:t>
            </a:r>
            <a:r>
              <a:rPr lang="en-US" sz="1600" dirty="0">
                <a:latin typeface="Monaco"/>
                <a:cs typeface="Monaco"/>
              </a:rPr>
              <a:t>(</a:t>
            </a:r>
            <a:r>
              <a:rPr lang="en-US" sz="1600" dirty="0" err="1">
                <a:latin typeface="Monaco"/>
                <a:cs typeface="Monaco"/>
              </a:rPr>
              <a:t>int</a:t>
            </a:r>
            <a:r>
              <a:rPr lang="en-US" sz="1600" dirty="0">
                <a:latin typeface="Monaco"/>
                <a:cs typeface="Monaco"/>
              </a:rPr>
              <a:t> </a:t>
            </a:r>
            <a:r>
              <a:rPr lang="en-US" sz="1600" dirty="0" err="1">
                <a:latin typeface="Monaco"/>
                <a:cs typeface="Monaco"/>
              </a:rPr>
              <a:t>i</a:t>
            </a:r>
            <a:r>
              <a:rPr lang="en-US" sz="1600" dirty="0">
                <a:latin typeface="Monaco"/>
                <a:cs typeface="Monaco"/>
              </a:rPr>
              <a:t> = </a:t>
            </a:r>
            <a:r>
              <a:rPr lang="en-US" sz="1600" dirty="0" smtClean="0">
                <a:latin typeface="Monaco"/>
                <a:cs typeface="Monaco"/>
              </a:rPr>
              <a:t>1; </a:t>
            </a:r>
            <a:r>
              <a:rPr lang="en-US" sz="1600" dirty="0" err="1">
                <a:latin typeface="Monaco"/>
                <a:cs typeface="Monaco"/>
              </a:rPr>
              <a:t>i</a:t>
            </a:r>
            <a:r>
              <a:rPr lang="en-US" sz="1600" dirty="0">
                <a:latin typeface="Monaco"/>
                <a:cs typeface="Monaco"/>
              </a:rPr>
              <a:t> </a:t>
            </a:r>
            <a:r>
              <a:rPr lang="en-US" sz="1600" dirty="0" smtClean="0">
                <a:latin typeface="Monaco"/>
                <a:cs typeface="Monaco"/>
              </a:rPr>
              <a:t>&lt; n; </a:t>
            </a:r>
            <a:r>
              <a:rPr lang="en-US" sz="1600" dirty="0" err="1" smtClean="0">
                <a:latin typeface="Monaco"/>
                <a:cs typeface="Monaco"/>
              </a:rPr>
              <a:t>i</a:t>
            </a:r>
            <a:r>
              <a:rPr lang="en-US" sz="1600" dirty="0" smtClean="0">
                <a:latin typeface="Monaco"/>
                <a:cs typeface="Monaco"/>
              </a:rPr>
              <a:t>++)</a:t>
            </a:r>
            <a:endParaRPr lang="en-US" sz="1600" dirty="0">
              <a:latin typeface="Monaco"/>
              <a:cs typeface="Monaco"/>
            </a:endParaRP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if </a:t>
            </a:r>
            <a:r>
              <a:rPr lang="en-US" sz="1600" dirty="0">
                <a:latin typeface="Monaco"/>
                <a:cs typeface="Monaco"/>
              </a:rPr>
              <a:t>(n % </a:t>
            </a:r>
            <a:r>
              <a:rPr lang="en-US" sz="1600" dirty="0" err="1">
                <a:latin typeface="Monaco"/>
                <a:cs typeface="Monaco"/>
              </a:rPr>
              <a:t>i</a:t>
            </a:r>
            <a:r>
              <a:rPr lang="en-US" sz="1600" dirty="0">
                <a:latin typeface="Monaco"/>
                <a:cs typeface="Monaco"/>
              </a:rPr>
              <a:t> == 0)</a:t>
            </a:r>
          </a:p>
          <a:p>
            <a:r>
              <a:rPr lang="en-US" sz="1600" dirty="0" smtClean="0">
                <a:latin typeface="Monaco"/>
                <a:cs typeface="Monaco"/>
              </a:rPr>
              <a:t>        {</a:t>
            </a:r>
          </a:p>
          <a:p>
            <a:r>
              <a:rPr lang="en-US" sz="1600" dirty="0">
                <a:latin typeface="Monaco"/>
                <a:cs typeface="Monaco"/>
              </a:rPr>
              <a:t> </a:t>
            </a:r>
            <a:r>
              <a:rPr lang="en-US" sz="1600" dirty="0" smtClean="0">
                <a:latin typeface="Monaco"/>
                <a:cs typeface="Monaco"/>
              </a:rPr>
              <a:t>           if (</a:t>
            </a:r>
            <a:r>
              <a:rPr lang="en-US" sz="1600" dirty="0" err="1" smtClean="0">
                <a:latin typeface="Monaco"/>
                <a:cs typeface="Monaco"/>
              </a:rPr>
              <a:t>i</a:t>
            </a:r>
            <a:r>
              <a:rPr lang="en-US" sz="1600" dirty="0" smtClean="0">
                <a:latin typeface="Monaco"/>
                <a:cs typeface="Monaco"/>
              </a:rPr>
              <a:t> == 1)</a:t>
            </a:r>
          </a:p>
          <a:p>
            <a:r>
              <a:rPr lang="en-US" sz="1600" dirty="0">
                <a:latin typeface="Monaco"/>
                <a:cs typeface="Monaco"/>
              </a:rPr>
              <a:t> </a:t>
            </a:r>
            <a:r>
              <a:rPr lang="en-US" sz="1600" dirty="0" smtClean="0">
                <a:latin typeface="Monaco"/>
                <a:cs typeface="Monaco"/>
              </a:rPr>
              <a:t>               </a:t>
            </a:r>
            <a:r>
              <a:rPr lang="en-US" sz="1600" dirty="0" err="1" smtClean="0">
                <a:latin typeface="Monaco"/>
                <a:cs typeface="Monaco"/>
              </a:rPr>
              <a:t>System.out.print</a:t>
            </a:r>
            <a:r>
              <a:rPr lang="en-US" sz="1600" dirty="0" smtClean="0">
                <a:latin typeface="Monaco"/>
                <a:cs typeface="Monaco"/>
              </a:rPr>
              <a:t>(</a:t>
            </a:r>
            <a:r>
              <a:rPr lang="en-US" sz="1600" dirty="0" err="1" smtClean="0">
                <a:latin typeface="Monaco"/>
                <a:cs typeface="Monaco"/>
              </a:rPr>
              <a:t>i</a:t>
            </a:r>
            <a:r>
              <a:rPr lang="en-US" sz="1600" dirty="0" smtClean="0">
                <a:latin typeface="Monaco"/>
                <a:cs typeface="Monaco"/>
              </a:rPr>
              <a:t>);</a:t>
            </a:r>
          </a:p>
          <a:p>
            <a:r>
              <a:rPr lang="en-US" sz="1600" dirty="0">
                <a:latin typeface="Monaco"/>
                <a:cs typeface="Monaco"/>
              </a:rPr>
              <a:t> </a:t>
            </a:r>
            <a:r>
              <a:rPr lang="en-US" sz="1600" dirty="0" smtClean="0">
                <a:latin typeface="Monaco"/>
                <a:cs typeface="Monaco"/>
              </a:rPr>
              <a:t>           else</a:t>
            </a:r>
            <a:endParaRPr lang="en-US" sz="1600" dirty="0">
              <a:latin typeface="Monaco"/>
              <a:cs typeface="Monaco"/>
            </a:endParaRPr>
          </a:p>
          <a:p>
            <a:r>
              <a:rPr lang="en-US" sz="1600" dirty="0" smtClean="0">
                <a:latin typeface="Monaco"/>
                <a:cs typeface="Monaco"/>
              </a:rPr>
              <a:t>         </a:t>
            </a:r>
            <a:r>
              <a:rPr lang="en-US" sz="1600" dirty="0">
                <a:latin typeface="Monaco"/>
                <a:cs typeface="Monaco"/>
              </a:rPr>
              <a:t> </a:t>
            </a:r>
            <a:r>
              <a:rPr lang="en-US" sz="1600" dirty="0" smtClean="0">
                <a:latin typeface="Monaco"/>
                <a:cs typeface="Monaco"/>
              </a:rPr>
              <a:t>      </a:t>
            </a:r>
            <a:r>
              <a:rPr lang="en-US" sz="1600" dirty="0" err="1" smtClean="0">
                <a:latin typeface="Monaco"/>
                <a:cs typeface="Monaco"/>
              </a:rPr>
              <a:t>System.out.print</a:t>
            </a:r>
            <a:r>
              <a:rPr lang="en-US" sz="1600" dirty="0" smtClean="0">
                <a:latin typeface="Monaco"/>
                <a:cs typeface="Monaco"/>
              </a:rPr>
              <a:t>(“+” + </a:t>
            </a:r>
            <a:r>
              <a:rPr lang="en-US" sz="1600" dirty="0" err="1" smtClean="0">
                <a:latin typeface="Monaco"/>
                <a:cs typeface="Monaco"/>
              </a:rPr>
              <a:t>i</a:t>
            </a:r>
            <a:r>
              <a:rPr lang="en-US" sz="1600" dirty="0" smtClean="0">
                <a:latin typeface="Monaco"/>
                <a:cs typeface="Monaco"/>
              </a:rPr>
              <a:t>);</a:t>
            </a:r>
          </a:p>
          <a:p>
            <a:endParaRPr lang="en-US" sz="1600" dirty="0">
              <a:latin typeface="Monaco"/>
              <a:cs typeface="Monaco"/>
            </a:endParaRPr>
          </a:p>
          <a:p>
            <a:r>
              <a:rPr lang="en-US" sz="1600" dirty="0" smtClean="0">
                <a:latin typeface="Monaco"/>
                <a:cs typeface="Monaco"/>
              </a:rPr>
              <a:t>            sum </a:t>
            </a:r>
            <a:r>
              <a:rPr lang="en-US" sz="1600" dirty="0">
                <a:latin typeface="Monaco"/>
                <a:cs typeface="Monaco"/>
              </a:rPr>
              <a:t>+= </a:t>
            </a:r>
            <a:r>
              <a:rPr lang="en-US" sz="1600" dirty="0" err="1">
                <a:latin typeface="Monaco"/>
                <a:cs typeface="Monaco"/>
              </a:rPr>
              <a:t>i</a:t>
            </a:r>
            <a:r>
              <a:rPr lang="en-US" sz="1600" dirty="0">
                <a:latin typeface="Monaco"/>
                <a:cs typeface="Monaco"/>
              </a:rPr>
              <a:t>;</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a:t>
            </a:r>
          </a:p>
          <a:p>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System.out.println</a:t>
            </a:r>
            <a:r>
              <a:rPr lang="en-US" sz="1600" dirty="0">
                <a:latin typeface="Monaco"/>
                <a:cs typeface="Monaco"/>
              </a:rPr>
              <a:t>(" is " + sum);</a:t>
            </a:r>
          </a:p>
          <a:p>
            <a:r>
              <a:rPr lang="en-US" sz="1600" dirty="0" smtClean="0">
                <a:latin typeface="Monaco"/>
                <a:cs typeface="Monaco"/>
              </a:rPr>
              <a:t>}</a:t>
            </a:r>
            <a:endParaRPr lang="en-US" sz="1600" dirty="0">
              <a:latin typeface="Monaco"/>
              <a:cs typeface="Monaco"/>
            </a:endParaRPr>
          </a:p>
        </p:txBody>
      </p:sp>
    </p:spTree>
    <p:extLst>
      <p:ext uri="{BB962C8B-B14F-4D97-AF65-F5344CB8AC3E}">
        <p14:creationId xmlns:p14="http://schemas.microsoft.com/office/powerpoint/2010/main" val="399576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792162"/>
          </a:xfrm>
        </p:spPr>
        <p:txBody>
          <a:bodyPr>
            <a:normAutofit/>
          </a:bodyPr>
          <a:lstStyle/>
          <a:p>
            <a:r>
              <a:rPr lang="en-US" sz="3600" dirty="0" smtClean="0"/>
              <a:t>Midterm #1(b)</a:t>
            </a:r>
            <a:endParaRPr lang="en-US" sz="3600" dirty="0"/>
          </a:p>
        </p:txBody>
      </p:sp>
      <p:pic>
        <p:nvPicPr>
          <p:cNvPr id="5" name="Picture 4"/>
          <p:cNvPicPr>
            <a:picLocks noChangeAspect="1"/>
          </p:cNvPicPr>
          <p:nvPr/>
        </p:nvPicPr>
        <p:blipFill>
          <a:blip r:embed="rId2"/>
          <a:stretch>
            <a:fillRect/>
          </a:stretch>
        </p:blipFill>
        <p:spPr>
          <a:xfrm>
            <a:off x="875472" y="1676400"/>
            <a:ext cx="10249728" cy="2514600"/>
          </a:xfrm>
          <a:prstGeom prst="rect">
            <a:avLst/>
          </a:prstGeom>
        </p:spPr>
      </p:pic>
    </p:spTree>
    <p:extLst>
      <p:ext uri="{BB962C8B-B14F-4D97-AF65-F5344CB8AC3E}">
        <p14:creationId xmlns:p14="http://schemas.microsoft.com/office/powerpoint/2010/main" val="238516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533400"/>
            <a:ext cx="5356154" cy="550920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latin typeface="Monaco"/>
                <a:cs typeface="Monaco"/>
              </a:rPr>
              <a:t>public static void main(String[] </a:t>
            </a:r>
            <a:r>
              <a:rPr lang="en-US" sz="1600" dirty="0" err="1">
                <a:latin typeface="Monaco"/>
                <a:cs typeface="Monaco"/>
              </a:rPr>
              <a:t>args</a:t>
            </a:r>
            <a:r>
              <a:rPr lang="en-US" sz="1600" dirty="0">
                <a:latin typeface="Monaco"/>
                <a:cs typeface="Monaco"/>
              </a:rPr>
              <a:t>)</a:t>
            </a:r>
          </a:p>
          <a:p>
            <a:r>
              <a:rPr lang="en-US" sz="1600" dirty="0" smtClean="0">
                <a:latin typeface="Monaco"/>
                <a:cs typeface="Monaco"/>
              </a:rPr>
              <a:t>{</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int</a:t>
            </a:r>
            <a:r>
              <a:rPr lang="en-US" sz="1600" dirty="0" smtClean="0">
                <a:latin typeface="Monaco"/>
                <a:cs typeface="Monaco"/>
              </a:rPr>
              <a:t> n;</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("Enter n: ");</a:t>
            </a:r>
          </a:p>
          <a:p>
            <a:r>
              <a:rPr lang="en-US" sz="1600" dirty="0" smtClean="0">
                <a:latin typeface="Monaco"/>
                <a:cs typeface="Monaco"/>
              </a:rPr>
              <a:t>    n </a:t>
            </a:r>
            <a:r>
              <a:rPr lang="en-US" sz="1600" dirty="0">
                <a:latin typeface="Monaco"/>
                <a:cs typeface="Monaco"/>
              </a:rPr>
              <a:t>= </a:t>
            </a:r>
            <a:r>
              <a:rPr lang="en-US" sz="1600" dirty="0" err="1">
                <a:latin typeface="Monaco"/>
                <a:cs typeface="Monaco"/>
              </a:rPr>
              <a:t>kb.nextInt</a:t>
            </a:r>
            <a:r>
              <a:rPr lang="en-US" sz="1600" dirty="0">
                <a:latin typeface="Monaco"/>
                <a:cs typeface="Monaco"/>
              </a:rPr>
              <a:t>();</a:t>
            </a:r>
          </a:p>
          <a:p>
            <a:r>
              <a:rPr lang="en-US" sz="1600" dirty="0">
                <a:latin typeface="Monaco"/>
                <a:cs typeface="Monaco"/>
              </a:rPr>
              <a:t>		</a:t>
            </a:r>
          </a:p>
          <a:p>
            <a:r>
              <a:rPr lang="en-US" sz="1600" dirty="0" smtClean="0">
                <a:latin typeface="Monaco"/>
                <a:cs typeface="Monaco"/>
              </a:rPr>
              <a:t>    </a:t>
            </a:r>
            <a:r>
              <a:rPr lang="en-US" sz="1600" dirty="0" err="1" smtClean="0">
                <a:latin typeface="Monaco"/>
                <a:cs typeface="Monaco"/>
              </a:rPr>
              <a:t>int</a:t>
            </a:r>
            <a:r>
              <a:rPr lang="en-US" sz="1600" dirty="0" smtClean="0">
                <a:latin typeface="Monaco"/>
                <a:cs typeface="Monaco"/>
              </a:rPr>
              <a:t> </a:t>
            </a:r>
            <a:r>
              <a:rPr lang="en-US" sz="1600" dirty="0">
                <a:latin typeface="Monaco"/>
                <a:cs typeface="Monaco"/>
              </a:rPr>
              <a:t>sum = 0;</a:t>
            </a:r>
          </a:p>
          <a:p>
            <a:r>
              <a:rPr lang="en-US" sz="1600" dirty="0" smtClean="0">
                <a:latin typeface="Monaco"/>
                <a:cs typeface="Monaco"/>
              </a:rPr>
              <a:t>    for </a:t>
            </a:r>
            <a:r>
              <a:rPr lang="en-US" sz="1600" dirty="0">
                <a:latin typeface="Monaco"/>
                <a:cs typeface="Monaco"/>
              </a:rPr>
              <a:t>(</a:t>
            </a:r>
            <a:r>
              <a:rPr lang="en-US" sz="1600" dirty="0" err="1">
                <a:latin typeface="Monaco"/>
                <a:cs typeface="Monaco"/>
              </a:rPr>
              <a:t>int</a:t>
            </a:r>
            <a:r>
              <a:rPr lang="en-US" sz="1600" dirty="0">
                <a:latin typeface="Monaco"/>
                <a:cs typeface="Monaco"/>
              </a:rPr>
              <a:t> </a:t>
            </a:r>
            <a:r>
              <a:rPr lang="en-US" sz="1600" dirty="0" err="1">
                <a:latin typeface="Monaco"/>
                <a:cs typeface="Monaco"/>
              </a:rPr>
              <a:t>i</a:t>
            </a:r>
            <a:r>
              <a:rPr lang="en-US" sz="1600" dirty="0">
                <a:latin typeface="Monaco"/>
                <a:cs typeface="Monaco"/>
              </a:rPr>
              <a:t> = n - 1; </a:t>
            </a:r>
            <a:r>
              <a:rPr lang="en-US" sz="1600" dirty="0" err="1">
                <a:latin typeface="Monaco"/>
                <a:cs typeface="Monaco"/>
              </a:rPr>
              <a:t>i</a:t>
            </a:r>
            <a:r>
              <a:rPr lang="en-US" sz="1600" dirty="0">
                <a:latin typeface="Monaco"/>
                <a:cs typeface="Monaco"/>
              </a:rPr>
              <a:t> &gt;= 1; </a:t>
            </a:r>
            <a:r>
              <a:rPr lang="en-US" sz="1600" dirty="0" err="1">
                <a:latin typeface="Monaco"/>
                <a:cs typeface="Monaco"/>
              </a:rPr>
              <a:t>i</a:t>
            </a:r>
            <a:r>
              <a:rPr lang="en-US" sz="1600" dirty="0">
                <a:latin typeface="Monaco"/>
                <a:cs typeface="Monaco"/>
              </a:rPr>
              <a:t>--)</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if </a:t>
            </a:r>
            <a:r>
              <a:rPr lang="en-US" sz="1600" dirty="0">
                <a:latin typeface="Monaco"/>
                <a:cs typeface="Monaco"/>
              </a:rPr>
              <a:t>(n % </a:t>
            </a:r>
            <a:r>
              <a:rPr lang="en-US" sz="1600" dirty="0" err="1">
                <a:latin typeface="Monaco"/>
                <a:cs typeface="Monaco"/>
              </a:rPr>
              <a:t>i</a:t>
            </a:r>
            <a:r>
              <a:rPr lang="en-US" sz="1600" dirty="0">
                <a:latin typeface="Monaco"/>
                <a:cs typeface="Monaco"/>
              </a:rPr>
              <a:t> == 0)</a:t>
            </a:r>
          </a:p>
          <a:p>
            <a:r>
              <a:rPr lang="en-US" sz="1600" dirty="0" smtClean="0">
                <a:latin typeface="Monaco"/>
                <a:cs typeface="Monaco"/>
              </a:rPr>
              <a:t>        {</a:t>
            </a:r>
          </a:p>
          <a:p>
            <a:r>
              <a:rPr lang="en-US" sz="1600" dirty="0">
                <a:latin typeface="Monaco"/>
                <a:cs typeface="Monaco"/>
              </a:rPr>
              <a:t> </a:t>
            </a:r>
            <a:r>
              <a:rPr lang="en-US" sz="1600" dirty="0" smtClean="0">
                <a:latin typeface="Monaco"/>
                <a:cs typeface="Monaco"/>
              </a:rPr>
              <a:t>           if (</a:t>
            </a:r>
            <a:r>
              <a:rPr lang="en-US" sz="1600" dirty="0" err="1" smtClean="0">
                <a:latin typeface="Monaco"/>
                <a:cs typeface="Monaco"/>
              </a:rPr>
              <a:t>i</a:t>
            </a:r>
            <a:r>
              <a:rPr lang="en-US" sz="1600" dirty="0" smtClean="0">
                <a:latin typeface="Monaco"/>
                <a:cs typeface="Monaco"/>
              </a:rPr>
              <a:t> == 1)</a:t>
            </a:r>
          </a:p>
          <a:p>
            <a:r>
              <a:rPr lang="en-US" sz="1600" dirty="0">
                <a:latin typeface="Monaco"/>
                <a:cs typeface="Monaco"/>
              </a:rPr>
              <a:t> </a:t>
            </a:r>
            <a:r>
              <a:rPr lang="en-US" sz="1600" dirty="0" smtClean="0">
                <a:latin typeface="Monaco"/>
                <a:cs typeface="Monaco"/>
              </a:rPr>
              <a:t>               </a:t>
            </a:r>
            <a:r>
              <a:rPr lang="en-US" sz="1600" dirty="0" err="1" smtClean="0">
                <a:latin typeface="Monaco"/>
                <a:cs typeface="Monaco"/>
              </a:rPr>
              <a:t>System.out.print</a:t>
            </a:r>
            <a:r>
              <a:rPr lang="en-US" sz="1600" dirty="0" smtClean="0">
                <a:latin typeface="Monaco"/>
                <a:cs typeface="Monaco"/>
              </a:rPr>
              <a:t>(</a:t>
            </a:r>
            <a:r>
              <a:rPr lang="en-US" sz="1600" dirty="0" err="1" smtClean="0">
                <a:latin typeface="Monaco"/>
                <a:cs typeface="Monaco"/>
              </a:rPr>
              <a:t>i</a:t>
            </a:r>
            <a:r>
              <a:rPr lang="en-US" sz="1600" dirty="0" smtClean="0">
                <a:latin typeface="Monaco"/>
                <a:cs typeface="Monaco"/>
              </a:rPr>
              <a:t>);</a:t>
            </a:r>
          </a:p>
          <a:p>
            <a:r>
              <a:rPr lang="en-US" sz="1600" dirty="0">
                <a:latin typeface="Monaco"/>
                <a:cs typeface="Monaco"/>
              </a:rPr>
              <a:t> </a:t>
            </a:r>
            <a:r>
              <a:rPr lang="en-US" sz="1600" dirty="0" smtClean="0">
                <a:latin typeface="Monaco"/>
                <a:cs typeface="Monaco"/>
              </a:rPr>
              <a:t>           else</a:t>
            </a:r>
            <a:endParaRPr lang="en-US" sz="1600" dirty="0">
              <a:latin typeface="Monaco"/>
              <a:cs typeface="Monaco"/>
            </a:endParaRPr>
          </a:p>
          <a:p>
            <a:r>
              <a:rPr lang="en-US" sz="1600" dirty="0" smtClean="0">
                <a:latin typeface="Monaco"/>
                <a:cs typeface="Monaco"/>
              </a:rPr>
              <a:t>         </a:t>
            </a:r>
            <a:r>
              <a:rPr lang="en-US" sz="1600" dirty="0">
                <a:latin typeface="Monaco"/>
                <a:cs typeface="Monaco"/>
              </a:rPr>
              <a:t> </a:t>
            </a:r>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a:t>
            </a:r>
            <a:r>
              <a:rPr lang="en-US" sz="1600" dirty="0" err="1">
                <a:latin typeface="Monaco"/>
                <a:cs typeface="Monaco"/>
              </a:rPr>
              <a:t>i</a:t>
            </a:r>
            <a:r>
              <a:rPr lang="en-US" sz="1600" dirty="0">
                <a:latin typeface="Monaco"/>
                <a:cs typeface="Monaco"/>
              </a:rPr>
              <a:t> + "+")</a:t>
            </a:r>
            <a:r>
              <a:rPr lang="en-US" sz="1600" dirty="0" smtClean="0">
                <a:latin typeface="Monaco"/>
                <a:cs typeface="Monaco"/>
              </a:rPr>
              <a:t>;</a:t>
            </a:r>
          </a:p>
          <a:p>
            <a:endParaRPr lang="en-US" sz="1600" dirty="0">
              <a:latin typeface="Monaco"/>
              <a:cs typeface="Monaco"/>
            </a:endParaRPr>
          </a:p>
          <a:p>
            <a:r>
              <a:rPr lang="en-US" sz="1600" dirty="0" smtClean="0">
                <a:latin typeface="Monaco"/>
                <a:cs typeface="Monaco"/>
              </a:rPr>
              <a:t>            sum </a:t>
            </a:r>
            <a:r>
              <a:rPr lang="en-US" sz="1600" dirty="0">
                <a:latin typeface="Monaco"/>
                <a:cs typeface="Monaco"/>
              </a:rPr>
              <a:t>+= </a:t>
            </a:r>
            <a:r>
              <a:rPr lang="en-US" sz="1600" dirty="0" err="1">
                <a:latin typeface="Monaco"/>
                <a:cs typeface="Monaco"/>
              </a:rPr>
              <a:t>i</a:t>
            </a:r>
            <a:r>
              <a:rPr lang="en-US" sz="1600" dirty="0">
                <a:latin typeface="Monaco"/>
                <a:cs typeface="Monaco"/>
              </a:rPr>
              <a:t>;</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a:t>
            </a:r>
          </a:p>
          <a:p>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System.out.println</a:t>
            </a:r>
            <a:r>
              <a:rPr lang="en-US" sz="1600" dirty="0">
                <a:latin typeface="Monaco"/>
                <a:cs typeface="Monaco"/>
              </a:rPr>
              <a:t>(" is " + sum);</a:t>
            </a:r>
          </a:p>
          <a:p>
            <a:r>
              <a:rPr lang="en-US" sz="1600" dirty="0" smtClean="0">
                <a:latin typeface="Monaco"/>
                <a:cs typeface="Monaco"/>
              </a:rPr>
              <a:t>}</a:t>
            </a:r>
            <a:endParaRPr lang="en-US" sz="1600" dirty="0">
              <a:latin typeface="Monaco"/>
              <a:cs typeface="Monaco"/>
            </a:endParaRPr>
          </a:p>
        </p:txBody>
      </p:sp>
    </p:spTree>
    <p:extLst>
      <p:ext uri="{BB962C8B-B14F-4D97-AF65-F5344CB8AC3E}">
        <p14:creationId xmlns:p14="http://schemas.microsoft.com/office/powerpoint/2010/main" val="69373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792162"/>
          </a:xfrm>
        </p:spPr>
        <p:txBody>
          <a:bodyPr>
            <a:normAutofit/>
          </a:bodyPr>
          <a:lstStyle/>
          <a:p>
            <a:r>
              <a:rPr lang="en-US" sz="3600" dirty="0" smtClean="0"/>
              <a:t>Midterm #2(a)</a:t>
            </a:r>
            <a:endParaRPr lang="en-US" sz="3600" dirty="0"/>
          </a:p>
        </p:txBody>
      </p:sp>
      <p:pic>
        <p:nvPicPr>
          <p:cNvPr id="3" name="Picture 2"/>
          <p:cNvPicPr>
            <a:picLocks noChangeAspect="1"/>
          </p:cNvPicPr>
          <p:nvPr/>
        </p:nvPicPr>
        <p:blipFill>
          <a:blip r:embed="rId2"/>
          <a:stretch>
            <a:fillRect/>
          </a:stretch>
        </p:blipFill>
        <p:spPr>
          <a:xfrm>
            <a:off x="1676400" y="1790700"/>
            <a:ext cx="9538180" cy="3162300"/>
          </a:xfrm>
          <a:prstGeom prst="rect">
            <a:avLst/>
          </a:prstGeom>
        </p:spPr>
      </p:pic>
    </p:spTree>
    <p:extLst>
      <p:ext uri="{BB962C8B-B14F-4D97-AF65-F5344CB8AC3E}">
        <p14:creationId xmlns:p14="http://schemas.microsoft.com/office/powerpoint/2010/main" val="342472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774441"/>
            <a:ext cx="5725546" cy="501675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latin typeface="Monaco"/>
                <a:cs typeface="Monaco"/>
              </a:rPr>
              <a:t>public static void main(String[] </a:t>
            </a:r>
            <a:r>
              <a:rPr lang="en-US" sz="1600" dirty="0" err="1">
                <a:latin typeface="Monaco"/>
                <a:cs typeface="Monaco"/>
              </a:rPr>
              <a:t>args</a:t>
            </a:r>
            <a:r>
              <a:rPr lang="en-US" sz="1600" dirty="0">
                <a:latin typeface="Monaco"/>
                <a:cs typeface="Monaco"/>
              </a:rPr>
              <a:t>)</a:t>
            </a:r>
          </a:p>
          <a:p>
            <a:r>
              <a:rPr lang="en-US" sz="1600" dirty="0" smtClean="0">
                <a:latin typeface="Monaco"/>
                <a:cs typeface="Monaco"/>
              </a:rPr>
              <a:t>{</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int</a:t>
            </a:r>
            <a:r>
              <a:rPr lang="en-US" sz="1600" dirty="0" smtClean="0">
                <a:latin typeface="Monaco"/>
                <a:cs typeface="Monaco"/>
              </a:rPr>
              <a:t> size;</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("Enter n: ");</a:t>
            </a:r>
          </a:p>
          <a:p>
            <a:r>
              <a:rPr lang="en-US" sz="1600" dirty="0" smtClean="0">
                <a:latin typeface="Monaco"/>
                <a:cs typeface="Monaco"/>
              </a:rPr>
              <a:t>    n </a:t>
            </a:r>
            <a:r>
              <a:rPr lang="en-US" sz="1600" dirty="0">
                <a:latin typeface="Monaco"/>
                <a:cs typeface="Monaco"/>
              </a:rPr>
              <a:t>= </a:t>
            </a:r>
            <a:r>
              <a:rPr lang="en-US" sz="1600" dirty="0" err="1">
                <a:latin typeface="Monaco"/>
                <a:cs typeface="Monaco"/>
              </a:rPr>
              <a:t>kb.nextInt</a:t>
            </a:r>
            <a:r>
              <a:rPr lang="en-US" sz="1600" dirty="0">
                <a:latin typeface="Monaco"/>
                <a:cs typeface="Monaco"/>
              </a:rPr>
              <a:t>();</a:t>
            </a:r>
          </a:p>
          <a:p>
            <a:r>
              <a:rPr lang="en-US" sz="1600" dirty="0">
                <a:latin typeface="Monaco"/>
                <a:cs typeface="Monaco"/>
              </a:rPr>
              <a:t>		</a:t>
            </a:r>
          </a:p>
          <a:p>
            <a:r>
              <a:rPr lang="en-US" sz="1600" dirty="0" smtClean="0">
                <a:latin typeface="Monaco"/>
                <a:cs typeface="Monaco"/>
              </a:rPr>
              <a:t>    for </a:t>
            </a:r>
            <a:r>
              <a:rPr lang="en-US" sz="1600" dirty="0">
                <a:latin typeface="Monaco"/>
                <a:cs typeface="Monaco"/>
              </a:rPr>
              <a:t>(</a:t>
            </a:r>
            <a:r>
              <a:rPr lang="en-US" sz="1600" dirty="0" err="1">
                <a:latin typeface="Monaco"/>
                <a:cs typeface="Monaco"/>
              </a:rPr>
              <a:t>int</a:t>
            </a:r>
            <a:r>
              <a:rPr lang="en-US" sz="1600" dirty="0">
                <a:latin typeface="Monaco"/>
                <a:cs typeface="Monaco"/>
              </a:rPr>
              <a:t> row = 1; row &lt;= size; row++)</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for </a:t>
            </a:r>
            <a:r>
              <a:rPr lang="en-US" sz="1600" dirty="0">
                <a:latin typeface="Monaco"/>
                <a:cs typeface="Monaco"/>
              </a:rPr>
              <a:t>(</a:t>
            </a:r>
            <a:r>
              <a:rPr lang="en-US" sz="1600" dirty="0" err="1">
                <a:latin typeface="Monaco"/>
                <a:cs typeface="Monaco"/>
              </a:rPr>
              <a:t>int</a:t>
            </a:r>
            <a:r>
              <a:rPr lang="en-US" sz="1600" dirty="0">
                <a:latin typeface="Monaco"/>
                <a:cs typeface="Monaco"/>
              </a:rPr>
              <a:t> col = 1; col &lt;= size; col++)</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if </a:t>
            </a:r>
            <a:r>
              <a:rPr lang="en-US" sz="1600" dirty="0">
                <a:latin typeface="Monaco"/>
                <a:cs typeface="Monaco"/>
              </a:rPr>
              <a:t>(col == 1 || col == size)</a:t>
            </a: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a:t>
            </a:r>
          </a:p>
          <a:p>
            <a:r>
              <a:rPr lang="en-US" sz="1600" dirty="0" smtClean="0">
                <a:latin typeface="Monaco"/>
                <a:cs typeface="Monaco"/>
              </a:rPr>
              <a:t>            else </a:t>
            </a:r>
            <a:r>
              <a:rPr lang="en-US" sz="1600" dirty="0">
                <a:latin typeface="Monaco"/>
                <a:cs typeface="Monaco"/>
              </a:rPr>
              <a:t>if (row == size/2 + 1)</a:t>
            </a: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a:t>
            </a:r>
          </a:p>
          <a:p>
            <a:r>
              <a:rPr lang="en-US" sz="1600" dirty="0" smtClean="0">
                <a:latin typeface="Monaco"/>
                <a:cs typeface="Monaco"/>
              </a:rPr>
              <a:t>            else</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 ");</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System.out.println</a:t>
            </a:r>
            <a:r>
              <a:rPr lang="en-US" sz="1600" dirty="0">
                <a:latin typeface="Monaco"/>
                <a:cs typeface="Monaco"/>
              </a:rPr>
              <a:t>();</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a:t>
            </a:r>
            <a:endParaRPr lang="en-US" sz="1600" dirty="0">
              <a:latin typeface="Monaco"/>
              <a:cs typeface="Monaco"/>
            </a:endParaRPr>
          </a:p>
        </p:txBody>
      </p:sp>
    </p:spTree>
    <p:extLst>
      <p:ext uri="{BB962C8B-B14F-4D97-AF65-F5344CB8AC3E}">
        <p14:creationId xmlns:p14="http://schemas.microsoft.com/office/powerpoint/2010/main" val="288357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792162"/>
          </a:xfrm>
        </p:spPr>
        <p:txBody>
          <a:bodyPr>
            <a:normAutofit/>
          </a:bodyPr>
          <a:lstStyle/>
          <a:p>
            <a:r>
              <a:rPr lang="en-US" sz="3600" dirty="0" smtClean="0"/>
              <a:t>Review of Methods</a:t>
            </a:r>
            <a:endParaRPr lang="en-US" sz="3600" dirty="0"/>
          </a:p>
        </p:txBody>
      </p:sp>
      <p:sp>
        <p:nvSpPr>
          <p:cNvPr id="3" name="Content Placeholder 2"/>
          <p:cNvSpPr>
            <a:spLocks noGrp="1"/>
          </p:cNvSpPr>
          <p:nvPr>
            <p:ph idx="1"/>
          </p:nvPr>
        </p:nvSpPr>
        <p:spPr>
          <a:xfrm>
            <a:off x="609600" y="1143000"/>
            <a:ext cx="10972800" cy="5334000"/>
          </a:xfrm>
        </p:spPr>
        <p:txBody>
          <a:bodyPr>
            <a:normAutofit fontScale="92500" lnSpcReduction="10000"/>
          </a:bodyPr>
          <a:lstStyle/>
          <a:p>
            <a:r>
              <a:rPr lang="en-US" sz="2400" dirty="0" smtClean="0"/>
              <a:t>Methods have modifiers. For this class, you will always use </a:t>
            </a:r>
            <a:r>
              <a:rPr lang="en-US" sz="2000" dirty="0" smtClean="0">
                <a:latin typeface="Monaco"/>
                <a:cs typeface="Monaco"/>
              </a:rPr>
              <a:t>public static</a:t>
            </a:r>
            <a:r>
              <a:rPr lang="en-US" sz="2400" dirty="0" smtClean="0"/>
              <a:t>.</a:t>
            </a:r>
            <a:br>
              <a:rPr lang="en-US" sz="2400" dirty="0" smtClean="0"/>
            </a:br>
            <a:endParaRPr lang="en-US" sz="2400" dirty="0" smtClean="0"/>
          </a:p>
          <a:p>
            <a:r>
              <a:rPr lang="en-US" sz="2400" dirty="0" smtClean="0"/>
              <a:t>Methods have return types: </a:t>
            </a:r>
            <a:r>
              <a:rPr lang="en-US" sz="2000" dirty="0" smtClean="0">
                <a:latin typeface="Monaco"/>
                <a:cs typeface="Monaco"/>
              </a:rPr>
              <a:t>void, </a:t>
            </a:r>
            <a:r>
              <a:rPr lang="en-US" sz="2000" dirty="0" err="1" smtClean="0">
                <a:latin typeface="Monaco"/>
                <a:cs typeface="Monaco"/>
              </a:rPr>
              <a:t>int</a:t>
            </a:r>
            <a:r>
              <a:rPr lang="en-US" sz="2000" dirty="0" smtClean="0">
                <a:latin typeface="Monaco"/>
                <a:cs typeface="Monaco"/>
              </a:rPr>
              <a:t>, double</a:t>
            </a:r>
            <a:r>
              <a:rPr lang="en-US" sz="2400" dirty="0" smtClean="0"/>
              <a:t>, etc...</a:t>
            </a:r>
            <a:br>
              <a:rPr lang="en-US" sz="2400" dirty="0" smtClean="0"/>
            </a:br>
            <a:endParaRPr lang="en-US" sz="2400" dirty="0" smtClean="0"/>
          </a:p>
          <a:p>
            <a:r>
              <a:rPr lang="en-US" sz="2400" dirty="0" smtClean="0"/>
              <a:t>Methods that return something need a </a:t>
            </a:r>
            <a:r>
              <a:rPr lang="en-US" sz="2000" dirty="0" smtClean="0">
                <a:latin typeface="Monaco"/>
                <a:cs typeface="Monaco"/>
              </a:rPr>
              <a:t>return</a:t>
            </a:r>
            <a:r>
              <a:rPr lang="en-US" sz="2400" dirty="0" smtClean="0"/>
              <a:t> statement at the very end of the method.</a:t>
            </a:r>
            <a:br>
              <a:rPr lang="en-US" sz="2400" dirty="0" smtClean="0"/>
            </a:br>
            <a:endParaRPr lang="en-US" sz="2400" dirty="0" smtClean="0"/>
          </a:p>
          <a:p>
            <a:r>
              <a:rPr lang="en-US" sz="2400" dirty="0" smtClean="0"/>
              <a:t>Methods have parameters. These are values that you can pass into the method that can be stored in the parameter names and used by the method. You must specify the parameter type.</a:t>
            </a:r>
            <a:br>
              <a:rPr lang="en-US" sz="2400" dirty="0" smtClean="0"/>
            </a:br>
            <a:endParaRPr lang="en-US" sz="2400" dirty="0" smtClean="0"/>
          </a:p>
          <a:p>
            <a:r>
              <a:rPr lang="en-US" sz="2400" dirty="0" smtClean="0"/>
              <a:t>In order to use a method, you must call or invoke it by using the method name, parentheses, and any needed parameters.</a:t>
            </a:r>
            <a:br>
              <a:rPr lang="en-US" sz="2400" dirty="0" smtClean="0"/>
            </a:br>
            <a:endParaRPr lang="en-US" sz="2400" dirty="0" smtClean="0"/>
          </a:p>
          <a:p>
            <a:r>
              <a:rPr lang="en-US" sz="2400" dirty="0" smtClean="0"/>
              <a:t>Primitive type variables in different methods do NOT talk to each other. What happens in Vegas, stays in Vegas.</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340844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792162"/>
          </a:xfrm>
        </p:spPr>
        <p:txBody>
          <a:bodyPr>
            <a:normAutofit/>
          </a:bodyPr>
          <a:lstStyle/>
          <a:p>
            <a:r>
              <a:rPr lang="en-US" sz="3600" dirty="0" smtClean="0"/>
              <a:t>Midterm #2(b)</a:t>
            </a:r>
            <a:endParaRPr lang="en-US" sz="3600" dirty="0"/>
          </a:p>
        </p:txBody>
      </p:sp>
      <p:pic>
        <p:nvPicPr>
          <p:cNvPr id="2" name="Picture 1"/>
          <p:cNvPicPr>
            <a:picLocks noChangeAspect="1"/>
          </p:cNvPicPr>
          <p:nvPr/>
        </p:nvPicPr>
        <p:blipFill>
          <a:blip r:embed="rId2"/>
          <a:stretch>
            <a:fillRect/>
          </a:stretch>
        </p:blipFill>
        <p:spPr>
          <a:xfrm>
            <a:off x="1384300" y="1841500"/>
            <a:ext cx="9423400" cy="3162300"/>
          </a:xfrm>
          <a:prstGeom prst="rect">
            <a:avLst/>
          </a:prstGeom>
        </p:spPr>
      </p:pic>
    </p:spTree>
    <p:extLst>
      <p:ext uri="{BB962C8B-B14F-4D97-AF65-F5344CB8AC3E}">
        <p14:creationId xmlns:p14="http://schemas.microsoft.com/office/powerpoint/2010/main" val="312413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774441"/>
            <a:ext cx="5725546" cy="501675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latin typeface="Monaco"/>
                <a:cs typeface="Monaco"/>
              </a:rPr>
              <a:t>public static void main(String[] </a:t>
            </a:r>
            <a:r>
              <a:rPr lang="en-US" sz="1600" dirty="0" err="1">
                <a:latin typeface="Monaco"/>
                <a:cs typeface="Monaco"/>
              </a:rPr>
              <a:t>args</a:t>
            </a:r>
            <a:r>
              <a:rPr lang="en-US" sz="1600" dirty="0">
                <a:latin typeface="Monaco"/>
                <a:cs typeface="Monaco"/>
              </a:rPr>
              <a:t>)</a:t>
            </a:r>
          </a:p>
          <a:p>
            <a:r>
              <a:rPr lang="en-US" sz="1600" dirty="0" smtClean="0">
                <a:latin typeface="Monaco"/>
                <a:cs typeface="Monaco"/>
              </a:rPr>
              <a:t>{</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int</a:t>
            </a:r>
            <a:r>
              <a:rPr lang="en-US" sz="1600" dirty="0" smtClean="0">
                <a:latin typeface="Monaco"/>
                <a:cs typeface="Monaco"/>
              </a:rPr>
              <a:t> size;</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("Enter n: ");</a:t>
            </a:r>
          </a:p>
          <a:p>
            <a:r>
              <a:rPr lang="en-US" sz="1600" dirty="0" smtClean="0">
                <a:latin typeface="Monaco"/>
                <a:cs typeface="Monaco"/>
              </a:rPr>
              <a:t>    n </a:t>
            </a:r>
            <a:r>
              <a:rPr lang="en-US" sz="1600" dirty="0">
                <a:latin typeface="Monaco"/>
                <a:cs typeface="Monaco"/>
              </a:rPr>
              <a:t>= </a:t>
            </a:r>
            <a:r>
              <a:rPr lang="en-US" sz="1600" dirty="0" err="1">
                <a:latin typeface="Monaco"/>
                <a:cs typeface="Monaco"/>
              </a:rPr>
              <a:t>kb.nextInt</a:t>
            </a:r>
            <a:r>
              <a:rPr lang="en-US" sz="1600" dirty="0">
                <a:latin typeface="Monaco"/>
                <a:cs typeface="Monaco"/>
              </a:rPr>
              <a:t>();</a:t>
            </a:r>
          </a:p>
          <a:p>
            <a:r>
              <a:rPr lang="en-US" sz="1600" dirty="0">
                <a:latin typeface="Monaco"/>
                <a:cs typeface="Monaco"/>
              </a:rPr>
              <a:t>		</a:t>
            </a:r>
          </a:p>
          <a:p>
            <a:r>
              <a:rPr lang="en-US" sz="1600" dirty="0" smtClean="0">
                <a:latin typeface="Monaco"/>
                <a:cs typeface="Monaco"/>
              </a:rPr>
              <a:t>    for </a:t>
            </a:r>
            <a:r>
              <a:rPr lang="en-US" sz="1600" dirty="0">
                <a:latin typeface="Monaco"/>
                <a:cs typeface="Monaco"/>
              </a:rPr>
              <a:t>(</a:t>
            </a:r>
            <a:r>
              <a:rPr lang="en-US" sz="1600" dirty="0" err="1">
                <a:latin typeface="Monaco"/>
                <a:cs typeface="Monaco"/>
              </a:rPr>
              <a:t>int</a:t>
            </a:r>
            <a:r>
              <a:rPr lang="en-US" sz="1600" dirty="0">
                <a:latin typeface="Monaco"/>
                <a:cs typeface="Monaco"/>
              </a:rPr>
              <a:t> row = 1; row &lt;= size; row++)</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for </a:t>
            </a:r>
            <a:r>
              <a:rPr lang="en-US" sz="1600" dirty="0">
                <a:latin typeface="Monaco"/>
                <a:cs typeface="Monaco"/>
              </a:rPr>
              <a:t>(</a:t>
            </a:r>
            <a:r>
              <a:rPr lang="en-US" sz="1600" dirty="0" err="1">
                <a:latin typeface="Monaco"/>
                <a:cs typeface="Monaco"/>
              </a:rPr>
              <a:t>int</a:t>
            </a:r>
            <a:r>
              <a:rPr lang="en-US" sz="1600" dirty="0">
                <a:latin typeface="Monaco"/>
                <a:cs typeface="Monaco"/>
              </a:rPr>
              <a:t> col = 1; col &lt;= size; col++)</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if (</a:t>
            </a:r>
            <a:r>
              <a:rPr lang="pl-PL" sz="1600" dirty="0" err="1">
                <a:latin typeface="Monaco"/>
                <a:cs typeface="Monaco"/>
              </a:rPr>
              <a:t>row</a:t>
            </a:r>
            <a:r>
              <a:rPr lang="pl-PL" sz="1600" dirty="0">
                <a:latin typeface="Monaco"/>
                <a:cs typeface="Monaco"/>
              </a:rPr>
              <a:t> == 1 || </a:t>
            </a:r>
            <a:r>
              <a:rPr lang="pl-PL" sz="1600" dirty="0" err="1">
                <a:latin typeface="Monaco"/>
                <a:cs typeface="Monaco"/>
              </a:rPr>
              <a:t>row</a:t>
            </a:r>
            <a:r>
              <a:rPr lang="pl-PL" sz="1600" dirty="0">
                <a:latin typeface="Monaco"/>
                <a:cs typeface="Monaco"/>
              </a:rPr>
              <a:t> == </a:t>
            </a:r>
            <a:r>
              <a:rPr lang="pl-PL" sz="1600" dirty="0" err="1">
                <a:latin typeface="Monaco"/>
                <a:cs typeface="Monaco"/>
              </a:rPr>
              <a:t>size</a:t>
            </a:r>
            <a:r>
              <a:rPr lang="en-US" sz="1600" dirty="0" smtClean="0">
                <a:latin typeface="Monaco"/>
                <a:cs typeface="Monaco"/>
              </a:rPr>
              <a:t>)</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a:t>
            </a:r>
          </a:p>
          <a:p>
            <a:r>
              <a:rPr lang="en-US" sz="1600" dirty="0" smtClean="0">
                <a:latin typeface="Monaco"/>
                <a:cs typeface="Monaco"/>
              </a:rPr>
              <a:t>            else </a:t>
            </a:r>
            <a:r>
              <a:rPr lang="en-US" sz="1600" dirty="0">
                <a:latin typeface="Monaco"/>
                <a:cs typeface="Monaco"/>
              </a:rPr>
              <a:t>if </a:t>
            </a:r>
            <a:r>
              <a:rPr lang="en-US" sz="1600" dirty="0" smtClean="0">
                <a:latin typeface="Monaco"/>
                <a:cs typeface="Monaco"/>
              </a:rPr>
              <a:t>(</a:t>
            </a:r>
            <a:r>
              <a:rPr lang="it-IT" sz="1600" dirty="0">
                <a:latin typeface="Monaco"/>
                <a:cs typeface="Monaco"/>
              </a:rPr>
              <a:t>col == </a:t>
            </a:r>
            <a:r>
              <a:rPr lang="it-IT" sz="1600" dirty="0" err="1">
                <a:latin typeface="Monaco"/>
                <a:cs typeface="Monaco"/>
              </a:rPr>
              <a:t>size</a:t>
            </a:r>
            <a:r>
              <a:rPr lang="it-IT" sz="1600" dirty="0">
                <a:latin typeface="Monaco"/>
                <a:cs typeface="Monaco"/>
              </a:rPr>
              <a:t>/2 + 1</a:t>
            </a:r>
            <a:r>
              <a:rPr lang="en-US" sz="1600" dirty="0" smtClean="0">
                <a:latin typeface="Monaco"/>
                <a:cs typeface="Monaco"/>
              </a:rPr>
              <a:t>)</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a:t>
            </a:r>
          </a:p>
          <a:p>
            <a:r>
              <a:rPr lang="en-US" sz="1600" dirty="0" smtClean="0">
                <a:latin typeface="Monaco"/>
                <a:cs typeface="Monaco"/>
              </a:rPr>
              <a:t>            else</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a:t>
            </a:r>
            <a:r>
              <a:rPr lang="en-US" sz="1600" dirty="0">
                <a:latin typeface="Monaco"/>
                <a:cs typeface="Monaco"/>
              </a:rPr>
              <a:t>(" ");</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        </a:t>
            </a:r>
            <a:r>
              <a:rPr lang="en-US" sz="1600" dirty="0" err="1" smtClean="0">
                <a:latin typeface="Monaco"/>
                <a:cs typeface="Monaco"/>
              </a:rPr>
              <a:t>System.out.println</a:t>
            </a:r>
            <a:r>
              <a:rPr lang="en-US" sz="1600" dirty="0">
                <a:latin typeface="Monaco"/>
                <a:cs typeface="Monaco"/>
              </a:rPr>
              <a:t>();</a:t>
            </a:r>
          </a:p>
          <a:p>
            <a:r>
              <a:rPr lang="en-US" sz="1600" dirty="0" smtClean="0">
                <a:latin typeface="Monaco"/>
                <a:cs typeface="Monaco"/>
              </a:rPr>
              <a:t>    }</a:t>
            </a:r>
            <a:endParaRPr lang="en-US" sz="1600" dirty="0">
              <a:latin typeface="Monaco"/>
              <a:cs typeface="Monaco"/>
            </a:endParaRPr>
          </a:p>
          <a:p>
            <a:r>
              <a:rPr lang="en-US" sz="1600" dirty="0" smtClean="0">
                <a:latin typeface="Monaco"/>
                <a:cs typeface="Monaco"/>
              </a:rPr>
              <a:t>}</a:t>
            </a:r>
            <a:endParaRPr lang="en-US" sz="1600" dirty="0">
              <a:latin typeface="Monaco"/>
              <a:cs typeface="Monaco"/>
            </a:endParaRPr>
          </a:p>
        </p:txBody>
      </p:sp>
    </p:spTree>
    <p:extLst>
      <p:ext uri="{BB962C8B-B14F-4D97-AF65-F5344CB8AC3E}">
        <p14:creationId xmlns:p14="http://schemas.microsoft.com/office/powerpoint/2010/main" val="232062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77570" y="4028182"/>
            <a:ext cx="7906331" cy="1569660"/>
          </a:xfrm>
          <a:prstGeom prst="rect">
            <a:avLst/>
          </a:prstGeom>
          <a:noFill/>
        </p:spPr>
        <p:txBody>
          <a:bodyPr wrap="none" rtlCol="0">
            <a:spAutoFit/>
          </a:bodyPr>
          <a:lstStyle/>
          <a:p>
            <a:pPr algn="ctr"/>
            <a:r>
              <a:rPr lang="en-US" sz="3200" dirty="0" smtClean="0"/>
              <a:t>Read Sections 6.3 - 6.5, 6.7 - 6.10</a:t>
            </a:r>
          </a:p>
          <a:p>
            <a:pPr algn="ctr"/>
            <a:r>
              <a:rPr lang="en-US" sz="3200" dirty="0" smtClean="0"/>
              <a:t>Homework #6 is posted on </a:t>
            </a:r>
            <a:r>
              <a:rPr lang="en-US" sz="3200" dirty="0" smtClean="0"/>
              <a:t>the course website</a:t>
            </a:r>
          </a:p>
          <a:p>
            <a:pPr algn="ctr"/>
            <a:r>
              <a:rPr lang="en-US" sz="3200" dirty="0" smtClean="0"/>
              <a:t> </a:t>
            </a:r>
            <a:r>
              <a:rPr lang="en-US" sz="3200" dirty="0" smtClean="0"/>
              <a:t>and </a:t>
            </a:r>
            <a:r>
              <a:rPr lang="en-US" sz="3200" dirty="0" smtClean="0"/>
              <a:t>is due </a:t>
            </a:r>
            <a:r>
              <a:rPr lang="en-US" sz="3200" dirty="0" smtClean="0"/>
              <a:t>Wednesday, November 5</a:t>
            </a:r>
            <a:r>
              <a:rPr lang="en-US" sz="3200" baseline="30000" dirty="0" smtClean="0"/>
              <a:t>th</a:t>
            </a:r>
            <a:r>
              <a:rPr lang="en-US" sz="3200" dirty="0" smtClean="0"/>
              <a:t>. </a:t>
            </a:r>
          </a:p>
        </p:txBody>
      </p:sp>
      <p:pic>
        <p:nvPicPr>
          <p:cNvPr id="3" name="Picture 2"/>
          <p:cNvPicPr>
            <a:picLocks noChangeAspect="1"/>
          </p:cNvPicPr>
          <p:nvPr/>
        </p:nvPicPr>
        <p:blipFill>
          <a:blip r:embed="rId2"/>
          <a:stretch>
            <a:fillRect/>
          </a:stretch>
        </p:blipFill>
        <p:spPr>
          <a:xfrm>
            <a:off x="4495800" y="1041400"/>
            <a:ext cx="3289300" cy="2463800"/>
          </a:xfrm>
          <a:prstGeom prst="rect">
            <a:avLst/>
          </a:prstGeom>
        </p:spPr>
      </p:pic>
    </p:spTree>
    <p:extLst>
      <p:ext uri="{BB962C8B-B14F-4D97-AF65-F5344CB8AC3E}">
        <p14:creationId xmlns:p14="http://schemas.microsoft.com/office/powerpoint/2010/main" val="67030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52400"/>
            <a:ext cx="10972800" cy="715962"/>
          </a:xfrm>
        </p:spPr>
        <p:txBody>
          <a:bodyPr>
            <a:normAutofit/>
          </a:bodyPr>
          <a:lstStyle/>
          <a:p>
            <a:r>
              <a:rPr lang="en-US" sz="3600" dirty="0" smtClean="0"/>
              <a:t>Example: Void method</a:t>
            </a:r>
            <a:endParaRPr lang="en-US" sz="3600" dirty="0"/>
          </a:p>
        </p:txBody>
      </p:sp>
      <p:sp>
        <p:nvSpPr>
          <p:cNvPr id="5" name="TextBox 4"/>
          <p:cNvSpPr txBox="1"/>
          <p:nvPr/>
        </p:nvSpPr>
        <p:spPr>
          <a:xfrm>
            <a:off x="847586" y="1066800"/>
            <a:ext cx="5248414" cy="547842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aco"/>
                <a:cs typeface="Monaco"/>
              </a:rPr>
              <a:t>public class Example </a:t>
            </a:r>
          </a:p>
          <a:p>
            <a:r>
              <a:rPr lang="en-US" sz="1400" dirty="0" smtClean="0">
                <a:latin typeface="Monaco"/>
                <a:cs typeface="Monaco"/>
              </a:rPr>
              <a:t>{</a:t>
            </a:r>
          </a:p>
          <a:p>
            <a:r>
              <a:rPr lang="en-US" sz="1400" dirty="0" smtClean="0">
                <a:latin typeface="Monaco"/>
                <a:cs typeface="Monaco"/>
              </a:rPr>
              <a:t>    public static void main(String[] </a:t>
            </a:r>
            <a:r>
              <a:rPr lang="en-US" sz="1400" dirty="0" err="1" smtClean="0">
                <a:latin typeface="Monaco"/>
                <a:cs typeface="Monaco"/>
              </a:rPr>
              <a:t>args</a:t>
            </a:r>
            <a:r>
              <a:rPr lang="en-US" sz="1400" dirty="0" smtClean="0">
                <a:latin typeface="Monaco"/>
                <a:cs typeface="Monaco"/>
              </a:rPr>
              <a:t>)</a:t>
            </a:r>
          </a:p>
          <a:p>
            <a:r>
              <a:rPr lang="en-US" sz="1400" dirty="0" smtClean="0">
                <a:latin typeface="Monaco"/>
                <a:cs typeface="Monaco"/>
              </a:rPr>
              <a:t>    {</a:t>
            </a:r>
          </a:p>
          <a:p>
            <a:r>
              <a:rPr lang="en-US" sz="1400" dirty="0">
                <a:latin typeface="Monaco"/>
                <a:cs typeface="Monaco"/>
              </a:rPr>
              <a:t> </a:t>
            </a:r>
            <a:r>
              <a:rPr lang="en-US" sz="1400" dirty="0" smtClean="0">
                <a:latin typeface="Monaco"/>
                <a:cs typeface="Monaco"/>
              </a:rPr>
              <a:t>       </a:t>
            </a:r>
            <a:r>
              <a:rPr lang="en-US" sz="1400" dirty="0" err="1" smtClean="0">
                <a:latin typeface="Monaco"/>
                <a:cs typeface="Monaco"/>
              </a:rPr>
              <a:t>System.out.print</a:t>
            </a:r>
            <a:r>
              <a:rPr lang="en-US" sz="1400" dirty="0" smtClean="0">
                <a:latin typeface="Monaco"/>
                <a:cs typeface="Monaco"/>
              </a:rPr>
              <a:t>(“The grade is ”);</a:t>
            </a:r>
          </a:p>
          <a:p>
            <a:r>
              <a:rPr lang="en-US" sz="1400" dirty="0">
                <a:latin typeface="Monaco"/>
                <a:cs typeface="Monaco"/>
              </a:rPr>
              <a:t> </a:t>
            </a:r>
            <a:r>
              <a:rPr lang="en-US" sz="1400" dirty="0" smtClean="0">
                <a:latin typeface="Monaco"/>
                <a:cs typeface="Monaco"/>
              </a:rPr>
              <a:t>       </a:t>
            </a:r>
            <a:r>
              <a:rPr lang="en-US" sz="1400" dirty="0" err="1" smtClean="0">
                <a:latin typeface="Monaco"/>
                <a:cs typeface="Monaco"/>
              </a:rPr>
              <a:t>printGrade</a:t>
            </a:r>
            <a:r>
              <a:rPr lang="en-US" sz="1400" dirty="0" smtClean="0">
                <a:latin typeface="Monaco"/>
                <a:cs typeface="Monaco"/>
              </a:rPr>
              <a:t>(78.5);</a:t>
            </a:r>
          </a:p>
          <a:p>
            <a:endParaRPr lang="en-US" sz="1400" dirty="0">
              <a:latin typeface="Monaco"/>
              <a:cs typeface="Monaco"/>
            </a:endParaRPr>
          </a:p>
          <a:p>
            <a:r>
              <a:rPr lang="en-US" sz="1400" dirty="0" smtClean="0">
                <a:latin typeface="Monaco"/>
                <a:cs typeface="Monaco"/>
              </a:rPr>
              <a:t>        </a:t>
            </a:r>
            <a:r>
              <a:rPr lang="en-US" sz="1400" dirty="0" err="1">
                <a:latin typeface="Monaco"/>
                <a:cs typeface="Monaco"/>
              </a:rPr>
              <a:t>System.out.print</a:t>
            </a:r>
            <a:r>
              <a:rPr lang="en-US" sz="1400" dirty="0">
                <a:latin typeface="Monaco"/>
                <a:cs typeface="Monaco"/>
              </a:rPr>
              <a:t>(“The grade is ”);</a:t>
            </a:r>
          </a:p>
          <a:p>
            <a:r>
              <a:rPr lang="en-US" sz="1400" dirty="0">
                <a:latin typeface="Monaco"/>
                <a:cs typeface="Monaco"/>
              </a:rPr>
              <a:t>        </a:t>
            </a:r>
            <a:r>
              <a:rPr lang="en-US" sz="1400" dirty="0" err="1">
                <a:latin typeface="Monaco"/>
                <a:cs typeface="Monaco"/>
              </a:rPr>
              <a:t>printGrade</a:t>
            </a:r>
            <a:r>
              <a:rPr lang="en-US" sz="1400" dirty="0" smtClean="0">
                <a:latin typeface="Monaco"/>
                <a:cs typeface="Monaco"/>
              </a:rPr>
              <a:t>(59.5</a:t>
            </a:r>
            <a:r>
              <a:rPr lang="en-US" sz="1400" dirty="0">
                <a:latin typeface="Monaco"/>
                <a:cs typeface="Monaco"/>
              </a:rPr>
              <a:t>);</a:t>
            </a:r>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a:t>
            </a:r>
          </a:p>
          <a:p>
            <a:endParaRPr lang="en-US" sz="1400" dirty="0">
              <a:latin typeface="Monaco"/>
              <a:cs typeface="Monaco"/>
            </a:endParaRPr>
          </a:p>
          <a:p>
            <a:r>
              <a:rPr lang="en-US" sz="1400" dirty="0" smtClean="0">
                <a:latin typeface="Monaco"/>
                <a:cs typeface="Monaco"/>
              </a:rPr>
              <a:t>    public static </a:t>
            </a:r>
            <a:r>
              <a:rPr lang="en-US" sz="1400" dirty="0" smtClean="0">
                <a:solidFill>
                  <a:srgbClr val="FF0000"/>
                </a:solidFill>
                <a:latin typeface="Monaco"/>
                <a:cs typeface="Monaco"/>
              </a:rPr>
              <a:t>void</a:t>
            </a:r>
            <a:r>
              <a:rPr lang="en-US" sz="1400" dirty="0" smtClean="0">
                <a:latin typeface="Monaco"/>
                <a:cs typeface="Monaco"/>
              </a:rPr>
              <a:t> </a:t>
            </a:r>
            <a:r>
              <a:rPr lang="en-US" sz="1400" dirty="0" err="1" smtClean="0">
                <a:latin typeface="Monaco"/>
                <a:cs typeface="Monaco"/>
              </a:rPr>
              <a:t>printGrade</a:t>
            </a:r>
            <a:r>
              <a:rPr lang="en-US" sz="1400" dirty="0" smtClean="0">
                <a:latin typeface="Monaco"/>
                <a:cs typeface="Monaco"/>
              </a:rPr>
              <a:t>(double score)</a:t>
            </a:r>
          </a:p>
          <a:p>
            <a:r>
              <a:rPr lang="en-US" sz="1400" dirty="0">
                <a:latin typeface="Monaco"/>
                <a:cs typeface="Monaco"/>
              </a:rPr>
              <a:t> </a:t>
            </a:r>
            <a:r>
              <a:rPr lang="en-US" sz="1400" dirty="0" smtClean="0">
                <a:latin typeface="Monaco"/>
                <a:cs typeface="Monaco"/>
              </a:rPr>
              <a:t>   {</a:t>
            </a:r>
          </a:p>
          <a:p>
            <a:r>
              <a:rPr lang="en-US" sz="1400" dirty="0">
                <a:latin typeface="Monaco"/>
                <a:cs typeface="Monaco"/>
              </a:rPr>
              <a:t> </a:t>
            </a:r>
            <a:r>
              <a:rPr lang="en-US" sz="1400" dirty="0" smtClean="0">
                <a:latin typeface="Monaco"/>
                <a:cs typeface="Monaco"/>
              </a:rPr>
              <a:t>       if (score &gt;= 90.0)</a:t>
            </a:r>
          </a:p>
          <a:p>
            <a:r>
              <a:rPr lang="en-US" sz="1400" dirty="0">
                <a:latin typeface="Monaco"/>
                <a:cs typeface="Monaco"/>
              </a:rPr>
              <a:t> </a:t>
            </a:r>
            <a:r>
              <a:rPr lang="en-US" sz="1400" dirty="0" smtClean="0">
                <a:latin typeface="Monaco"/>
                <a:cs typeface="Monaco"/>
              </a:rPr>
              <a:t>           </a:t>
            </a:r>
            <a:r>
              <a:rPr lang="en-US" sz="1400" dirty="0" err="1" smtClean="0">
                <a:latin typeface="Monaco"/>
                <a:cs typeface="Monaco"/>
              </a:rPr>
              <a:t>System.out.println</a:t>
            </a:r>
            <a:r>
              <a:rPr lang="en-US" sz="1400" dirty="0" smtClean="0">
                <a:latin typeface="Monaco"/>
                <a:cs typeface="Monaco"/>
              </a:rPr>
              <a:t>(‘A’);</a:t>
            </a:r>
          </a:p>
          <a:p>
            <a:r>
              <a:rPr lang="en-US" sz="1400" dirty="0">
                <a:latin typeface="Monaco"/>
                <a:cs typeface="Monaco"/>
              </a:rPr>
              <a:t> </a:t>
            </a:r>
            <a:r>
              <a:rPr lang="en-US" sz="1400" dirty="0" smtClean="0">
                <a:latin typeface="Monaco"/>
                <a:cs typeface="Monaco"/>
              </a:rPr>
              <a:t>       else if (score &gt;= 80.0)</a:t>
            </a:r>
          </a:p>
          <a:p>
            <a:r>
              <a:rPr lang="en-US" sz="1400" dirty="0">
                <a:latin typeface="Monaco"/>
                <a:cs typeface="Monaco"/>
              </a:rPr>
              <a:t> </a:t>
            </a:r>
            <a:r>
              <a:rPr lang="en-US" sz="1400" dirty="0" smtClean="0">
                <a:latin typeface="Monaco"/>
                <a:cs typeface="Monaco"/>
              </a:rPr>
              <a:t>           </a:t>
            </a:r>
            <a:r>
              <a:rPr lang="en-US" sz="1400" dirty="0" err="1" smtClean="0">
                <a:latin typeface="Monaco"/>
                <a:cs typeface="Monaco"/>
              </a:rPr>
              <a:t>System.out.println</a:t>
            </a:r>
            <a:r>
              <a:rPr lang="en-US" sz="1400" dirty="0" smtClean="0">
                <a:latin typeface="Monaco"/>
                <a:cs typeface="Monaco"/>
              </a:rPr>
              <a:t>(‘B’);</a:t>
            </a:r>
          </a:p>
          <a:p>
            <a:r>
              <a:rPr lang="en-US" sz="1400" dirty="0">
                <a:latin typeface="Monaco"/>
                <a:cs typeface="Monaco"/>
              </a:rPr>
              <a:t> </a:t>
            </a:r>
            <a:r>
              <a:rPr lang="en-US" sz="1400" dirty="0" smtClean="0">
                <a:latin typeface="Monaco"/>
                <a:cs typeface="Monaco"/>
              </a:rPr>
              <a:t>       </a:t>
            </a:r>
            <a:r>
              <a:rPr lang="en-US" sz="1400" dirty="0">
                <a:latin typeface="Monaco"/>
                <a:cs typeface="Monaco"/>
              </a:rPr>
              <a:t>else if (score &gt;= </a:t>
            </a:r>
            <a:r>
              <a:rPr lang="en-US" sz="1400" dirty="0" smtClean="0">
                <a:latin typeface="Monaco"/>
                <a:cs typeface="Monaco"/>
              </a:rPr>
              <a:t>70.0</a:t>
            </a:r>
            <a:r>
              <a:rPr lang="en-US" sz="1400" dirty="0">
                <a:latin typeface="Monaco"/>
                <a:cs typeface="Monaco"/>
              </a:rPr>
              <a:t>)</a:t>
            </a:r>
          </a:p>
          <a:p>
            <a:r>
              <a:rPr lang="en-US" sz="1400" dirty="0">
                <a:latin typeface="Monaco"/>
                <a:cs typeface="Monaco"/>
              </a:rPr>
              <a:t>            </a:t>
            </a:r>
            <a:r>
              <a:rPr lang="en-US" sz="1400" dirty="0" err="1">
                <a:latin typeface="Monaco"/>
                <a:cs typeface="Monaco"/>
              </a:rPr>
              <a:t>System.out.println</a:t>
            </a:r>
            <a:r>
              <a:rPr lang="en-US" sz="1400" dirty="0">
                <a:latin typeface="Monaco"/>
                <a:cs typeface="Monaco"/>
              </a:rPr>
              <a:t>(</a:t>
            </a:r>
            <a:r>
              <a:rPr lang="en-US" sz="1400" dirty="0" smtClean="0">
                <a:latin typeface="Monaco"/>
                <a:cs typeface="Monaco"/>
              </a:rPr>
              <a:t>‘C’</a:t>
            </a:r>
            <a:r>
              <a:rPr lang="en-US" sz="1400" dirty="0">
                <a:latin typeface="Monaco"/>
                <a:cs typeface="Monaco"/>
              </a:rPr>
              <a:t>)</a:t>
            </a:r>
            <a:r>
              <a:rPr lang="en-US" sz="1400" dirty="0" smtClean="0">
                <a:latin typeface="Monaco"/>
                <a:cs typeface="Monaco"/>
              </a:rPr>
              <a:t>;</a:t>
            </a:r>
          </a:p>
          <a:p>
            <a:r>
              <a:rPr lang="en-US" sz="1400" dirty="0">
                <a:latin typeface="Monaco"/>
                <a:cs typeface="Monaco"/>
              </a:rPr>
              <a:t> </a:t>
            </a:r>
            <a:r>
              <a:rPr lang="en-US" sz="1400" dirty="0" smtClean="0">
                <a:latin typeface="Monaco"/>
                <a:cs typeface="Monaco"/>
              </a:rPr>
              <a:t>       </a:t>
            </a:r>
            <a:r>
              <a:rPr lang="en-US" sz="1400" dirty="0">
                <a:latin typeface="Monaco"/>
                <a:cs typeface="Monaco"/>
              </a:rPr>
              <a:t>else if (score &gt;= </a:t>
            </a:r>
            <a:r>
              <a:rPr lang="en-US" sz="1400" dirty="0" smtClean="0">
                <a:latin typeface="Monaco"/>
                <a:cs typeface="Monaco"/>
              </a:rPr>
              <a:t>60.0</a:t>
            </a:r>
            <a:r>
              <a:rPr lang="en-US" sz="1400" dirty="0">
                <a:latin typeface="Monaco"/>
                <a:cs typeface="Monaco"/>
              </a:rPr>
              <a:t>)</a:t>
            </a:r>
          </a:p>
          <a:p>
            <a:r>
              <a:rPr lang="en-US" sz="1400" dirty="0">
                <a:latin typeface="Monaco"/>
                <a:cs typeface="Monaco"/>
              </a:rPr>
              <a:t>            </a:t>
            </a:r>
            <a:r>
              <a:rPr lang="en-US" sz="1400" dirty="0" err="1">
                <a:latin typeface="Monaco"/>
                <a:cs typeface="Monaco"/>
              </a:rPr>
              <a:t>System.out.println</a:t>
            </a:r>
            <a:r>
              <a:rPr lang="en-US" sz="1400" dirty="0">
                <a:latin typeface="Monaco"/>
                <a:cs typeface="Monaco"/>
              </a:rPr>
              <a:t>(</a:t>
            </a:r>
            <a:r>
              <a:rPr lang="en-US" sz="1400" dirty="0" smtClean="0">
                <a:latin typeface="Monaco"/>
                <a:cs typeface="Monaco"/>
              </a:rPr>
              <a:t>‘D’</a:t>
            </a:r>
            <a:r>
              <a:rPr lang="en-US" sz="1400" dirty="0">
                <a:latin typeface="Monaco"/>
                <a:cs typeface="Monaco"/>
              </a:rPr>
              <a:t>)</a:t>
            </a:r>
            <a:r>
              <a:rPr lang="en-US" sz="1400" dirty="0" smtClean="0">
                <a:latin typeface="Monaco"/>
                <a:cs typeface="Monaco"/>
              </a:rPr>
              <a:t>;</a:t>
            </a:r>
          </a:p>
          <a:p>
            <a:r>
              <a:rPr lang="en-US" sz="1400" dirty="0">
                <a:latin typeface="Monaco"/>
                <a:cs typeface="Monaco"/>
              </a:rPr>
              <a:t> </a:t>
            </a:r>
            <a:r>
              <a:rPr lang="en-US" sz="1400" dirty="0" smtClean="0">
                <a:latin typeface="Monaco"/>
                <a:cs typeface="Monaco"/>
              </a:rPr>
              <a:t>       else</a:t>
            </a:r>
          </a:p>
          <a:p>
            <a:r>
              <a:rPr lang="en-US" sz="1400" dirty="0">
                <a:latin typeface="Monaco"/>
                <a:cs typeface="Monaco"/>
              </a:rPr>
              <a:t> </a:t>
            </a:r>
            <a:r>
              <a:rPr lang="en-US" sz="1400" dirty="0" smtClean="0">
                <a:latin typeface="Monaco"/>
                <a:cs typeface="Monaco"/>
              </a:rPr>
              <a:t>           </a:t>
            </a:r>
            <a:r>
              <a:rPr lang="en-US" sz="1400" dirty="0" err="1" smtClean="0">
                <a:latin typeface="Monaco"/>
                <a:cs typeface="Monaco"/>
              </a:rPr>
              <a:t>System.out.println</a:t>
            </a:r>
            <a:r>
              <a:rPr lang="en-US" sz="1400" dirty="0" smtClean="0">
                <a:latin typeface="Monaco"/>
                <a:cs typeface="Monaco"/>
              </a:rPr>
              <a:t>(‘F’);</a:t>
            </a:r>
          </a:p>
          <a:p>
            <a:r>
              <a:rPr lang="en-US" sz="1400" dirty="0">
                <a:latin typeface="Monaco"/>
                <a:cs typeface="Monaco"/>
              </a:rPr>
              <a:t> </a:t>
            </a:r>
            <a:r>
              <a:rPr lang="en-US" sz="1400" dirty="0" smtClean="0">
                <a:latin typeface="Monaco"/>
                <a:cs typeface="Monaco"/>
              </a:rPr>
              <a:t>   }</a:t>
            </a:r>
          </a:p>
          <a:p>
            <a:r>
              <a:rPr lang="en-US" sz="1400" dirty="0">
                <a:latin typeface="Monaco"/>
                <a:cs typeface="Monaco"/>
              </a:rPr>
              <a:t>}</a:t>
            </a:r>
          </a:p>
        </p:txBody>
      </p:sp>
      <p:sp>
        <p:nvSpPr>
          <p:cNvPr id="6" name="TextBox 5"/>
          <p:cNvSpPr txBox="1"/>
          <p:nvPr/>
        </p:nvSpPr>
        <p:spPr>
          <a:xfrm>
            <a:off x="6477000" y="1524000"/>
            <a:ext cx="5420700" cy="830997"/>
          </a:xfrm>
          <a:prstGeom prst="rect">
            <a:avLst/>
          </a:prstGeom>
          <a:noFill/>
        </p:spPr>
        <p:txBody>
          <a:bodyPr wrap="none" rtlCol="0">
            <a:spAutoFit/>
          </a:bodyPr>
          <a:lstStyle/>
          <a:p>
            <a:r>
              <a:rPr lang="en-US" sz="2400" dirty="0" smtClean="0"/>
              <a:t>Because </a:t>
            </a:r>
            <a:r>
              <a:rPr lang="en-US" dirty="0" err="1" smtClean="0">
                <a:latin typeface="Monaco"/>
                <a:cs typeface="Monaco"/>
              </a:rPr>
              <a:t>printGrade</a:t>
            </a:r>
            <a:r>
              <a:rPr lang="en-US" sz="2400" dirty="0" smtClean="0"/>
              <a:t> is a void method, you</a:t>
            </a:r>
            <a:br>
              <a:rPr lang="en-US" sz="2400" dirty="0" smtClean="0"/>
            </a:br>
            <a:r>
              <a:rPr lang="en-US" sz="2400" dirty="0" smtClean="0"/>
              <a:t>do not need a return statement.</a:t>
            </a:r>
            <a:endParaRPr lang="en-US" sz="2400" dirty="0"/>
          </a:p>
        </p:txBody>
      </p:sp>
      <p:sp>
        <p:nvSpPr>
          <p:cNvPr id="7" name="TextBox 6"/>
          <p:cNvSpPr txBox="1"/>
          <p:nvPr/>
        </p:nvSpPr>
        <p:spPr>
          <a:xfrm>
            <a:off x="6477000" y="2674203"/>
            <a:ext cx="5021026" cy="1569660"/>
          </a:xfrm>
          <a:prstGeom prst="rect">
            <a:avLst/>
          </a:prstGeom>
          <a:noFill/>
        </p:spPr>
        <p:txBody>
          <a:bodyPr wrap="none" rtlCol="0">
            <a:spAutoFit/>
          </a:bodyPr>
          <a:lstStyle/>
          <a:p>
            <a:r>
              <a:rPr lang="en-US" sz="2400" dirty="0" smtClean="0"/>
              <a:t>Because </a:t>
            </a:r>
            <a:r>
              <a:rPr lang="en-US" dirty="0" err="1" smtClean="0">
                <a:latin typeface="Monaco"/>
                <a:cs typeface="Monaco"/>
              </a:rPr>
              <a:t>printGrade</a:t>
            </a:r>
            <a:r>
              <a:rPr lang="en-US" sz="2400" dirty="0" smtClean="0"/>
              <a:t> does not return a </a:t>
            </a:r>
            <a:br>
              <a:rPr lang="en-US" sz="2400" dirty="0" smtClean="0"/>
            </a:br>
            <a:r>
              <a:rPr lang="en-US" sz="2400" dirty="0" smtClean="0"/>
              <a:t>value, you do not need to assign it to a </a:t>
            </a:r>
            <a:br>
              <a:rPr lang="en-US" sz="2400" dirty="0" smtClean="0"/>
            </a:br>
            <a:r>
              <a:rPr lang="en-US" sz="2400" dirty="0" smtClean="0"/>
              <a:t>variable or do calculations with it. You</a:t>
            </a:r>
            <a:br>
              <a:rPr lang="en-US" sz="2400" dirty="0" smtClean="0"/>
            </a:br>
            <a:r>
              <a:rPr lang="en-US" sz="2400" dirty="0" smtClean="0"/>
              <a:t>can just </a:t>
            </a:r>
            <a:r>
              <a:rPr lang="en-US" sz="2400" smtClean="0"/>
              <a:t>invoke it.</a:t>
            </a:r>
            <a:endParaRPr lang="en-US" sz="2400" dirty="0"/>
          </a:p>
        </p:txBody>
      </p:sp>
    </p:spTree>
    <p:extLst>
      <p:ext uri="{BB962C8B-B14F-4D97-AF65-F5344CB8AC3E}">
        <p14:creationId xmlns:p14="http://schemas.microsoft.com/office/powerpoint/2010/main" val="166418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52400"/>
            <a:ext cx="10972800" cy="715962"/>
          </a:xfrm>
        </p:spPr>
        <p:txBody>
          <a:bodyPr>
            <a:normAutofit/>
          </a:bodyPr>
          <a:lstStyle/>
          <a:p>
            <a:r>
              <a:rPr lang="en-US" sz="3600" dirty="0" smtClean="0"/>
              <a:t>Example: Method that returns a char value</a:t>
            </a:r>
            <a:endParaRPr lang="en-US" sz="3600" dirty="0"/>
          </a:p>
        </p:txBody>
      </p:sp>
      <p:sp>
        <p:nvSpPr>
          <p:cNvPr id="5" name="TextBox 4"/>
          <p:cNvSpPr txBox="1"/>
          <p:nvPr/>
        </p:nvSpPr>
        <p:spPr>
          <a:xfrm>
            <a:off x="457200" y="1353265"/>
            <a:ext cx="6756765" cy="504753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aco"/>
                <a:cs typeface="Monaco"/>
              </a:rPr>
              <a:t>public class Example </a:t>
            </a:r>
          </a:p>
          <a:p>
            <a:r>
              <a:rPr lang="en-US" sz="1400" dirty="0" smtClean="0">
                <a:latin typeface="Monaco"/>
                <a:cs typeface="Monaco"/>
              </a:rPr>
              <a:t>{</a:t>
            </a:r>
          </a:p>
          <a:p>
            <a:r>
              <a:rPr lang="en-US" sz="1400" dirty="0" smtClean="0">
                <a:latin typeface="Monaco"/>
                <a:cs typeface="Monaco"/>
              </a:rPr>
              <a:t>    public static void main(String[] </a:t>
            </a:r>
            <a:r>
              <a:rPr lang="en-US" sz="1400" dirty="0" err="1" smtClean="0">
                <a:latin typeface="Monaco"/>
                <a:cs typeface="Monaco"/>
              </a:rPr>
              <a:t>args</a:t>
            </a:r>
            <a:r>
              <a:rPr lang="en-US" sz="1400" dirty="0" smtClean="0">
                <a:latin typeface="Monaco"/>
                <a:cs typeface="Monaco"/>
              </a:rPr>
              <a:t>)</a:t>
            </a:r>
          </a:p>
          <a:p>
            <a:r>
              <a:rPr lang="en-US" sz="1400" dirty="0" smtClean="0">
                <a:latin typeface="Monaco"/>
                <a:cs typeface="Monaco"/>
              </a:rPr>
              <a:t>    {</a:t>
            </a:r>
          </a:p>
          <a:p>
            <a:r>
              <a:rPr lang="en-US" sz="1400" dirty="0">
                <a:latin typeface="Monaco"/>
                <a:cs typeface="Monaco"/>
              </a:rPr>
              <a:t> </a:t>
            </a:r>
            <a:r>
              <a:rPr lang="en-US" sz="1400" dirty="0" smtClean="0">
                <a:latin typeface="Monaco"/>
                <a:cs typeface="Monaco"/>
              </a:rPr>
              <a:t>       </a:t>
            </a:r>
            <a:r>
              <a:rPr lang="en-US" sz="1400" dirty="0" err="1" smtClean="0">
                <a:latin typeface="Monaco"/>
                <a:cs typeface="Monaco"/>
              </a:rPr>
              <a:t>System.out.println</a:t>
            </a:r>
            <a:r>
              <a:rPr lang="en-US" sz="1400" dirty="0" smtClean="0">
                <a:latin typeface="Monaco"/>
                <a:cs typeface="Monaco"/>
              </a:rPr>
              <a:t>(“The grade is </a:t>
            </a:r>
            <a:r>
              <a:rPr lang="en-US" sz="1400" dirty="0">
                <a:latin typeface="Monaco"/>
                <a:cs typeface="Monaco"/>
              </a:rPr>
              <a:t>” + </a:t>
            </a:r>
            <a:r>
              <a:rPr lang="en-US" sz="1400" dirty="0" err="1" smtClean="0">
                <a:latin typeface="Monaco"/>
                <a:cs typeface="Monaco"/>
              </a:rPr>
              <a:t>getGrade</a:t>
            </a:r>
            <a:r>
              <a:rPr lang="en-US" sz="1400" dirty="0">
                <a:latin typeface="Monaco"/>
                <a:cs typeface="Monaco"/>
              </a:rPr>
              <a:t>(78.5))</a:t>
            </a:r>
            <a:r>
              <a:rPr lang="en-US" sz="1400" dirty="0" smtClean="0">
                <a:latin typeface="Monaco"/>
                <a:cs typeface="Monaco"/>
              </a:rPr>
              <a:t>;</a:t>
            </a:r>
          </a:p>
          <a:p>
            <a:endParaRPr lang="en-US" sz="1400" dirty="0">
              <a:latin typeface="Monaco"/>
              <a:cs typeface="Monaco"/>
            </a:endParaRPr>
          </a:p>
          <a:p>
            <a:r>
              <a:rPr lang="en-US" sz="1400" dirty="0" smtClean="0">
                <a:latin typeface="Monaco"/>
                <a:cs typeface="Monaco"/>
              </a:rPr>
              <a:t>        </a:t>
            </a:r>
            <a:r>
              <a:rPr lang="en-US" sz="1400" dirty="0" err="1" smtClean="0">
                <a:latin typeface="Monaco"/>
                <a:cs typeface="Monaco"/>
              </a:rPr>
              <a:t>System.out.println</a:t>
            </a:r>
            <a:r>
              <a:rPr lang="en-US" sz="1400" dirty="0" smtClean="0">
                <a:latin typeface="Monaco"/>
                <a:cs typeface="Monaco"/>
              </a:rPr>
              <a:t>(</a:t>
            </a:r>
            <a:r>
              <a:rPr lang="en-US" sz="1400" dirty="0">
                <a:latin typeface="Monaco"/>
                <a:cs typeface="Monaco"/>
              </a:rPr>
              <a:t>“The grade is </a:t>
            </a:r>
            <a:r>
              <a:rPr lang="en-US" sz="1400" dirty="0" smtClean="0">
                <a:latin typeface="Monaco"/>
                <a:cs typeface="Monaco"/>
              </a:rPr>
              <a:t>” + </a:t>
            </a:r>
            <a:r>
              <a:rPr lang="en-US" sz="1400" dirty="0" err="1" smtClean="0">
                <a:latin typeface="Monaco"/>
                <a:cs typeface="Monaco"/>
              </a:rPr>
              <a:t>getGrade</a:t>
            </a:r>
            <a:r>
              <a:rPr lang="en-US" sz="1400" dirty="0" smtClean="0">
                <a:latin typeface="Monaco"/>
                <a:cs typeface="Monaco"/>
              </a:rPr>
              <a:t>(59.5))</a:t>
            </a:r>
            <a:r>
              <a:rPr lang="en-US" sz="1400" dirty="0">
                <a:latin typeface="Monaco"/>
                <a:cs typeface="Monaco"/>
              </a:rPr>
              <a:t>;</a:t>
            </a:r>
          </a:p>
          <a:p>
            <a:r>
              <a:rPr lang="en-US" sz="1400" dirty="0" smtClean="0">
                <a:latin typeface="Monaco"/>
                <a:cs typeface="Monaco"/>
              </a:rPr>
              <a:t>    }</a:t>
            </a:r>
          </a:p>
          <a:p>
            <a:endParaRPr lang="en-US" sz="1400" dirty="0">
              <a:latin typeface="Monaco"/>
              <a:cs typeface="Monaco"/>
            </a:endParaRPr>
          </a:p>
          <a:p>
            <a:r>
              <a:rPr lang="en-US" sz="1400" dirty="0" smtClean="0">
                <a:latin typeface="Monaco"/>
                <a:cs typeface="Monaco"/>
              </a:rPr>
              <a:t>    public static </a:t>
            </a:r>
            <a:r>
              <a:rPr lang="en-US" sz="1400" dirty="0" smtClean="0">
                <a:solidFill>
                  <a:srgbClr val="FF0000"/>
                </a:solidFill>
                <a:latin typeface="Monaco"/>
                <a:cs typeface="Monaco"/>
              </a:rPr>
              <a:t>char</a:t>
            </a:r>
            <a:r>
              <a:rPr lang="en-US" sz="1400" dirty="0" smtClean="0">
                <a:latin typeface="Monaco"/>
                <a:cs typeface="Monaco"/>
              </a:rPr>
              <a:t> </a:t>
            </a:r>
            <a:r>
              <a:rPr lang="en-US" sz="1400" dirty="0" err="1" smtClean="0">
                <a:latin typeface="Monaco"/>
                <a:cs typeface="Monaco"/>
              </a:rPr>
              <a:t>getGrade</a:t>
            </a:r>
            <a:r>
              <a:rPr lang="en-US" sz="1400" dirty="0" smtClean="0">
                <a:latin typeface="Monaco"/>
                <a:cs typeface="Monaco"/>
              </a:rPr>
              <a:t>(double score)</a:t>
            </a:r>
          </a:p>
          <a:p>
            <a:r>
              <a:rPr lang="en-US" sz="1400" dirty="0">
                <a:latin typeface="Monaco"/>
                <a:cs typeface="Monaco"/>
              </a:rPr>
              <a:t> </a:t>
            </a:r>
            <a:r>
              <a:rPr lang="en-US" sz="1400" dirty="0" smtClean="0">
                <a:latin typeface="Monaco"/>
                <a:cs typeface="Monaco"/>
              </a:rPr>
              <a:t>   {</a:t>
            </a:r>
          </a:p>
          <a:p>
            <a:r>
              <a:rPr lang="en-US" sz="1400" dirty="0">
                <a:latin typeface="Monaco"/>
                <a:cs typeface="Monaco"/>
              </a:rPr>
              <a:t> </a:t>
            </a:r>
            <a:r>
              <a:rPr lang="en-US" sz="1400" dirty="0" smtClean="0">
                <a:latin typeface="Monaco"/>
                <a:cs typeface="Monaco"/>
              </a:rPr>
              <a:t>       if (score &gt;= 90.0)</a:t>
            </a:r>
          </a:p>
          <a:p>
            <a:r>
              <a:rPr lang="en-US" sz="1400" dirty="0">
                <a:latin typeface="Monaco"/>
                <a:cs typeface="Monaco"/>
              </a:rPr>
              <a:t> </a:t>
            </a:r>
            <a:r>
              <a:rPr lang="en-US" sz="1400" dirty="0" smtClean="0">
                <a:latin typeface="Monaco"/>
                <a:cs typeface="Monaco"/>
              </a:rPr>
              <a:t>           return ‘A’;</a:t>
            </a:r>
          </a:p>
          <a:p>
            <a:r>
              <a:rPr lang="en-US" sz="1400" dirty="0">
                <a:latin typeface="Monaco"/>
                <a:cs typeface="Monaco"/>
              </a:rPr>
              <a:t> </a:t>
            </a:r>
            <a:r>
              <a:rPr lang="en-US" sz="1400" dirty="0" smtClean="0">
                <a:latin typeface="Monaco"/>
                <a:cs typeface="Monaco"/>
              </a:rPr>
              <a:t>       else if (score &gt;= 80.0)</a:t>
            </a:r>
          </a:p>
          <a:p>
            <a:r>
              <a:rPr lang="en-US" sz="1400" dirty="0">
                <a:latin typeface="Monaco"/>
                <a:cs typeface="Monaco"/>
              </a:rPr>
              <a:t> </a:t>
            </a:r>
            <a:r>
              <a:rPr lang="en-US" sz="1400" dirty="0" smtClean="0">
                <a:latin typeface="Monaco"/>
                <a:cs typeface="Monaco"/>
              </a:rPr>
              <a:t>           </a:t>
            </a:r>
            <a:r>
              <a:rPr lang="en-US" sz="1400" dirty="0">
                <a:latin typeface="Monaco"/>
                <a:cs typeface="Monaco"/>
              </a:rPr>
              <a:t>return </a:t>
            </a:r>
            <a:r>
              <a:rPr lang="en-US" sz="1400" dirty="0" smtClean="0">
                <a:latin typeface="Monaco"/>
                <a:cs typeface="Monaco"/>
              </a:rPr>
              <a:t>‘B’</a:t>
            </a:r>
            <a:r>
              <a:rPr lang="en-US" sz="1400" dirty="0">
                <a:latin typeface="Monaco"/>
                <a:cs typeface="Monaco"/>
              </a:rPr>
              <a:t>;</a:t>
            </a:r>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a:t>
            </a:r>
            <a:r>
              <a:rPr lang="en-US" sz="1400" dirty="0">
                <a:latin typeface="Monaco"/>
                <a:cs typeface="Monaco"/>
              </a:rPr>
              <a:t>else if (score &gt;= </a:t>
            </a:r>
            <a:r>
              <a:rPr lang="en-US" sz="1400" dirty="0" smtClean="0">
                <a:latin typeface="Monaco"/>
                <a:cs typeface="Monaco"/>
              </a:rPr>
              <a:t>70.0</a:t>
            </a:r>
            <a:r>
              <a:rPr lang="en-US" sz="1400" dirty="0">
                <a:latin typeface="Monaco"/>
                <a:cs typeface="Monaco"/>
              </a:rPr>
              <a:t>)</a:t>
            </a:r>
          </a:p>
          <a:p>
            <a:r>
              <a:rPr lang="en-US" sz="1400" dirty="0">
                <a:latin typeface="Monaco"/>
                <a:cs typeface="Monaco"/>
              </a:rPr>
              <a:t>            return </a:t>
            </a:r>
            <a:r>
              <a:rPr lang="en-US" sz="1400" dirty="0" smtClean="0">
                <a:latin typeface="Monaco"/>
                <a:cs typeface="Monaco"/>
              </a:rPr>
              <a:t>‘C’</a:t>
            </a:r>
            <a:r>
              <a:rPr lang="en-US" sz="1400" dirty="0">
                <a:latin typeface="Monaco"/>
                <a:cs typeface="Monaco"/>
              </a:rPr>
              <a:t>;</a:t>
            </a:r>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a:t>
            </a:r>
            <a:r>
              <a:rPr lang="en-US" sz="1400" dirty="0">
                <a:latin typeface="Monaco"/>
                <a:cs typeface="Monaco"/>
              </a:rPr>
              <a:t>else if (score &gt;= </a:t>
            </a:r>
            <a:r>
              <a:rPr lang="en-US" sz="1400" dirty="0" smtClean="0">
                <a:latin typeface="Monaco"/>
                <a:cs typeface="Monaco"/>
              </a:rPr>
              <a:t>60.0</a:t>
            </a:r>
            <a:r>
              <a:rPr lang="en-US" sz="1400" dirty="0">
                <a:latin typeface="Monaco"/>
                <a:cs typeface="Monaco"/>
              </a:rPr>
              <a:t>)</a:t>
            </a:r>
          </a:p>
          <a:p>
            <a:r>
              <a:rPr lang="en-US" sz="1400" dirty="0">
                <a:latin typeface="Monaco"/>
                <a:cs typeface="Monaco"/>
              </a:rPr>
              <a:t>            return </a:t>
            </a:r>
            <a:r>
              <a:rPr lang="en-US" sz="1400" dirty="0" smtClean="0">
                <a:latin typeface="Monaco"/>
                <a:cs typeface="Monaco"/>
              </a:rPr>
              <a:t>‘D’</a:t>
            </a:r>
            <a:r>
              <a:rPr lang="en-US" sz="1400" dirty="0">
                <a:latin typeface="Monaco"/>
                <a:cs typeface="Monaco"/>
              </a:rPr>
              <a:t>;</a:t>
            </a:r>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else</a:t>
            </a:r>
          </a:p>
          <a:p>
            <a:r>
              <a:rPr lang="en-US" sz="1400" dirty="0">
                <a:latin typeface="Monaco"/>
                <a:cs typeface="Monaco"/>
              </a:rPr>
              <a:t> </a:t>
            </a:r>
            <a:r>
              <a:rPr lang="en-US" sz="1400" dirty="0" smtClean="0">
                <a:latin typeface="Monaco"/>
                <a:cs typeface="Monaco"/>
              </a:rPr>
              <a:t>           </a:t>
            </a:r>
            <a:r>
              <a:rPr lang="en-US" sz="1400" dirty="0">
                <a:latin typeface="Monaco"/>
                <a:cs typeface="Monaco"/>
              </a:rPr>
              <a:t>return </a:t>
            </a:r>
            <a:r>
              <a:rPr lang="en-US" sz="1400" dirty="0" smtClean="0">
                <a:latin typeface="Monaco"/>
                <a:cs typeface="Monaco"/>
              </a:rPr>
              <a:t>‘E’</a:t>
            </a:r>
            <a:r>
              <a:rPr lang="en-US" sz="1400" dirty="0">
                <a:latin typeface="Monaco"/>
                <a:cs typeface="Monaco"/>
              </a:rPr>
              <a:t>;</a:t>
            </a:r>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a:t>
            </a:r>
          </a:p>
          <a:p>
            <a:r>
              <a:rPr lang="en-US" sz="1400" dirty="0">
                <a:latin typeface="Monaco"/>
                <a:cs typeface="Monaco"/>
              </a:rPr>
              <a:t>}</a:t>
            </a:r>
          </a:p>
        </p:txBody>
      </p:sp>
      <p:sp>
        <p:nvSpPr>
          <p:cNvPr id="2" name="TextBox 1"/>
          <p:cNvSpPr txBox="1"/>
          <p:nvPr/>
        </p:nvSpPr>
        <p:spPr>
          <a:xfrm>
            <a:off x="8606970" y="1345049"/>
            <a:ext cx="251823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Output Window</a:t>
            </a:r>
          </a:p>
          <a:p>
            <a:endParaRPr lang="en-US" sz="1400" dirty="0">
              <a:latin typeface="Monaco"/>
              <a:cs typeface="Monaco"/>
            </a:endParaRPr>
          </a:p>
          <a:p>
            <a:r>
              <a:rPr lang="en-US" sz="1400" dirty="0" smtClean="0">
                <a:latin typeface="Monaco"/>
                <a:cs typeface="Monaco"/>
              </a:rPr>
              <a:t>The grade is C</a:t>
            </a:r>
          </a:p>
          <a:p>
            <a:r>
              <a:rPr lang="en-US" sz="1400" dirty="0" smtClean="0">
                <a:latin typeface="Monaco"/>
                <a:cs typeface="Monaco"/>
              </a:rPr>
              <a:t>The grade is E</a:t>
            </a:r>
          </a:p>
          <a:p>
            <a:endParaRPr lang="en-US" sz="1400" dirty="0">
              <a:latin typeface="Monaco"/>
              <a:cs typeface="Monaco"/>
            </a:endParaRPr>
          </a:p>
        </p:txBody>
      </p:sp>
      <p:sp>
        <p:nvSpPr>
          <p:cNvPr id="8" name="TextBox 7"/>
          <p:cNvSpPr txBox="1"/>
          <p:nvPr/>
        </p:nvSpPr>
        <p:spPr>
          <a:xfrm>
            <a:off x="8606970" y="3276600"/>
            <a:ext cx="251823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(main)</a:t>
            </a:r>
          </a:p>
          <a:p>
            <a:pPr algn="ctr"/>
            <a:endParaRPr lang="en-US" sz="1400" dirty="0">
              <a:latin typeface="Monaco"/>
              <a:cs typeface="Monaco"/>
            </a:endParaRPr>
          </a:p>
          <a:p>
            <a:r>
              <a:rPr lang="en-US" sz="1400" dirty="0" err="1" smtClean="0">
                <a:latin typeface="Monaco"/>
                <a:cs typeface="Monaco"/>
              </a:rPr>
              <a:t>getGrade</a:t>
            </a:r>
            <a:r>
              <a:rPr lang="en-US" sz="1400" dirty="0" smtClean="0">
                <a:latin typeface="Monaco"/>
                <a:cs typeface="Monaco"/>
              </a:rPr>
              <a:t>(78.5)</a:t>
            </a:r>
          </a:p>
          <a:p>
            <a:endParaRPr lang="en-US" sz="1400" dirty="0">
              <a:latin typeface="Monaco"/>
              <a:cs typeface="Monaco"/>
            </a:endParaRPr>
          </a:p>
          <a:p>
            <a:r>
              <a:rPr lang="en-US" sz="1400" dirty="0" err="1" smtClean="0">
                <a:latin typeface="Monaco"/>
                <a:cs typeface="Monaco"/>
              </a:rPr>
              <a:t>getGrade</a:t>
            </a:r>
            <a:r>
              <a:rPr lang="en-US" sz="1400" dirty="0" smtClean="0">
                <a:latin typeface="Monaco"/>
                <a:cs typeface="Monaco"/>
              </a:rPr>
              <a:t>(59.5)</a:t>
            </a:r>
            <a:endParaRPr lang="en-US" sz="1400" dirty="0">
              <a:latin typeface="Monaco"/>
              <a:cs typeface="Monaco"/>
            </a:endParaRPr>
          </a:p>
        </p:txBody>
      </p:sp>
      <p:sp>
        <p:nvSpPr>
          <p:cNvPr id="9" name="TextBox 8"/>
          <p:cNvSpPr txBox="1"/>
          <p:nvPr/>
        </p:nvSpPr>
        <p:spPr>
          <a:xfrm>
            <a:off x="8610600" y="4913293"/>
            <a:ext cx="251823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a:t>
            </a:r>
            <a:r>
              <a:rPr lang="en-US" sz="1400" b="1" dirty="0" err="1" smtClean="0">
                <a:latin typeface="Monaco"/>
                <a:cs typeface="Monaco"/>
              </a:rPr>
              <a:t>getGrade</a:t>
            </a:r>
            <a:r>
              <a:rPr lang="en-US" sz="1400" b="1" dirty="0" smtClean="0">
                <a:latin typeface="Monaco"/>
                <a:cs typeface="Monaco"/>
              </a:rPr>
              <a:t>)</a:t>
            </a:r>
          </a:p>
          <a:p>
            <a:pPr algn="ctr"/>
            <a:endParaRPr lang="en-US" sz="1400" dirty="0">
              <a:latin typeface="Monaco"/>
              <a:cs typeface="Monaco"/>
            </a:endParaRPr>
          </a:p>
          <a:p>
            <a:r>
              <a:rPr lang="en-US" sz="1400" dirty="0" smtClean="0">
                <a:latin typeface="Monaco"/>
                <a:cs typeface="Monaco"/>
              </a:rPr>
              <a:t>score: 78.5</a:t>
            </a:r>
          </a:p>
          <a:p>
            <a:endParaRPr lang="en-US" sz="1400" dirty="0">
              <a:latin typeface="Monaco"/>
              <a:cs typeface="Monaco"/>
            </a:endParaRPr>
          </a:p>
        </p:txBody>
      </p:sp>
      <p:sp>
        <p:nvSpPr>
          <p:cNvPr id="3" name="TextBox 2"/>
          <p:cNvSpPr txBox="1"/>
          <p:nvPr/>
        </p:nvSpPr>
        <p:spPr>
          <a:xfrm>
            <a:off x="10299395" y="4114800"/>
            <a:ext cx="292405" cy="307777"/>
          </a:xfrm>
          <a:prstGeom prst="rect">
            <a:avLst/>
          </a:prstGeom>
          <a:noFill/>
        </p:spPr>
        <p:txBody>
          <a:bodyPr wrap="none" rtlCol="0">
            <a:spAutoFit/>
          </a:bodyPr>
          <a:lstStyle/>
          <a:p>
            <a:r>
              <a:rPr lang="en-US" sz="1400" dirty="0" smtClean="0">
                <a:latin typeface="Monaco"/>
                <a:cs typeface="Monaco"/>
              </a:rPr>
              <a:t>E</a:t>
            </a:r>
            <a:endParaRPr lang="en-US" sz="1400" dirty="0">
              <a:latin typeface="Monaco"/>
              <a:cs typeface="Monaco"/>
            </a:endParaRPr>
          </a:p>
        </p:txBody>
      </p:sp>
      <p:cxnSp>
        <p:nvCxnSpPr>
          <p:cNvPr id="11" name="Straight Connector 10"/>
          <p:cNvCxnSpPr/>
          <p:nvPr/>
        </p:nvCxnSpPr>
        <p:spPr>
          <a:xfrm>
            <a:off x="8763000" y="3886200"/>
            <a:ext cx="13716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0210800" y="3730823"/>
            <a:ext cx="292405" cy="307777"/>
          </a:xfrm>
          <a:prstGeom prst="rect">
            <a:avLst/>
          </a:prstGeom>
          <a:noFill/>
        </p:spPr>
        <p:txBody>
          <a:bodyPr wrap="none" rtlCol="0">
            <a:spAutoFit/>
          </a:bodyPr>
          <a:lstStyle/>
          <a:p>
            <a:r>
              <a:rPr lang="en-US" sz="1400" dirty="0" smtClean="0">
                <a:latin typeface="Monaco"/>
                <a:cs typeface="Monaco"/>
              </a:rPr>
              <a:t>C</a:t>
            </a:r>
            <a:endParaRPr lang="en-US" sz="1400" dirty="0">
              <a:latin typeface="Monaco"/>
              <a:cs typeface="Monaco"/>
            </a:endParaRPr>
          </a:p>
        </p:txBody>
      </p:sp>
      <p:sp>
        <p:nvSpPr>
          <p:cNvPr id="14" name="TextBox 13"/>
          <p:cNvSpPr txBox="1"/>
          <p:nvPr/>
        </p:nvSpPr>
        <p:spPr>
          <a:xfrm>
            <a:off x="8610600" y="4913293"/>
            <a:ext cx="251823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a:t>
            </a:r>
            <a:r>
              <a:rPr lang="en-US" sz="1400" b="1" dirty="0" err="1" smtClean="0">
                <a:latin typeface="Monaco"/>
                <a:cs typeface="Monaco"/>
              </a:rPr>
              <a:t>getGrade</a:t>
            </a:r>
            <a:r>
              <a:rPr lang="en-US" sz="1400" b="1" dirty="0" smtClean="0">
                <a:latin typeface="Monaco"/>
                <a:cs typeface="Monaco"/>
              </a:rPr>
              <a:t>)</a:t>
            </a:r>
          </a:p>
          <a:p>
            <a:pPr algn="ctr"/>
            <a:endParaRPr lang="en-US" sz="1400" dirty="0">
              <a:latin typeface="Monaco"/>
              <a:cs typeface="Monaco"/>
            </a:endParaRPr>
          </a:p>
          <a:p>
            <a:r>
              <a:rPr lang="en-US" sz="1400" dirty="0" smtClean="0">
                <a:latin typeface="Monaco"/>
                <a:cs typeface="Monaco"/>
              </a:rPr>
              <a:t>score: 59.5</a:t>
            </a:r>
          </a:p>
          <a:p>
            <a:endParaRPr lang="en-US" sz="1400" dirty="0">
              <a:latin typeface="Monaco"/>
              <a:cs typeface="Monaco"/>
            </a:endParaRPr>
          </a:p>
        </p:txBody>
      </p:sp>
      <p:cxnSp>
        <p:nvCxnSpPr>
          <p:cNvPr id="15" name="Straight Connector 14"/>
          <p:cNvCxnSpPr/>
          <p:nvPr/>
        </p:nvCxnSpPr>
        <p:spPr>
          <a:xfrm>
            <a:off x="8763000" y="4267200"/>
            <a:ext cx="13716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09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bg/>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4">
                                            <p:txEl>
                                              <p:pRg st="0" end="0"/>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4">
                                            <p:txEl>
                                              <p:pRg st="2" end="2"/>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4">
                                            <p:bg/>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build="allAtOnce" animBg="1"/>
      <p:bldP spid="3" grpId="0"/>
      <p:bldP spid="13" grpId="0"/>
      <p:bldP spid="14" grpId="0" animBg="1"/>
      <p:bldP spid="14" grpId="1"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715962"/>
          </a:xfrm>
        </p:spPr>
        <p:txBody>
          <a:bodyPr>
            <a:normAutofit/>
          </a:bodyPr>
          <a:lstStyle/>
          <a:p>
            <a:r>
              <a:rPr lang="en-US" sz="3600" dirty="0" smtClean="0"/>
              <a:t>Example: Method that has different types of parameters</a:t>
            </a:r>
            <a:endParaRPr lang="en-US" sz="3600" dirty="0"/>
          </a:p>
        </p:txBody>
      </p:sp>
      <p:sp>
        <p:nvSpPr>
          <p:cNvPr id="5" name="TextBox 4"/>
          <p:cNvSpPr txBox="1"/>
          <p:nvPr/>
        </p:nvSpPr>
        <p:spPr>
          <a:xfrm>
            <a:off x="2743200" y="1371600"/>
            <a:ext cx="7295462" cy="375487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aco"/>
                <a:cs typeface="Monaco"/>
              </a:rPr>
              <a:t>public class Example </a:t>
            </a:r>
          </a:p>
          <a:p>
            <a:r>
              <a:rPr lang="en-US" sz="1400" dirty="0" smtClean="0">
                <a:latin typeface="Monaco"/>
                <a:cs typeface="Monaco"/>
              </a:rPr>
              <a:t>{</a:t>
            </a:r>
          </a:p>
          <a:p>
            <a:r>
              <a:rPr lang="en-US" sz="1400" dirty="0" smtClean="0">
                <a:latin typeface="Monaco"/>
                <a:cs typeface="Monaco"/>
              </a:rPr>
              <a:t>    public static void main(String[] </a:t>
            </a:r>
            <a:r>
              <a:rPr lang="en-US" sz="1400" dirty="0" err="1" smtClean="0">
                <a:latin typeface="Monaco"/>
                <a:cs typeface="Monaco"/>
              </a:rPr>
              <a:t>args</a:t>
            </a:r>
            <a:r>
              <a:rPr lang="en-US" sz="1400" dirty="0" smtClean="0">
                <a:latin typeface="Monaco"/>
                <a:cs typeface="Monaco"/>
              </a:rPr>
              <a:t>)</a:t>
            </a:r>
          </a:p>
          <a:p>
            <a:r>
              <a:rPr lang="en-US" sz="1400" dirty="0" smtClean="0">
                <a:latin typeface="Monaco"/>
                <a:cs typeface="Monaco"/>
              </a:rPr>
              <a:t>    {</a:t>
            </a:r>
          </a:p>
          <a:p>
            <a:r>
              <a:rPr lang="en-US" sz="1400" dirty="0">
                <a:latin typeface="Monaco"/>
                <a:cs typeface="Monaco"/>
              </a:rPr>
              <a:t> </a:t>
            </a:r>
            <a:r>
              <a:rPr lang="en-US" sz="1400" dirty="0" smtClean="0">
                <a:latin typeface="Monaco"/>
                <a:cs typeface="Monaco"/>
              </a:rPr>
              <a:t>       </a:t>
            </a:r>
            <a:r>
              <a:rPr lang="en-US" sz="1400" dirty="0" err="1" smtClean="0">
                <a:latin typeface="Monaco"/>
                <a:cs typeface="Monaco"/>
              </a:rPr>
              <a:t>System.out.print</a:t>
            </a:r>
            <a:r>
              <a:rPr lang="en-US" sz="1400" dirty="0" smtClean="0">
                <a:latin typeface="Monaco"/>
                <a:cs typeface="Monaco"/>
              </a:rPr>
              <a:t>(“1 + 1.5 is ” + </a:t>
            </a:r>
            <a:r>
              <a:rPr lang="en-US" sz="1400" dirty="0" err="1" smtClean="0">
                <a:latin typeface="Monaco"/>
                <a:cs typeface="Monaco"/>
              </a:rPr>
              <a:t>addIntToDecimal</a:t>
            </a:r>
            <a:r>
              <a:rPr lang="en-US" sz="1400" dirty="0" smtClean="0">
                <a:latin typeface="Monaco"/>
                <a:cs typeface="Monaco"/>
              </a:rPr>
              <a:t>(1, 1.5));</a:t>
            </a:r>
          </a:p>
          <a:p>
            <a:endParaRPr lang="en-US" sz="1400" dirty="0" smtClean="0">
              <a:latin typeface="Monaco"/>
              <a:cs typeface="Monaco"/>
            </a:endParaRPr>
          </a:p>
          <a:p>
            <a:endParaRPr lang="en-US" sz="1400" dirty="0">
              <a:latin typeface="Monaco"/>
              <a:cs typeface="Monaco"/>
            </a:endParaRPr>
          </a:p>
          <a:p>
            <a:r>
              <a:rPr lang="en-US" sz="1400" dirty="0" smtClean="0">
                <a:latin typeface="Monaco"/>
                <a:cs typeface="Monaco"/>
              </a:rPr>
              <a:t>        </a:t>
            </a:r>
            <a:r>
              <a:rPr lang="en-US" sz="1400" dirty="0" err="1" smtClean="0">
                <a:latin typeface="Monaco"/>
                <a:cs typeface="Monaco"/>
              </a:rPr>
              <a:t>System.out.print</a:t>
            </a:r>
            <a:r>
              <a:rPr lang="en-US" sz="1400" dirty="0" smtClean="0">
                <a:latin typeface="Monaco"/>
                <a:cs typeface="Monaco"/>
              </a:rPr>
              <a:t>(“1 + 1.5 is ” + </a:t>
            </a:r>
            <a:r>
              <a:rPr lang="en-US" sz="1400" dirty="0" err="1" smtClean="0">
                <a:latin typeface="Monaco"/>
                <a:cs typeface="Monaco"/>
              </a:rPr>
              <a:t>addIntToDecimal</a:t>
            </a:r>
            <a:r>
              <a:rPr lang="en-US" sz="1400" dirty="0" smtClean="0">
                <a:latin typeface="Monaco"/>
                <a:cs typeface="Monaco"/>
              </a:rPr>
              <a:t>(1.5, 1));</a:t>
            </a:r>
          </a:p>
          <a:p>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a:t>
            </a:r>
          </a:p>
          <a:p>
            <a:r>
              <a:rPr lang="en-US" sz="1400" dirty="0">
                <a:latin typeface="Monaco"/>
                <a:cs typeface="Monaco"/>
              </a:rPr>
              <a:t> </a:t>
            </a:r>
            <a:r>
              <a:rPr lang="en-US" sz="1400" dirty="0" smtClean="0">
                <a:latin typeface="Monaco"/>
                <a:cs typeface="Monaco"/>
              </a:rPr>
              <a:t>   }</a:t>
            </a:r>
          </a:p>
          <a:p>
            <a:endParaRPr lang="en-US" sz="1400" dirty="0">
              <a:latin typeface="Monaco"/>
              <a:cs typeface="Monaco"/>
            </a:endParaRPr>
          </a:p>
          <a:p>
            <a:r>
              <a:rPr lang="en-US" sz="1400" dirty="0" smtClean="0">
                <a:latin typeface="Monaco"/>
                <a:cs typeface="Monaco"/>
              </a:rPr>
              <a:t>    public static </a:t>
            </a:r>
            <a:r>
              <a:rPr lang="en-US" sz="1400" dirty="0" smtClean="0">
                <a:solidFill>
                  <a:schemeClr val="tx1"/>
                </a:solidFill>
                <a:latin typeface="Monaco"/>
                <a:cs typeface="Monaco"/>
              </a:rPr>
              <a:t>double</a:t>
            </a:r>
            <a:r>
              <a:rPr lang="en-US" sz="1400" dirty="0" smtClean="0">
                <a:latin typeface="Monaco"/>
                <a:cs typeface="Monaco"/>
              </a:rPr>
              <a:t> </a:t>
            </a:r>
            <a:r>
              <a:rPr lang="en-US" sz="1400" dirty="0" err="1" smtClean="0">
                <a:latin typeface="Monaco"/>
                <a:cs typeface="Monaco"/>
              </a:rPr>
              <a:t>addIntToDecimal</a:t>
            </a:r>
            <a:r>
              <a:rPr lang="en-US" sz="1400" dirty="0" smtClean="0">
                <a:latin typeface="Monaco"/>
                <a:cs typeface="Monaco"/>
              </a:rPr>
              <a:t>(</a:t>
            </a:r>
            <a:r>
              <a:rPr lang="en-US" sz="1400" dirty="0" err="1" smtClean="0">
                <a:latin typeface="Monaco"/>
                <a:cs typeface="Monaco"/>
              </a:rPr>
              <a:t>int</a:t>
            </a:r>
            <a:r>
              <a:rPr lang="en-US" sz="1400" dirty="0" smtClean="0">
                <a:latin typeface="Monaco"/>
                <a:cs typeface="Monaco"/>
              </a:rPr>
              <a:t> num1, double num2)</a:t>
            </a:r>
          </a:p>
          <a:p>
            <a:r>
              <a:rPr lang="en-US" sz="1400" dirty="0">
                <a:latin typeface="Monaco"/>
                <a:cs typeface="Monaco"/>
              </a:rPr>
              <a:t> </a:t>
            </a:r>
            <a:r>
              <a:rPr lang="en-US" sz="1400" dirty="0" smtClean="0">
                <a:latin typeface="Monaco"/>
                <a:cs typeface="Monaco"/>
              </a:rPr>
              <a:t>   {</a:t>
            </a:r>
          </a:p>
          <a:p>
            <a:r>
              <a:rPr lang="en-US" sz="1400" dirty="0">
                <a:latin typeface="Monaco"/>
                <a:cs typeface="Monaco"/>
              </a:rPr>
              <a:t> </a:t>
            </a:r>
            <a:r>
              <a:rPr lang="en-US" sz="1400" dirty="0" smtClean="0">
                <a:latin typeface="Monaco"/>
                <a:cs typeface="Monaco"/>
              </a:rPr>
              <a:t>       return num1 + num2;</a:t>
            </a:r>
          </a:p>
          <a:p>
            <a:r>
              <a:rPr lang="en-US" sz="1400" dirty="0">
                <a:latin typeface="Monaco"/>
                <a:cs typeface="Monaco"/>
              </a:rPr>
              <a:t> </a:t>
            </a:r>
            <a:r>
              <a:rPr lang="en-US" sz="1400" dirty="0" smtClean="0">
                <a:latin typeface="Monaco"/>
                <a:cs typeface="Monaco"/>
              </a:rPr>
              <a:t>   }</a:t>
            </a:r>
          </a:p>
          <a:p>
            <a:r>
              <a:rPr lang="en-US" sz="1400" dirty="0">
                <a:latin typeface="Monaco"/>
                <a:cs typeface="Monaco"/>
              </a:rPr>
              <a:t>}</a:t>
            </a:r>
          </a:p>
        </p:txBody>
      </p:sp>
      <p:sp>
        <p:nvSpPr>
          <p:cNvPr id="2" name="TextBox 1"/>
          <p:cNvSpPr txBox="1"/>
          <p:nvPr/>
        </p:nvSpPr>
        <p:spPr>
          <a:xfrm>
            <a:off x="4042064" y="5486400"/>
            <a:ext cx="4492336" cy="461665"/>
          </a:xfrm>
          <a:prstGeom prst="rect">
            <a:avLst/>
          </a:prstGeom>
          <a:noFill/>
        </p:spPr>
        <p:txBody>
          <a:bodyPr wrap="none" rtlCol="0">
            <a:spAutoFit/>
          </a:bodyPr>
          <a:lstStyle/>
          <a:p>
            <a:r>
              <a:rPr lang="en-US" sz="2400" dirty="0" smtClean="0"/>
              <a:t>The order of parameters matters!!</a:t>
            </a:r>
            <a:endParaRPr lang="en-US" sz="2400" dirty="0"/>
          </a:p>
        </p:txBody>
      </p:sp>
      <p:cxnSp>
        <p:nvCxnSpPr>
          <p:cNvPr id="8" name="Straight Arrow Connector 7"/>
          <p:cNvCxnSpPr/>
          <p:nvPr/>
        </p:nvCxnSpPr>
        <p:spPr>
          <a:xfrm flipH="1">
            <a:off x="7848600" y="3124200"/>
            <a:ext cx="1143000" cy="838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87000" y="3048000"/>
            <a:ext cx="1724526" cy="1107996"/>
          </a:xfrm>
          <a:prstGeom prst="rect">
            <a:avLst/>
          </a:prstGeom>
          <a:noFill/>
        </p:spPr>
        <p:txBody>
          <a:bodyPr wrap="none" rtlCol="0">
            <a:spAutoFit/>
          </a:bodyPr>
          <a:lstStyle/>
          <a:p>
            <a:r>
              <a:rPr lang="en-US" sz="2200" dirty="0" smtClean="0"/>
              <a:t>1.5 is not an </a:t>
            </a:r>
            <a:br>
              <a:rPr lang="en-US" sz="2200" dirty="0" smtClean="0"/>
            </a:br>
            <a:r>
              <a:rPr lang="en-US" sz="2200" dirty="0" err="1" smtClean="0"/>
              <a:t>int</a:t>
            </a:r>
            <a:r>
              <a:rPr lang="en-US" sz="2200" dirty="0" smtClean="0"/>
              <a:t>! You must</a:t>
            </a:r>
            <a:br>
              <a:rPr lang="en-US" sz="2200" dirty="0" smtClean="0"/>
            </a:br>
            <a:r>
              <a:rPr lang="en-US" sz="2200" dirty="0" smtClean="0"/>
              <a:t>match types!</a:t>
            </a:r>
            <a:endParaRPr lang="en-US" sz="2200" dirty="0"/>
          </a:p>
        </p:txBody>
      </p:sp>
      <p:sp>
        <p:nvSpPr>
          <p:cNvPr id="10" name="Multiply 9"/>
          <p:cNvSpPr/>
          <p:nvPr/>
        </p:nvSpPr>
        <p:spPr>
          <a:xfrm>
            <a:off x="3505200" y="2743200"/>
            <a:ext cx="5715000" cy="60960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41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28600"/>
            <a:ext cx="10972800" cy="715962"/>
          </a:xfrm>
        </p:spPr>
        <p:txBody>
          <a:bodyPr>
            <a:normAutofit/>
          </a:bodyPr>
          <a:lstStyle/>
          <a:p>
            <a:r>
              <a:rPr lang="en-US" sz="3600" dirty="0" smtClean="0"/>
              <a:t>Example: Passing by value</a:t>
            </a:r>
            <a:endParaRPr lang="en-US" sz="3600" dirty="0"/>
          </a:p>
        </p:txBody>
      </p:sp>
      <p:sp>
        <p:nvSpPr>
          <p:cNvPr id="5" name="TextBox 4"/>
          <p:cNvSpPr txBox="1"/>
          <p:nvPr/>
        </p:nvSpPr>
        <p:spPr>
          <a:xfrm>
            <a:off x="457200" y="1143000"/>
            <a:ext cx="6972244" cy="547842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aco"/>
                <a:cs typeface="Monaco"/>
              </a:rPr>
              <a:t>public class Example </a:t>
            </a:r>
          </a:p>
          <a:p>
            <a:r>
              <a:rPr lang="en-US" sz="1400" dirty="0" smtClean="0">
                <a:latin typeface="Monaco"/>
                <a:cs typeface="Monaco"/>
              </a:rPr>
              <a:t>{</a:t>
            </a:r>
          </a:p>
          <a:p>
            <a:r>
              <a:rPr lang="en-US" sz="1400" dirty="0" smtClean="0">
                <a:latin typeface="Monaco"/>
                <a:cs typeface="Monaco"/>
              </a:rPr>
              <a:t>    public static void main(String[] </a:t>
            </a:r>
            <a:r>
              <a:rPr lang="en-US" sz="1400" dirty="0" err="1" smtClean="0">
                <a:latin typeface="Monaco"/>
                <a:cs typeface="Monaco"/>
              </a:rPr>
              <a:t>args</a:t>
            </a:r>
            <a:r>
              <a:rPr lang="en-US" sz="1400" dirty="0" smtClean="0">
                <a:latin typeface="Monaco"/>
                <a:cs typeface="Monaco"/>
              </a:rPr>
              <a:t>)</a:t>
            </a:r>
          </a:p>
          <a:p>
            <a:r>
              <a:rPr lang="en-US" sz="1400" dirty="0" smtClean="0">
                <a:latin typeface="Monaco"/>
                <a:cs typeface="Monaco"/>
              </a:rPr>
              <a:t>    {</a:t>
            </a:r>
          </a:p>
          <a:p>
            <a:r>
              <a:rPr lang="en-US" sz="1400" dirty="0" smtClean="0">
                <a:latin typeface="Monaco"/>
                <a:cs typeface="Monaco"/>
              </a:rPr>
              <a:t>        double grade1 = 78.5;</a:t>
            </a:r>
          </a:p>
          <a:p>
            <a:r>
              <a:rPr lang="en-US" sz="1400" dirty="0">
                <a:latin typeface="Monaco"/>
                <a:cs typeface="Monaco"/>
              </a:rPr>
              <a:t> </a:t>
            </a:r>
            <a:r>
              <a:rPr lang="en-US" sz="1400" dirty="0" smtClean="0">
                <a:latin typeface="Monaco"/>
                <a:cs typeface="Monaco"/>
              </a:rPr>
              <a:t>       </a:t>
            </a:r>
            <a:r>
              <a:rPr lang="en-US" sz="1400" dirty="0" err="1" smtClean="0">
                <a:latin typeface="Monaco"/>
                <a:cs typeface="Monaco"/>
              </a:rPr>
              <a:t>System.out.println</a:t>
            </a:r>
            <a:r>
              <a:rPr lang="en-US" sz="1400" dirty="0" smtClean="0">
                <a:latin typeface="Monaco"/>
                <a:cs typeface="Monaco"/>
              </a:rPr>
              <a:t>(“The grade is </a:t>
            </a:r>
            <a:r>
              <a:rPr lang="en-US" sz="1400" dirty="0">
                <a:latin typeface="Monaco"/>
                <a:cs typeface="Monaco"/>
              </a:rPr>
              <a:t>” + </a:t>
            </a:r>
            <a:r>
              <a:rPr lang="en-US" sz="1400" dirty="0" err="1" smtClean="0">
                <a:latin typeface="Monaco"/>
                <a:cs typeface="Monaco"/>
              </a:rPr>
              <a:t>getGrade</a:t>
            </a:r>
            <a:r>
              <a:rPr lang="en-US" sz="1400" dirty="0" smtClean="0">
                <a:latin typeface="Monaco"/>
                <a:cs typeface="Monaco"/>
              </a:rPr>
              <a:t>(grade1)</a:t>
            </a:r>
            <a:r>
              <a:rPr lang="en-US" sz="1400" dirty="0">
                <a:latin typeface="Monaco"/>
                <a:cs typeface="Monaco"/>
              </a:rPr>
              <a:t>)</a:t>
            </a:r>
            <a:r>
              <a:rPr lang="en-US" sz="1400" dirty="0" smtClean="0">
                <a:latin typeface="Monaco"/>
                <a:cs typeface="Monaco"/>
              </a:rPr>
              <a:t>;</a:t>
            </a:r>
          </a:p>
          <a:p>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double grade2 = 59.5;</a:t>
            </a:r>
            <a:endParaRPr lang="en-US" sz="1400" dirty="0">
              <a:latin typeface="Monaco"/>
              <a:cs typeface="Monaco"/>
            </a:endParaRPr>
          </a:p>
          <a:p>
            <a:r>
              <a:rPr lang="en-US" sz="1400" dirty="0" smtClean="0">
                <a:latin typeface="Monaco"/>
                <a:cs typeface="Monaco"/>
              </a:rPr>
              <a:t>        </a:t>
            </a:r>
            <a:r>
              <a:rPr lang="en-US" sz="1400" dirty="0" err="1" smtClean="0">
                <a:latin typeface="Monaco"/>
                <a:cs typeface="Monaco"/>
              </a:rPr>
              <a:t>System.out.println</a:t>
            </a:r>
            <a:r>
              <a:rPr lang="en-US" sz="1400" dirty="0" smtClean="0">
                <a:latin typeface="Monaco"/>
                <a:cs typeface="Monaco"/>
              </a:rPr>
              <a:t>(</a:t>
            </a:r>
            <a:r>
              <a:rPr lang="en-US" sz="1400" dirty="0">
                <a:latin typeface="Monaco"/>
                <a:cs typeface="Monaco"/>
              </a:rPr>
              <a:t>“The grade is </a:t>
            </a:r>
            <a:r>
              <a:rPr lang="en-US" sz="1400" dirty="0" smtClean="0">
                <a:latin typeface="Monaco"/>
                <a:cs typeface="Monaco"/>
              </a:rPr>
              <a:t>” + </a:t>
            </a:r>
            <a:r>
              <a:rPr lang="en-US" sz="1400" dirty="0" err="1" smtClean="0">
                <a:latin typeface="Monaco"/>
                <a:cs typeface="Monaco"/>
              </a:rPr>
              <a:t>getGrade</a:t>
            </a:r>
            <a:r>
              <a:rPr lang="en-US" sz="1400" dirty="0" smtClean="0">
                <a:latin typeface="Monaco"/>
                <a:cs typeface="Monaco"/>
              </a:rPr>
              <a:t>(grade2))</a:t>
            </a:r>
            <a:r>
              <a:rPr lang="en-US" sz="1400" dirty="0">
                <a:latin typeface="Monaco"/>
                <a:cs typeface="Monaco"/>
              </a:rPr>
              <a:t>;</a:t>
            </a:r>
          </a:p>
          <a:p>
            <a:r>
              <a:rPr lang="en-US" sz="1400" dirty="0" smtClean="0">
                <a:latin typeface="Monaco"/>
                <a:cs typeface="Monaco"/>
              </a:rPr>
              <a:t>    }</a:t>
            </a:r>
          </a:p>
          <a:p>
            <a:endParaRPr lang="en-US" sz="1400" dirty="0">
              <a:latin typeface="Monaco"/>
              <a:cs typeface="Monaco"/>
            </a:endParaRPr>
          </a:p>
          <a:p>
            <a:r>
              <a:rPr lang="en-US" sz="1400" dirty="0" smtClean="0">
                <a:latin typeface="Monaco"/>
                <a:cs typeface="Monaco"/>
              </a:rPr>
              <a:t>    public static </a:t>
            </a:r>
            <a:r>
              <a:rPr lang="en-US" sz="1400" dirty="0" smtClean="0">
                <a:solidFill>
                  <a:srgbClr val="000000"/>
                </a:solidFill>
                <a:latin typeface="Monaco"/>
                <a:cs typeface="Monaco"/>
              </a:rPr>
              <a:t>char</a:t>
            </a:r>
            <a:r>
              <a:rPr lang="en-US" sz="1400" dirty="0" smtClean="0">
                <a:latin typeface="Monaco"/>
                <a:cs typeface="Monaco"/>
              </a:rPr>
              <a:t> </a:t>
            </a:r>
            <a:r>
              <a:rPr lang="en-US" sz="1400" dirty="0" err="1" smtClean="0">
                <a:latin typeface="Monaco"/>
                <a:cs typeface="Monaco"/>
              </a:rPr>
              <a:t>getGrade</a:t>
            </a:r>
            <a:r>
              <a:rPr lang="en-US" sz="1400" dirty="0" smtClean="0">
                <a:latin typeface="Monaco"/>
                <a:cs typeface="Monaco"/>
              </a:rPr>
              <a:t>(double score)</a:t>
            </a:r>
          </a:p>
          <a:p>
            <a:r>
              <a:rPr lang="en-US" sz="1400" dirty="0">
                <a:latin typeface="Monaco"/>
                <a:cs typeface="Monaco"/>
              </a:rPr>
              <a:t> </a:t>
            </a:r>
            <a:r>
              <a:rPr lang="en-US" sz="1400" dirty="0" smtClean="0">
                <a:latin typeface="Monaco"/>
                <a:cs typeface="Monaco"/>
              </a:rPr>
              <a:t>   {</a:t>
            </a:r>
          </a:p>
          <a:p>
            <a:r>
              <a:rPr lang="en-US" sz="1400" dirty="0">
                <a:latin typeface="Monaco"/>
                <a:cs typeface="Monaco"/>
              </a:rPr>
              <a:t> </a:t>
            </a:r>
            <a:r>
              <a:rPr lang="en-US" sz="1400" dirty="0" smtClean="0">
                <a:latin typeface="Monaco"/>
                <a:cs typeface="Monaco"/>
              </a:rPr>
              <a:t>       if (score &gt;= 90.0)</a:t>
            </a:r>
          </a:p>
          <a:p>
            <a:r>
              <a:rPr lang="en-US" sz="1400" dirty="0">
                <a:latin typeface="Monaco"/>
                <a:cs typeface="Monaco"/>
              </a:rPr>
              <a:t> </a:t>
            </a:r>
            <a:r>
              <a:rPr lang="en-US" sz="1400" dirty="0" smtClean="0">
                <a:latin typeface="Monaco"/>
                <a:cs typeface="Monaco"/>
              </a:rPr>
              <a:t>           return ‘A’;</a:t>
            </a:r>
          </a:p>
          <a:p>
            <a:r>
              <a:rPr lang="en-US" sz="1400" dirty="0">
                <a:latin typeface="Monaco"/>
                <a:cs typeface="Monaco"/>
              </a:rPr>
              <a:t> </a:t>
            </a:r>
            <a:r>
              <a:rPr lang="en-US" sz="1400" dirty="0" smtClean="0">
                <a:latin typeface="Monaco"/>
                <a:cs typeface="Monaco"/>
              </a:rPr>
              <a:t>       else if (score &gt;= 80.0)</a:t>
            </a:r>
          </a:p>
          <a:p>
            <a:r>
              <a:rPr lang="en-US" sz="1400" dirty="0">
                <a:latin typeface="Monaco"/>
                <a:cs typeface="Monaco"/>
              </a:rPr>
              <a:t> </a:t>
            </a:r>
            <a:r>
              <a:rPr lang="en-US" sz="1400" dirty="0" smtClean="0">
                <a:latin typeface="Monaco"/>
                <a:cs typeface="Monaco"/>
              </a:rPr>
              <a:t>           </a:t>
            </a:r>
            <a:r>
              <a:rPr lang="en-US" sz="1400" dirty="0">
                <a:latin typeface="Monaco"/>
                <a:cs typeface="Monaco"/>
              </a:rPr>
              <a:t>return </a:t>
            </a:r>
            <a:r>
              <a:rPr lang="en-US" sz="1400" dirty="0" smtClean="0">
                <a:latin typeface="Monaco"/>
                <a:cs typeface="Monaco"/>
              </a:rPr>
              <a:t>‘B’</a:t>
            </a:r>
            <a:r>
              <a:rPr lang="en-US" sz="1400" dirty="0">
                <a:latin typeface="Monaco"/>
                <a:cs typeface="Monaco"/>
              </a:rPr>
              <a:t>;</a:t>
            </a:r>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a:t>
            </a:r>
            <a:r>
              <a:rPr lang="en-US" sz="1400" dirty="0">
                <a:latin typeface="Monaco"/>
                <a:cs typeface="Monaco"/>
              </a:rPr>
              <a:t>else if (score &gt;= </a:t>
            </a:r>
            <a:r>
              <a:rPr lang="en-US" sz="1400" dirty="0" smtClean="0">
                <a:latin typeface="Monaco"/>
                <a:cs typeface="Monaco"/>
              </a:rPr>
              <a:t>70.0</a:t>
            </a:r>
            <a:r>
              <a:rPr lang="en-US" sz="1400" dirty="0">
                <a:latin typeface="Monaco"/>
                <a:cs typeface="Monaco"/>
              </a:rPr>
              <a:t>)</a:t>
            </a:r>
          </a:p>
          <a:p>
            <a:r>
              <a:rPr lang="en-US" sz="1400" dirty="0">
                <a:latin typeface="Monaco"/>
                <a:cs typeface="Monaco"/>
              </a:rPr>
              <a:t>            return </a:t>
            </a:r>
            <a:r>
              <a:rPr lang="en-US" sz="1400" dirty="0" smtClean="0">
                <a:latin typeface="Monaco"/>
                <a:cs typeface="Monaco"/>
              </a:rPr>
              <a:t>‘C’</a:t>
            </a:r>
            <a:r>
              <a:rPr lang="en-US" sz="1400" dirty="0">
                <a:latin typeface="Monaco"/>
                <a:cs typeface="Monaco"/>
              </a:rPr>
              <a:t>;</a:t>
            </a:r>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a:t>
            </a:r>
            <a:r>
              <a:rPr lang="en-US" sz="1400" dirty="0">
                <a:latin typeface="Monaco"/>
                <a:cs typeface="Monaco"/>
              </a:rPr>
              <a:t>else if (score &gt;= </a:t>
            </a:r>
            <a:r>
              <a:rPr lang="en-US" sz="1400" dirty="0" smtClean="0">
                <a:latin typeface="Monaco"/>
                <a:cs typeface="Monaco"/>
              </a:rPr>
              <a:t>60.0</a:t>
            </a:r>
            <a:r>
              <a:rPr lang="en-US" sz="1400" dirty="0">
                <a:latin typeface="Monaco"/>
                <a:cs typeface="Monaco"/>
              </a:rPr>
              <a:t>)</a:t>
            </a:r>
          </a:p>
          <a:p>
            <a:r>
              <a:rPr lang="en-US" sz="1400" dirty="0">
                <a:latin typeface="Monaco"/>
                <a:cs typeface="Monaco"/>
              </a:rPr>
              <a:t>            return </a:t>
            </a:r>
            <a:r>
              <a:rPr lang="en-US" sz="1400" dirty="0" smtClean="0">
                <a:latin typeface="Monaco"/>
                <a:cs typeface="Monaco"/>
              </a:rPr>
              <a:t>‘D’</a:t>
            </a:r>
            <a:r>
              <a:rPr lang="en-US" sz="1400" dirty="0">
                <a:latin typeface="Monaco"/>
                <a:cs typeface="Monaco"/>
              </a:rPr>
              <a:t>;</a:t>
            </a:r>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else</a:t>
            </a:r>
          </a:p>
          <a:p>
            <a:r>
              <a:rPr lang="en-US" sz="1400" dirty="0">
                <a:latin typeface="Monaco"/>
                <a:cs typeface="Monaco"/>
              </a:rPr>
              <a:t> </a:t>
            </a:r>
            <a:r>
              <a:rPr lang="en-US" sz="1400" dirty="0" smtClean="0">
                <a:latin typeface="Monaco"/>
                <a:cs typeface="Monaco"/>
              </a:rPr>
              <a:t>           </a:t>
            </a:r>
            <a:r>
              <a:rPr lang="en-US" sz="1400" dirty="0">
                <a:latin typeface="Monaco"/>
                <a:cs typeface="Monaco"/>
              </a:rPr>
              <a:t>return </a:t>
            </a:r>
            <a:r>
              <a:rPr lang="en-US" sz="1400" dirty="0" smtClean="0">
                <a:latin typeface="Monaco"/>
                <a:cs typeface="Monaco"/>
              </a:rPr>
              <a:t>‘E’</a:t>
            </a:r>
            <a:r>
              <a:rPr lang="en-US" sz="1400" dirty="0">
                <a:latin typeface="Monaco"/>
                <a:cs typeface="Monaco"/>
              </a:rPr>
              <a:t>;</a:t>
            </a:r>
            <a:endParaRPr lang="en-US" sz="1400" dirty="0" smtClean="0">
              <a:latin typeface="Monaco"/>
              <a:cs typeface="Monaco"/>
            </a:endParaRPr>
          </a:p>
          <a:p>
            <a:r>
              <a:rPr lang="en-US" sz="1400" dirty="0">
                <a:latin typeface="Monaco"/>
                <a:cs typeface="Monaco"/>
              </a:rPr>
              <a:t> </a:t>
            </a:r>
            <a:r>
              <a:rPr lang="en-US" sz="1400" dirty="0" smtClean="0">
                <a:latin typeface="Monaco"/>
                <a:cs typeface="Monaco"/>
              </a:rPr>
              <a:t>   }</a:t>
            </a:r>
          </a:p>
          <a:p>
            <a:r>
              <a:rPr lang="en-US" sz="1400" dirty="0">
                <a:latin typeface="Monaco"/>
                <a:cs typeface="Monaco"/>
              </a:rPr>
              <a:t>}</a:t>
            </a:r>
          </a:p>
        </p:txBody>
      </p:sp>
      <p:sp>
        <p:nvSpPr>
          <p:cNvPr id="2" name="TextBox 1"/>
          <p:cNvSpPr txBox="1"/>
          <p:nvPr/>
        </p:nvSpPr>
        <p:spPr>
          <a:xfrm>
            <a:off x="8606970" y="1345049"/>
            <a:ext cx="251823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Output Window</a:t>
            </a:r>
          </a:p>
          <a:p>
            <a:endParaRPr lang="en-US" sz="1400" dirty="0">
              <a:latin typeface="Monaco"/>
              <a:cs typeface="Monaco"/>
            </a:endParaRPr>
          </a:p>
          <a:p>
            <a:r>
              <a:rPr lang="en-US" sz="1400" dirty="0" smtClean="0">
                <a:latin typeface="Monaco"/>
                <a:cs typeface="Monaco"/>
              </a:rPr>
              <a:t>The grade is C</a:t>
            </a:r>
          </a:p>
          <a:p>
            <a:r>
              <a:rPr lang="en-US" sz="1400" dirty="0" smtClean="0">
                <a:latin typeface="Monaco"/>
                <a:cs typeface="Monaco"/>
              </a:rPr>
              <a:t>The grade is E</a:t>
            </a:r>
          </a:p>
          <a:p>
            <a:endParaRPr lang="en-US" sz="1400" dirty="0">
              <a:latin typeface="Monaco"/>
              <a:cs typeface="Monaco"/>
            </a:endParaRPr>
          </a:p>
        </p:txBody>
      </p:sp>
      <p:sp>
        <p:nvSpPr>
          <p:cNvPr id="8" name="TextBox 7"/>
          <p:cNvSpPr txBox="1"/>
          <p:nvPr/>
        </p:nvSpPr>
        <p:spPr>
          <a:xfrm>
            <a:off x="7620000" y="3124200"/>
            <a:ext cx="44958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(main)</a:t>
            </a:r>
          </a:p>
          <a:p>
            <a:pPr algn="ctr"/>
            <a:endParaRPr lang="en-US" sz="1400" dirty="0" smtClean="0">
              <a:latin typeface="Monaco"/>
              <a:cs typeface="Monaco"/>
            </a:endParaRPr>
          </a:p>
          <a:p>
            <a:r>
              <a:rPr lang="en-US" sz="1400" dirty="0" smtClean="0">
                <a:latin typeface="Monaco"/>
                <a:cs typeface="Monaco"/>
              </a:rPr>
              <a:t>grade1: 78.5</a:t>
            </a:r>
            <a:endParaRPr lang="en-US" sz="1400" dirty="0">
              <a:latin typeface="Monaco"/>
              <a:cs typeface="Monaco"/>
            </a:endParaRPr>
          </a:p>
          <a:p>
            <a:r>
              <a:rPr lang="en-US" sz="1400" dirty="0" err="1" smtClean="0">
                <a:latin typeface="Monaco"/>
                <a:cs typeface="Monaco"/>
              </a:rPr>
              <a:t>getGrade</a:t>
            </a:r>
            <a:r>
              <a:rPr lang="en-US" sz="1400" dirty="0" smtClean="0">
                <a:latin typeface="Monaco"/>
                <a:cs typeface="Monaco"/>
              </a:rPr>
              <a:t>(grade1) ⇒ </a:t>
            </a:r>
            <a:r>
              <a:rPr lang="en-US" sz="1400" dirty="0" err="1" smtClean="0">
                <a:latin typeface="Monaco"/>
                <a:cs typeface="Monaco"/>
              </a:rPr>
              <a:t>getGrade</a:t>
            </a:r>
            <a:r>
              <a:rPr lang="en-US" sz="1400" dirty="0" smtClean="0">
                <a:latin typeface="Monaco"/>
                <a:cs typeface="Monaco"/>
              </a:rPr>
              <a:t>(78.5)</a:t>
            </a:r>
          </a:p>
          <a:p>
            <a:r>
              <a:rPr lang="en-US" sz="1400" dirty="0" smtClean="0">
                <a:latin typeface="Monaco"/>
                <a:cs typeface="Monaco"/>
              </a:rPr>
              <a:t>grade2: 59.5</a:t>
            </a:r>
            <a:endParaRPr lang="en-US" sz="1400" dirty="0">
              <a:latin typeface="Monaco"/>
              <a:cs typeface="Monaco"/>
            </a:endParaRPr>
          </a:p>
          <a:p>
            <a:r>
              <a:rPr lang="en-US" sz="1400" dirty="0" err="1" smtClean="0">
                <a:latin typeface="Monaco"/>
                <a:cs typeface="Monaco"/>
              </a:rPr>
              <a:t>getGrade</a:t>
            </a:r>
            <a:r>
              <a:rPr lang="en-US" sz="1400" dirty="0" smtClean="0">
                <a:latin typeface="Monaco"/>
                <a:cs typeface="Monaco"/>
              </a:rPr>
              <a:t>(grade2) ⇒ </a:t>
            </a:r>
            <a:r>
              <a:rPr lang="en-US" sz="1400" dirty="0" err="1" smtClean="0">
                <a:latin typeface="Monaco"/>
                <a:cs typeface="Monaco"/>
              </a:rPr>
              <a:t>getGrade</a:t>
            </a:r>
            <a:r>
              <a:rPr lang="en-US" sz="1400" dirty="0" smtClean="0">
                <a:latin typeface="Monaco"/>
                <a:cs typeface="Monaco"/>
              </a:rPr>
              <a:t>(59.5)</a:t>
            </a:r>
            <a:endParaRPr lang="en-US" sz="1400" dirty="0">
              <a:latin typeface="Monaco"/>
              <a:cs typeface="Monaco"/>
            </a:endParaRPr>
          </a:p>
        </p:txBody>
      </p:sp>
      <p:sp>
        <p:nvSpPr>
          <p:cNvPr id="9" name="TextBox 8"/>
          <p:cNvSpPr txBox="1"/>
          <p:nvPr/>
        </p:nvSpPr>
        <p:spPr>
          <a:xfrm>
            <a:off x="8610600" y="5218093"/>
            <a:ext cx="251823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a:t>
            </a:r>
            <a:r>
              <a:rPr lang="en-US" sz="1400" b="1" dirty="0" err="1" smtClean="0">
                <a:latin typeface="Monaco"/>
                <a:cs typeface="Monaco"/>
              </a:rPr>
              <a:t>getGrade</a:t>
            </a:r>
            <a:r>
              <a:rPr lang="en-US" sz="1400" b="1" dirty="0" smtClean="0">
                <a:latin typeface="Monaco"/>
                <a:cs typeface="Monaco"/>
              </a:rPr>
              <a:t>)</a:t>
            </a:r>
          </a:p>
          <a:p>
            <a:pPr algn="ctr"/>
            <a:endParaRPr lang="en-US" sz="1400" dirty="0">
              <a:latin typeface="Monaco"/>
              <a:cs typeface="Monaco"/>
            </a:endParaRPr>
          </a:p>
          <a:p>
            <a:r>
              <a:rPr lang="en-US" sz="1400" dirty="0" smtClean="0">
                <a:latin typeface="Monaco"/>
                <a:cs typeface="Monaco"/>
              </a:rPr>
              <a:t>score: 78.5</a:t>
            </a:r>
          </a:p>
          <a:p>
            <a:endParaRPr lang="en-US" sz="1400" dirty="0">
              <a:latin typeface="Monaco"/>
              <a:cs typeface="Monaco"/>
            </a:endParaRPr>
          </a:p>
        </p:txBody>
      </p:sp>
      <p:sp>
        <p:nvSpPr>
          <p:cNvPr id="3" name="TextBox 2"/>
          <p:cNvSpPr txBox="1"/>
          <p:nvPr/>
        </p:nvSpPr>
        <p:spPr>
          <a:xfrm>
            <a:off x="11430000" y="4188023"/>
            <a:ext cx="292405" cy="307777"/>
          </a:xfrm>
          <a:prstGeom prst="rect">
            <a:avLst/>
          </a:prstGeom>
          <a:noFill/>
        </p:spPr>
        <p:txBody>
          <a:bodyPr wrap="none" rtlCol="0">
            <a:spAutoFit/>
          </a:bodyPr>
          <a:lstStyle/>
          <a:p>
            <a:r>
              <a:rPr lang="en-US" sz="1400" dirty="0" smtClean="0">
                <a:latin typeface="Monaco"/>
                <a:cs typeface="Monaco"/>
              </a:rPr>
              <a:t>E</a:t>
            </a:r>
            <a:endParaRPr lang="en-US" sz="1400" dirty="0">
              <a:latin typeface="Monaco"/>
              <a:cs typeface="Monaco"/>
            </a:endParaRPr>
          </a:p>
        </p:txBody>
      </p:sp>
      <p:cxnSp>
        <p:nvCxnSpPr>
          <p:cNvPr id="11" name="Straight Connector 10"/>
          <p:cNvCxnSpPr/>
          <p:nvPr/>
        </p:nvCxnSpPr>
        <p:spPr>
          <a:xfrm>
            <a:off x="7696200" y="4343400"/>
            <a:ext cx="3581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1353800" y="3810000"/>
            <a:ext cx="292405" cy="307777"/>
          </a:xfrm>
          <a:prstGeom prst="rect">
            <a:avLst/>
          </a:prstGeom>
          <a:noFill/>
        </p:spPr>
        <p:txBody>
          <a:bodyPr wrap="none" rtlCol="0">
            <a:spAutoFit/>
          </a:bodyPr>
          <a:lstStyle/>
          <a:p>
            <a:r>
              <a:rPr lang="en-US" sz="1400" dirty="0" smtClean="0">
                <a:latin typeface="Monaco"/>
                <a:cs typeface="Monaco"/>
              </a:rPr>
              <a:t>C</a:t>
            </a:r>
            <a:endParaRPr lang="en-US" sz="1400" dirty="0">
              <a:latin typeface="Monaco"/>
              <a:cs typeface="Monaco"/>
            </a:endParaRPr>
          </a:p>
        </p:txBody>
      </p:sp>
      <p:cxnSp>
        <p:nvCxnSpPr>
          <p:cNvPr id="15" name="Straight Connector 14"/>
          <p:cNvCxnSpPr/>
          <p:nvPr/>
        </p:nvCxnSpPr>
        <p:spPr>
          <a:xfrm>
            <a:off x="7696200" y="3962400"/>
            <a:ext cx="35052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610600" y="5218093"/>
            <a:ext cx="251823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a:t>
            </a:r>
            <a:r>
              <a:rPr lang="en-US" sz="1400" b="1" dirty="0" err="1" smtClean="0">
                <a:latin typeface="Monaco"/>
                <a:cs typeface="Monaco"/>
              </a:rPr>
              <a:t>getGrade</a:t>
            </a:r>
            <a:r>
              <a:rPr lang="en-US" sz="1400" b="1" dirty="0" smtClean="0">
                <a:latin typeface="Monaco"/>
                <a:cs typeface="Monaco"/>
              </a:rPr>
              <a:t>)</a:t>
            </a:r>
          </a:p>
          <a:p>
            <a:pPr algn="ctr"/>
            <a:endParaRPr lang="en-US" sz="1400" dirty="0">
              <a:latin typeface="Monaco"/>
              <a:cs typeface="Monaco"/>
            </a:endParaRPr>
          </a:p>
          <a:p>
            <a:r>
              <a:rPr lang="en-US" sz="1400" dirty="0" smtClean="0">
                <a:latin typeface="Monaco"/>
                <a:cs typeface="Monaco"/>
              </a:rPr>
              <a:t>score: 59.5</a:t>
            </a:r>
          </a:p>
          <a:p>
            <a:endParaRPr lang="en-US" sz="1400" dirty="0">
              <a:latin typeface="Monaco"/>
              <a:cs typeface="Monaco"/>
            </a:endParaRPr>
          </a:p>
        </p:txBody>
      </p:sp>
    </p:spTree>
    <p:extLst>
      <p:ext uri="{BB962C8B-B14F-4D97-AF65-F5344CB8AC3E}">
        <p14:creationId xmlns:p14="http://schemas.microsoft.com/office/powerpoint/2010/main" val="195673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bg/>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6">
                                            <p:txEl>
                                              <p:pRg st="0" end="0"/>
                                            </p:txEl>
                                          </p:spTgt>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6">
                                            <p:txEl>
                                              <p:pRg st="2" end="2"/>
                                            </p:txEl>
                                          </p:spTgt>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6">
                                            <p:bg/>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build="allAtOnce" animBg="1"/>
      <p:bldP spid="3" grpId="0"/>
      <p:bldP spid="13" grpId="0"/>
      <p:bldP spid="16" grpId="0" animBg="1"/>
      <p:bldP spid="16" grpId="1"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03238"/>
            <a:ext cx="10972800" cy="715962"/>
          </a:xfrm>
        </p:spPr>
        <p:txBody>
          <a:bodyPr>
            <a:normAutofit/>
          </a:bodyPr>
          <a:lstStyle/>
          <a:p>
            <a:r>
              <a:rPr lang="en-US" sz="3600" dirty="0" smtClean="0"/>
              <a:t>Example: Passing by value</a:t>
            </a:r>
            <a:endParaRPr lang="en-US" sz="3600" dirty="0"/>
          </a:p>
        </p:txBody>
      </p:sp>
      <p:sp>
        <p:nvSpPr>
          <p:cNvPr id="5" name="TextBox 4"/>
          <p:cNvSpPr txBox="1"/>
          <p:nvPr/>
        </p:nvSpPr>
        <p:spPr>
          <a:xfrm>
            <a:off x="1219200" y="1676400"/>
            <a:ext cx="9881206" cy="461664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latin typeface="Monaco"/>
                <a:cs typeface="Monaco"/>
              </a:rPr>
              <a:t>public class Example </a:t>
            </a:r>
          </a:p>
          <a:p>
            <a:r>
              <a:rPr lang="en-US" sz="1400" dirty="0" smtClean="0">
                <a:latin typeface="Monaco"/>
                <a:cs typeface="Monaco"/>
              </a:rPr>
              <a:t>{</a:t>
            </a:r>
          </a:p>
          <a:p>
            <a:r>
              <a:rPr lang="en-US" sz="1400" dirty="0" smtClean="0">
                <a:latin typeface="Monaco"/>
                <a:cs typeface="Monaco"/>
              </a:rPr>
              <a:t>    public static void main(String[] </a:t>
            </a:r>
            <a:r>
              <a:rPr lang="en-US" sz="1400" dirty="0" err="1" smtClean="0">
                <a:latin typeface="Monaco"/>
                <a:cs typeface="Monaco"/>
              </a:rPr>
              <a:t>args</a:t>
            </a:r>
            <a:r>
              <a:rPr lang="en-US" sz="1400" dirty="0" smtClean="0">
                <a:latin typeface="Monaco"/>
                <a:cs typeface="Monaco"/>
              </a:rPr>
              <a:t>)</a:t>
            </a:r>
          </a:p>
          <a:p>
            <a:r>
              <a:rPr lang="en-US" sz="1400" dirty="0" smtClean="0">
                <a:latin typeface="Monaco"/>
                <a:cs typeface="Monaco"/>
              </a:rPr>
              <a:t>    {</a:t>
            </a:r>
          </a:p>
          <a:p>
            <a:r>
              <a:rPr lang="en-US" sz="1400" dirty="0" smtClean="0">
                <a:latin typeface="Monaco"/>
                <a:cs typeface="Monaco"/>
              </a:rPr>
              <a:t>        String first = “Happy”;</a:t>
            </a:r>
          </a:p>
          <a:p>
            <a:r>
              <a:rPr lang="en-US" sz="1400" dirty="0" smtClean="0">
                <a:latin typeface="Monaco"/>
                <a:cs typeface="Monaco"/>
              </a:rPr>
              <a:t>        String second = “Birthday”;</a:t>
            </a:r>
            <a:endParaRPr lang="en-US" sz="1400" dirty="0">
              <a:latin typeface="Monaco"/>
              <a:cs typeface="Monaco"/>
            </a:endParaRPr>
          </a:p>
          <a:p>
            <a:r>
              <a:rPr lang="en-US" sz="1400" dirty="0" smtClean="0">
                <a:latin typeface="Monaco"/>
                <a:cs typeface="Monaco"/>
              </a:rPr>
              <a:t>        </a:t>
            </a:r>
            <a:r>
              <a:rPr lang="en-US" sz="1400" dirty="0" err="1" smtClean="0">
                <a:latin typeface="Monaco"/>
                <a:cs typeface="Monaco"/>
              </a:rPr>
              <a:t>System.out.println</a:t>
            </a:r>
            <a:r>
              <a:rPr lang="en-US" sz="1400" dirty="0" smtClean="0">
                <a:latin typeface="Monaco"/>
                <a:cs typeface="Monaco"/>
              </a:rPr>
              <a:t>(“The combined words are: ” + </a:t>
            </a:r>
            <a:r>
              <a:rPr lang="en-US" sz="1400" dirty="0" err="1" smtClean="0">
                <a:latin typeface="Monaco"/>
                <a:cs typeface="Monaco"/>
              </a:rPr>
              <a:t>combineStrings</a:t>
            </a:r>
            <a:r>
              <a:rPr lang="en-US" sz="1400" dirty="0" smtClean="0">
                <a:latin typeface="Monaco"/>
                <a:cs typeface="Monaco"/>
              </a:rPr>
              <a:t>(first, second));</a:t>
            </a:r>
          </a:p>
          <a:p>
            <a:r>
              <a:rPr lang="en-US" sz="1400" dirty="0">
                <a:latin typeface="Monaco"/>
                <a:cs typeface="Monaco"/>
              </a:rPr>
              <a:t> </a:t>
            </a:r>
            <a:r>
              <a:rPr lang="en-US" sz="1400" dirty="0" smtClean="0">
                <a:latin typeface="Monaco"/>
                <a:cs typeface="Monaco"/>
              </a:rPr>
              <a:t>       </a:t>
            </a:r>
            <a:r>
              <a:rPr lang="en-US" sz="1400" dirty="0" err="1" smtClean="0">
                <a:latin typeface="Monaco"/>
                <a:cs typeface="Monaco"/>
              </a:rPr>
              <a:t>System.out.println</a:t>
            </a:r>
            <a:r>
              <a:rPr lang="en-US" sz="1400" dirty="0">
                <a:latin typeface="Monaco"/>
                <a:cs typeface="Monaco"/>
              </a:rPr>
              <a:t>(“The combined words are: ” + </a:t>
            </a:r>
            <a:r>
              <a:rPr lang="en-US" sz="1400" dirty="0" err="1" smtClean="0">
                <a:latin typeface="Monaco"/>
                <a:cs typeface="Monaco"/>
              </a:rPr>
              <a:t>combineStringsTwo</a:t>
            </a:r>
            <a:r>
              <a:rPr lang="en-US" sz="1400" dirty="0" smtClean="0">
                <a:latin typeface="Monaco"/>
                <a:cs typeface="Monaco"/>
              </a:rPr>
              <a:t>(</a:t>
            </a:r>
            <a:r>
              <a:rPr lang="en-US" sz="1400" dirty="0">
                <a:latin typeface="Monaco"/>
                <a:cs typeface="Monaco"/>
              </a:rPr>
              <a:t>first, second));</a:t>
            </a:r>
          </a:p>
          <a:p>
            <a:r>
              <a:rPr lang="en-US" sz="1400" dirty="0" smtClean="0">
                <a:latin typeface="Monaco"/>
                <a:cs typeface="Monaco"/>
              </a:rPr>
              <a:t>    }</a:t>
            </a:r>
          </a:p>
          <a:p>
            <a:endParaRPr lang="en-US" sz="1400" dirty="0">
              <a:latin typeface="Monaco"/>
              <a:cs typeface="Monaco"/>
            </a:endParaRPr>
          </a:p>
          <a:p>
            <a:r>
              <a:rPr lang="en-US" sz="1400" dirty="0" smtClean="0">
                <a:latin typeface="Monaco"/>
                <a:cs typeface="Monaco"/>
              </a:rPr>
              <a:t>    public static </a:t>
            </a:r>
            <a:r>
              <a:rPr lang="en-US" sz="1400" dirty="0" smtClean="0">
                <a:solidFill>
                  <a:srgbClr val="000000"/>
                </a:solidFill>
                <a:latin typeface="Monaco"/>
                <a:cs typeface="Monaco"/>
              </a:rPr>
              <a:t>String</a:t>
            </a:r>
            <a:r>
              <a:rPr lang="en-US" sz="1400" dirty="0" smtClean="0">
                <a:latin typeface="Monaco"/>
                <a:cs typeface="Monaco"/>
              </a:rPr>
              <a:t> </a:t>
            </a:r>
            <a:r>
              <a:rPr lang="en-US" sz="1400" dirty="0" err="1" smtClean="0">
                <a:latin typeface="Monaco"/>
                <a:cs typeface="Monaco"/>
              </a:rPr>
              <a:t>combineStrings</a:t>
            </a:r>
            <a:r>
              <a:rPr lang="en-US" sz="1400" dirty="0" smtClean="0">
                <a:latin typeface="Monaco"/>
                <a:cs typeface="Monaco"/>
              </a:rPr>
              <a:t>(String first, String second)</a:t>
            </a:r>
          </a:p>
          <a:p>
            <a:r>
              <a:rPr lang="en-US" sz="1400" dirty="0">
                <a:latin typeface="Monaco"/>
                <a:cs typeface="Monaco"/>
              </a:rPr>
              <a:t> </a:t>
            </a:r>
            <a:r>
              <a:rPr lang="en-US" sz="1400" dirty="0" smtClean="0">
                <a:latin typeface="Monaco"/>
                <a:cs typeface="Monaco"/>
              </a:rPr>
              <a:t>   {</a:t>
            </a:r>
          </a:p>
          <a:p>
            <a:r>
              <a:rPr lang="en-US" sz="1400" dirty="0">
                <a:latin typeface="Monaco"/>
                <a:cs typeface="Monaco"/>
              </a:rPr>
              <a:t> </a:t>
            </a:r>
            <a:r>
              <a:rPr lang="en-US" sz="1400" dirty="0" smtClean="0">
                <a:latin typeface="Monaco"/>
                <a:cs typeface="Monaco"/>
              </a:rPr>
              <a:t>       return first + second;</a:t>
            </a:r>
          </a:p>
          <a:p>
            <a:r>
              <a:rPr lang="en-US" sz="1400" dirty="0">
                <a:latin typeface="Monaco"/>
                <a:cs typeface="Monaco"/>
              </a:rPr>
              <a:t> </a:t>
            </a:r>
            <a:r>
              <a:rPr lang="en-US" sz="1400" dirty="0" smtClean="0">
                <a:latin typeface="Monaco"/>
                <a:cs typeface="Monaco"/>
              </a:rPr>
              <a:t>   }</a:t>
            </a:r>
          </a:p>
          <a:p>
            <a:endParaRPr lang="en-US" sz="1400" dirty="0">
              <a:latin typeface="Monaco"/>
              <a:cs typeface="Monaco"/>
            </a:endParaRPr>
          </a:p>
          <a:p>
            <a:r>
              <a:rPr lang="en-US" sz="1400" dirty="0" smtClean="0">
                <a:latin typeface="Monaco"/>
                <a:cs typeface="Monaco"/>
              </a:rPr>
              <a:t>    public static String </a:t>
            </a:r>
            <a:r>
              <a:rPr lang="en-US" sz="1400" dirty="0" err="1" smtClean="0">
                <a:latin typeface="Monaco"/>
                <a:cs typeface="Monaco"/>
              </a:rPr>
              <a:t>combineStringsTwo</a:t>
            </a:r>
            <a:r>
              <a:rPr lang="en-US" sz="1400" dirty="0" smtClean="0">
                <a:latin typeface="Monaco"/>
                <a:cs typeface="Monaco"/>
              </a:rPr>
              <a:t>(String first, String second)</a:t>
            </a:r>
          </a:p>
          <a:p>
            <a:r>
              <a:rPr lang="en-US" sz="1400" dirty="0">
                <a:latin typeface="Monaco"/>
                <a:cs typeface="Monaco"/>
              </a:rPr>
              <a:t> </a:t>
            </a:r>
            <a:r>
              <a:rPr lang="en-US" sz="1400" dirty="0" smtClean="0">
                <a:latin typeface="Monaco"/>
                <a:cs typeface="Monaco"/>
              </a:rPr>
              <a:t>   {</a:t>
            </a:r>
          </a:p>
          <a:p>
            <a:r>
              <a:rPr lang="en-US" sz="1400" dirty="0">
                <a:latin typeface="Monaco"/>
                <a:cs typeface="Monaco"/>
              </a:rPr>
              <a:t> </a:t>
            </a:r>
            <a:r>
              <a:rPr lang="en-US" sz="1400" dirty="0" smtClean="0">
                <a:latin typeface="Monaco"/>
                <a:cs typeface="Monaco"/>
              </a:rPr>
              <a:t>       String </a:t>
            </a:r>
            <a:r>
              <a:rPr lang="en-US" sz="1400" dirty="0" err="1" smtClean="0">
                <a:latin typeface="Monaco"/>
                <a:cs typeface="Monaco"/>
              </a:rPr>
              <a:t>newString</a:t>
            </a:r>
            <a:r>
              <a:rPr lang="en-US" sz="1400" dirty="0" smtClean="0">
                <a:latin typeface="Monaco"/>
                <a:cs typeface="Monaco"/>
              </a:rPr>
              <a:t> = first + second;</a:t>
            </a:r>
          </a:p>
          <a:p>
            <a:r>
              <a:rPr lang="en-US" sz="1400" dirty="0">
                <a:latin typeface="Monaco"/>
                <a:cs typeface="Monaco"/>
              </a:rPr>
              <a:t> </a:t>
            </a:r>
            <a:r>
              <a:rPr lang="en-US" sz="1400" dirty="0" smtClean="0">
                <a:latin typeface="Monaco"/>
                <a:cs typeface="Monaco"/>
              </a:rPr>
              <a:t>       return </a:t>
            </a:r>
            <a:r>
              <a:rPr lang="en-US" sz="1400" dirty="0" err="1" smtClean="0">
                <a:latin typeface="Monaco"/>
                <a:cs typeface="Monaco"/>
              </a:rPr>
              <a:t>newString</a:t>
            </a:r>
            <a:r>
              <a:rPr lang="en-US" sz="1400" dirty="0" smtClean="0">
                <a:latin typeface="Monaco"/>
                <a:cs typeface="Monaco"/>
              </a:rPr>
              <a:t>;</a:t>
            </a:r>
          </a:p>
          <a:p>
            <a:r>
              <a:rPr lang="en-US" sz="1400" dirty="0">
                <a:latin typeface="Monaco"/>
                <a:cs typeface="Monaco"/>
              </a:rPr>
              <a:t> </a:t>
            </a:r>
            <a:r>
              <a:rPr lang="en-US" sz="1400" dirty="0" smtClean="0">
                <a:latin typeface="Monaco"/>
                <a:cs typeface="Monaco"/>
              </a:rPr>
              <a:t>   }</a:t>
            </a:r>
          </a:p>
          <a:p>
            <a:r>
              <a:rPr lang="en-US" sz="1400" dirty="0">
                <a:latin typeface="Monaco"/>
                <a:cs typeface="Monaco"/>
              </a:rPr>
              <a:t>}</a:t>
            </a:r>
          </a:p>
        </p:txBody>
      </p:sp>
    </p:spTree>
    <p:extLst>
      <p:ext uri="{BB962C8B-B14F-4D97-AF65-F5344CB8AC3E}">
        <p14:creationId xmlns:p14="http://schemas.microsoft.com/office/powerpoint/2010/main" val="418758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68362"/>
          </a:xfrm>
        </p:spPr>
        <p:txBody>
          <a:bodyPr>
            <a:normAutofit/>
          </a:bodyPr>
          <a:lstStyle/>
          <a:p>
            <a:r>
              <a:rPr lang="en-US" sz="3600" dirty="0" smtClean="0"/>
              <a:t>Methods can call/invoke other methods</a:t>
            </a:r>
            <a:endParaRPr lang="en-US" sz="3600" dirty="0"/>
          </a:p>
        </p:txBody>
      </p:sp>
      <p:sp>
        <p:nvSpPr>
          <p:cNvPr id="3" name="TextBox 2"/>
          <p:cNvSpPr txBox="1"/>
          <p:nvPr/>
        </p:nvSpPr>
        <p:spPr>
          <a:xfrm>
            <a:off x="304800" y="1466196"/>
            <a:ext cx="6487417" cy="40934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300" dirty="0" smtClean="0">
                <a:latin typeface="Monaco"/>
                <a:cs typeface="Monaco"/>
              </a:rPr>
              <a:t>public class Example </a:t>
            </a:r>
          </a:p>
          <a:p>
            <a:r>
              <a:rPr lang="en-US" sz="1300" dirty="0" smtClean="0">
                <a:latin typeface="Monaco"/>
                <a:cs typeface="Monaco"/>
              </a:rPr>
              <a:t>{</a:t>
            </a:r>
          </a:p>
          <a:p>
            <a:r>
              <a:rPr lang="en-US" sz="1300" dirty="0" smtClean="0">
                <a:latin typeface="Monaco"/>
                <a:cs typeface="Monaco"/>
              </a:rPr>
              <a:t>    public static void main(String[] </a:t>
            </a:r>
            <a:r>
              <a:rPr lang="en-US" sz="1300" dirty="0" err="1" smtClean="0">
                <a:latin typeface="Monaco"/>
                <a:cs typeface="Monaco"/>
              </a:rPr>
              <a:t>args</a:t>
            </a:r>
            <a:r>
              <a:rPr lang="en-US" sz="1300" dirty="0" smtClean="0">
                <a:latin typeface="Monaco"/>
                <a:cs typeface="Monaco"/>
              </a:rPr>
              <a:t>)</a:t>
            </a:r>
          </a:p>
          <a:p>
            <a:r>
              <a:rPr lang="en-US" sz="1300" dirty="0" smtClean="0">
                <a:latin typeface="Monaco"/>
                <a:cs typeface="Monaco"/>
              </a:rPr>
              <a:t>    {</a:t>
            </a:r>
          </a:p>
          <a:p>
            <a:r>
              <a:rPr lang="en-US" sz="1300" dirty="0" smtClean="0">
                <a:latin typeface="Monaco"/>
                <a:cs typeface="Monaco"/>
              </a:rPr>
              <a:t>        </a:t>
            </a:r>
            <a:r>
              <a:rPr lang="en-US" sz="1300" dirty="0" err="1" smtClean="0">
                <a:latin typeface="Monaco"/>
                <a:cs typeface="Monaco"/>
              </a:rPr>
              <a:t>int</a:t>
            </a:r>
            <a:r>
              <a:rPr lang="en-US" sz="1300" dirty="0" smtClean="0">
                <a:latin typeface="Monaco"/>
                <a:cs typeface="Monaco"/>
              </a:rPr>
              <a:t> num1 = 5;</a:t>
            </a:r>
          </a:p>
          <a:p>
            <a:r>
              <a:rPr lang="en-US" sz="1300" dirty="0" smtClean="0">
                <a:latin typeface="Monaco"/>
                <a:cs typeface="Monaco"/>
              </a:rPr>
              <a:t>        </a:t>
            </a:r>
            <a:r>
              <a:rPr lang="en-US" sz="1300" dirty="0" err="1" smtClean="0">
                <a:latin typeface="Monaco"/>
                <a:cs typeface="Monaco"/>
              </a:rPr>
              <a:t>int</a:t>
            </a:r>
            <a:r>
              <a:rPr lang="en-US" sz="1300" dirty="0" smtClean="0">
                <a:latin typeface="Monaco"/>
                <a:cs typeface="Monaco"/>
              </a:rPr>
              <a:t> num2 = 7;</a:t>
            </a:r>
            <a:endParaRPr lang="en-US" sz="1300" dirty="0">
              <a:latin typeface="Monaco"/>
              <a:cs typeface="Monaco"/>
            </a:endParaRPr>
          </a:p>
          <a:p>
            <a:r>
              <a:rPr lang="en-US" sz="1300" dirty="0" smtClean="0">
                <a:latin typeface="Monaco"/>
                <a:cs typeface="Monaco"/>
              </a:rPr>
              <a:t>        </a:t>
            </a:r>
            <a:r>
              <a:rPr lang="en-US" sz="1300" dirty="0" err="1" smtClean="0">
                <a:latin typeface="Monaco"/>
                <a:cs typeface="Monaco"/>
              </a:rPr>
              <a:t>System.out.println</a:t>
            </a:r>
            <a:r>
              <a:rPr lang="en-US" sz="1300" dirty="0" smtClean="0">
                <a:latin typeface="Monaco"/>
                <a:cs typeface="Monaco"/>
              </a:rPr>
              <a:t>(“5 + 7 is ” + add(num1, num2));</a:t>
            </a:r>
          </a:p>
          <a:p>
            <a:r>
              <a:rPr lang="en-US" sz="1300" dirty="0">
                <a:latin typeface="Monaco"/>
                <a:cs typeface="Monaco"/>
              </a:rPr>
              <a:t> </a:t>
            </a:r>
            <a:r>
              <a:rPr lang="en-US" sz="1300" dirty="0" smtClean="0">
                <a:latin typeface="Monaco"/>
                <a:cs typeface="Monaco"/>
              </a:rPr>
              <a:t>       </a:t>
            </a:r>
            <a:r>
              <a:rPr lang="en-US" sz="1300" dirty="0" err="1" smtClean="0">
                <a:latin typeface="Monaco"/>
                <a:cs typeface="Monaco"/>
              </a:rPr>
              <a:t>System.out.println</a:t>
            </a:r>
            <a:r>
              <a:rPr lang="en-US" sz="1300" dirty="0">
                <a:latin typeface="Monaco"/>
                <a:cs typeface="Monaco"/>
              </a:rPr>
              <a:t>(</a:t>
            </a:r>
            <a:r>
              <a:rPr lang="en-US" sz="1300" dirty="0" smtClean="0">
                <a:latin typeface="Monaco"/>
                <a:cs typeface="Monaco"/>
              </a:rPr>
              <a:t>“7 - 5 is ” + subtract(num2, num1))</a:t>
            </a:r>
            <a:r>
              <a:rPr lang="en-US" sz="1300" dirty="0">
                <a:latin typeface="Monaco"/>
                <a:cs typeface="Monaco"/>
              </a:rPr>
              <a:t>;</a:t>
            </a:r>
          </a:p>
          <a:p>
            <a:r>
              <a:rPr lang="en-US" sz="1300" dirty="0" smtClean="0">
                <a:latin typeface="Monaco"/>
                <a:cs typeface="Monaco"/>
              </a:rPr>
              <a:t>    }</a:t>
            </a:r>
          </a:p>
          <a:p>
            <a:endParaRPr lang="en-US" sz="1300" dirty="0">
              <a:latin typeface="Monaco"/>
              <a:cs typeface="Monaco"/>
            </a:endParaRPr>
          </a:p>
          <a:p>
            <a:r>
              <a:rPr lang="en-US" sz="1300" dirty="0" smtClean="0">
                <a:latin typeface="Monaco"/>
                <a:cs typeface="Monaco"/>
              </a:rPr>
              <a:t>    public static </a:t>
            </a:r>
            <a:r>
              <a:rPr lang="en-US" sz="1300" dirty="0" err="1" smtClean="0">
                <a:solidFill>
                  <a:srgbClr val="000000"/>
                </a:solidFill>
                <a:latin typeface="Monaco"/>
                <a:cs typeface="Monaco"/>
              </a:rPr>
              <a:t>int</a:t>
            </a:r>
            <a:r>
              <a:rPr lang="en-US" sz="1300" dirty="0" smtClean="0">
                <a:latin typeface="Monaco"/>
                <a:cs typeface="Monaco"/>
              </a:rPr>
              <a:t> add(</a:t>
            </a:r>
            <a:r>
              <a:rPr lang="en-US" sz="1300" dirty="0" err="1" smtClean="0">
                <a:latin typeface="Monaco"/>
                <a:cs typeface="Monaco"/>
              </a:rPr>
              <a:t>int</a:t>
            </a:r>
            <a:r>
              <a:rPr lang="en-US" sz="1300" dirty="0" smtClean="0">
                <a:latin typeface="Monaco"/>
                <a:cs typeface="Monaco"/>
              </a:rPr>
              <a:t> num1, </a:t>
            </a:r>
            <a:r>
              <a:rPr lang="en-US" sz="1300" dirty="0" err="1" smtClean="0">
                <a:latin typeface="Monaco"/>
                <a:cs typeface="Monaco"/>
              </a:rPr>
              <a:t>int</a:t>
            </a:r>
            <a:r>
              <a:rPr lang="en-US" sz="1300" dirty="0" smtClean="0">
                <a:latin typeface="Monaco"/>
                <a:cs typeface="Monaco"/>
              </a:rPr>
              <a:t> num2)</a:t>
            </a:r>
          </a:p>
          <a:p>
            <a:r>
              <a:rPr lang="en-US" sz="1300" dirty="0">
                <a:latin typeface="Monaco"/>
                <a:cs typeface="Monaco"/>
              </a:rPr>
              <a:t> </a:t>
            </a:r>
            <a:r>
              <a:rPr lang="en-US" sz="1300" dirty="0" smtClean="0">
                <a:latin typeface="Monaco"/>
                <a:cs typeface="Monaco"/>
              </a:rPr>
              <a:t>   {</a:t>
            </a:r>
          </a:p>
          <a:p>
            <a:r>
              <a:rPr lang="en-US" sz="1300" dirty="0">
                <a:latin typeface="Monaco"/>
                <a:cs typeface="Monaco"/>
              </a:rPr>
              <a:t> </a:t>
            </a:r>
            <a:r>
              <a:rPr lang="en-US" sz="1300" dirty="0" smtClean="0">
                <a:latin typeface="Monaco"/>
                <a:cs typeface="Monaco"/>
              </a:rPr>
              <a:t>       return num1 + num2;</a:t>
            </a:r>
          </a:p>
          <a:p>
            <a:r>
              <a:rPr lang="en-US" sz="1300" dirty="0">
                <a:latin typeface="Monaco"/>
                <a:cs typeface="Monaco"/>
              </a:rPr>
              <a:t> </a:t>
            </a:r>
            <a:r>
              <a:rPr lang="en-US" sz="1300" dirty="0" smtClean="0">
                <a:latin typeface="Monaco"/>
                <a:cs typeface="Monaco"/>
              </a:rPr>
              <a:t>   }</a:t>
            </a:r>
          </a:p>
          <a:p>
            <a:endParaRPr lang="en-US" sz="1300" dirty="0">
              <a:latin typeface="Monaco"/>
              <a:cs typeface="Monaco"/>
            </a:endParaRPr>
          </a:p>
          <a:p>
            <a:r>
              <a:rPr lang="en-US" sz="1300" dirty="0" smtClean="0">
                <a:latin typeface="Monaco"/>
                <a:cs typeface="Monaco"/>
              </a:rPr>
              <a:t>    public static </a:t>
            </a:r>
            <a:r>
              <a:rPr lang="en-US" sz="1300" dirty="0" err="1" smtClean="0">
                <a:latin typeface="Monaco"/>
                <a:cs typeface="Monaco"/>
              </a:rPr>
              <a:t>int</a:t>
            </a:r>
            <a:r>
              <a:rPr lang="en-US" sz="1300" dirty="0" smtClean="0">
                <a:latin typeface="Monaco"/>
                <a:cs typeface="Monaco"/>
              </a:rPr>
              <a:t> subtract(</a:t>
            </a:r>
            <a:r>
              <a:rPr lang="en-US" sz="1300" dirty="0" err="1" smtClean="0">
                <a:latin typeface="Monaco"/>
                <a:cs typeface="Monaco"/>
              </a:rPr>
              <a:t>int</a:t>
            </a:r>
            <a:r>
              <a:rPr lang="en-US" sz="1300" dirty="0" smtClean="0">
                <a:latin typeface="Monaco"/>
                <a:cs typeface="Monaco"/>
              </a:rPr>
              <a:t> num1, </a:t>
            </a:r>
            <a:r>
              <a:rPr lang="en-US" sz="1300" dirty="0" err="1" smtClean="0">
                <a:latin typeface="Monaco"/>
                <a:cs typeface="Monaco"/>
              </a:rPr>
              <a:t>int</a:t>
            </a:r>
            <a:r>
              <a:rPr lang="en-US" sz="1300" dirty="0" smtClean="0">
                <a:latin typeface="Monaco"/>
                <a:cs typeface="Monaco"/>
              </a:rPr>
              <a:t> num2)</a:t>
            </a:r>
          </a:p>
          <a:p>
            <a:r>
              <a:rPr lang="en-US" sz="1300" dirty="0">
                <a:latin typeface="Monaco"/>
                <a:cs typeface="Monaco"/>
              </a:rPr>
              <a:t> </a:t>
            </a:r>
            <a:r>
              <a:rPr lang="en-US" sz="1300" dirty="0" smtClean="0">
                <a:latin typeface="Monaco"/>
                <a:cs typeface="Monaco"/>
              </a:rPr>
              <a:t>   {</a:t>
            </a:r>
          </a:p>
          <a:p>
            <a:r>
              <a:rPr lang="en-US" sz="1300" dirty="0" smtClean="0">
                <a:latin typeface="Monaco"/>
                <a:cs typeface="Monaco"/>
              </a:rPr>
              <a:t>        return add(num1</a:t>
            </a:r>
            <a:r>
              <a:rPr lang="en-US" sz="1300" smtClean="0">
                <a:latin typeface="Monaco"/>
                <a:cs typeface="Monaco"/>
              </a:rPr>
              <a:t>, -1 * num2</a:t>
            </a:r>
            <a:r>
              <a:rPr lang="en-US" sz="1300" dirty="0" smtClean="0">
                <a:latin typeface="Monaco"/>
                <a:cs typeface="Monaco"/>
              </a:rPr>
              <a:t>);</a:t>
            </a:r>
          </a:p>
          <a:p>
            <a:r>
              <a:rPr lang="en-US" sz="1300" dirty="0">
                <a:latin typeface="Monaco"/>
                <a:cs typeface="Monaco"/>
              </a:rPr>
              <a:t> </a:t>
            </a:r>
            <a:r>
              <a:rPr lang="en-US" sz="1300" dirty="0" smtClean="0">
                <a:latin typeface="Monaco"/>
                <a:cs typeface="Monaco"/>
              </a:rPr>
              <a:t>   }</a:t>
            </a:r>
          </a:p>
          <a:p>
            <a:r>
              <a:rPr lang="en-US" sz="1300" dirty="0">
                <a:latin typeface="Monaco"/>
                <a:cs typeface="Monaco"/>
              </a:rPr>
              <a:t>}</a:t>
            </a:r>
          </a:p>
        </p:txBody>
      </p:sp>
      <p:sp>
        <p:nvSpPr>
          <p:cNvPr id="5" name="TextBox 4"/>
          <p:cNvSpPr txBox="1"/>
          <p:nvPr/>
        </p:nvSpPr>
        <p:spPr>
          <a:xfrm>
            <a:off x="8606970" y="1524000"/>
            <a:ext cx="251823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Output Window</a:t>
            </a:r>
          </a:p>
          <a:p>
            <a:endParaRPr lang="en-US" sz="1400" dirty="0">
              <a:latin typeface="Monaco"/>
              <a:cs typeface="Monaco"/>
            </a:endParaRPr>
          </a:p>
          <a:p>
            <a:r>
              <a:rPr lang="en-US" sz="1400" dirty="0" smtClean="0">
                <a:latin typeface="Monaco"/>
                <a:cs typeface="Monaco"/>
              </a:rPr>
              <a:t>5 + 7 is 12</a:t>
            </a:r>
          </a:p>
          <a:p>
            <a:r>
              <a:rPr lang="en-US" sz="1400" dirty="0" smtClean="0">
                <a:latin typeface="Monaco"/>
                <a:cs typeface="Monaco"/>
              </a:rPr>
              <a:t>7 - 5 is 2</a:t>
            </a:r>
          </a:p>
          <a:p>
            <a:endParaRPr lang="en-US" sz="1400" dirty="0">
              <a:latin typeface="Monaco"/>
              <a:cs typeface="Monaco"/>
            </a:endParaRPr>
          </a:p>
        </p:txBody>
      </p:sp>
      <p:sp>
        <p:nvSpPr>
          <p:cNvPr id="6" name="TextBox 5"/>
          <p:cNvSpPr txBox="1"/>
          <p:nvPr/>
        </p:nvSpPr>
        <p:spPr>
          <a:xfrm>
            <a:off x="7391400" y="3124200"/>
            <a:ext cx="44958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(main)</a:t>
            </a:r>
          </a:p>
          <a:p>
            <a:pPr algn="ctr"/>
            <a:endParaRPr lang="en-US" sz="1400" dirty="0" smtClean="0">
              <a:latin typeface="Monaco"/>
              <a:cs typeface="Monaco"/>
            </a:endParaRPr>
          </a:p>
          <a:p>
            <a:r>
              <a:rPr lang="en-US" sz="1400" dirty="0" smtClean="0">
                <a:latin typeface="Monaco"/>
                <a:cs typeface="Monaco"/>
              </a:rPr>
              <a:t>num1: 5</a:t>
            </a:r>
          </a:p>
          <a:p>
            <a:r>
              <a:rPr lang="en-US" sz="1400" dirty="0" smtClean="0">
                <a:latin typeface="Monaco"/>
                <a:cs typeface="Monaco"/>
              </a:rPr>
              <a:t>num2: 7</a:t>
            </a:r>
            <a:endParaRPr lang="en-US" sz="1400" dirty="0">
              <a:latin typeface="Monaco"/>
              <a:cs typeface="Monaco"/>
            </a:endParaRPr>
          </a:p>
          <a:p>
            <a:r>
              <a:rPr lang="en-US" sz="1400" dirty="0" smtClean="0">
                <a:latin typeface="Monaco"/>
                <a:cs typeface="Monaco"/>
              </a:rPr>
              <a:t>add(num1, num2) ⇒ add(5, 7)</a:t>
            </a:r>
          </a:p>
          <a:p>
            <a:r>
              <a:rPr lang="en-US" sz="1400" dirty="0" smtClean="0">
                <a:latin typeface="Monaco"/>
                <a:cs typeface="Monaco"/>
              </a:rPr>
              <a:t>subtract(num2, num1) ⇒ subtract(7, 5)</a:t>
            </a:r>
            <a:endParaRPr lang="en-US" sz="1400" dirty="0">
              <a:latin typeface="Monaco"/>
              <a:cs typeface="Monaco"/>
            </a:endParaRPr>
          </a:p>
        </p:txBody>
      </p:sp>
      <p:sp>
        <p:nvSpPr>
          <p:cNvPr id="7" name="TextBox 6"/>
          <p:cNvSpPr txBox="1"/>
          <p:nvPr/>
        </p:nvSpPr>
        <p:spPr>
          <a:xfrm>
            <a:off x="7391400" y="5029200"/>
            <a:ext cx="20574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(add)</a:t>
            </a:r>
          </a:p>
          <a:p>
            <a:pPr algn="ctr"/>
            <a:endParaRPr lang="en-US" sz="1400" dirty="0">
              <a:latin typeface="Monaco"/>
              <a:cs typeface="Monaco"/>
            </a:endParaRPr>
          </a:p>
          <a:p>
            <a:r>
              <a:rPr lang="en-US" sz="1400" dirty="0" smtClean="0">
                <a:latin typeface="Monaco"/>
                <a:cs typeface="Monaco"/>
              </a:rPr>
              <a:t>num1: 5</a:t>
            </a:r>
          </a:p>
          <a:p>
            <a:r>
              <a:rPr lang="en-US" sz="1400" dirty="0" smtClean="0">
                <a:latin typeface="Monaco"/>
                <a:cs typeface="Monaco"/>
              </a:rPr>
              <a:t>num2: 7</a:t>
            </a:r>
            <a:endParaRPr lang="en-US" sz="1400" dirty="0">
              <a:latin typeface="Monaco"/>
              <a:cs typeface="Monaco"/>
            </a:endParaRPr>
          </a:p>
        </p:txBody>
      </p:sp>
      <p:sp>
        <p:nvSpPr>
          <p:cNvPr id="8" name="TextBox 7"/>
          <p:cNvSpPr txBox="1"/>
          <p:nvPr/>
        </p:nvSpPr>
        <p:spPr>
          <a:xfrm>
            <a:off x="7391400" y="4800600"/>
            <a:ext cx="33528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(subtract)</a:t>
            </a:r>
          </a:p>
          <a:p>
            <a:pPr algn="ctr"/>
            <a:endParaRPr lang="en-US" sz="1400" dirty="0">
              <a:latin typeface="Monaco"/>
              <a:cs typeface="Monaco"/>
            </a:endParaRPr>
          </a:p>
          <a:p>
            <a:r>
              <a:rPr lang="en-US" sz="1400" dirty="0" smtClean="0">
                <a:latin typeface="Monaco"/>
                <a:cs typeface="Monaco"/>
              </a:rPr>
              <a:t>num1: 7</a:t>
            </a:r>
          </a:p>
          <a:p>
            <a:r>
              <a:rPr lang="en-US" sz="1400" dirty="0" smtClean="0">
                <a:latin typeface="Monaco"/>
                <a:cs typeface="Monaco"/>
              </a:rPr>
              <a:t>num2: 5</a:t>
            </a:r>
          </a:p>
          <a:p>
            <a:r>
              <a:rPr lang="en-US" sz="1400" dirty="0" smtClean="0">
                <a:latin typeface="Monaco"/>
                <a:cs typeface="Monaco"/>
              </a:rPr>
              <a:t>add(num1, -num2) </a:t>
            </a:r>
            <a:r>
              <a:rPr lang="en-US" sz="1400" dirty="0">
                <a:latin typeface="Monaco"/>
                <a:cs typeface="Monaco"/>
              </a:rPr>
              <a:t>⇒ </a:t>
            </a:r>
            <a:r>
              <a:rPr lang="en-US" sz="1400" dirty="0" smtClean="0">
                <a:latin typeface="Monaco"/>
                <a:cs typeface="Monaco"/>
              </a:rPr>
              <a:t>add(</a:t>
            </a:r>
            <a:r>
              <a:rPr lang="en-US" sz="1400" dirty="0">
                <a:latin typeface="Monaco"/>
                <a:cs typeface="Monaco"/>
              </a:rPr>
              <a:t>7, </a:t>
            </a:r>
            <a:r>
              <a:rPr lang="en-US" sz="1400" dirty="0" smtClean="0">
                <a:latin typeface="Monaco"/>
                <a:cs typeface="Monaco"/>
              </a:rPr>
              <a:t>-5</a:t>
            </a:r>
            <a:r>
              <a:rPr lang="en-US" sz="1400" dirty="0">
                <a:latin typeface="Monaco"/>
                <a:cs typeface="Monaco"/>
              </a:rPr>
              <a:t>)</a:t>
            </a:r>
          </a:p>
        </p:txBody>
      </p:sp>
      <p:sp>
        <p:nvSpPr>
          <p:cNvPr id="9" name="TextBox 8"/>
          <p:cNvSpPr txBox="1"/>
          <p:nvPr/>
        </p:nvSpPr>
        <p:spPr>
          <a:xfrm>
            <a:off x="4572000" y="5715000"/>
            <a:ext cx="20574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latin typeface="Monaco"/>
                <a:cs typeface="Monaco"/>
              </a:rPr>
              <a:t>Memory (add)</a:t>
            </a:r>
          </a:p>
          <a:p>
            <a:pPr algn="ctr"/>
            <a:endParaRPr lang="en-US" sz="1400" dirty="0">
              <a:latin typeface="Monaco"/>
              <a:cs typeface="Monaco"/>
            </a:endParaRPr>
          </a:p>
          <a:p>
            <a:r>
              <a:rPr lang="en-US" sz="1400" dirty="0" smtClean="0">
                <a:latin typeface="Monaco"/>
                <a:cs typeface="Monaco"/>
              </a:rPr>
              <a:t>num1: 7</a:t>
            </a:r>
          </a:p>
          <a:p>
            <a:r>
              <a:rPr lang="en-US" sz="1400" dirty="0" smtClean="0">
                <a:latin typeface="Monaco"/>
                <a:cs typeface="Monaco"/>
              </a:rPr>
              <a:t>num2: -5</a:t>
            </a:r>
            <a:endParaRPr lang="en-US" sz="1400" dirty="0">
              <a:latin typeface="Monaco"/>
              <a:cs typeface="Monaco"/>
            </a:endParaRPr>
          </a:p>
        </p:txBody>
      </p:sp>
      <p:cxnSp>
        <p:nvCxnSpPr>
          <p:cNvPr id="10" name="Straight Connector 9"/>
          <p:cNvCxnSpPr/>
          <p:nvPr/>
        </p:nvCxnSpPr>
        <p:spPr>
          <a:xfrm>
            <a:off x="7467600" y="4191000"/>
            <a:ext cx="29718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668000" y="3959423"/>
            <a:ext cx="400145" cy="307777"/>
          </a:xfrm>
          <a:prstGeom prst="rect">
            <a:avLst/>
          </a:prstGeom>
          <a:noFill/>
        </p:spPr>
        <p:txBody>
          <a:bodyPr wrap="none" rtlCol="0">
            <a:spAutoFit/>
          </a:bodyPr>
          <a:lstStyle/>
          <a:p>
            <a:r>
              <a:rPr lang="en-US" sz="1400" dirty="0" smtClean="0">
                <a:latin typeface="Monaco"/>
                <a:cs typeface="Monaco"/>
              </a:rPr>
              <a:t>12</a:t>
            </a:r>
            <a:endParaRPr lang="en-US" sz="1400" dirty="0">
              <a:latin typeface="Monaco"/>
              <a:cs typeface="Monaco"/>
            </a:endParaRPr>
          </a:p>
        </p:txBody>
      </p:sp>
      <p:cxnSp>
        <p:nvCxnSpPr>
          <p:cNvPr id="13" name="Straight Connector 12"/>
          <p:cNvCxnSpPr/>
          <p:nvPr/>
        </p:nvCxnSpPr>
        <p:spPr>
          <a:xfrm>
            <a:off x="7543800" y="5791200"/>
            <a:ext cx="29718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058400" y="5334000"/>
            <a:ext cx="292405" cy="307777"/>
          </a:xfrm>
          <a:prstGeom prst="rect">
            <a:avLst/>
          </a:prstGeom>
          <a:noFill/>
        </p:spPr>
        <p:txBody>
          <a:bodyPr wrap="none" rtlCol="0">
            <a:spAutoFit/>
          </a:bodyPr>
          <a:lstStyle/>
          <a:p>
            <a:r>
              <a:rPr lang="en-US" sz="1400" dirty="0" smtClean="0">
                <a:latin typeface="Monaco"/>
                <a:cs typeface="Monaco"/>
              </a:rPr>
              <a:t>2</a:t>
            </a:r>
            <a:endParaRPr lang="en-US" sz="1400" dirty="0">
              <a:latin typeface="Monaco"/>
              <a:cs typeface="Monaco"/>
            </a:endParaRPr>
          </a:p>
        </p:txBody>
      </p:sp>
      <p:cxnSp>
        <p:nvCxnSpPr>
          <p:cNvPr id="15" name="Straight Connector 14"/>
          <p:cNvCxnSpPr/>
          <p:nvPr/>
        </p:nvCxnSpPr>
        <p:spPr>
          <a:xfrm>
            <a:off x="7543800" y="4343400"/>
            <a:ext cx="40386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1506200" y="3962400"/>
            <a:ext cx="292405" cy="307777"/>
          </a:xfrm>
          <a:prstGeom prst="rect">
            <a:avLst/>
          </a:prstGeom>
          <a:noFill/>
        </p:spPr>
        <p:txBody>
          <a:bodyPr wrap="none" rtlCol="0">
            <a:spAutoFit/>
          </a:bodyPr>
          <a:lstStyle/>
          <a:p>
            <a:r>
              <a:rPr lang="en-US" sz="1400" dirty="0" smtClean="0">
                <a:latin typeface="Monaco"/>
                <a:cs typeface="Monaco"/>
              </a:rPr>
              <a:t>2</a:t>
            </a:r>
            <a:endParaRPr lang="en-US" sz="1400" dirty="0">
              <a:latin typeface="Monaco"/>
              <a:cs typeface="Monaco"/>
            </a:endParaRPr>
          </a:p>
        </p:txBody>
      </p:sp>
    </p:spTree>
    <p:extLst>
      <p:ext uri="{BB962C8B-B14F-4D97-AF65-F5344CB8AC3E}">
        <p14:creationId xmlns:p14="http://schemas.microsoft.com/office/powerpoint/2010/main" val="340470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
                                            <p:txEl>
                                              <p:pRg st="0" end="0"/>
                                            </p:txEl>
                                          </p:spTgt>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
                                            <p:txEl>
                                              <p:pRg st="2" end="2"/>
                                            </p:txEl>
                                          </p:spTgt>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7">
                                            <p:txEl>
                                              <p:pRg st="3" end="3"/>
                                            </p:txEl>
                                          </p:spTgt>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7">
                                            <p:bg/>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9">
                                            <p:txEl>
                                              <p:pRg st="0" end="0"/>
                                            </p:txEl>
                                          </p:spTgt>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9">
                                            <p:txEl>
                                              <p:pRg st="2" end="2"/>
                                            </p:txEl>
                                          </p:spTgt>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9">
                                            <p:txEl>
                                              <p:pRg st="3" end="3"/>
                                            </p:txEl>
                                          </p:spTgt>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9">
                                            <p:bg/>
                                          </p:spTgt>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8">
                                            <p:txEl>
                                              <p:pRg st="0" end="0"/>
                                            </p:txEl>
                                          </p:spTgt>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8">
                                            <p:txEl>
                                              <p:pRg st="2" end="2"/>
                                            </p:txEl>
                                          </p:spTgt>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8">
                                            <p:txEl>
                                              <p:pRg st="3" end="3"/>
                                            </p:txEl>
                                          </p:spTgt>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8">
                                            <p:txEl>
                                              <p:pRg st="4" end="4"/>
                                            </p:txEl>
                                          </p:spTgt>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8">
                                            <p:bg/>
                                          </p:spTgt>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13"/>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1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uild="allAtOnce" animBg="1"/>
      <p:bldP spid="8" grpId="0" animBg="1"/>
      <p:bldP spid="8" grpId="1" build="allAtOnce" animBg="1"/>
      <p:bldP spid="9" grpId="0" animBg="1"/>
      <p:bldP spid="9" grpId="1" build="allAtOnce" animBg="1"/>
      <p:bldP spid="12" grpId="0"/>
      <p:bldP spid="14" grpId="0"/>
      <p:bldP spid="14" grpId="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Example</a:t>
            </a:r>
            <a:endParaRPr lang="en-US" sz="3600" dirty="0"/>
          </a:p>
        </p:txBody>
      </p:sp>
      <p:sp>
        <p:nvSpPr>
          <p:cNvPr id="3" name="TextBox 2"/>
          <p:cNvSpPr txBox="1"/>
          <p:nvPr/>
        </p:nvSpPr>
        <p:spPr>
          <a:xfrm>
            <a:off x="685800" y="1261408"/>
            <a:ext cx="10903646" cy="2923877"/>
          </a:xfrm>
          <a:prstGeom prst="rect">
            <a:avLst/>
          </a:prstGeom>
          <a:noFill/>
        </p:spPr>
        <p:txBody>
          <a:bodyPr wrap="none" rtlCol="0">
            <a:spAutoFit/>
          </a:bodyPr>
          <a:lstStyle/>
          <a:p>
            <a:r>
              <a:rPr lang="en-US" sz="2400" dirty="0" smtClean="0"/>
              <a:t>A </a:t>
            </a:r>
            <a:r>
              <a:rPr lang="en-US" sz="2400" dirty="0"/>
              <a:t>pentagonal number is defined as </a:t>
            </a:r>
            <a:r>
              <a:rPr lang="en-US" sz="2400" i="1" dirty="0" smtClean="0"/>
              <a:t>n</a:t>
            </a:r>
            <a:r>
              <a:rPr lang="en-US" sz="2400" dirty="0" smtClean="0"/>
              <a:t>(3</a:t>
            </a:r>
            <a:r>
              <a:rPr lang="en-US" sz="2400" i="1" dirty="0" smtClean="0"/>
              <a:t>n</a:t>
            </a:r>
            <a:r>
              <a:rPr lang="en-US" sz="2400" dirty="0"/>
              <a:t> </a:t>
            </a:r>
            <a:r>
              <a:rPr lang="en-US" sz="2400" dirty="0" smtClean="0"/>
              <a:t>– 1</a:t>
            </a:r>
            <a:r>
              <a:rPr lang="en-US" sz="2400" dirty="0"/>
              <a:t>)/2 </a:t>
            </a:r>
            <a:r>
              <a:rPr lang="en-US" sz="2400" dirty="0" smtClean="0"/>
              <a:t>for </a:t>
            </a:r>
            <a:r>
              <a:rPr lang="en-US" sz="2400" i="1" dirty="0" smtClean="0"/>
              <a:t>n</a:t>
            </a:r>
            <a:r>
              <a:rPr lang="en-US" sz="2400" b="1" dirty="0" smtClean="0"/>
              <a:t> </a:t>
            </a:r>
            <a:r>
              <a:rPr lang="en-US" sz="2400" dirty="0"/>
              <a:t>=  1, 2, . . ., and so on. Therefore, </a:t>
            </a:r>
            <a:endParaRPr lang="en-US" sz="2400" dirty="0" smtClean="0"/>
          </a:p>
          <a:p>
            <a:r>
              <a:rPr lang="en-US" sz="2400" dirty="0" smtClean="0"/>
              <a:t>the </a:t>
            </a:r>
            <a:r>
              <a:rPr lang="en-US" sz="2400" dirty="0"/>
              <a:t>first few numbers are </a:t>
            </a:r>
            <a:r>
              <a:rPr lang="en-US" sz="2400" dirty="0" smtClean="0"/>
              <a:t>1</a:t>
            </a:r>
            <a:r>
              <a:rPr lang="en-US" sz="2400" dirty="0"/>
              <a:t>, 5, 12, 22, . . . </a:t>
            </a:r>
            <a:r>
              <a:rPr lang="en-US" sz="2400" dirty="0" smtClean="0"/>
              <a:t>. Write </a:t>
            </a:r>
            <a:r>
              <a:rPr lang="en-US" sz="2400" dirty="0"/>
              <a:t>a method with the following header </a:t>
            </a:r>
            <a:endParaRPr lang="en-US" sz="2400" dirty="0" smtClean="0"/>
          </a:p>
          <a:p>
            <a:r>
              <a:rPr lang="en-US" sz="2400" dirty="0" smtClean="0"/>
              <a:t>that </a:t>
            </a:r>
            <a:r>
              <a:rPr lang="en-US" sz="2400" dirty="0"/>
              <a:t>returns a pentagonal number</a:t>
            </a:r>
            <a:r>
              <a:rPr lang="en-US" sz="2400" dirty="0" smtClean="0"/>
              <a:t>:</a:t>
            </a:r>
          </a:p>
          <a:p>
            <a:endParaRPr lang="en-US" sz="2400" dirty="0"/>
          </a:p>
          <a:p>
            <a:pPr algn="ctr"/>
            <a:r>
              <a:rPr lang="en-US" sz="2000" dirty="0" smtClean="0">
                <a:latin typeface="Monaco"/>
                <a:cs typeface="Monaco"/>
              </a:rPr>
              <a:t>		public </a:t>
            </a:r>
            <a:r>
              <a:rPr lang="en-US" sz="2000" dirty="0">
                <a:latin typeface="Monaco"/>
                <a:cs typeface="Monaco"/>
              </a:rPr>
              <a:t>static </a:t>
            </a:r>
            <a:r>
              <a:rPr lang="en-US" sz="2000" dirty="0" err="1">
                <a:latin typeface="Monaco"/>
                <a:cs typeface="Monaco"/>
              </a:rPr>
              <a:t>int</a:t>
            </a:r>
            <a:r>
              <a:rPr lang="en-US" sz="2000" dirty="0">
                <a:latin typeface="Monaco"/>
                <a:cs typeface="Monaco"/>
              </a:rPr>
              <a:t> </a:t>
            </a:r>
            <a:r>
              <a:rPr lang="en-US" sz="2000" dirty="0" err="1">
                <a:latin typeface="Monaco"/>
                <a:cs typeface="Monaco"/>
              </a:rPr>
              <a:t>getPentagonalNumber</a:t>
            </a:r>
            <a:r>
              <a:rPr lang="en-US" sz="2000" dirty="0">
                <a:latin typeface="Monaco"/>
                <a:cs typeface="Monaco"/>
              </a:rPr>
              <a:t>(</a:t>
            </a:r>
            <a:r>
              <a:rPr lang="en-US" sz="2000" dirty="0" err="1">
                <a:latin typeface="Monaco"/>
                <a:cs typeface="Monaco"/>
              </a:rPr>
              <a:t>int</a:t>
            </a:r>
            <a:r>
              <a:rPr lang="en-US" sz="2000" dirty="0">
                <a:latin typeface="Monaco"/>
                <a:cs typeface="Monaco"/>
              </a:rPr>
              <a:t> n</a:t>
            </a:r>
            <a:r>
              <a:rPr lang="en-US" sz="2000" dirty="0" smtClean="0">
                <a:latin typeface="Monaco"/>
                <a:cs typeface="Monaco"/>
              </a:rPr>
              <a:t>)</a:t>
            </a:r>
          </a:p>
          <a:p>
            <a:pPr algn="ctr"/>
            <a:endParaRPr lang="en-US" sz="2000" dirty="0">
              <a:latin typeface="Monaco"/>
              <a:cs typeface="Monaco"/>
            </a:endParaRPr>
          </a:p>
          <a:p>
            <a:pPr algn="ctr"/>
            <a:r>
              <a:rPr lang="en-US" sz="2400" dirty="0" smtClean="0">
                <a:latin typeface="Calibri"/>
                <a:cs typeface="Calibri"/>
              </a:rPr>
              <a:t>Use your method to print out the first 100 pentagonal numbers with only 10 numbers </a:t>
            </a:r>
          </a:p>
          <a:p>
            <a:pPr algn="ctr"/>
            <a:r>
              <a:rPr lang="en-US" sz="2400" dirty="0" smtClean="0">
                <a:latin typeface="Calibri"/>
                <a:cs typeface="Calibri"/>
              </a:rPr>
              <a:t>per line.</a:t>
            </a:r>
            <a:endParaRPr lang="en-US" sz="2400" dirty="0">
              <a:latin typeface="Calibri"/>
              <a:cs typeface="Calibri"/>
            </a:endParaRPr>
          </a:p>
        </p:txBody>
      </p:sp>
    </p:spTree>
    <p:extLst>
      <p:ext uri="{BB962C8B-B14F-4D97-AF65-F5344CB8AC3E}">
        <p14:creationId xmlns:p14="http://schemas.microsoft.com/office/powerpoint/2010/main" val="23904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10246</TotalTime>
  <Words>1586</Words>
  <Application>Microsoft Macintosh PowerPoint</Application>
  <PresentationFormat>Custom</PresentationFormat>
  <Paragraphs>388</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Lecture 15: More on Methods</vt:lpstr>
      <vt:lpstr>Review of Methods</vt:lpstr>
      <vt:lpstr>Example: Void method</vt:lpstr>
      <vt:lpstr>Example: Method that returns a char value</vt:lpstr>
      <vt:lpstr>Example: Method that has different types of parameters</vt:lpstr>
      <vt:lpstr>Example: Passing by value</vt:lpstr>
      <vt:lpstr>Example: Passing by value</vt:lpstr>
      <vt:lpstr>Methods can call/invoke other methods</vt:lpstr>
      <vt:lpstr>Example</vt:lpstr>
      <vt:lpstr>PowerPoint Presentation</vt:lpstr>
      <vt:lpstr>Example</vt:lpstr>
      <vt:lpstr>PowerPoint Presentation</vt:lpstr>
      <vt:lpstr>Midterm</vt:lpstr>
      <vt:lpstr>Midterm #1(a)</vt:lpstr>
      <vt:lpstr>PowerPoint Presentation</vt:lpstr>
      <vt:lpstr>Midterm #1(b)</vt:lpstr>
      <vt:lpstr>PowerPoint Presentation</vt:lpstr>
      <vt:lpstr>Midterm #2(a)</vt:lpstr>
      <vt:lpstr>PowerPoint Presentation</vt:lpstr>
      <vt:lpstr>Midterm #2(b)</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Rachel Trana</cp:lastModifiedBy>
  <cp:revision>1507</cp:revision>
  <cp:lastPrinted>2014-10-29T01:32:50Z</cp:lastPrinted>
  <dcterms:created xsi:type="dcterms:W3CDTF">2014-04-17T23:20:26Z</dcterms:created>
  <dcterms:modified xsi:type="dcterms:W3CDTF">2014-10-29T04:26:18Z</dcterms:modified>
</cp:coreProperties>
</file>