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1"/>
  </p:notesMasterIdLst>
  <p:handoutMasterIdLst>
    <p:handoutMasterId r:id="rId22"/>
  </p:handoutMasterIdLst>
  <p:sldIdLst>
    <p:sldId id="256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4" r:id="rId15"/>
    <p:sldId id="340" r:id="rId16"/>
    <p:sldId id="341" r:id="rId17"/>
    <p:sldId id="342" r:id="rId18"/>
    <p:sldId id="343" r:id="rId19"/>
    <p:sldId id="32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356" autoAdjust="0"/>
  </p:normalViewPr>
  <p:slideViewPr>
    <p:cSldViewPr>
      <p:cViewPr>
        <p:scale>
          <a:sx n="82" d="100"/>
          <a:sy n="82" d="100"/>
        </p:scale>
        <p:origin x="-864" y="-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11/4/14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11/4/14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1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25775"/>
            <a:ext cx="103632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Lecture 17: Homework #6 Review, More on Arrays</a:t>
            </a:r>
            <a:endParaRPr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28800" y="4648200"/>
            <a:ext cx="85344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Reading: Chapter 7, 7.3 - 7.4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Review of Arrays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590800" y="1295400"/>
            <a:ext cx="6649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How do you declare an integer array named </a:t>
            </a:r>
            <a:r>
              <a:rPr lang="en-US" sz="2400" dirty="0" err="1" smtClean="0">
                <a:latin typeface="Calibri"/>
                <a:cs typeface="Calibri"/>
              </a:rPr>
              <a:t>intList</a:t>
            </a:r>
            <a:r>
              <a:rPr lang="en-US" sz="2400" dirty="0" smtClean="0">
                <a:latin typeface="Calibri"/>
                <a:cs typeface="Calibri"/>
              </a:rPr>
              <a:t>?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9547" y="2057400"/>
            <a:ext cx="233945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[</a:t>
            </a:r>
            <a:r>
              <a:rPr lang="en-US" sz="2000" dirty="0">
                <a:latin typeface="Monaco"/>
                <a:cs typeface="Monaco"/>
              </a:rPr>
              <a:t>] </a:t>
            </a:r>
            <a:r>
              <a:rPr lang="en-US" sz="2000" dirty="0" err="1" smtClean="0">
                <a:latin typeface="Monaco"/>
                <a:cs typeface="Monaco"/>
              </a:rPr>
              <a:t>intList</a:t>
            </a:r>
            <a:r>
              <a:rPr lang="en-US" sz="2000" dirty="0" smtClean="0">
                <a:latin typeface="Monaco"/>
                <a:cs typeface="Monaco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2708920"/>
            <a:ext cx="715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How do you declare an character array named </a:t>
            </a:r>
            <a:r>
              <a:rPr lang="en-US" sz="2400" dirty="0" err="1" smtClean="0">
                <a:latin typeface="Calibri"/>
                <a:cs typeface="Calibri"/>
              </a:rPr>
              <a:t>charList</a:t>
            </a:r>
            <a:r>
              <a:rPr lang="en-US" sz="2400" dirty="0" smtClean="0">
                <a:latin typeface="Calibri"/>
                <a:cs typeface="Calibri"/>
              </a:rPr>
              <a:t>?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3429000"/>
            <a:ext cx="264727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char[</a:t>
            </a:r>
            <a:r>
              <a:rPr lang="en-US" sz="2000" dirty="0">
                <a:latin typeface="Monaco"/>
                <a:cs typeface="Monaco"/>
              </a:rPr>
              <a:t>] </a:t>
            </a:r>
            <a:r>
              <a:rPr lang="en-US" sz="2000" dirty="0" err="1" smtClean="0">
                <a:latin typeface="Monaco"/>
                <a:cs typeface="Monaco"/>
              </a:rPr>
              <a:t>charList</a:t>
            </a:r>
            <a:r>
              <a:rPr lang="en-US" sz="2000" dirty="0" smtClean="0">
                <a:latin typeface="Monaco"/>
                <a:cs typeface="Monaco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4186535"/>
            <a:ext cx="9946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How do you declare and create an integer array named </a:t>
            </a:r>
            <a:r>
              <a:rPr lang="en-US" sz="2400" dirty="0" err="1" smtClean="0">
                <a:latin typeface="Calibri"/>
                <a:cs typeface="Calibri"/>
              </a:rPr>
              <a:t>intList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to be of size 10?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4876800"/>
            <a:ext cx="3570759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[</a:t>
            </a:r>
            <a:r>
              <a:rPr lang="en-US" sz="2000" dirty="0">
                <a:latin typeface="Monaco"/>
                <a:cs typeface="Monaco"/>
              </a:rPr>
              <a:t>] </a:t>
            </a:r>
            <a:r>
              <a:rPr lang="en-US" sz="2000" dirty="0" err="1" smtClean="0">
                <a:latin typeface="Monaco"/>
                <a:cs typeface="Monaco"/>
              </a:rPr>
              <a:t>intList</a:t>
            </a:r>
            <a:r>
              <a:rPr lang="en-US" sz="2000" dirty="0" smtClean="0">
                <a:latin typeface="Monaco"/>
                <a:cs typeface="Monaco"/>
              </a:rPr>
              <a:t>;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intList</a:t>
            </a:r>
            <a:r>
              <a:rPr lang="en-US" sz="2000" dirty="0" smtClean="0">
                <a:latin typeface="Monaco"/>
                <a:cs typeface="Monaco"/>
              </a:rPr>
              <a:t> = new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[10];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400" y="6000690"/>
            <a:ext cx="449423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[</a:t>
            </a:r>
            <a:r>
              <a:rPr lang="en-US" sz="2000" dirty="0">
                <a:latin typeface="Monaco"/>
                <a:cs typeface="Monaco"/>
              </a:rPr>
              <a:t>] </a:t>
            </a:r>
            <a:r>
              <a:rPr lang="en-US" sz="2000" dirty="0" err="1" smtClean="0">
                <a:latin typeface="Monaco"/>
                <a:cs typeface="Monaco"/>
              </a:rPr>
              <a:t>intList</a:t>
            </a:r>
            <a:r>
              <a:rPr lang="en-US" sz="2000" dirty="0" smtClean="0">
                <a:latin typeface="Monaco"/>
                <a:cs typeface="Monaco"/>
              </a:rPr>
              <a:t> = new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[10];</a:t>
            </a:r>
          </a:p>
        </p:txBody>
      </p:sp>
    </p:spTree>
    <p:extLst>
      <p:ext uri="{BB962C8B-B14F-4D97-AF65-F5344CB8AC3E}">
        <p14:creationId xmlns:p14="http://schemas.microsoft.com/office/powerpoint/2010/main" val="59531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  <p:bldP spid="7" grpId="0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Review of Arrays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219200"/>
            <a:ext cx="10450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How do you declare and create an character array named </a:t>
            </a:r>
            <a:r>
              <a:rPr lang="en-US" sz="2400" dirty="0" err="1" smtClean="0">
                <a:latin typeface="Calibri"/>
                <a:cs typeface="Calibri"/>
              </a:rPr>
              <a:t>charList</a:t>
            </a:r>
            <a:r>
              <a:rPr lang="en-US" sz="2400" dirty="0" smtClean="0">
                <a:latin typeface="Calibri"/>
                <a:cs typeface="Calibri"/>
              </a:rPr>
              <a:t> to be of size 29?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7928" y="1828800"/>
            <a:ext cx="337067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char[</a:t>
            </a:r>
            <a:r>
              <a:rPr lang="en-US" dirty="0">
                <a:latin typeface="Monaco"/>
                <a:cs typeface="Monaco"/>
              </a:rPr>
              <a:t>] </a:t>
            </a:r>
            <a:r>
              <a:rPr lang="en-US" dirty="0" err="1" smtClean="0">
                <a:latin typeface="Monaco"/>
                <a:cs typeface="Monaco"/>
              </a:rPr>
              <a:t>charList</a:t>
            </a:r>
            <a:r>
              <a:rPr lang="en-US" dirty="0" smtClean="0">
                <a:latin typeface="Monaco"/>
                <a:cs typeface="Monaco"/>
              </a:rPr>
              <a:t>;</a:t>
            </a:r>
          </a:p>
          <a:p>
            <a:r>
              <a:rPr lang="en-US" dirty="0" err="1" smtClean="0">
                <a:latin typeface="Monaco"/>
                <a:cs typeface="Monaco"/>
              </a:rPr>
              <a:t>charList</a:t>
            </a:r>
            <a:r>
              <a:rPr lang="en-US" dirty="0" smtClean="0">
                <a:latin typeface="Monaco"/>
                <a:cs typeface="Monaco"/>
              </a:rPr>
              <a:t>= new char[29];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200" y="2731368"/>
            <a:ext cx="44963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char[</a:t>
            </a:r>
            <a:r>
              <a:rPr lang="en-US" dirty="0">
                <a:latin typeface="Monaco"/>
                <a:cs typeface="Monaco"/>
              </a:rPr>
              <a:t>] </a:t>
            </a:r>
            <a:r>
              <a:rPr lang="en-US" dirty="0" err="1" smtClean="0">
                <a:latin typeface="Monaco"/>
                <a:cs typeface="Monaco"/>
              </a:rPr>
              <a:t>charList</a:t>
            </a:r>
            <a:r>
              <a:rPr lang="en-US" dirty="0" smtClean="0">
                <a:latin typeface="Monaco"/>
                <a:cs typeface="Monaco"/>
              </a:rPr>
              <a:t> = new char[29];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3136" y="3276600"/>
            <a:ext cx="113140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How do you declare, create and initialize a character array named </a:t>
            </a:r>
            <a:r>
              <a:rPr lang="en-US" sz="2400" dirty="0" err="1" smtClean="0">
                <a:latin typeface="Calibri"/>
                <a:cs typeface="Calibri"/>
              </a:rPr>
              <a:t>charList</a:t>
            </a:r>
            <a:r>
              <a:rPr lang="en-US" sz="2400" dirty="0" smtClean="0">
                <a:latin typeface="Calibri"/>
                <a:cs typeface="Calibri"/>
              </a:rPr>
              <a:t>  to be of size 6 </a:t>
            </a:r>
          </a:p>
          <a:p>
            <a:r>
              <a:rPr lang="en-US" sz="2400" dirty="0" smtClean="0">
                <a:latin typeface="Calibri"/>
                <a:cs typeface="Calibri"/>
              </a:rPr>
              <a:t>and contain the letters ‘d’, ‘a’, ‘l’, ‘l’, ‘a’, ‘s’?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79362" y="4823792"/>
            <a:ext cx="55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92966" y="4191000"/>
            <a:ext cx="62796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char[</a:t>
            </a:r>
            <a:r>
              <a:rPr lang="en-US" dirty="0">
                <a:latin typeface="Monaco"/>
                <a:cs typeface="Monaco"/>
              </a:rPr>
              <a:t>] </a:t>
            </a:r>
            <a:r>
              <a:rPr lang="en-US" dirty="0" err="1" smtClean="0">
                <a:latin typeface="Monaco"/>
                <a:cs typeface="Monaco"/>
              </a:rPr>
              <a:t>charList</a:t>
            </a:r>
            <a:r>
              <a:rPr lang="en-US" dirty="0" smtClean="0">
                <a:latin typeface="Monaco"/>
                <a:cs typeface="Monaco"/>
              </a:rPr>
              <a:t> = {‘</a:t>
            </a:r>
            <a:r>
              <a:rPr lang="en-US" dirty="0" err="1" smtClean="0">
                <a:latin typeface="Monaco"/>
                <a:cs typeface="Monaco"/>
              </a:rPr>
              <a:t>d’,’a’,’l’,’l’,’a’,’s</a:t>
            </a:r>
            <a:r>
              <a:rPr lang="en-US" dirty="0" smtClean="0">
                <a:latin typeface="Monaco"/>
                <a:cs typeface="Monaco"/>
              </a:rPr>
              <a:t>’};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1674" y="4674275"/>
            <a:ext cx="434032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char[</a:t>
            </a:r>
            <a:r>
              <a:rPr lang="en-US" dirty="0">
                <a:latin typeface="Monaco"/>
                <a:cs typeface="Monaco"/>
              </a:rPr>
              <a:t>] </a:t>
            </a:r>
            <a:r>
              <a:rPr lang="en-US" dirty="0" err="1" smtClean="0">
                <a:latin typeface="Monaco"/>
                <a:cs typeface="Monaco"/>
              </a:rPr>
              <a:t>charList</a:t>
            </a:r>
            <a:r>
              <a:rPr lang="en-US" dirty="0" smtClean="0">
                <a:latin typeface="Monaco"/>
                <a:cs typeface="Monaco"/>
              </a:rPr>
              <a:t> = new char[6];</a:t>
            </a:r>
          </a:p>
          <a:p>
            <a:r>
              <a:rPr lang="en-US" dirty="0" err="1" smtClean="0">
                <a:latin typeface="Monaco"/>
                <a:cs typeface="Monaco"/>
              </a:rPr>
              <a:t>charList</a:t>
            </a:r>
            <a:r>
              <a:rPr lang="en-US" dirty="0" smtClean="0">
                <a:latin typeface="Monaco"/>
                <a:cs typeface="Monaco"/>
              </a:rPr>
              <a:t>[0] = ‘d’;</a:t>
            </a:r>
          </a:p>
          <a:p>
            <a:r>
              <a:rPr lang="en-US" dirty="0" err="1" smtClean="0">
                <a:latin typeface="Monaco"/>
                <a:cs typeface="Monaco"/>
              </a:rPr>
              <a:t>charList</a:t>
            </a:r>
            <a:r>
              <a:rPr lang="en-US" dirty="0" smtClean="0">
                <a:latin typeface="Monaco"/>
                <a:cs typeface="Monaco"/>
              </a:rPr>
              <a:t>[1] = ‘a’;</a:t>
            </a:r>
          </a:p>
          <a:p>
            <a:r>
              <a:rPr lang="en-US" dirty="0" err="1" smtClean="0">
                <a:latin typeface="Monaco"/>
                <a:cs typeface="Monaco"/>
              </a:rPr>
              <a:t>charList</a:t>
            </a:r>
            <a:r>
              <a:rPr lang="en-US" dirty="0" smtClean="0">
                <a:latin typeface="Monaco"/>
                <a:cs typeface="Monaco"/>
              </a:rPr>
              <a:t>[2] = ‘l’;</a:t>
            </a:r>
          </a:p>
          <a:p>
            <a:r>
              <a:rPr lang="en-US" dirty="0" err="1" smtClean="0">
                <a:latin typeface="Monaco"/>
                <a:cs typeface="Monaco"/>
              </a:rPr>
              <a:t>charList</a:t>
            </a:r>
            <a:r>
              <a:rPr lang="en-US" dirty="0" smtClean="0">
                <a:latin typeface="Monaco"/>
                <a:cs typeface="Monaco"/>
              </a:rPr>
              <a:t>[3] = ‘l’;</a:t>
            </a:r>
          </a:p>
          <a:p>
            <a:r>
              <a:rPr lang="en-US" dirty="0" err="1" smtClean="0">
                <a:latin typeface="Monaco"/>
                <a:cs typeface="Monaco"/>
              </a:rPr>
              <a:t>charList</a:t>
            </a:r>
            <a:r>
              <a:rPr lang="en-US" dirty="0" smtClean="0">
                <a:latin typeface="Monaco"/>
                <a:cs typeface="Monaco"/>
              </a:rPr>
              <a:t>[4] = ‘a’;</a:t>
            </a:r>
          </a:p>
          <a:p>
            <a:r>
              <a:rPr lang="en-US" dirty="0" err="1" smtClean="0">
                <a:latin typeface="Monaco"/>
                <a:cs typeface="Monaco"/>
              </a:rPr>
              <a:t>charList</a:t>
            </a:r>
            <a:r>
              <a:rPr lang="en-US" dirty="0" smtClean="0">
                <a:latin typeface="Monaco"/>
                <a:cs typeface="Monaco"/>
              </a:rPr>
              <a:t>[5] = ‘s’;</a:t>
            </a:r>
          </a:p>
        </p:txBody>
      </p:sp>
    </p:spTree>
    <p:extLst>
      <p:ext uri="{BB962C8B-B14F-4D97-AF65-F5344CB8AC3E}">
        <p14:creationId xmlns:p14="http://schemas.microsoft.com/office/powerpoint/2010/main" val="188865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/>
      <p:bldP spid="7" grpId="0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Review of Arrays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0" y="1371600"/>
            <a:ext cx="6221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What do you typically use for processing arrays?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9057" y="1946503"/>
            <a:ext cx="154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libri"/>
                <a:cs typeface="Calibri"/>
              </a:rPr>
              <a:t>for-loops!!</a:t>
            </a:r>
            <a:endParaRPr lang="en-US" sz="2400" b="1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4200" y="3669268"/>
            <a:ext cx="62796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char[</a:t>
            </a:r>
            <a:r>
              <a:rPr lang="en-US" dirty="0">
                <a:latin typeface="Monaco"/>
                <a:cs typeface="Monaco"/>
              </a:rPr>
              <a:t>] </a:t>
            </a:r>
            <a:r>
              <a:rPr lang="en-US" dirty="0" err="1" smtClean="0">
                <a:latin typeface="Monaco"/>
                <a:cs typeface="Monaco"/>
              </a:rPr>
              <a:t>charList</a:t>
            </a:r>
            <a:r>
              <a:rPr lang="en-US" dirty="0" smtClean="0">
                <a:latin typeface="Monaco"/>
                <a:cs typeface="Monaco"/>
              </a:rPr>
              <a:t> = {‘</a:t>
            </a:r>
            <a:r>
              <a:rPr lang="en-US" dirty="0" err="1" smtClean="0">
                <a:latin typeface="Monaco"/>
                <a:cs typeface="Monaco"/>
              </a:rPr>
              <a:t>d’,’a’,’l’,’l’,’a’,’s</a:t>
            </a:r>
            <a:r>
              <a:rPr lang="en-US" dirty="0" smtClean="0">
                <a:latin typeface="Monaco"/>
                <a:cs typeface="Monaco"/>
              </a:rPr>
              <a:t>’};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2595736"/>
            <a:ext cx="71634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Print out each value of the array below using a for-loop. </a:t>
            </a:r>
          </a:p>
          <a:p>
            <a:r>
              <a:rPr lang="en-US" sz="2400" dirty="0" smtClean="0">
                <a:latin typeface="Calibri"/>
                <a:cs typeface="Calibri"/>
              </a:rPr>
              <a:t>Do not separate the characters with spaces.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6809" y="4466783"/>
            <a:ext cx="669519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(</a:t>
            </a:r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err="1" smtClean="0">
                <a:latin typeface="Monaco"/>
                <a:cs typeface="Monaco"/>
              </a:rPr>
              <a:t>val</a:t>
            </a:r>
            <a:r>
              <a:rPr lang="en-US" dirty="0" smtClean="0">
                <a:latin typeface="Monaco"/>
                <a:cs typeface="Monaco"/>
              </a:rPr>
              <a:t> = 0; </a:t>
            </a:r>
            <a:r>
              <a:rPr lang="en-US" dirty="0" err="1" smtClean="0">
                <a:latin typeface="Monaco"/>
                <a:cs typeface="Monaco"/>
              </a:rPr>
              <a:t>val</a:t>
            </a:r>
            <a:r>
              <a:rPr lang="en-US" dirty="0" smtClean="0">
                <a:latin typeface="Monaco"/>
                <a:cs typeface="Monaco"/>
              </a:rPr>
              <a:t> &lt; </a:t>
            </a:r>
            <a:r>
              <a:rPr lang="en-US" dirty="0" err="1" smtClean="0">
                <a:latin typeface="Monaco"/>
                <a:cs typeface="Monaco"/>
              </a:rPr>
              <a:t>charList.length</a:t>
            </a:r>
            <a:r>
              <a:rPr lang="en-US" dirty="0" smtClean="0">
                <a:latin typeface="Monaco"/>
                <a:cs typeface="Monaco"/>
              </a:rPr>
              <a:t>; </a:t>
            </a:r>
            <a:r>
              <a:rPr lang="en-US" dirty="0" err="1" smtClean="0">
                <a:latin typeface="Monaco"/>
                <a:cs typeface="Monaco"/>
              </a:rPr>
              <a:t>val</a:t>
            </a:r>
            <a:r>
              <a:rPr lang="en-US" dirty="0" smtClean="0">
                <a:latin typeface="Monaco"/>
                <a:cs typeface="Monaco"/>
              </a:rPr>
              <a:t>++) </a:t>
            </a:r>
          </a:p>
          <a:p>
            <a:r>
              <a:rPr lang="en-US" dirty="0" smtClean="0">
                <a:latin typeface="Monaco"/>
                <a:cs typeface="Monaco"/>
              </a:rPr>
              <a:t>{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S.O.P(</a:t>
            </a:r>
            <a:r>
              <a:rPr lang="en-US" dirty="0" err="1" smtClean="0">
                <a:latin typeface="Monaco"/>
                <a:cs typeface="Monaco"/>
              </a:rPr>
              <a:t>charList</a:t>
            </a:r>
            <a:r>
              <a:rPr lang="en-US" dirty="0" smtClean="0">
                <a:latin typeface="Monaco"/>
                <a:cs typeface="Monaco"/>
              </a:rPr>
              <a:t>[</a:t>
            </a:r>
            <a:r>
              <a:rPr lang="en-US" dirty="0" err="1" smtClean="0">
                <a:latin typeface="Monaco"/>
                <a:cs typeface="Monaco"/>
              </a:rPr>
              <a:t>val</a:t>
            </a:r>
            <a:r>
              <a:rPr lang="en-US" dirty="0" smtClean="0">
                <a:latin typeface="Monaco"/>
                <a:cs typeface="Monaco"/>
              </a:rPr>
              <a:t>]);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1400" y="5862935"/>
            <a:ext cx="2759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What is printed out?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4134" y="5955268"/>
            <a:ext cx="10191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dallas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6434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  <p:bldP spid="7" grpId="0" animBg="1"/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Review of Arrays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205793" y="2209800"/>
            <a:ext cx="392476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[</a:t>
            </a:r>
            <a:r>
              <a:rPr lang="en-US" dirty="0">
                <a:latin typeface="Monaco"/>
                <a:cs typeface="Monaco"/>
              </a:rPr>
              <a:t>] </a:t>
            </a:r>
            <a:r>
              <a:rPr lang="en-US" dirty="0" err="1" smtClean="0">
                <a:latin typeface="Monaco"/>
                <a:cs typeface="Monaco"/>
              </a:rPr>
              <a:t>intList</a:t>
            </a:r>
            <a:r>
              <a:rPr lang="en-US" dirty="0" smtClean="0">
                <a:latin typeface="Monaco"/>
                <a:cs typeface="Monaco"/>
              </a:rPr>
              <a:t> = new </a:t>
            </a:r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[5];</a:t>
            </a:r>
          </a:p>
          <a:p>
            <a:r>
              <a:rPr lang="en-US" dirty="0" err="1" smtClean="0">
                <a:latin typeface="Monaco"/>
                <a:cs typeface="Monaco"/>
              </a:rPr>
              <a:t>intList</a:t>
            </a:r>
            <a:r>
              <a:rPr lang="en-US" dirty="0" smtClean="0">
                <a:latin typeface="Monaco"/>
                <a:cs typeface="Monaco"/>
              </a:rPr>
              <a:t>[0] = 4;</a:t>
            </a:r>
          </a:p>
          <a:p>
            <a:r>
              <a:rPr lang="en-US" dirty="0" err="1" smtClean="0">
                <a:latin typeface="Monaco"/>
                <a:cs typeface="Monaco"/>
              </a:rPr>
              <a:t>intList</a:t>
            </a:r>
            <a:r>
              <a:rPr lang="en-US" dirty="0" smtClean="0">
                <a:latin typeface="Monaco"/>
                <a:cs typeface="Monaco"/>
              </a:rPr>
              <a:t>[1] = 8;</a:t>
            </a:r>
          </a:p>
          <a:p>
            <a:r>
              <a:rPr lang="en-US" dirty="0" err="1" smtClean="0">
                <a:latin typeface="Monaco"/>
                <a:cs typeface="Monaco"/>
              </a:rPr>
              <a:t>intList</a:t>
            </a:r>
            <a:r>
              <a:rPr lang="en-US" dirty="0" smtClean="0">
                <a:latin typeface="Monaco"/>
                <a:cs typeface="Monaco"/>
              </a:rPr>
              <a:t>[2] = 1;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37641" y="1447800"/>
            <a:ext cx="7163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Print out each value of the array below using a for-loop.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7417" y="3810000"/>
            <a:ext cx="655667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for (</a:t>
            </a:r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err="1" smtClean="0">
                <a:latin typeface="Monaco"/>
                <a:cs typeface="Monaco"/>
              </a:rPr>
              <a:t>num</a:t>
            </a:r>
            <a:r>
              <a:rPr lang="en-US" dirty="0" smtClean="0">
                <a:latin typeface="Monaco"/>
                <a:cs typeface="Monaco"/>
              </a:rPr>
              <a:t> = 0; </a:t>
            </a:r>
            <a:r>
              <a:rPr lang="en-US" dirty="0" err="1" smtClean="0">
                <a:latin typeface="Monaco"/>
                <a:cs typeface="Monaco"/>
              </a:rPr>
              <a:t>num</a:t>
            </a:r>
            <a:r>
              <a:rPr lang="en-US" dirty="0" smtClean="0">
                <a:latin typeface="Monaco"/>
                <a:cs typeface="Monaco"/>
              </a:rPr>
              <a:t> &lt; </a:t>
            </a:r>
            <a:r>
              <a:rPr lang="en-US" dirty="0" err="1" smtClean="0">
                <a:latin typeface="Monaco"/>
                <a:cs typeface="Monaco"/>
              </a:rPr>
              <a:t>intList.length</a:t>
            </a:r>
            <a:r>
              <a:rPr lang="en-US" dirty="0" smtClean="0">
                <a:latin typeface="Monaco"/>
                <a:cs typeface="Monaco"/>
              </a:rPr>
              <a:t>; </a:t>
            </a:r>
            <a:r>
              <a:rPr lang="en-US" dirty="0" err="1" smtClean="0">
                <a:latin typeface="Monaco"/>
                <a:cs typeface="Monaco"/>
              </a:rPr>
              <a:t>num</a:t>
            </a:r>
            <a:r>
              <a:rPr lang="en-US" dirty="0" smtClean="0">
                <a:latin typeface="Monaco"/>
                <a:cs typeface="Monaco"/>
              </a:rPr>
              <a:t>++) </a:t>
            </a:r>
          </a:p>
          <a:p>
            <a:r>
              <a:rPr lang="en-US" dirty="0" smtClean="0">
                <a:latin typeface="Monaco"/>
                <a:cs typeface="Monaco"/>
              </a:rPr>
              <a:t>{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S.O.P(</a:t>
            </a:r>
            <a:r>
              <a:rPr lang="en-US" dirty="0" err="1" smtClean="0">
                <a:latin typeface="Monaco"/>
                <a:cs typeface="Monaco"/>
              </a:rPr>
              <a:t>intList</a:t>
            </a:r>
            <a:r>
              <a:rPr lang="en-US" dirty="0" smtClean="0">
                <a:latin typeface="Monaco"/>
                <a:cs typeface="Monaco"/>
              </a:rPr>
              <a:t>[</a:t>
            </a:r>
            <a:r>
              <a:rPr lang="en-US" dirty="0" err="1" smtClean="0">
                <a:latin typeface="Monaco"/>
                <a:cs typeface="Monaco"/>
              </a:rPr>
              <a:t>num</a:t>
            </a:r>
            <a:r>
              <a:rPr lang="en-US" dirty="0" smtClean="0">
                <a:latin typeface="Monaco"/>
                <a:cs typeface="Monaco"/>
              </a:rPr>
              <a:t>] + “ “);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0" y="5480248"/>
            <a:ext cx="2759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What is printed out?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9757" y="5545731"/>
            <a:ext cx="14364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4 8 1 0 0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83115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Arrays and User Input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58836" y="1524000"/>
            <a:ext cx="110997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Want to write the code that lets a user enter 7 numbers and then stores the 7 numbers</a:t>
            </a:r>
          </a:p>
          <a:p>
            <a:r>
              <a:rPr lang="en-US" sz="2400" dirty="0" smtClean="0"/>
              <a:t>in an array.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But...we only want to print out the request once.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733800"/>
            <a:ext cx="4863631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Scanner kb = new Scanner(</a:t>
            </a:r>
            <a:r>
              <a:rPr lang="en-US" sz="1600" dirty="0" err="1" smtClean="0">
                <a:latin typeface="Monaco"/>
                <a:cs typeface="Monaco"/>
              </a:rPr>
              <a:t>System.in</a:t>
            </a:r>
            <a:r>
              <a:rPr lang="en-US" sz="1600" dirty="0" smtClean="0">
                <a:latin typeface="Monaco"/>
                <a:cs typeface="Monaco"/>
              </a:rPr>
              <a:t>);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err="1" smtClean="0">
                <a:latin typeface="Monaco"/>
                <a:cs typeface="Monaco"/>
              </a:rPr>
              <a:t>System.out.print</a:t>
            </a:r>
            <a:r>
              <a:rPr lang="en-US" sz="1600" dirty="0" smtClean="0">
                <a:latin typeface="Monaco"/>
                <a:cs typeface="Monaco"/>
              </a:rPr>
              <a:t>(“Enter 7 numbers: ”);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[] array = new </a:t>
            </a:r>
            <a:r>
              <a:rPr lang="en-US" sz="1600" dirty="0" err="1">
                <a:latin typeface="Monaco"/>
                <a:cs typeface="Monaco"/>
              </a:rPr>
              <a:t>int</a:t>
            </a:r>
            <a:r>
              <a:rPr lang="en-US" sz="1600" dirty="0">
                <a:latin typeface="Monaco"/>
                <a:cs typeface="Monaco"/>
              </a:rPr>
              <a:t>[7]</a:t>
            </a:r>
            <a:r>
              <a:rPr lang="en-US" sz="1600" dirty="0" smtClean="0">
                <a:latin typeface="Monaco"/>
                <a:cs typeface="Monaco"/>
              </a:rPr>
              <a:t>;</a:t>
            </a:r>
          </a:p>
          <a:p>
            <a:r>
              <a:rPr lang="en-US" sz="1600" dirty="0" smtClean="0">
                <a:latin typeface="Monaco"/>
                <a:cs typeface="Monaco"/>
              </a:rPr>
              <a:t>for (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 = 0; 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 &lt; </a:t>
            </a:r>
            <a:r>
              <a:rPr lang="en-US" sz="1600" dirty="0" err="1" smtClean="0">
                <a:latin typeface="Monaco"/>
                <a:cs typeface="Monaco"/>
              </a:rPr>
              <a:t>array.length</a:t>
            </a:r>
            <a:r>
              <a:rPr lang="en-US" sz="1600" dirty="0" smtClean="0">
                <a:latin typeface="Monaco"/>
                <a:cs typeface="Monaco"/>
              </a:rPr>
              <a:t>; 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++)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 smtClean="0">
                <a:latin typeface="Monaco"/>
                <a:cs typeface="Monaco"/>
              </a:rPr>
              <a:t>    array[</a:t>
            </a:r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] = </a:t>
            </a:r>
            <a:r>
              <a:rPr lang="en-US" sz="1600" dirty="0" err="1" smtClean="0">
                <a:latin typeface="Monaco"/>
                <a:cs typeface="Monaco"/>
              </a:rPr>
              <a:t>kb.nextInt</a:t>
            </a:r>
            <a:r>
              <a:rPr lang="en-US" sz="1600" dirty="0" smtClean="0">
                <a:latin typeface="Monaco"/>
                <a:cs typeface="Monaco"/>
              </a:rPr>
              <a:t>();    </a:t>
            </a: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0" y="2709446"/>
            <a:ext cx="424797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Enter 7 numbers: 7 13 27 5 9 1 21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3429000"/>
            <a:ext cx="426720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	       Memory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err="1" smtClean="0">
                <a:latin typeface="Monaco"/>
                <a:cs typeface="Monaco"/>
              </a:rPr>
              <a:t>i</a:t>
            </a:r>
            <a:r>
              <a:rPr lang="en-US" sz="1600" dirty="0" smtClean="0">
                <a:latin typeface="Monaco"/>
                <a:cs typeface="Monaco"/>
              </a:rPr>
              <a:t>: 0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array: {0, 0, 0, 0, 0, 0, 0}</a:t>
            </a:r>
          </a:p>
          <a:p>
            <a:endParaRPr lang="en-US" sz="1600" dirty="0">
              <a:latin typeface="Monaco"/>
              <a:cs typeface="Monaco"/>
            </a:endParaRPr>
          </a:p>
          <a:p>
            <a:endParaRPr lang="en-US" sz="1600" dirty="0" smtClean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  <a:p>
            <a:endParaRPr lang="en-US" sz="1600" dirty="0" smtClean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  <a:p>
            <a:endParaRPr lang="en-US" sz="1600" dirty="0" smtClean="0">
              <a:latin typeface="Monaco"/>
              <a:cs typeface="Monaco"/>
            </a:endParaRP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4200" y="4462046"/>
            <a:ext cx="2770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{7, 0, 0, 0, 0, 0, 0}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1800" y="3886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4200" y="4766846"/>
            <a:ext cx="2893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{7, 13, 0, 0, 0, 0, 0}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89740" y="3886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34200" y="5071646"/>
            <a:ext cx="3016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{7, 13, 27, 0, 0, 0, 0}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94540" y="3886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99340" y="3886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04140" y="3886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08940" y="3886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13740" y="3886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34200" y="5334000"/>
            <a:ext cx="3016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{7, 13, 27, 5, 0, 0, 0}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34200" y="5605046"/>
            <a:ext cx="3016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{7, 13, 27, 5, 9, 0, 0}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4200" y="5833646"/>
            <a:ext cx="3016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{7, 13, 27, 5, 9, 1, 0}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34200" y="6096000"/>
            <a:ext cx="3139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{7, 13, 27, 5, 9, 1, 21}</a:t>
            </a:r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0352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207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Example: Above or below average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1069174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Create a .java file named </a:t>
            </a:r>
            <a:r>
              <a:rPr lang="en-US" sz="2400" dirty="0" err="1" smtClean="0">
                <a:latin typeface="Calibri"/>
                <a:cs typeface="Calibri"/>
              </a:rPr>
              <a:t>AboveBelowAverage</a:t>
            </a:r>
            <a:r>
              <a:rPr lang="en-US" sz="2400" dirty="0" smtClean="0">
                <a:latin typeface="Calibri"/>
                <a:cs typeface="Calibri"/>
              </a:rPr>
              <a:t> that </a:t>
            </a:r>
            <a:r>
              <a:rPr lang="en-US" sz="2400" dirty="0">
                <a:latin typeface="Calibri"/>
                <a:cs typeface="Calibri"/>
              </a:rPr>
              <a:t>generates 100 random numbers. 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Find </a:t>
            </a:r>
            <a:r>
              <a:rPr lang="en-US" sz="2400" dirty="0">
                <a:latin typeface="Calibri"/>
                <a:cs typeface="Calibri"/>
              </a:rPr>
              <a:t>the sum of the </a:t>
            </a:r>
            <a:r>
              <a:rPr lang="en-US" sz="2400" dirty="0" smtClean="0">
                <a:latin typeface="Calibri"/>
                <a:cs typeface="Calibri"/>
              </a:rPr>
              <a:t>numbers </a:t>
            </a:r>
            <a:r>
              <a:rPr lang="en-US" sz="2400" dirty="0">
                <a:latin typeface="Calibri"/>
                <a:cs typeface="Calibri"/>
              </a:rPr>
              <a:t>and then the average. Then, for each number, print 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out </a:t>
            </a:r>
            <a:r>
              <a:rPr lang="en-US" sz="2400" dirty="0">
                <a:latin typeface="Calibri"/>
                <a:cs typeface="Calibri"/>
              </a:rPr>
              <a:t>whether </a:t>
            </a:r>
            <a:r>
              <a:rPr lang="en-US" sz="2400" dirty="0" smtClean="0">
                <a:latin typeface="Calibri"/>
                <a:cs typeface="Calibri"/>
              </a:rPr>
              <a:t>it is </a:t>
            </a:r>
            <a:r>
              <a:rPr lang="en-US" sz="2400" dirty="0">
                <a:latin typeface="Calibri"/>
                <a:cs typeface="Calibri"/>
              </a:rPr>
              <a:t>below the average or above the average.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505200"/>
            <a:ext cx="113030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Notes: 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We want 100 random numbers. </a:t>
            </a:r>
            <a:r>
              <a:rPr lang="en-US" sz="2400" dirty="0"/>
              <a:t>W</a:t>
            </a:r>
            <a:r>
              <a:rPr lang="en-US" sz="2400" dirty="0" smtClean="0"/>
              <a:t>e need to use (</a:t>
            </a:r>
            <a:r>
              <a:rPr lang="en-US" sz="2400" dirty="0" err="1" smtClean="0"/>
              <a:t>int</a:t>
            </a:r>
            <a:r>
              <a:rPr lang="en-US" sz="2400" dirty="0" smtClean="0"/>
              <a:t>) (101 * </a:t>
            </a:r>
            <a:r>
              <a:rPr lang="en-US" sz="2400" dirty="0" err="1" smtClean="0"/>
              <a:t>Math.random</a:t>
            </a:r>
            <a:r>
              <a:rPr lang="en-US" sz="2400" dirty="0" smtClean="0"/>
              <a:t>())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We have to store the numbers because we’re going to print each one out. Should use</a:t>
            </a:r>
            <a:br>
              <a:rPr lang="en-US" sz="2400" dirty="0" smtClean="0"/>
            </a:br>
            <a:r>
              <a:rPr lang="en-US" sz="2400" dirty="0" smtClean="0"/>
              <a:t>an array of size 100.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27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554535"/>
            <a:ext cx="8458200" cy="5693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Monaco"/>
                <a:cs typeface="Monaco"/>
              </a:rPr>
              <a:t>public static void main(String[] </a:t>
            </a:r>
            <a:r>
              <a:rPr lang="en-US" sz="1400" dirty="0" err="1">
                <a:latin typeface="Monaco"/>
                <a:cs typeface="Monaco"/>
              </a:rPr>
              <a:t>args</a:t>
            </a:r>
            <a:r>
              <a:rPr lang="en-US" sz="1400" dirty="0">
                <a:latin typeface="Monaco"/>
                <a:cs typeface="Monaco"/>
              </a:rPr>
              <a:t>)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[] numbers = new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[100];</a:t>
            </a:r>
          </a:p>
          <a:p>
            <a:r>
              <a:rPr lang="en-US" sz="1400" dirty="0" smtClean="0">
                <a:latin typeface="Monaco"/>
                <a:cs typeface="Monaco"/>
              </a:rPr>
              <a:t>    for 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= 0;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&lt; </a:t>
            </a:r>
            <a:r>
              <a:rPr lang="en-US" sz="1400" dirty="0" err="1">
                <a:latin typeface="Monaco"/>
                <a:cs typeface="Monaco"/>
              </a:rPr>
              <a:t>numbers.length</a:t>
            </a:r>
            <a:r>
              <a:rPr lang="en-US" sz="1400" dirty="0">
                <a:latin typeface="Monaco"/>
                <a:cs typeface="Monaco"/>
              </a:rPr>
              <a:t>;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++)</a:t>
            </a:r>
          </a:p>
          <a:p>
            <a:r>
              <a:rPr lang="en-US" sz="1400" dirty="0" smtClean="0">
                <a:latin typeface="Monaco"/>
                <a:cs typeface="Monaco"/>
              </a:rPr>
              <a:t>    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numbers</a:t>
            </a:r>
            <a:r>
              <a:rPr lang="en-US" sz="1400" dirty="0">
                <a:latin typeface="Monaco"/>
                <a:cs typeface="Monaco"/>
              </a:rPr>
              <a:t>[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] = 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) (101 * </a:t>
            </a:r>
            <a:r>
              <a:rPr lang="en-US" sz="1400" dirty="0" err="1">
                <a:latin typeface="Monaco"/>
                <a:cs typeface="Monaco"/>
              </a:rPr>
              <a:t>Math.random</a:t>
            </a:r>
            <a:r>
              <a:rPr lang="en-US" sz="1400" dirty="0">
                <a:latin typeface="Monaco"/>
                <a:cs typeface="Monaco"/>
              </a:rPr>
              <a:t>());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}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		</a:t>
            </a:r>
          </a:p>
          <a:p>
            <a:r>
              <a:rPr lang="en-US" sz="1400" dirty="0" smtClean="0">
                <a:latin typeface="Monaco"/>
                <a:cs typeface="Monaco"/>
              </a:rPr>
              <a:t>    double </a:t>
            </a:r>
            <a:r>
              <a:rPr lang="en-US" sz="1400" dirty="0">
                <a:latin typeface="Monaco"/>
                <a:cs typeface="Monaco"/>
              </a:rPr>
              <a:t>sum = 0;</a:t>
            </a:r>
          </a:p>
          <a:p>
            <a:r>
              <a:rPr lang="en-US" sz="1400" dirty="0" smtClean="0">
                <a:latin typeface="Monaco"/>
                <a:cs typeface="Monaco"/>
              </a:rPr>
              <a:t>    for 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= 0;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&lt; </a:t>
            </a:r>
            <a:r>
              <a:rPr lang="en-US" sz="1400" dirty="0" err="1">
                <a:latin typeface="Monaco"/>
                <a:cs typeface="Monaco"/>
              </a:rPr>
              <a:t>numbers.length</a:t>
            </a:r>
            <a:r>
              <a:rPr lang="en-US" sz="1400" dirty="0">
                <a:latin typeface="Monaco"/>
                <a:cs typeface="Monaco"/>
              </a:rPr>
              <a:t>;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++)</a:t>
            </a:r>
          </a:p>
          <a:p>
            <a:r>
              <a:rPr lang="en-US" sz="1400" dirty="0" smtClean="0">
                <a:latin typeface="Monaco"/>
                <a:cs typeface="Monaco"/>
              </a:rPr>
              <a:t>    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sum </a:t>
            </a:r>
            <a:r>
              <a:rPr lang="en-US" sz="1400" dirty="0">
                <a:latin typeface="Monaco"/>
                <a:cs typeface="Monaco"/>
              </a:rPr>
              <a:t>+= numbers[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];</a:t>
            </a:r>
          </a:p>
          <a:p>
            <a:r>
              <a:rPr lang="en-US" sz="1400" dirty="0" smtClean="0">
                <a:latin typeface="Monaco"/>
                <a:cs typeface="Monaco"/>
              </a:rPr>
              <a:t>    }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("The sum is " + sum);</a:t>
            </a:r>
          </a:p>
          <a:p>
            <a:r>
              <a:rPr lang="en-US" sz="1400" dirty="0">
                <a:latin typeface="Monaco"/>
                <a:cs typeface="Monaco"/>
              </a:rPr>
              <a:t>		</a:t>
            </a:r>
          </a:p>
          <a:p>
            <a:r>
              <a:rPr lang="en-US" sz="1400" dirty="0" smtClean="0">
                <a:latin typeface="Monaco"/>
                <a:cs typeface="Monaco"/>
              </a:rPr>
              <a:t>    double </a:t>
            </a:r>
            <a:r>
              <a:rPr lang="en-US" sz="1400" dirty="0">
                <a:latin typeface="Monaco"/>
                <a:cs typeface="Monaco"/>
              </a:rPr>
              <a:t>average = sum/</a:t>
            </a:r>
            <a:r>
              <a:rPr lang="en-US" sz="1400" dirty="0" err="1">
                <a:latin typeface="Monaco"/>
                <a:cs typeface="Monaco"/>
              </a:rPr>
              <a:t>numbers.length</a:t>
            </a:r>
            <a:r>
              <a:rPr lang="en-US" sz="1400" dirty="0">
                <a:latin typeface="Monaco"/>
                <a:cs typeface="Monaco"/>
              </a:rPr>
              <a:t>;</a:t>
            </a: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("The average is " + average);</a:t>
            </a:r>
          </a:p>
          <a:p>
            <a:r>
              <a:rPr lang="en-US" sz="1400" dirty="0">
                <a:latin typeface="Monaco"/>
                <a:cs typeface="Monaco"/>
              </a:rPr>
              <a:t>		</a:t>
            </a:r>
          </a:p>
          <a:p>
            <a:r>
              <a:rPr lang="en-US" sz="1400" dirty="0" smtClean="0">
                <a:latin typeface="Monaco"/>
                <a:cs typeface="Monaco"/>
              </a:rPr>
              <a:t>    for 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= 0;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&lt; </a:t>
            </a:r>
            <a:r>
              <a:rPr lang="en-US" sz="1400" dirty="0" err="1">
                <a:latin typeface="Monaco"/>
                <a:cs typeface="Monaco"/>
              </a:rPr>
              <a:t>numbers.length</a:t>
            </a:r>
            <a:r>
              <a:rPr lang="en-US" sz="1400" dirty="0">
                <a:latin typeface="Monaco"/>
                <a:cs typeface="Monaco"/>
              </a:rPr>
              <a:t>;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++)</a:t>
            </a:r>
          </a:p>
          <a:p>
            <a:r>
              <a:rPr lang="en-US" sz="1400" dirty="0" smtClean="0">
                <a:latin typeface="Monaco"/>
                <a:cs typeface="Monaco"/>
              </a:rPr>
              <a:t>    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if </a:t>
            </a:r>
            <a:r>
              <a:rPr lang="en-US" sz="1400" dirty="0">
                <a:latin typeface="Monaco"/>
                <a:cs typeface="Monaco"/>
              </a:rPr>
              <a:t>(numbers[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] &lt; average)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(numbers[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] + " is less than the average.");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else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(numbers[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] + " is greater than the average.");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}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}</a:t>
            </a:r>
            <a:endParaRPr lang="en-US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734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519535"/>
            <a:ext cx="11410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Create a java file named </a:t>
            </a:r>
            <a:r>
              <a:rPr lang="en-US" sz="2400" dirty="0">
                <a:latin typeface="Calibri"/>
                <a:cs typeface="Calibri"/>
              </a:rPr>
              <a:t>C</a:t>
            </a:r>
            <a:r>
              <a:rPr lang="en-US" sz="2400" dirty="0" smtClean="0">
                <a:latin typeface="Calibri"/>
                <a:cs typeface="Calibri"/>
              </a:rPr>
              <a:t>ards that will pick four cards at random from a deck of 52 cards. 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133600"/>
            <a:ext cx="9507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Notes: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Calibri"/>
                <a:cs typeface="Calibri"/>
              </a:rPr>
              <a:t>There are 13 Spades, 13 Hearts, 13 Diamonds, 13 Clubs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Calibri"/>
                <a:cs typeface="Calibri"/>
              </a:rPr>
              <a:t>Instead </a:t>
            </a:r>
            <a:r>
              <a:rPr lang="en-US" sz="2400" dirty="0">
                <a:latin typeface="Calibri"/>
                <a:cs typeface="Calibri"/>
              </a:rPr>
              <a:t>of trying to create an array that holds 52 values (tedious!), let’s </a:t>
            </a:r>
            <a:r>
              <a:rPr lang="en-US" sz="2400" dirty="0" smtClean="0">
                <a:latin typeface="Calibri"/>
                <a:cs typeface="Calibri"/>
              </a:rPr>
              <a:t/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create </a:t>
            </a:r>
            <a:r>
              <a:rPr lang="en-US" sz="2400" dirty="0">
                <a:latin typeface="Calibri"/>
                <a:cs typeface="Calibri"/>
              </a:rPr>
              <a:t>an array for the suits and an array for the ranks.</a:t>
            </a:r>
            <a:endParaRPr lang="en-US" sz="2400" dirty="0" smtClean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758" y="4114800"/>
            <a:ext cx="1052764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String[] suits = {“Spades”, “Hearts”, “Diamonds”, “Clubs”};</a:t>
            </a:r>
          </a:p>
          <a:p>
            <a:r>
              <a:rPr lang="en-US" sz="1400" dirty="0" smtClean="0">
                <a:latin typeface="Monaco"/>
                <a:cs typeface="Monaco"/>
              </a:rPr>
              <a:t>String[] ranks = {“Ace”, “2”, “3”, “4”, “5”, “6”, “7”, “8”, “9”, “10”, “Jack”, “Queen”, “King”};</a:t>
            </a:r>
            <a:endParaRPr lang="en-US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4818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9140" y="1198126"/>
            <a:ext cx="10850860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Monaco"/>
                <a:cs typeface="Monaco"/>
              </a:rPr>
              <a:t>public static void main(String[] </a:t>
            </a:r>
            <a:r>
              <a:rPr lang="en-US" sz="1400" dirty="0" err="1">
                <a:latin typeface="Monaco"/>
                <a:cs typeface="Monaco"/>
              </a:rPr>
              <a:t>args</a:t>
            </a:r>
            <a:r>
              <a:rPr lang="en-US" sz="1400" dirty="0">
                <a:latin typeface="Monaco"/>
                <a:cs typeface="Monaco"/>
              </a:rPr>
              <a:t>)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String</a:t>
            </a:r>
            <a:r>
              <a:rPr lang="en-US" sz="1400" dirty="0">
                <a:latin typeface="Monaco"/>
                <a:cs typeface="Monaco"/>
              </a:rPr>
              <a:t>[] suits = {"Spades", "Hearts", "Diamonds", "Clubs"};</a:t>
            </a:r>
          </a:p>
          <a:p>
            <a:r>
              <a:rPr lang="en-US" sz="1400" dirty="0" smtClean="0">
                <a:latin typeface="Monaco"/>
                <a:cs typeface="Monaco"/>
              </a:rPr>
              <a:t>    String</a:t>
            </a:r>
            <a:r>
              <a:rPr lang="en-US" sz="1400" dirty="0">
                <a:latin typeface="Monaco"/>
                <a:cs typeface="Monaco"/>
              </a:rPr>
              <a:t>[] ranks = {"Ace", "2", "3", "4", "5", "6", "7", "8","9", "10", "Jack", "Queen", "King"};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randNum1, randNum2;</a:t>
            </a:r>
          </a:p>
          <a:p>
            <a:r>
              <a:rPr lang="en-US" sz="1400" dirty="0" smtClean="0">
                <a:latin typeface="Monaco"/>
                <a:cs typeface="Monaco"/>
              </a:rPr>
              <a:t>    String </a:t>
            </a:r>
            <a:r>
              <a:rPr lang="en-US" sz="1400" dirty="0">
                <a:latin typeface="Monaco"/>
                <a:cs typeface="Monaco"/>
              </a:rPr>
              <a:t>suit, rank;</a:t>
            </a:r>
          </a:p>
          <a:p>
            <a:r>
              <a:rPr lang="en-US" sz="1400" dirty="0" smtClean="0">
                <a:latin typeface="Monaco"/>
                <a:cs typeface="Monaco"/>
              </a:rPr>
              <a:t>    for 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card = 1; card &lt;= 4; card++)</a:t>
            </a:r>
          </a:p>
          <a:p>
            <a:r>
              <a:rPr lang="en-US" sz="1400" dirty="0" smtClean="0">
                <a:latin typeface="Monaco"/>
                <a:cs typeface="Monaco"/>
              </a:rPr>
              <a:t>    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</a:t>
            </a:r>
            <a:r>
              <a:rPr lang="en-US" sz="1400" dirty="0">
                <a:latin typeface="Monaco"/>
                <a:cs typeface="Monaco"/>
              </a:rPr>
              <a:t>("Card " + card + " is: " )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randNum1 </a:t>
            </a:r>
            <a:r>
              <a:rPr lang="en-US" sz="1400" dirty="0">
                <a:latin typeface="Monaco"/>
                <a:cs typeface="Monaco"/>
              </a:rPr>
              <a:t>= 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) (4 * </a:t>
            </a:r>
            <a:r>
              <a:rPr lang="en-US" sz="1400" dirty="0" err="1">
                <a:latin typeface="Monaco"/>
                <a:cs typeface="Monaco"/>
              </a:rPr>
              <a:t>Math.random</a:t>
            </a:r>
            <a:r>
              <a:rPr lang="en-US" sz="1400" dirty="0">
                <a:latin typeface="Monaco"/>
                <a:cs typeface="Monaco"/>
              </a:rPr>
              <a:t>())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randNum2 </a:t>
            </a:r>
            <a:r>
              <a:rPr lang="en-US" sz="1400" dirty="0">
                <a:latin typeface="Monaco"/>
                <a:cs typeface="Monaco"/>
              </a:rPr>
              <a:t>= 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) (13 * </a:t>
            </a:r>
            <a:r>
              <a:rPr lang="en-US" sz="1400" dirty="0" err="1">
                <a:latin typeface="Monaco"/>
                <a:cs typeface="Monaco"/>
              </a:rPr>
              <a:t>Math.random</a:t>
            </a:r>
            <a:r>
              <a:rPr lang="en-US" sz="1400" dirty="0">
                <a:latin typeface="Monaco"/>
                <a:cs typeface="Monaco"/>
              </a:rPr>
              <a:t>())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suit </a:t>
            </a:r>
            <a:r>
              <a:rPr lang="en-US" sz="1400" dirty="0">
                <a:latin typeface="Monaco"/>
                <a:cs typeface="Monaco"/>
              </a:rPr>
              <a:t>= suits[randNum1];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rank </a:t>
            </a:r>
            <a:r>
              <a:rPr lang="en-US" sz="1400" dirty="0">
                <a:latin typeface="Monaco"/>
                <a:cs typeface="Monaco"/>
              </a:rPr>
              <a:t>= ranks[randNum2];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(rank + " of " + suit);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}</a:t>
            </a:r>
          </a:p>
          <a:p>
            <a:r>
              <a:rPr lang="en-US" sz="1400" dirty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598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90595" y="3441700"/>
            <a:ext cx="56802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Read Sections 7.3 - 7.4</a:t>
            </a:r>
          </a:p>
          <a:p>
            <a:pPr algn="ctr"/>
            <a:r>
              <a:rPr lang="en-US" sz="3200" dirty="0" smtClean="0"/>
              <a:t>Homework #7 is posted and</a:t>
            </a:r>
          </a:p>
          <a:p>
            <a:pPr algn="ctr"/>
            <a:r>
              <a:rPr lang="en-US" sz="3200" dirty="0" smtClean="0"/>
              <a:t>due Wednesday, November 12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.</a:t>
            </a:r>
          </a:p>
          <a:p>
            <a:pPr algn="ctr"/>
            <a:r>
              <a:rPr lang="en-US" sz="3200" dirty="0" smtClean="0"/>
              <a:t>Don’t forget that you have a</a:t>
            </a:r>
          </a:p>
          <a:p>
            <a:pPr algn="ctr"/>
            <a:r>
              <a:rPr lang="en-US" sz="3200" dirty="0" smtClean="0"/>
              <a:t>quiz on methods Monday!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609600"/>
            <a:ext cx="34290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0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3200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Homework #6 Review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091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894" y="381000"/>
            <a:ext cx="9248906" cy="2514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0" y="3276600"/>
            <a:ext cx="5207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3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1174" y="152400"/>
            <a:ext cx="6649026" cy="6555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Monaco"/>
                <a:cs typeface="Monaco"/>
              </a:rPr>
              <a:t>public static void main(String[] </a:t>
            </a:r>
            <a:r>
              <a:rPr lang="en-US" sz="1400" dirty="0" err="1">
                <a:latin typeface="Monaco"/>
                <a:cs typeface="Monaco"/>
              </a:rPr>
              <a:t>args</a:t>
            </a:r>
            <a:r>
              <a:rPr lang="en-US" sz="1400" dirty="0" smtClean="0">
                <a:latin typeface="Monaco"/>
                <a:cs typeface="Monaco"/>
              </a:rPr>
              <a:t>)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Scanner </a:t>
            </a:r>
            <a:r>
              <a:rPr lang="en-US" sz="1400" dirty="0">
                <a:latin typeface="Monaco"/>
                <a:cs typeface="Monaco"/>
              </a:rPr>
              <a:t>kb = new Scanner(</a:t>
            </a:r>
            <a:r>
              <a:rPr lang="en-US" sz="1400" dirty="0" err="1">
                <a:latin typeface="Monaco"/>
                <a:cs typeface="Monaco"/>
              </a:rPr>
              <a:t>System.in</a:t>
            </a:r>
            <a:r>
              <a:rPr lang="en-US" sz="1400" dirty="0">
                <a:latin typeface="Monaco"/>
                <a:cs typeface="Monaco"/>
              </a:rPr>
              <a:t>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num1, num2, num3;</a:t>
            </a:r>
          </a:p>
          <a:p>
            <a:r>
              <a:rPr lang="en-US" sz="1400" dirty="0">
                <a:latin typeface="Monaco"/>
                <a:cs typeface="Monaco"/>
              </a:rPr>
              <a:t>		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</a:t>
            </a:r>
            <a:r>
              <a:rPr lang="en-US" sz="1400" dirty="0" err="1" smtClean="0">
                <a:latin typeface="Monaco"/>
                <a:cs typeface="Monaco"/>
              </a:rPr>
              <a:t>System.out.print</a:t>
            </a:r>
            <a:r>
              <a:rPr lang="en-US" sz="1400" dirty="0">
                <a:latin typeface="Monaco"/>
                <a:cs typeface="Monaco"/>
              </a:rPr>
              <a:t>("Enter a number: ");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num1 </a:t>
            </a:r>
            <a:r>
              <a:rPr lang="en-US" sz="1400" dirty="0">
                <a:latin typeface="Monaco"/>
                <a:cs typeface="Monaco"/>
              </a:rPr>
              <a:t>= </a:t>
            </a:r>
            <a:r>
              <a:rPr lang="en-US" sz="1400" dirty="0" err="1">
                <a:latin typeface="Monaco"/>
                <a:cs typeface="Monaco"/>
              </a:rPr>
              <a:t>kb.nextInt</a:t>
            </a:r>
            <a:r>
              <a:rPr lang="en-US" sz="1400" dirty="0">
                <a:latin typeface="Monaco"/>
                <a:cs typeface="Monaco"/>
              </a:rPr>
              <a:t>();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System.out.print</a:t>
            </a:r>
            <a:r>
              <a:rPr lang="en-US" sz="1400" dirty="0">
                <a:latin typeface="Monaco"/>
                <a:cs typeface="Monaco"/>
              </a:rPr>
              <a:t>("Enter a number: ");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num2 </a:t>
            </a:r>
            <a:r>
              <a:rPr lang="en-US" sz="1400" dirty="0">
                <a:latin typeface="Monaco"/>
                <a:cs typeface="Monaco"/>
              </a:rPr>
              <a:t>= </a:t>
            </a:r>
            <a:r>
              <a:rPr lang="en-US" sz="1400" dirty="0" err="1">
                <a:latin typeface="Monaco"/>
                <a:cs typeface="Monaco"/>
              </a:rPr>
              <a:t>kb.nextInt</a:t>
            </a:r>
            <a:r>
              <a:rPr lang="en-US" sz="1400" dirty="0">
                <a:latin typeface="Monaco"/>
                <a:cs typeface="Monaco"/>
              </a:rPr>
              <a:t>();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System.out.print</a:t>
            </a:r>
            <a:r>
              <a:rPr lang="en-US" sz="1400" dirty="0">
                <a:latin typeface="Monaco"/>
                <a:cs typeface="Monaco"/>
              </a:rPr>
              <a:t>("Enter a number: ");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num3 </a:t>
            </a:r>
            <a:r>
              <a:rPr lang="en-US" sz="1400" dirty="0">
                <a:latin typeface="Monaco"/>
                <a:cs typeface="Monaco"/>
              </a:rPr>
              <a:t>= </a:t>
            </a:r>
            <a:r>
              <a:rPr lang="en-US" sz="1400" dirty="0" err="1">
                <a:latin typeface="Monaco"/>
                <a:cs typeface="Monaco"/>
              </a:rPr>
              <a:t>kb.nextInt</a:t>
            </a:r>
            <a:r>
              <a:rPr lang="en-US" sz="1400" dirty="0">
                <a:latin typeface="Monaco"/>
                <a:cs typeface="Monaco"/>
              </a:rPr>
              <a:t>();</a:t>
            </a:r>
          </a:p>
          <a:p>
            <a:r>
              <a:rPr lang="en-US" sz="1400" dirty="0">
                <a:latin typeface="Monaco"/>
                <a:cs typeface="Monaco"/>
              </a:rPr>
              <a:t>		</a:t>
            </a: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displaySortedNumbers</a:t>
            </a:r>
            <a:r>
              <a:rPr lang="en-US" sz="1400" dirty="0">
                <a:latin typeface="Monaco"/>
                <a:cs typeface="Monaco"/>
              </a:rPr>
              <a:t>(num1, num2, num3);</a:t>
            </a: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	</a:t>
            </a:r>
          </a:p>
          <a:p>
            <a:r>
              <a:rPr lang="en-US" sz="1400" dirty="0" smtClean="0">
                <a:latin typeface="Monaco"/>
                <a:cs typeface="Monaco"/>
              </a:rPr>
              <a:t>public </a:t>
            </a:r>
            <a:r>
              <a:rPr lang="en-US" sz="1400" dirty="0">
                <a:latin typeface="Monaco"/>
                <a:cs typeface="Monaco"/>
              </a:rPr>
              <a:t>static void </a:t>
            </a:r>
            <a:r>
              <a:rPr lang="en-US" sz="1400" dirty="0" err="1">
                <a:latin typeface="Monaco"/>
                <a:cs typeface="Monaco"/>
              </a:rPr>
              <a:t>displaySortedNumbers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a,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b,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c)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if </a:t>
            </a:r>
            <a:r>
              <a:rPr lang="en-US" sz="1400" dirty="0">
                <a:latin typeface="Monaco"/>
                <a:cs typeface="Monaco"/>
              </a:rPr>
              <a:t>(a &lt; b &amp;&amp; b &lt; c)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(a + " " + b + " " + c);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else </a:t>
            </a:r>
            <a:r>
              <a:rPr lang="en-US" sz="1400" dirty="0">
                <a:latin typeface="Monaco"/>
                <a:cs typeface="Monaco"/>
              </a:rPr>
              <a:t>if (a &lt; c &amp;&amp; c &lt; b)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(a + " " + c + " " + b);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else </a:t>
            </a:r>
            <a:r>
              <a:rPr lang="en-US" sz="1400" dirty="0">
                <a:latin typeface="Monaco"/>
                <a:cs typeface="Monaco"/>
              </a:rPr>
              <a:t>if (b &lt; a &amp;&amp; a &lt; c)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(b + " " + a + " " + c);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else </a:t>
            </a:r>
            <a:r>
              <a:rPr lang="en-US" sz="1400" dirty="0">
                <a:latin typeface="Monaco"/>
                <a:cs typeface="Monaco"/>
              </a:rPr>
              <a:t>if (b &lt; c &amp;&amp; c &lt; a)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(b + " " + c + " " + a);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else </a:t>
            </a:r>
            <a:r>
              <a:rPr lang="en-US" sz="1400" dirty="0">
                <a:latin typeface="Monaco"/>
                <a:cs typeface="Monaco"/>
              </a:rPr>
              <a:t>if (c &lt; a &amp;&amp; a &lt; b)</a:t>
            </a:r>
          </a:p>
          <a:p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(c + " " + a + " " + b);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else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(c + " " + b + " " + a);</a:t>
            </a: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2064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533400"/>
            <a:ext cx="9740900" cy="4038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4953000"/>
            <a:ext cx="30353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1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609600"/>
            <a:ext cx="7295462" cy="5693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Monaco"/>
                <a:cs typeface="Monaco"/>
              </a:rPr>
              <a:t>public static void main(String[] </a:t>
            </a:r>
            <a:r>
              <a:rPr lang="en-US" sz="1400" dirty="0" err="1">
                <a:latin typeface="Monaco"/>
                <a:cs typeface="Monaco"/>
              </a:rPr>
              <a:t>args</a:t>
            </a:r>
            <a:r>
              <a:rPr lang="en-US" sz="1400" dirty="0">
                <a:latin typeface="Monaco"/>
                <a:cs typeface="Monaco"/>
              </a:rPr>
              <a:t>)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c = 3729, d = 22, e = 34, f = 67;</a:t>
            </a:r>
          </a:p>
          <a:p>
            <a:r>
              <a:rPr lang="en-US" sz="1400" dirty="0" smtClean="0">
                <a:latin typeface="Monaco"/>
                <a:cs typeface="Monaco"/>
              </a:rPr>
              <a:t>    //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(e + " * " + f + " is " + multiply(e, f));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//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(c + " / " + d + " is " + divide(c, d));</a:t>
            </a: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	</a:t>
            </a:r>
          </a:p>
          <a:p>
            <a:r>
              <a:rPr lang="en-US" sz="1400" dirty="0" smtClean="0">
                <a:latin typeface="Monaco"/>
                <a:cs typeface="Monaco"/>
              </a:rPr>
              <a:t>public </a:t>
            </a:r>
            <a:r>
              <a:rPr lang="en-US" sz="1400" dirty="0">
                <a:latin typeface="Monaco"/>
                <a:cs typeface="Monaco"/>
              </a:rPr>
              <a:t>static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add(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a,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b)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return </a:t>
            </a:r>
            <a:r>
              <a:rPr lang="en-US" sz="1400" dirty="0">
                <a:latin typeface="Monaco"/>
                <a:cs typeface="Monaco"/>
              </a:rPr>
              <a:t>a + b;</a:t>
            </a: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	</a:t>
            </a:r>
          </a:p>
          <a:p>
            <a:r>
              <a:rPr lang="en-US" sz="1400" dirty="0" smtClean="0">
                <a:latin typeface="Monaco"/>
                <a:cs typeface="Monaco"/>
              </a:rPr>
              <a:t>public </a:t>
            </a:r>
            <a:r>
              <a:rPr lang="en-US" sz="1400" dirty="0">
                <a:latin typeface="Monaco"/>
                <a:cs typeface="Monaco"/>
              </a:rPr>
              <a:t>static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subtract(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a,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b)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return </a:t>
            </a:r>
            <a:r>
              <a:rPr lang="en-US" sz="1400" dirty="0">
                <a:latin typeface="Monaco"/>
                <a:cs typeface="Monaco"/>
              </a:rPr>
              <a:t>add(a, -1 * b);</a:t>
            </a: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	</a:t>
            </a:r>
          </a:p>
          <a:p>
            <a:r>
              <a:rPr lang="en-US" sz="1400" dirty="0" smtClean="0">
                <a:latin typeface="Monaco"/>
                <a:cs typeface="Monaco"/>
              </a:rPr>
              <a:t>public </a:t>
            </a:r>
            <a:r>
              <a:rPr lang="en-US" sz="1400" dirty="0">
                <a:latin typeface="Monaco"/>
                <a:cs typeface="Monaco"/>
              </a:rPr>
              <a:t>static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multiply(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a,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b)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sum = 0;</a:t>
            </a:r>
          </a:p>
          <a:p>
            <a:r>
              <a:rPr lang="en-US" sz="1400" dirty="0" smtClean="0">
                <a:latin typeface="Monaco"/>
                <a:cs typeface="Monaco"/>
              </a:rPr>
              <a:t>    for </a:t>
            </a:r>
            <a:r>
              <a:rPr lang="en-US" sz="1400" dirty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= 1;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&lt;= b;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++)</a:t>
            </a:r>
          </a:p>
          <a:p>
            <a:r>
              <a:rPr lang="en-US" sz="1400" dirty="0" smtClean="0">
                <a:latin typeface="Monaco"/>
                <a:cs typeface="Monaco"/>
              </a:rPr>
              <a:t>    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sum </a:t>
            </a:r>
            <a:r>
              <a:rPr lang="en-US" sz="1400" dirty="0">
                <a:latin typeface="Monaco"/>
                <a:cs typeface="Monaco"/>
              </a:rPr>
              <a:t>= add(sum, a);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}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return </a:t>
            </a:r>
            <a:r>
              <a:rPr lang="en-US" sz="1400" dirty="0">
                <a:latin typeface="Monaco"/>
                <a:cs typeface="Monaco"/>
              </a:rPr>
              <a:t>sum;</a:t>
            </a: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7179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228600"/>
            <a:ext cx="7295462" cy="6124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Monaco"/>
                <a:cs typeface="Monaco"/>
              </a:rPr>
              <a:t>public static void main(String[] </a:t>
            </a:r>
            <a:r>
              <a:rPr lang="en-US" sz="1400" dirty="0" err="1">
                <a:latin typeface="Monaco"/>
                <a:cs typeface="Monaco"/>
              </a:rPr>
              <a:t>args</a:t>
            </a:r>
            <a:r>
              <a:rPr lang="en-US" sz="1400" dirty="0">
                <a:latin typeface="Monaco"/>
                <a:cs typeface="Monaco"/>
              </a:rPr>
              <a:t>)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c = 3729, d = 22, e = 34, f = 67;</a:t>
            </a:r>
          </a:p>
          <a:p>
            <a:r>
              <a:rPr lang="en-US" sz="1400" dirty="0" smtClean="0">
                <a:latin typeface="Monaco"/>
                <a:cs typeface="Monaco"/>
              </a:rPr>
              <a:t>    //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(e + " * " + f + " is " + multiply(e, f));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//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>
                <a:latin typeface="Monaco"/>
                <a:cs typeface="Monaco"/>
              </a:rPr>
              <a:t>(c + " / " + d + " is " + divide(c, d));</a:t>
            </a: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	</a:t>
            </a:r>
          </a:p>
          <a:p>
            <a:r>
              <a:rPr lang="en-US" sz="1400" dirty="0" smtClean="0">
                <a:latin typeface="Monaco"/>
                <a:cs typeface="Monaco"/>
              </a:rPr>
              <a:t>public </a:t>
            </a:r>
            <a:r>
              <a:rPr lang="en-US" sz="1400" dirty="0">
                <a:latin typeface="Monaco"/>
                <a:cs typeface="Monaco"/>
              </a:rPr>
              <a:t>static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add(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a,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b)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return </a:t>
            </a:r>
            <a:r>
              <a:rPr lang="en-US" sz="1400" dirty="0">
                <a:latin typeface="Monaco"/>
                <a:cs typeface="Monaco"/>
              </a:rPr>
              <a:t>a + b;</a:t>
            </a: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	</a:t>
            </a:r>
          </a:p>
          <a:p>
            <a:r>
              <a:rPr lang="en-US" sz="1400" dirty="0" smtClean="0">
                <a:latin typeface="Monaco"/>
                <a:cs typeface="Monaco"/>
              </a:rPr>
              <a:t>public </a:t>
            </a:r>
            <a:r>
              <a:rPr lang="en-US" sz="1400" dirty="0">
                <a:latin typeface="Monaco"/>
                <a:cs typeface="Monaco"/>
              </a:rPr>
              <a:t>static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subtract(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a,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b)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return </a:t>
            </a:r>
            <a:r>
              <a:rPr lang="en-US" sz="1400" dirty="0">
                <a:latin typeface="Monaco"/>
                <a:cs typeface="Monaco"/>
              </a:rPr>
              <a:t>add(a, -1 * b);</a:t>
            </a: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	</a:t>
            </a:r>
          </a:p>
          <a:p>
            <a:r>
              <a:rPr lang="en-US" sz="1400" dirty="0">
                <a:latin typeface="Monaco"/>
                <a:cs typeface="Monaco"/>
              </a:rPr>
              <a:t>public static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divide(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a, </a:t>
            </a:r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 b)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>
                <a:latin typeface="Monaco"/>
                <a:cs typeface="Monaco"/>
              </a:rPr>
              <a:t>sub = a;</a:t>
            </a: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= 0;</a:t>
            </a:r>
          </a:p>
          <a:p>
            <a:r>
              <a:rPr lang="en-US" sz="1400" dirty="0" smtClean="0">
                <a:latin typeface="Monaco"/>
                <a:cs typeface="Monaco"/>
              </a:rPr>
              <a:t>    while </a:t>
            </a:r>
            <a:r>
              <a:rPr lang="en-US" sz="1400" dirty="0">
                <a:latin typeface="Monaco"/>
                <a:cs typeface="Monaco"/>
              </a:rPr>
              <a:t>(sub </a:t>
            </a:r>
            <a:r>
              <a:rPr lang="en-US" sz="1400" dirty="0" smtClean="0">
                <a:latin typeface="Monaco"/>
                <a:cs typeface="Monaco"/>
              </a:rPr>
              <a:t>&gt;= b)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++;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sub </a:t>
            </a:r>
            <a:r>
              <a:rPr lang="en-US" sz="1400" dirty="0">
                <a:latin typeface="Monaco"/>
                <a:cs typeface="Monaco"/>
              </a:rPr>
              <a:t>= subtract(sub, b);</a:t>
            </a:r>
          </a:p>
          <a:p>
            <a:r>
              <a:rPr lang="en-US" sz="1400" dirty="0" smtClean="0">
                <a:latin typeface="Monaco"/>
                <a:cs typeface="Monaco"/>
              </a:rPr>
              <a:t>    }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return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;</a:t>
            </a: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47792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228600"/>
            <a:ext cx="10147300" cy="4711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257800"/>
            <a:ext cx="49911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5181600"/>
            <a:ext cx="51562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56" y="152400"/>
            <a:ext cx="5724644" cy="6555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Monaco"/>
                <a:cs typeface="Monaco"/>
              </a:rPr>
              <a:t>public static void main(String[] </a:t>
            </a:r>
            <a:r>
              <a:rPr lang="en-US" sz="1200" dirty="0" err="1">
                <a:latin typeface="Monaco"/>
                <a:cs typeface="Monaco"/>
              </a:rPr>
              <a:t>args</a:t>
            </a:r>
            <a:r>
              <a:rPr lang="en-US" sz="1200" dirty="0">
                <a:latin typeface="Monaco"/>
                <a:cs typeface="Monaco"/>
              </a:rPr>
              <a:t>)</a:t>
            </a:r>
          </a:p>
          <a:p>
            <a:r>
              <a:rPr lang="en-US" sz="1200" dirty="0" smtClean="0">
                <a:latin typeface="Monaco"/>
                <a:cs typeface="Monaco"/>
              </a:rPr>
              <a:t>{</a:t>
            </a:r>
            <a:endParaRPr lang="en-US" sz="1200" dirty="0">
              <a:latin typeface="Monaco"/>
              <a:cs typeface="Monaco"/>
            </a:endParaRPr>
          </a:p>
          <a:p>
            <a:r>
              <a:rPr lang="en-US" sz="1200" dirty="0" smtClean="0">
                <a:latin typeface="Monaco"/>
                <a:cs typeface="Monaco"/>
              </a:rPr>
              <a:t>    </a:t>
            </a:r>
            <a:r>
              <a:rPr lang="en-US" sz="1200" dirty="0" err="1" smtClean="0">
                <a:latin typeface="Monaco"/>
                <a:cs typeface="Monaco"/>
              </a:rPr>
              <a:t>System.out.println</a:t>
            </a:r>
            <a:r>
              <a:rPr lang="en-US" sz="1200" dirty="0">
                <a:latin typeface="Monaco"/>
                <a:cs typeface="Monaco"/>
              </a:rPr>
              <a:t>("Enter a word: ");</a:t>
            </a:r>
          </a:p>
          <a:p>
            <a:r>
              <a:rPr lang="en-US" sz="1200" dirty="0" smtClean="0">
                <a:latin typeface="Monaco"/>
                <a:cs typeface="Monaco"/>
              </a:rPr>
              <a:t>    String input </a:t>
            </a:r>
            <a:r>
              <a:rPr lang="en-US" sz="1200" dirty="0">
                <a:latin typeface="Monaco"/>
                <a:cs typeface="Monaco"/>
              </a:rPr>
              <a:t>= </a:t>
            </a:r>
            <a:r>
              <a:rPr lang="en-US" sz="1200" dirty="0" err="1">
                <a:latin typeface="Monaco"/>
                <a:cs typeface="Monaco"/>
              </a:rPr>
              <a:t>kb.nextLine</a:t>
            </a:r>
            <a:r>
              <a:rPr lang="en-US" sz="1200" dirty="0">
                <a:latin typeface="Monaco"/>
                <a:cs typeface="Monaco"/>
              </a:rPr>
              <a:t>();</a:t>
            </a:r>
          </a:p>
          <a:p>
            <a:r>
              <a:rPr lang="en-US" sz="1200" dirty="0">
                <a:latin typeface="Monaco"/>
                <a:cs typeface="Monaco"/>
              </a:rPr>
              <a:t>		</a:t>
            </a:r>
          </a:p>
          <a:p>
            <a:r>
              <a:rPr lang="en-US" sz="1200" dirty="0" smtClean="0">
                <a:latin typeface="Monaco"/>
                <a:cs typeface="Monaco"/>
              </a:rPr>
              <a:t>    if </a:t>
            </a:r>
            <a:r>
              <a:rPr lang="en-US" sz="1200" dirty="0">
                <a:latin typeface="Monaco"/>
                <a:cs typeface="Monaco"/>
              </a:rPr>
              <a:t>(</a:t>
            </a:r>
            <a:r>
              <a:rPr lang="en-US" sz="1200" dirty="0" err="1">
                <a:latin typeface="Monaco"/>
                <a:cs typeface="Monaco"/>
              </a:rPr>
              <a:t>isPalindrome</a:t>
            </a:r>
            <a:r>
              <a:rPr lang="en-US" sz="1200" dirty="0">
                <a:latin typeface="Monaco"/>
                <a:cs typeface="Monaco"/>
              </a:rPr>
              <a:t>(input))</a:t>
            </a:r>
          </a:p>
          <a:p>
            <a:r>
              <a:rPr lang="en-US" sz="1200" dirty="0" smtClean="0">
                <a:latin typeface="Monaco"/>
                <a:cs typeface="Monaco"/>
              </a:rPr>
              <a:t>        </a:t>
            </a:r>
            <a:r>
              <a:rPr lang="en-US" sz="1200" dirty="0" err="1" smtClean="0">
                <a:latin typeface="Monaco"/>
                <a:cs typeface="Monaco"/>
              </a:rPr>
              <a:t>System.out.println</a:t>
            </a:r>
            <a:r>
              <a:rPr lang="en-US" sz="1200" dirty="0">
                <a:latin typeface="Monaco"/>
                <a:cs typeface="Monaco"/>
              </a:rPr>
              <a:t>(input + " is a palindrome");</a:t>
            </a:r>
          </a:p>
          <a:p>
            <a:r>
              <a:rPr lang="en-US" sz="1200" dirty="0" smtClean="0">
                <a:latin typeface="Monaco"/>
                <a:cs typeface="Monaco"/>
              </a:rPr>
              <a:t>    else</a:t>
            </a:r>
            <a:endParaRPr lang="en-US" sz="1200" dirty="0">
              <a:latin typeface="Monaco"/>
              <a:cs typeface="Monaco"/>
            </a:endParaRPr>
          </a:p>
          <a:p>
            <a:r>
              <a:rPr lang="en-US" sz="1200" dirty="0" smtClean="0">
                <a:latin typeface="Monaco"/>
                <a:cs typeface="Monaco"/>
              </a:rPr>
              <a:t>        </a:t>
            </a:r>
            <a:r>
              <a:rPr lang="en-US" sz="1200" dirty="0" err="1" smtClean="0">
                <a:latin typeface="Monaco"/>
                <a:cs typeface="Monaco"/>
              </a:rPr>
              <a:t>System.out.println</a:t>
            </a:r>
            <a:r>
              <a:rPr lang="en-US" sz="1200" dirty="0">
                <a:latin typeface="Monaco"/>
                <a:cs typeface="Monaco"/>
              </a:rPr>
              <a:t>(input + " is not a palindrome")</a:t>
            </a:r>
            <a:r>
              <a:rPr lang="en-US" sz="1200" dirty="0" smtClean="0">
                <a:latin typeface="Monaco"/>
                <a:cs typeface="Monaco"/>
              </a:rPr>
              <a:t>;</a:t>
            </a:r>
            <a:r>
              <a:rPr lang="en-US" sz="1200" dirty="0">
                <a:latin typeface="Monaco"/>
                <a:cs typeface="Monaco"/>
              </a:rPr>
              <a:t>	</a:t>
            </a:r>
          </a:p>
          <a:p>
            <a:r>
              <a:rPr lang="en-US" sz="1200" dirty="0" smtClean="0">
                <a:latin typeface="Monaco"/>
                <a:cs typeface="Monaco"/>
              </a:rPr>
              <a:t>}</a:t>
            </a:r>
            <a:endParaRPr lang="en-US" sz="1200" dirty="0">
              <a:latin typeface="Monaco"/>
              <a:cs typeface="Monaco"/>
            </a:endParaRPr>
          </a:p>
          <a:p>
            <a:endParaRPr lang="en-US" sz="1200" dirty="0" smtClean="0">
              <a:latin typeface="Monaco"/>
              <a:cs typeface="Monaco"/>
            </a:endParaRPr>
          </a:p>
          <a:p>
            <a:r>
              <a:rPr lang="en-US" sz="1200" dirty="0" smtClean="0">
                <a:latin typeface="Monaco"/>
                <a:cs typeface="Monaco"/>
              </a:rPr>
              <a:t>public </a:t>
            </a:r>
            <a:r>
              <a:rPr lang="en-US" sz="1200" dirty="0">
                <a:latin typeface="Monaco"/>
                <a:cs typeface="Monaco"/>
              </a:rPr>
              <a:t>static String reverse(String word)</a:t>
            </a:r>
          </a:p>
          <a:p>
            <a:r>
              <a:rPr lang="en-US" sz="1200" dirty="0" smtClean="0">
                <a:latin typeface="Monaco"/>
                <a:cs typeface="Monaco"/>
              </a:rPr>
              <a:t>{</a:t>
            </a:r>
            <a:endParaRPr lang="en-US" sz="1200" dirty="0">
              <a:latin typeface="Monaco"/>
              <a:cs typeface="Monaco"/>
            </a:endParaRPr>
          </a:p>
          <a:p>
            <a:r>
              <a:rPr lang="en-US" sz="1200" dirty="0" smtClean="0">
                <a:latin typeface="Monaco"/>
                <a:cs typeface="Monaco"/>
              </a:rPr>
              <a:t>    String </a:t>
            </a:r>
            <a:r>
              <a:rPr lang="en-US" sz="1200" dirty="0" err="1">
                <a:latin typeface="Monaco"/>
                <a:cs typeface="Monaco"/>
              </a:rPr>
              <a:t>reverseWord</a:t>
            </a:r>
            <a:r>
              <a:rPr lang="en-US" sz="1200" dirty="0">
                <a:latin typeface="Monaco"/>
                <a:cs typeface="Monaco"/>
              </a:rPr>
              <a:t> = "";</a:t>
            </a:r>
          </a:p>
          <a:p>
            <a:r>
              <a:rPr lang="en-US" sz="1200" dirty="0" smtClean="0">
                <a:latin typeface="Monaco"/>
                <a:cs typeface="Monaco"/>
              </a:rPr>
              <a:t>    for </a:t>
            </a:r>
            <a:r>
              <a:rPr lang="en-US" sz="1200" dirty="0">
                <a:latin typeface="Monaco"/>
                <a:cs typeface="Monaco"/>
              </a:rPr>
              <a:t>(</a:t>
            </a:r>
            <a:r>
              <a:rPr lang="en-US" sz="1200" dirty="0" err="1">
                <a:latin typeface="Monaco"/>
                <a:cs typeface="Monaco"/>
              </a:rPr>
              <a:t>int</a:t>
            </a: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 = </a:t>
            </a:r>
            <a:r>
              <a:rPr lang="en-US" sz="1200" dirty="0" err="1">
                <a:latin typeface="Monaco"/>
                <a:cs typeface="Monaco"/>
              </a:rPr>
              <a:t>word.length</a:t>
            </a:r>
            <a:r>
              <a:rPr lang="en-US" sz="1200" dirty="0">
                <a:latin typeface="Monaco"/>
                <a:cs typeface="Monaco"/>
              </a:rPr>
              <a:t>() - 1; 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 &gt;= 0; 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--)</a:t>
            </a:r>
          </a:p>
          <a:p>
            <a:r>
              <a:rPr lang="en-US" sz="1200" dirty="0" smtClean="0">
                <a:latin typeface="Monaco"/>
                <a:cs typeface="Monaco"/>
              </a:rPr>
              <a:t>    {</a:t>
            </a:r>
            <a:endParaRPr lang="en-US" sz="1200" dirty="0">
              <a:latin typeface="Monaco"/>
              <a:cs typeface="Monaco"/>
            </a:endParaRPr>
          </a:p>
          <a:p>
            <a:r>
              <a:rPr lang="en-US" sz="1200" dirty="0" smtClean="0">
                <a:latin typeface="Monaco"/>
                <a:cs typeface="Monaco"/>
              </a:rPr>
              <a:t>        </a:t>
            </a:r>
            <a:r>
              <a:rPr lang="en-US" sz="1200" dirty="0" err="1" smtClean="0">
                <a:latin typeface="Monaco"/>
                <a:cs typeface="Monaco"/>
              </a:rPr>
              <a:t>reverseWord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>
                <a:latin typeface="Monaco"/>
                <a:cs typeface="Monaco"/>
              </a:rPr>
              <a:t>+= </a:t>
            </a:r>
            <a:r>
              <a:rPr lang="en-US" sz="1200" dirty="0" err="1">
                <a:latin typeface="Monaco"/>
                <a:cs typeface="Monaco"/>
              </a:rPr>
              <a:t>word.charAt</a:t>
            </a:r>
            <a:r>
              <a:rPr lang="en-US" sz="1200" dirty="0">
                <a:latin typeface="Monaco"/>
                <a:cs typeface="Monaco"/>
              </a:rPr>
              <a:t>(</a:t>
            </a:r>
            <a:r>
              <a:rPr lang="en-US" sz="1200" dirty="0" err="1">
                <a:latin typeface="Monaco"/>
                <a:cs typeface="Monaco"/>
              </a:rPr>
              <a:t>i</a:t>
            </a:r>
            <a:r>
              <a:rPr lang="en-US" sz="1200" dirty="0">
                <a:latin typeface="Monaco"/>
                <a:cs typeface="Monaco"/>
              </a:rPr>
              <a:t>);</a:t>
            </a:r>
          </a:p>
          <a:p>
            <a:r>
              <a:rPr lang="en-US" sz="1200" dirty="0" smtClean="0">
                <a:latin typeface="Monaco"/>
                <a:cs typeface="Monaco"/>
              </a:rPr>
              <a:t>    }</a:t>
            </a:r>
            <a:endParaRPr lang="en-US" sz="1200" dirty="0">
              <a:latin typeface="Monaco"/>
              <a:cs typeface="Monaco"/>
            </a:endParaRPr>
          </a:p>
          <a:p>
            <a:r>
              <a:rPr lang="en-US" sz="1200" dirty="0" smtClean="0">
                <a:latin typeface="Monaco"/>
                <a:cs typeface="Monaco"/>
              </a:rPr>
              <a:t>    return </a:t>
            </a:r>
            <a:r>
              <a:rPr lang="en-US" sz="1200" dirty="0" err="1">
                <a:latin typeface="Monaco"/>
                <a:cs typeface="Monaco"/>
              </a:rPr>
              <a:t>reverseWord</a:t>
            </a:r>
            <a:r>
              <a:rPr lang="en-US" sz="1200" dirty="0">
                <a:latin typeface="Monaco"/>
                <a:cs typeface="Monaco"/>
              </a:rPr>
              <a:t>;</a:t>
            </a:r>
          </a:p>
          <a:p>
            <a:r>
              <a:rPr lang="en-US" sz="1200" dirty="0" smtClean="0">
                <a:latin typeface="Monaco"/>
                <a:cs typeface="Monaco"/>
              </a:rPr>
              <a:t>}</a:t>
            </a:r>
            <a:endParaRPr lang="en-US" sz="1200" dirty="0">
              <a:latin typeface="Monaco"/>
              <a:cs typeface="Monaco"/>
            </a:endParaRPr>
          </a:p>
          <a:p>
            <a:r>
              <a:rPr lang="en-US" sz="1200" dirty="0">
                <a:latin typeface="Monaco"/>
                <a:cs typeface="Monaco"/>
              </a:rPr>
              <a:t>	</a:t>
            </a:r>
          </a:p>
          <a:p>
            <a:r>
              <a:rPr lang="en-US" sz="1200" dirty="0" smtClean="0">
                <a:latin typeface="Monaco"/>
                <a:cs typeface="Monaco"/>
              </a:rPr>
              <a:t>public </a:t>
            </a:r>
            <a:r>
              <a:rPr lang="en-US" sz="1200" dirty="0">
                <a:latin typeface="Monaco"/>
                <a:cs typeface="Monaco"/>
              </a:rPr>
              <a:t>static </a:t>
            </a:r>
            <a:r>
              <a:rPr lang="en-US" sz="1200" dirty="0" err="1">
                <a:latin typeface="Monaco"/>
                <a:cs typeface="Monaco"/>
              </a:rPr>
              <a:t>boolean</a:t>
            </a: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err="1">
                <a:latin typeface="Monaco"/>
                <a:cs typeface="Monaco"/>
              </a:rPr>
              <a:t>isPalindrome</a:t>
            </a:r>
            <a:r>
              <a:rPr lang="en-US" sz="1200" dirty="0">
                <a:latin typeface="Monaco"/>
                <a:cs typeface="Monaco"/>
              </a:rPr>
              <a:t>(String word)</a:t>
            </a:r>
          </a:p>
          <a:p>
            <a:r>
              <a:rPr lang="en-US" sz="1200" dirty="0" smtClean="0">
                <a:latin typeface="Monaco"/>
                <a:cs typeface="Monaco"/>
              </a:rPr>
              <a:t>{</a:t>
            </a:r>
            <a:endParaRPr lang="en-US" sz="1200" dirty="0">
              <a:latin typeface="Monaco"/>
              <a:cs typeface="Monaco"/>
            </a:endParaRPr>
          </a:p>
          <a:p>
            <a:r>
              <a:rPr lang="en-US" sz="1200" dirty="0" smtClean="0">
                <a:latin typeface="Monaco"/>
                <a:cs typeface="Monaco"/>
              </a:rPr>
              <a:t>    String </a:t>
            </a:r>
            <a:r>
              <a:rPr lang="en-US" sz="1200" dirty="0">
                <a:latin typeface="Monaco"/>
                <a:cs typeface="Monaco"/>
              </a:rPr>
              <a:t>reverse = reverse(word);</a:t>
            </a:r>
          </a:p>
          <a:p>
            <a:r>
              <a:rPr lang="en-US" sz="1200" dirty="0">
                <a:latin typeface="Monaco"/>
                <a:cs typeface="Monaco"/>
              </a:rPr>
              <a:t>		</a:t>
            </a:r>
          </a:p>
          <a:p>
            <a:r>
              <a:rPr lang="en-US" sz="1200" dirty="0" smtClean="0">
                <a:latin typeface="Monaco"/>
                <a:cs typeface="Monaco"/>
              </a:rPr>
              <a:t>    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>
                <a:latin typeface="Monaco"/>
                <a:cs typeface="Monaco"/>
              </a:rPr>
              <a:t>count = 0;</a:t>
            </a:r>
          </a:p>
          <a:p>
            <a:r>
              <a:rPr lang="en-US" sz="1200" dirty="0" smtClean="0">
                <a:latin typeface="Monaco"/>
                <a:cs typeface="Monaco"/>
              </a:rPr>
              <a:t>    </a:t>
            </a:r>
            <a:r>
              <a:rPr lang="en-US" sz="1200" dirty="0" err="1" smtClean="0">
                <a:latin typeface="Monaco"/>
                <a:cs typeface="Monaco"/>
              </a:rPr>
              <a:t>boolean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>
                <a:latin typeface="Monaco"/>
                <a:cs typeface="Monaco"/>
              </a:rPr>
              <a:t>matches = true;</a:t>
            </a:r>
          </a:p>
          <a:p>
            <a:r>
              <a:rPr lang="en-US" sz="1200" dirty="0" smtClean="0">
                <a:latin typeface="Monaco"/>
                <a:cs typeface="Monaco"/>
              </a:rPr>
              <a:t>    while </a:t>
            </a:r>
            <a:r>
              <a:rPr lang="en-US" sz="1200" dirty="0">
                <a:latin typeface="Monaco"/>
                <a:cs typeface="Monaco"/>
              </a:rPr>
              <a:t>(matches &amp;&amp; count &lt; </a:t>
            </a:r>
            <a:r>
              <a:rPr lang="en-US" sz="1200" dirty="0" err="1">
                <a:latin typeface="Monaco"/>
                <a:cs typeface="Monaco"/>
              </a:rPr>
              <a:t>word.length</a:t>
            </a:r>
            <a:r>
              <a:rPr lang="en-US" sz="1200" dirty="0">
                <a:latin typeface="Monaco"/>
                <a:cs typeface="Monaco"/>
              </a:rPr>
              <a:t>())</a:t>
            </a:r>
          </a:p>
          <a:p>
            <a:r>
              <a:rPr lang="en-US" sz="1200" dirty="0" smtClean="0">
                <a:latin typeface="Monaco"/>
                <a:cs typeface="Monaco"/>
              </a:rPr>
              <a:t>    {</a:t>
            </a:r>
            <a:endParaRPr lang="en-US" sz="1200" dirty="0">
              <a:latin typeface="Monaco"/>
              <a:cs typeface="Monaco"/>
            </a:endParaRPr>
          </a:p>
          <a:p>
            <a:r>
              <a:rPr lang="en-US" sz="1200" dirty="0" smtClean="0">
                <a:latin typeface="Monaco"/>
                <a:cs typeface="Monaco"/>
              </a:rPr>
              <a:t>        if </a:t>
            </a:r>
            <a:r>
              <a:rPr lang="en-US" sz="1200" dirty="0">
                <a:latin typeface="Monaco"/>
                <a:cs typeface="Monaco"/>
              </a:rPr>
              <a:t>(</a:t>
            </a:r>
            <a:r>
              <a:rPr lang="en-US" sz="1200" dirty="0" err="1">
                <a:latin typeface="Monaco"/>
                <a:cs typeface="Monaco"/>
              </a:rPr>
              <a:t>word.charAt</a:t>
            </a:r>
            <a:r>
              <a:rPr lang="en-US" sz="1200" dirty="0">
                <a:latin typeface="Monaco"/>
                <a:cs typeface="Monaco"/>
              </a:rPr>
              <a:t>(count) != </a:t>
            </a:r>
            <a:r>
              <a:rPr lang="en-US" sz="1200" dirty="0" err="1">
                <a:latin typeface="Monaco"/>
                <a:cs typeface="Monaco"/>
              </a:rPr>
              <a:t>reverse.charAt</a:t>
            </a:r>
            <a:r>
              <a:rPr lang="en-US" sz="1200" dirty="0">
                <a:latin typeface="Monaco"/>
                <a:cs typeface="Monaco"/>
              </a:rPr>
              <a:t>(count)</a:t>
            </a:r>
            <a:r>
              <a:rPr lang="en-US" sz="1200" dirty="0" smtClean="0">
                <a:latin typeface="Monaco"/>
                <a:cs typeface="Monaco"/>
              </a:rPr>
              <a:t>)</a:t>
            </a:r>
            <a:endParaRPr lang="en-US" sz="1200" dirty="0">
              <a:latin typeface="Monaco"/>
              <a:cs typeface="Monaco"/>
            </a:endParaRPr>
          </a:p>
          <a:p>
            <a:r>
              <a:rPr lang="en-US" sz="1200" dirty="0" smtClean="0">
                <a:latin typeface="Monaco"/>
                <a:cs typeface="Monaco"/>
              </a:rPr>
              <a:t>            matches </a:t>
            </a:r>
            <a:r>
              <a:rPr lang="en-US" sz="1200" dirty="0">
                <a:latin typeface="Monaco"/>
                <a:cs typeface="Monaco"/>
              </a:rPr>
              <a:t>= false;</a:t>
            </a:r>
          </a:p>
          <a:p>
            <a:r>
              <a:rPr lang="en-US" sz="1200" dirty="0" smtClean="0">
                <a:latin typeface="Monaco"/>
                <a:cs typeface="Monaco"/>
              </a:rPr>
              <a:t>        count</a:t>
            </a:r>
            <a:r>
              <a:rPr lang="en-US" sz="1200" dirty="0">
                <a:latin typeface="Monaco"/>
                <a:cs typeface="Monaco"/>
              </a:rPr>
              <a:t>++;</a:t>
            </a:r>
          </a:p>
          <a:p>
            <a:r>
              <a:rPr lang="en-US" sz="1200" dirty="0" smtClean="0">
                <a:latin typeface="Monaco"/>
                <a:cs typeface="Monaco"/>
              </a:rPr>
              <a:t>    }</a:t>
            </a:r>
            <a:endParaRPr lang="en-US" sz="1200" dirty="0">
              <a:latin typeface="Monaco"/>
              <a:cs typeface="Monaco"/>
            </a:endParaRPr>
          </a:p>
          <a:p>
            <a:r>
              <a:rPr lang="en-US" sz="1200" dirty="0" smtClean="0">
                <a:latin typeface="Monaco"/>
                <a:cs typeface="Monaco"/>
              </a:rPr>
              <a:t>    return </a:t>
            </a:r>
            <a:r>
              <a:rPr lang="en-US" sz="1200" dirty="0">
                <a:latin typeface="Monaco"/>
                <a:cs typeface="Monaco"/>
              </a:rPr>
              <a:t>matches;</a:t>
            </a:r>
          </a:p>
          <a:p>
            <a:r>
              <a:rPr lang="en-US" sz="1200" dirty="0" smtClean="0">
                <a:latin typeface="Monaco"/>
                <a:cs typeface="Monaco"/>
              </a:rPr>
              <a:t>}</a:t>
            </a:r>
            <a:endParaRPr lang="en-US" sz="12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833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10470</TotalTime>
  <Words>1411</Words>
  <Application>Microsoft Macintosh PowerPoint</Application>
  <PresentationFormat>Custom</PresentationFormat>
  <Paragraphs>274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Lecture 17: Homework #6 Review, More on Arrays</vt:lpstr>
      <vt:lpstr>Homework #6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Arrays</vt:lpstr>
      <vt:lpstr>Review of Arrays</vt:lpstr>
      <vt:lpstr>Review of Arrays</vt:lpstr>
      <vt:lpstr>Review of Arrays</vt:lpstr>
      <vt:lpstr>Arrays and User Input</vt:lpstr>
      <vt:lpstr>Example: Above or below average</vt:lpstr>
      <vt:lpstr>PowerPoint Presentation</vt:lpstr>
      <vt:lpstr>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Rachel Trana</cp:lastModifiedBy>
  <cp:revision>1646</cp:revision>
  <cp:lastPrinted>2014-10-29T01:32:50Z</cp:lastPrinted>
  <dcterms:created xsi:type="dcterms:W3CDTF">2014-04-17T23:20:26Z</dcterms:created>
  <dcterms:modified xsi:type="dcterms:W3CDTF">2014-11-05T04:47:51Z</dcterms:modified>
</cp:coreProperties>
</file>