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2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56" autoAdjust="0"/>
  </p:normalViewPr>
  <p:slideViewPr>
    <p:cSldViewPr>
      <p:cViewPr>
        <p:scale>
          <a:sx n="82" d="100"/>
          <a:sy n="82" d="100"/>
        </p:scale>
        <p:origin x="-376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11/10/14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11/10/14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0" y="3075711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0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8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8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41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1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2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3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2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7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716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65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025775"/>
            <a:ext cx="103632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Lecture 18: Arrays and Methods</a:t>
            </a:r>
            <a:endParaRPr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28800" y="4648200"/>
            <a:ext cx="85344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Reading: Chapter 7, 7.6 - 7.7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11826" y="1676400"/>
            <a:ext cx="105181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 a new java file named </a:t>
            </a:r>
            <a:r>
              <a:rPr lang="en-US" sz="2400" dirty="0" err="1" smtClean="0"/>
              <a:t>Counts.java</a:t>
            </a:r>
            <a:r>
              <a:rPr lang="en-US" sz="2400" dirty="0" smtClean="0"/>
              <a:t>. Your program should create an array of </a:t>
            </a:r>
          </a:p>
          <a:p>
            <a:r>
              <a:rPr lang="en-US" sz="2400" dirty="0" smtClean="0"/>
              <a:t>10 random numbers between 0 and 9.  Create a method with the following header </a:t>
            </a:r>
          </a:p>
          <a:p>
            <a:r>
              <a:rPr lang="en-US" sz="2400" dirty="0" smtClean="0"/>
              <a:t>that returns an array of how many times each digit between 0 and 9 occurs in your</a:t>
            </a:r>
          </a:p>
          <a:p>
            <a:r>
              <a:rPr lang="en-US" sz="2400" dirty="0" smtClean="0"/>
              <a:t>array. Print out the original array and print out these counts of each digit.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711966" y="3657600"/>
            <a:ext cx="627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public static </a:t>
            </a:r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[] </a:t>
            </a:r>
            <a:r>
              <a:rPr lang="en-US" dirty="0" err="1" smtClean="0">
                <a:latin typeface="Monaco"/>
                <a:cs typeface="Monaco"/>
              </a:rPr>
              <a:t>countDigits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[] array)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094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70328" y="76200"/>
            <a:ext cx="7988072" cy="6694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dirty="0" smtClean="0">
                <a:latin typeface="Monaco"/>
                <a:cs typeface="Monaco"/>
              </a:rPr>
              <a:t>public </a:t>
            </a:r>
            <a:r>
              <a:rPr lang="en-US" sz="1300" dirty="0">
                <a:latin typeface="Monaco"/>
                <a:cs typeface="Monaco"/>
              </a:rPr>
              <a:t>static void main(String[] </a:t>
            </a:r>
            <a:r>
              <a:rPr lang="en-US" sz="1300" dirty="0" err="1">
                <a:latin typeface="Monaco"/>
                <a:cs typeface="Monaco"/>
              </a:rPr>
              <a:t>args</a:t>
            </a:r>
            <a:r>
              <a:rPr lang="en-US" sz="1300" dirty="0">
                <a:latin typeface="Monaco"/>
                <a:cs typeface="Monaco"/>
              </a:rPr>
              <a:t>)</a:t>
            </a:r>
          </a:p>
          <a:p>
            <a:r>
              <a:rPr lang="en-US" sz="1300" dirty="0" smtClean="0">
                <a:latin typeface="Monaco"/>
                <a:cs typeface="Monaco"/>
              </a:rPr>
              <a:t>{</a:t>
            </a:r>
            <a:endParaRPr lang="en-US" sz="1300" dirty="0">
              <a:latin typeface="Monaco"/>
              <a:cs typeface="Monaco"/>
            </a:endParaRPr>
          </a:p>
          <a:p>
            <a:r>
              <a:rPr lang="en-US" sz="1300" dirty="0" smtClean="0">
                <a:latin typeface="Monaco"/>
                <a:cs typeface="Monaco"/>
              </a:rPr>
              <a:t>    </a:t>
            </a:r>
            <a:r>
              <a:rPr lang="en-US" sz="1300" dirty="0" err="1" smtClean="0">
                <a:latin typeface="Monaco"/>
                <a:cs typeface="Monaco"/>
              </a:rPr>
              <a:t>int</a:t>
            </a:r>
            <a:r>
              <a:rPr lang="en-US" sz="1300" dirty="0">
                <a:latin typeface="Monaco"/>
                <a:cs typeface="Monaco"/>
              </a:rPr>
              <a:t>[] </a:t>
            </a:r>
            <a:r>
              <a:rPr lang="en-US" sz="1300" dirty="0" err="1">
                <a:latin typeface="Monaco"/>
                <a:cs typeface="Monaco"/>
              </a:rPr>
              <a:t>randNums</a:t>
            </a:r>
            <a:r>
              <a:rPr lang="en-US" sz="1300" dirty="0">
                <a:latin typeface="Monaco"/>
                <a:cs typeface="Monaco"/>
              </a:rPr>
              <a:t> = new </a:t>
            </a:r>
            <a:r>
              <a:rPr lang="en-US" sz="1300" dirty="0" err="1">
                <a:latin typeface="Monaco"/>
                <a:cs typeface="Monaco"/>
              </a:rPr>
              <a:t>int</a:t>
            </a:r>
            <a:r>
              <a:rPr lang="en-US" sz="1300" dirty="0">
                <a:latin typeface="Monaco"/>
                <a:cs typeface="Monaco"/>
              </a:rPr>
              <a:t>[10];</a:t>
            </a:r>
          </a:p>
          <a:p>
            <a:r>
              <a:rPr lang="en-US" sz="1300" dirty="0" smtClean="0">
                <a:latin typeface="Monaco"/>
                <a:cs typeface="Monaco"/>
              </a:rPr>
              <a:t>    for </a:t>
            </a:r>
            <a:r>
              <a:rPr lang="en-US" sz="1300" dirty="0">
                <a:latin typeface="Monaco"/>
                <a:cs typeface="Monaco"/>
              </a:rPr>
              <a:t>(</a:t>
            </a:r>
            <a:r>
              <a:rPr lang="en-US" sz="1300" dirty="0" err="1">
                <a:latin typeface="Monaco"/>
                <a:cs typeface="Monaco"/>
              </a:rPr>
              <a:t>int</a:t>
            </a:r>
            <a:r>
              <a:rPr lang="en-US" sz="1300" dirty="0">
                <a:latin typeface="Monaco"/>
                <a:cs typeface="Monaco"/>
              </a:rPr>
              <a:t> </a:t>
            </a:r>
            <a:r>
              <a:rPr lang="en-US" sz="1300" dirty="0" err="1">
                <a:latin typeface="Monaco"/>
                <a:cs typeface="Monaco"/>
              </a:rPr>
              <a:t>i</a:t>
            </a:r>
            <a:r>
              <a:rPr lang="en-US" sz="1300" dirty="0">
                <a:latin typeface="Monaco"/>
                <a:cs typeface="Monaco"/>
              </a:rPr>
              <a:t> = 0; </a:t>
            </a:r>
            <a:r>
              <a:rPr lang="en-US" sz="1300" dirty="0" err="1">
                <a:latin typeface="Monaco"/>
                <a:cs typeface="Monaco"/>
              </a:rPr>
              <a:t>i</a:t>
            </a:r>
            <a:r>
              <a:rPr lang="en-US" sz="1300" dirty="0">
                <a:latin typeface="Monaco"/>
                <a:cs typeface="Monaco"/>
              </a:rPr>
              <a:t> &lt; </a:t>
            </a:r>
            <a:r>
              <a:rPr lang="en-US" sz="1300" dirty="0" err="1">
                <a:latin typeface="Monaco"/>
                <a:cs typeface="Monaco"/>
              </a:rPr>
              <a:t>randNums.length</a:t>
            </a:r>
            <a:r>
              <a:rPr lang="en-US" sz="1300" dirty="0">
                <a:latin typeface="Monaco"/>
                <a:cs typeface="Monaco"/>
              </a:rPr>
              <a:t>; </a:t>
            </a:r>
            <a:r>
              <a:rPr lang="en-US" sz="1300" dirty="0" err="1">
                <a:latin typeface="Monaco"/>
                <a:cs typeface="Monaco"/>
              </a:rPr>
              <a:t>i</a:t>
            </a:r>
            <a:r>
              <a:rPr lang="en-US" sz="1300" dirty="0">
                <a:latin typeface="Monaco"/>
                <a:cs typeface="Monaco"/>
              </a:rPr>
              <a:t>++)</a:t>
            </a:r>
          </a:p>
          <a:p>
            <a:r>
              <a:rPr lang="en-US" sz="1300" dirty="0" smtClean="0">
                <a:latin typeface="Monaco"/>
                <a:cs typeface="Monaco"/>
              </a:rPr>
              <a:t>    {</a:t>
            </a:r>
            <a:endParaRPr lang="en-US" sz="1300" dirty="0">
              <a:latin typeface="Monaco"/>
              <a:cs typeface="Monaco"/>
            </a:endParaRPr>
          </a:p>
          <a:p>
            <a:r>
              <a:rPr lang="en-US" sz="1300" dirty="0" smtClean="0">
                <a:latin typeface="Monaco"/>
                <a:cs typeface="Monaco"/>
              </a:rPr>
              <a:t>        </a:t>
            </a:r>
            <a:r>
              <a:rPr lang="en-US" sz="1300" dirty="0" err="1" smtClean="0">
                <a:latin typeface="Monaco"/>
                <a:cs typeface="Monaco"/>
              </a:rPr>
              <a:t>randNums</a:t>
            </a:r>
            <a:r>
              <a:rPr lang="en-US" sz="1300" dirty="0">
                <a:latin typeface="Monaco"/>
                <a:cs typeface="Monaco"/>
              </a:rPr>
              <a:t>[</a:t>
            </a:r>
            <a:r>
              <a:rPr lang="en-US" sz="1300" dirty="0" err="1">
                <a:latin typeface="Monaco"/>
                <a:cs typeface="Monaco"/>
              </a:rPr>
              <a:t>i</a:t>
            </a:r>
            <a:r>
              <a:rPr lang="en-US" sz="1300" dirty="0">
                <a:latin typeface="Monaco"/>
                <a:cs typeface="Monaco"/>
              </a:rPr>
              <a:t>] = (</a:t>
            </a:r>
            <a:r>
              <a:rPr lang="en-US" sz="1300" dirty="0" err="1">
                <a:latin typeface="Monaco"/>
                <a:cs typeface="Monaco"/>
              </a:rPr>
              <a:t>int</a:t>
            </a:r>
            <a:r>
              <a:rPr lang="en-US" sz="1300" dirty="0">
                <a:latin typeface="Monaco"/>
                <a:cs typeface="Monaco"/>
              </a:rPr>
              <a:t>) (10 * </a:t>
            </a:r>
            <a:r>
              <a:rPr lang="en-US" sz="1300" dirty="0" err="1">
                <a:latin typeface="Monaco"/>
                <a:cs typeface="Monaco"/>
              </a:rPr>
              <a:t>Math.random</a:t>
            </a:r>
            <a:r>
              <a:rPr lang="en-US" sz="1300" dirty="0">
                <a:latin typeface="Monaco"/>
                <a:cs typeface="Monaco"/>
              </a:rPr>
              <a:t>())</a:t>
            </a:r>
            <a:r>
              <a:rPr lang="en-US" sz="1300" dirty="0" smtClean="0">
                <a:latin typeface="Monaco"/>
                <a:cs typeface="Monaco"/>
              </a:rPr>
              <a:t>;</a:t>
            </a:r>
          </a:p>
          <a:p>
            <a:r>
              <a:rPr lang="en-US" sz="1300" dirty="0">
                <a:latin typeface="Monaco"/>
                <a:cs typeface="Monaco"/>
              </a:rPr>
              <a:t> </a:t>
            </a:r>
            <a:r>
              <a:rPr lang="en-US" sz="1300" dirty="0" smtClean="0">
                <a:latin typeface="Monaco"/>
                <a:cs typeface="Monaco"/>
              </a:rPr>
              <a:t>   }</a:t>
            </a:r>
            <a:endParaRPr lang="en-US" sz="1300" dirty="0">
              <a:latin typeface="Monaco"/>
              <a:cs typeface="Monaco"/>
            </a:endParaRPr>
          </a:p>
          <a:p>
            <a:r>
              <a:rPr lang="en-US" sz="1300" dirty="0">
                <a:latin typeface="Monaco"/>
                <a:cs typeface="Monaco"/>
              </a:rPr>
              <a:t>		</a:t>
            </a:r>
          </a:p>
          <a:p>
            <a:r>
              <a:rPr lang="en-US" sz="1300" dirty="0" smtClean="0">
                <a:latin typeface="Monaco"/>
                <a:cs typeface="Monaco"/>
              </a:rPr>
              <a:t>    for </a:t>
            </a:r>
            <a:r>
              <a:rPr lang="en-US" sz="1300" dirty="0">
                <a:latin typeface="Monaco"/>
                <a:cs typeface="Monaco"/>
              </a:rPr>
              <a:t>(</a:t>
            </a:r>
            <a:r>
              <a:rPr lang="en-US" sz="1300" dirty="0" err="1">
                <a:latin typeface="Monaco"/>
                <a:cs typeface="Monaco"/>
              </a:rPr>
              <a:t>int</a:t>
            </a:r>
            <a:r>
              <a:rPr lang="en-US" sz="1300" dirty="0">
                <a:latin typeface="Monaco"/>
                <a:cs typeface="Monaco"/>
              </a:rPr>
              <a:t> </a:t>
            </a:r>
            <a:r>
              <a:rPr lang="en-US" sz="1300" dirty="0" err="1">
                <a:latin typeface="Monaco"/>
                <a:cs typeface="Monaco"/>
              </a:rPr>
              <a:t>i</a:t>
            </a:r>
            <a:r>
              <a:rPr lang="en-US" sz="1300" dirty="0">
                <a:latin typeface="Monaco"/>
                <a:cs typeface="Monaco"/>
              </a:rPr>
              <a:t> = 0; </a:t>
            </a:r>
            <a:r>
              <a:rPr lang="en-US" sz="1300" dirty="0" err="1">
                <a:latin typeface="Monaco"/>
                <a:cs typeface="Monaco"/>
              </a:rPr>
              <a:t>i</a:t>
            </a:r>
            <a:r>
              <a:rPr lang="en-US" sz="1300" dirty="0">
                <a:latin typeface="Monaco"/>
                <a:cs typeface="Monaco"/>
              </a:rPr>
              <a:t> &lt; </a:t>
            </a:r>
            <a:r>
              <a:rPr lang="en-US" sz="1300" dirty="0" err="1">
                <a:latin typeface="Monaco"/>
                <a:cs typeface="Monaco"/>
              </a:rPr>
              <a:t>randNums.length</a:t>
            </a:r>
            <a:r>
              <a:rPr lang="en-US" sz="1300" dirty="0">
                <a:latin typeface="Monaco"/>
                <a:cs typeface="Monaco"/>
              </a:rPr>
              <a:t>; </a:t>
            </a:r>
            <a:r>
              <a:rPr lang="en-US" sz="1300" dirty="0" err="1">
                <a:latin typeface="Monaco"/>
                <a:cs typeface="Monaco"/>
              </a:rPr>
              <a:t>i</a:t>
            </a:r>
            <a:r>
              <a:rPr lang="en-US" sz="1300" dirty="0">
                <a:latin typeface="Monaco"/>
                <a:cs typeface="Monaco"/>
              </a:rPr>
              <a:t>++</a:t>
            </a:r>
            <a:r>
              <a:rPr lang="en-US" sz="1300" dirty="0" smtClean="0">
                <a:latin typeface="Monaco"/>
                <a:cs typeface="Monaco"/>
              </a:rPr>
              <a:t>)</a:t>
            </a:r>
          </a:p>
          <a:p>
            <a:r>
              <a:rPr lang="en-US" sz="1300" dirty="0" smtClean="0">
                <a:latin typeface="Monaco"/>
                <a:cs typeface="Monaco"/>
              </a:rPr>
              <a:t>    {</a:t>
            </a:r>
          </a:p>
          <a:p>
            <a:r>
              <a:rPr lang="en-US" sz="1300" dirty="0">
                <a:latin typeface="Monaco"/>
                <a:cs typeface="Monaco"/>
              </a:rPr>
              <a:t> </a:t>
            </a:r>
            <a:r>
              <a:rPr lang="en-US" sz="1300" dirty="0" smtClean="0">
                <a:latin typeface="Monaco"/>
                <a:cs typeface="Monaco"/>
              </a:rPr>
              <a:t>       </a:t>
            </a:r>
            <a:r>
              <a:rPr lang="en-US" sz="1300" dirty="0" err="1" smtClean="0">
                <a:latin typeface="Monaco"/>
                <a:cs typeface="Monaco"/>
              </a:rPr>
              <a:t>System.out.print</a:t>
            </a:r>
            <a:r>
              <a:rPr lang="en-US" sz="1300" dirty="0">
                <a:latin typeface="Monaco"/>
                <a:cs typeface="Monaco"/>
              </a:rPr>
              <a:t>(</a:t>
            </a:r>
            <a:r>
              <a:rPr lang="en-US" sz="1300" dirty="0" err="1">
                <a:latin typeface="Monaco"/>
                <a:cs typeface="Monaco"/>
              </a:rPr>
              <a:t>randNums</a:t>
            </a:r>
            <a:r>
              <a:rPr lang="en-US" sz="1300" dirty="0">
                <a:latin typeface="Monaco"/>
                <a:cs typeface="Monaco"/>
              </a:rPr>
              <a:t>[</a:t>
            </a:r>
            <a:r>
              <a:rPr lang="en-US" sz="1300" dirty="0" err="1">
                <a:latin typeface="Monaco"/>
                <a:cs typeface="Monaco"/>
              </a:rPr>
              <a:t>i</a:t>
            </a:r>
            <a:r>
              <a:rPr lang="en-US" sz="1300" dirty="0">
                <a:latin typeface="Monaco"/>
                <a:cs typeface="Monaco"/>
              </a:rPr>
              <a:t>] + " ")</a:t>
            </a:r>
            <a:r>
              <a:rPr lang="en-US" sz="1300" dirty="0" smtClean="0">
                <a:latin typeface="Monaco"/>
                <a:cs typeface="Monaco"/>
              </a:rPr>
              <a:t>;</a:t>
            </a:r>
          </a:p>
          <a:p>
            <a:r>
              <a:rPr lang="en-US" sz="1300" dirty="0">
                <a:latin typeface="Monaco"/>
                <a:cs typeface="Monaco"/>
              </a:rPr>
              <a:t> </a:t>
            </a:r>
            <a:r>
              <a:rPr lang="en-US" sz="1300" dirty="0" smtClean="0">
                <a:latin typeface="Monaco"/>
                <a:cs typeface="Monaco"/>
              </a:rPr>
              <a:t>   }</a:t>
            </a:r>
            <a:endParaRPr lang="en-US" sz="1300" dirty="0">
              <a:latin typeface="Monaco"/>
              <a:cs typeface="Monaco"/>
            </a:endParaRPr>
          </a:p>
          <a:p>
            <a:r>
              <a:rPr lang="en-US" sz="1300" dirty="0" smtClean="0">
                <a:latin typeface="Monaco"/>
                <a:cs typeface="Monaco"/>
              </a:rPr>
              <a:t>    </a:t>
            </a:r>
            <a:r>
              <a:rPr lang="en-US" sz="1300" dirty="0" err="1" smtClean="0">
                <a:latin typeface="Monaco"/>
                <a:cs typeface="Monaco"/>
              </a:rPr>
              <a:t>System.out.println</a:t>
            </a:r>
            <a:r>
              <a:rPr lang="en-US" sz="1300" dirty="0">
                <a:latin typeface="Monaco"/>
                <a:cs typeface="Monaco"/>
              </a:rPr>
              <a:t>();</a:t>
            </a:r>
          </a:p>
          <a:p>
            <a:r>
              <a:rPr lang="en-US" sz="1300" dirty="0">
                <a:latin typeface="Monaco"/>
                <a:cs typeface="Monaco"/>
              </a:rPr>
              <a:t>		</a:t>
            </a:r>
          </a:p>
          <a:p>
            <a:r>
              <a:rPr lang="en-US" sz="1300" dirty="0" smtClean="0">
                <a:latin typeface="Monaco"/>
                <a:cs typeface="Monaco"/>
              </a:rPr>
              <a:t>    </a:t>
            </a:r>
            <a:r>
              <a:rPr lang="en-US" sz="1300" dirty="0" err="1" smtClean="0">
                <a:latin typeface="Monaco"/>
                <a:cs typeface="Monaco"/>
              </a:rPr>
              <a:t>int</a:t>
            </a:r>
            <a:r>
              <a:rPr lang="en-US" sz="1300" dirty="0">
                <a:latin typeface="Monaco"/>
                <a:cs typeface="Monaco"/>
              </a:rPr>
              <a:t>[] counts = </a:t>
            </a:r>
            <a:r>
              <a:rPr lang="en-US" sz="1300" dirty="0" err="1">
                <a:latin typeface="Monaco"/>
                <a:cs typeface="Monaco"/>
              </a:rPr>
              <a:t>countDigits</a:t>
            </a:r>
            <a:r>
              <a:rPr lang="en-US" sz="1300" dirty="0">
                <a:latin typeface="Monaco"/>
                <a:cs typeface="Monaco"/>
              </a:rPr>
              <a:t>(</a:t>
            </a:r>
            <a:r>
              <a:rPr lang="en-US" sz="1300" dirty="0" err="1">
                <a:latin typeface="Monaco"/>
                <a:cs typeface="Monaco"/>
              </a:rPr>
              <a:t>randNums</a:t>
            </a:r>
            <a:r>
              <a:rPr lang="en-US" sz="1300" dirty="0">
                <a:latin typeface="Monaco"/>
                <a:cs typeface="Monaco"/>
              </a:rPr>
              <a:t>);</a:t>
            </a:r>
          </a:p>
          <a:p>
            <a:r>
              <a:rPr lang="en-US" sz="1300" dirty="0" smtClean="0">
                <a:latin typeface="Monaco"/>
                <a:cs typeface="Monaco"/>
              </a:rPr>
              <a:t>    for </a:t>
            </a:r>
            <a:r>
              <a:rPr lang="en-US" sz="1300" dirty="0">
                <a:latin typeface="Monaco"/>
                <a:cs typeface="Monaco"/>
              </a:rPr>
              <a:t>(</a:t>
            </a:r>
            <a:r>
              <a:rPr lang="en-US" sz="1300" dirty="0" err="1">
                <a:latin typeface="Monaco"/>
                <a:cs typeface="Monaco"/>
              </a:rPr>
              <a:t>int</a:t>
            </a:r>
            <a:r>
              <a:rPr lang="en-US" sz="1300" dirty="0">
                <a:latin typeface="Monaco"/>
                <a:cs typeface="Monaco"/>
              </a:rPr>
              <a:t> </a:t>
            </a:r>
            <a:r>
              <a:rPr lang="en-US" sz="1300" dirty="0" err="1">
                <a:latin typeface="Monaco"/>
                <a:cs typeface="Monaco"/>
              </a:rPr>
              <a:t>i</a:t>
            </a:r>
            <a:r>
              <a:rPr lang="en-US" sz="1300" dirty="0">
                <a:latin typeface="Monaco"/>
                <a:cs typeface="Monaco"/>
              </a:rPr>
              <a:t> = 0; </a:t>
            </a:r>
            <a:r>
              <a:rPr lang="en-US" sz="1300" dirty="0" err="1">
                <a:latin typeface="Monaco"/>
                <a:cs typeface="Monaco"/>
              </a:rPr>
              <a:t>i</a:t>
            </a:r>
            <a:r>
              <a:rPr lang="en-US" sz="1300" dirty="0">
                <a:latin typeface="Monaco"/>
                <a:cs typeface="Monaco"/>
              </a:rPr>
              <a:t> &lt; </a:t>
            </a:r>
            <a:r>
              <a:rPr lang="en-US" sz="1300" dirty="0" err="1">
                <a:latin typeface="Monaco"/>
                <a:cs typeface="Monaco"/>
              </a:rPr>
              <a:t>counts.length</a:t>
            </a:r>
            <a:r>
              <a:rPr lang="en-US" sz="1300" dirty="0">
                <a:latin typeface="Monaco"/>
                <a:cs typeface="Monaco"/>
              </a:rPr>
              <a:t>; </a:t>
            </a:r>
            <a:r>
              <a:rPr lang="en-US" sz="1300" dirty="0" err="1">
                <a:latin typeface="Monaco"/>
                <a:cs typeface="Monaco"/>
              </a:rPr>
              <a:t>i</a:t>
            </a:r>
            <a:r>
              <a:rPr lang="en-US" sz="1300" dirty="0">
                <a:latin typeface="Monaco"/>
                <a:cs typeface="Monaco"/>
              </a:rPr>
              <a:t>++)</a:t>
            </a:r>
          </a:p>
          <a:p>
            <a:r>
              <a:rPr lang="en-US" sz="1300" dirty="0" smtClean="0">
                <a:latin typeface="Monaco"/>
                <a:cs typeface="Monaco"/>
              </a:rPr>
              <a:t>    {</a:t>
            </a:r>
            <a:endParaRPr lang="en-US" sz="1300" dirty="0">
              <a:latin typeface="Monaco"/>
              <a:cs typeface="Monaco"/>
            </a:endParaRPr>
          </a:p>
          <a:p>
            <a:r>
              <a:rPr lang="en-US" sz="1300" dirty="0" smtClean="0">
                <a:latin typeface="Monaco"/>
                <a:cs typeface="Monaco"/>
              </a:rPr>
              <a:t>        </a:t>
            </a:r>
            <a:r>
              <a:rPr lang="en-US" sz="1300" dirty="0" err="1" smtClean="0">
                <a:latin typeface="Monaco"/>
                <a:cs typeface="Monaco"/>
              </a:rPr>
              <a:t>System.out.println</a:t>
            </a:r>
            <a:r>
              <a:rPr lang="en-US" sz="1300" dirty="0">
                <a:latin typeface="Monaco"/>
                <a:cs typeface="Monaco"/>
              </a:rPr>
              <a:t>("Digit " + </a:t>
            </a:r>
            <a:r>
              <a:rPr lang="en-US" sz="1300" dirty="0" err="1">
                <a:latin typeface="Monaco"/>
                <a:cs typeface="Monaco"/>
              </a:rPr>
              <a:t>i</a:t>
            </a:r>
            <a:r>
              <a:rPr lang="en-US" sz="1300" dirty="0">
                <a:latin typeface="Monaco"/>
                <a:cs typeface="Monaco"/>
              </a:rPr>
              <a:t> + " occurs " + counts[</a:t>
            </a:r>
            <a:r>
              <a:rPr lang="en-US" sz="1300" dirty="0" err="1">
                <a:latin typeface="Monaco"/>
                <a:cs typeface="Monaco"/>
              </a:rPr>
              <a:t>i</a:t>
            </a:r>
            <a:r>
              <a:rPr lang="en-US" sz="1300" dirty="0">
                <a:latin typeface="Monaco"/>
                <a:cs typeface="Monaco"/>
              </a:rPr>
              <a:t>] + " times.");</a:t>
            </a:r>
          </a:p>
          <a:p>
            <a:r>
              <a:rPr lang="en-US" sz="1300" dirty="0" smtClean="0">
                <a:latin typeface="Monaco"/>
                <a:cs typeface="Monaco"/>
              </a:rPr>
              <a:t>    }</a:t>
            </a:r>
            <a:endParaRPr lang="en-US" sz="1300" dirty="0">
              <a:latin typeface="Monaco"/>
              <a:cs typeface="Monaco"/>
            </a:endParaRPr>
          </a:p>
          <a:p>
            <a:r>
              <a:rPr lang="en-US" sz="1300" dirty="0" smtClean="0">
                <a:latin typeface="Monaco"/>
                <a:cs typeface="Monaco"/>
              </a:rPr>
              <a:t>}</a:t>
            </a:r>
            <a:endParaRPr lang="en-US" sz="1300" dirty="0">
              <a:latin typeface="Monaco"/>
              <a:cs typeface="Monaco"/>
            </a:endParaRPr>
          </a:p>
          <a:p>
            <a:r>
              <a:rPr lang="en-US" sz="1300" dirty="0">
                <a:latin typeface="Monaco"/>
                <a:cs typeface="Monaco"/>
              </a:rPr>
              <a:t>	</a:t>
            </a:r>
          </a:p>
          <a:p>
            <a:r>
              <a:rPr lang="en-US" sz="1300" dirty="0" smtClean="0">
                <a:latin typeface="Monaco"/>
                <a:cs typeface="Monaco"/>
              </a:rPr>
              <a:t>public </a:t>
            </a:r>
            <a:r>
              <a:rPr lang="en-US" sz="1300" dirty="0">
                <a:latin typeface="Monaco"/>
                <a:cs typeface="Monaco"/>
              </a:rPr>
              <a:t>static </a:t>
            </a:r>
            <a:r>
              <a:rPr lang="en-US" sz="1300" dirty="0" err="1">
                <a:latin typeface="Monaco"/>
                <a:cs typeface="Monaco"/>
              </a:rPr>
              <a:t>int</a:t>
            </a:r>
            <a:r>
              <a:rPr lang="en-US" sz="1300" dirty="0">
                <a:latin typeface="Monaco"/>
                <a:cs typeface="Monaco"/>
              </a:rPr>
              <a:t>[] </a:t>
            </a:r>
            <a:r>
              <a:rPr lang="en-US" sz="1300" dirty="0" err="1">
                <a:latin typeface="Monaco"/>
                <a:cs typeface="Monaco"/>
              </a:rPr>
              <a:t>countDigits</a:t>
            </a:r>
            <a:r>
              <a:rPr lang="en-US" sz="1300" dirty="0">
                <a:latin typeface="Monaco"/>
                <a:cs typeface="Monaco"/>
              </a:rPr>
              <a:t>(</a:t>
            </a:r>
            <a:r>
              <a:rPr lang="en-US" sz="1300" dirty="0" err="1">
                <a:latin typeface="Monaco"/>
                <a:cs typeface="Monaco"/>
              </a:rPr>
              <a:t>int</a:t>
            </a:r>
            <a:r>
              <a:rPr lang="en-US" sz="1300" dirty="0">
                <a:latin typeface="Monaco"/>
                <a:cs typeface="Monaco"/>
              </a:rPr>
              <a:t>[] array)</a:t>
            </a:r>
          </a:p>
          <a:p>
            <a:r>
              <a:rPr lang="en-US" sz="1300" dirty="0" smtClean="0">
                <a:latin typeface="Monaco"/>
                <a:cs typeface="Monaco"/>
              </a:rPr>
              <a:t>{</a:t>
            </a:r>
            <a:endParaRPr lang="en-US" sz="1300" dirty="0">
              <a:latin typeface="Monaco"/>
              <a:cs typeface="Monaco"/>
            </a:endParaRPr>
          </a:p>
          <a:p>
            <a:r>
              <a:rPr lang="en-US" sz="1300" dirty="0" smtClean="0">
                <a:latin typeface="Monaco"/>
                <a:cs typeface="Monaco"/>
              </a:rPr>
              <a:t>    </a:t>
            </a:r>
            <a:r>
              <a:rPr lang="en-US" sz="1300" dirty="0" err="1" smtClean="0">
                <a:latin typeface="Monaco"/>
                <a:cs typeface="Monaco"/>
              </a:rPr>
              <a:t>int</a:t>
            </a:r>
            <a:r>
              <a:rPr lang="en-US" sz="1300" smtClean="0">
                <a:latin typeface="Monaco"/>
                <a:cs typeface="Monaco"/>
              </a:rPr>
              <a:t>[] counts </a:t>
            </a:r>
            <a:r>
              <a:rPr lang="en-US" sz="1300" dirty="0">
                <a:latin typeface="Monaco"/>
                <a:cs typeface="Monaco"/>
              </a:rPr>
              <a:t>= new </a:t>
            </a:r>
            <a:r>
              <a:rPr lang="en-US" sz="1300" dirty="0" err="1">
                <a:latin typeface="Monaco"/>
                <a:cs typeface="Monaco"/>
              </a:rPr>
              <a:t>int</a:t>
            </a:r>
            <a:r>
              <a:rPr lang="en-US" sz="1300" dirty="0">
                <a:latin typeface="Monaco"/>
                <a:cs typeface="Monaco"/>
              </a:rPr>
              <a:t>[</a:t>
            </a:r>
            <a:r>
              <a:rPr lang="en-US" sz="1300" dirty="0" err="1">
                <a:latin typeface="Monaco"/>
                <a:cs typeface="Monaco"/>
              </a:rPr>
              <a:t>array.length</a:t>
            </a:r>
            <a:r>
              <a:rPr lang="en-US" sz="1300" dirty="0">
                <a:latin typeface="Monaco"/>
                <a:cs typeface="Monaco"/>
              </a:rPr>
              <a:t>];</a:t>
            </a:r>
          </a:p>
          <a:p>
            <a:r>
              <a:rPr lang="en-US" sz="1300" dirty="0" smtClean="0">
                <a:latin typeface="Monaco"/>
                <a:cs typeface="Monaco"/>
              </a:rPr>
              <a:t>    </a:t>
            </a:r>
            <a:r>
              <a:rPr lang="en-US" sz="1300" dirty="0" err="1" smtClean="0">
                <a:latin typeface="Monaco"/>
                <a:cs typeface="Monaco"/>
              </a:rPr>
              <a:t>int</a:t>
            </a:r>
            <a:r>
              <a:rPr lang="en-US" sz="1300" dirty="0" smtClean="0">
                <a:latin typeface="Monaco"/>
                <a:cs typeface="Monaco"/>
              </a:rPr>
              <a:t> </a:t>
            </a:r>
            <a:r>
              <a:rPr lang="en-US" sz="1300" dirty="0">
                <a:latin typeface="Monaco"/>
                <a:cs typeface="Monaco"/>
              </a:rPr>
              <a:t>digit;</a:t>
            </a:r>
          </a:p>
          <a:p>
            <a:r>
              <a:rPr lang="en-US" sz="1300" dirty="0" smtClean="0">
                <a:latin typeface="Monaco"/>
                <a:cs typeface="Monaco"/>
              </a:rPr>
              <a:t>    for </a:t>
            </a:r>
            <a:r>
              <a:rPr lang="en-US" sz="1300" dirty="0">
                <a:latin typeface="Monaco"/>
                <a:cs typeface="Monaco"/>
              </a:rPr>
              <a:t>(</a:t>
            </a:r>
            <a:r>
              <a:rPr lang="en-US" sz="1300" dirty="0" err="1">
                <a:latin typeface="Monaco"/>
                <a:cs typeface="Monaco"/>
              </a:rPr>
              <a:t>int</a:t>
            </a:r>
            <a:r>
              <a:rPr lang="en-US" sz="1300" dirty="0">
                <a:latin typeface="Monaco"/>
                <a:cs typeface="Monaco"/>
              </a:rPr>
              <a:t> </a:t>
            </a:r>
            <a:r>
              <a:rPr lang="en-US" sz="1300" dirty="0" err="1">
                <a:latin typeface="Monaco"/>
                <a:cs typeface="Monaco"/>
              </a:rPr>
              <a:t>i</a:t>
            </a:r>
            <a:r>
              <a:rPr lang="en-US" sz="1300" dirty="0">
                <a:latin typeface="Monaco"/>
                <a:cs typeface="Monaco"/>
              </a:rPr>
              <a:t> = 0; </a:t>
            </a:r>
            <a:r>
              <a:rPr lang="en-US" sz="1300" dirty="0" err="1">
                <a:latin typeface="Monaco"/>
                <a:cs typeface="Monaco"/>
              </a:rPr>
              <a:t>i</a:t>
            </a:r>
            <a:r>
              <a:rPr lang="en-US" sz="1300" dirty="0">
                <a:latin typeface="Monaco"/>
                <a:cs typeface="Monaco"/>
              </a:rPr>
              <a:t> &lt; </a:t>
            </a:r>
            <a:r>
              <a:rPr lang="en-US" sz="1300" dirty="0" err="1">
                <a:latin typeface="Monaco"/>
                <a:cs typeface="Monaco"/>
              </a:rPr>
              <a:t>array.length</a:t>
            </a:r>
            <a:r>
              <a:rPr lang="en-US" sz="1300" dirty="0">
                <a:latin typeface="Monaco"/>
                <a:cs typeface="Monaco"/>
              </a:rPr>
              <a:t>; </a:t>
            </a:r>
            <a:r>
              <a:rPr lang="en-US" sz="1300" dirty="0" err="1">
                <a:latin typeface="Monaco"/>
                <a:cs typeface="Monaco"/>
              </a:rPr>
              <a:t>i</a:t>
            </a:r>
            <a:r>
              <a:rPr lang="en-US" sz="1300" dirty="0">
                <a:latin typeface="Monaco"/>
                <a:cs typeface="Monaco"/>
              </a:rPr>
              <a:t>++)</a:t>
            </a:r>
          </a:p>
          <a:p>
            <a:r>
              <a:rPr lang="en-US" sz="1300" dirty="0" smtClean="0">
                <a:latin typeface="Monaco"/>
                <a:cs typeface="Monaco"/>
              </a:rPr>
              <a:t>    {</a:t>
            </a:r>
            <a:endParaRPr lang="en-US" sz="1300" dirty="0">
              <a:latin typeface="Monaco"/>
              <a:cs typeface="Monaco"/>
            </a:endParaRPr>
          </a:p>
          <a:p>
            <a:r>
              <a:rPr lang="en-US" sz="1300" dirty="0" smtClean="0">
                <a:latin typeface="Monaco"/>
                <a:cs typeface="Monaco"/>
              </a:rPr>
              <a:t>        digit </a:t>
            </a:r>
            <a:r>
              <a:rPr lang="en-US" sz="1300" dirty="0">
                <a:latin typeface="Monaco"/>
                <a:cs typeface="Monaco"/>
              </a:rPr>
              <a:t>= array[</a:t>
            </a:r>
            <a:r>
              <a:rPr lang="en-US" sz="1300" dirty="0" err="1">
                <a:latin typeface="Monaco"/>
                <a:cs typeface="Monaco"/>
              </a:rPr>
              <a:t>i</a:t>
            </a:r>
            <a:r>
              <a:rPr lang="en-US" sz="1300" dirty="0">
                <a:latin typeface="Monaco"/>
                <a:cs typeface="Monaco"/>
              </a:rPr>
              <a:t>];</a:t>
            </a:r>
          </a:p>
          <a:p>
            <a:r>
              <a:rPr lang="en-US" sz="1300" dirty="0" smtClean="0">
                <a:latin typeface="Monaco"/>
                <a:cs typeface="Monaco"/>
              </a:rPr>
              <a:t>        counts</a:t>
            </a:r>
            <a:r>
              <a:rPr lang="en-US" sz="1300" dirty="0">
                <a:latin typeface="Monaco"/>
                <a:cs typeface="Monaco"/>
              </a:rPr>
              <a:t>[digit] += 1;</a:t>
            </a:r>
          </a:p>
          <a:p>
            <a:r>
              <a:rPr lang="en-US" sz="1300" dirty="0" smtClean="0">
                <a:latin typeface="Monaco"/>
                <a:cs typeface="Monaco"/>
              </a:rPr>
              <a:t>    }</a:t>
            </a:r>
            <a:endParaRPr lang="en-US" sz="1300" dirty="0">
              <a:latin typeface="Monaco"/>
              <a:cs typeface="Monaco"/>
            </a:endParaRPr>
          </a:p>
          <a:p>
            <a:r>
              <a:rPr lang="en-US" sz="1300" dirty="0">
                <a:latin typeface="Monaco"/>
                <a:cs typeface="Monaco"/>
              </a:rPr>
              <a:t>		</a:t>
            </a:r>
          </a:p>
          <a:p>
            <a:r>
              <a:rPr lang="en-US" sz="1300" dirty="0" smtClean="0">
                <a:latin typeface="Monaco"/>
                <a:cs typeface="Monaco"/>
              </a:rPr>
              <a:t>    return </a:t>
            </a:r>
            <a:r>
              <a:rPr lang="en-US" sz="1300" dirty="0">
                <a:latin typeface="Monaco"/>
                <a:cs typeface="Monaco"/>
              </a:rPr>
              <a:t>counts;</a:t>
            </a:r>
          </a:p>
          <a:p>
            <a:r>
              <a:rPr lang="en-US" sz="1300" dirty="0" smtClean="0">
                <a:latin typeface="Monaco"/>
                <a:cs typeface="Monaco"/>
              </a:rPr>
              <a:t>}</a:t>
            </a:r>
            <a:endParaRPr lang="en-US" sz="13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6990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/>
              <a:t>Last, but not least...a brief blurb on 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</a:t>
            </a:r>
            <a:r>
              <a:rPr lang="en-US" sz="2400" i="1" dirty="0"/>
              <a:t>may</a:t>
            </a:r>
            <a:r>
              <a:rPr lang="en-US" sz="2400" dirty="0"/>
              <a:t> have noticed that the method definition for main takes a String array as parameters!</a:t>
            </a:r>
            <a:br>
              <a:rPr lang="en-US" sz="2400" dirty="0"/>
            </a:br>
            <a:r>
              <a:rPr lang="en-US" sz="2000" dirty="0">
                <a:latin typeface="Lucida Console"/>
                <a:cs typeface="Lucida Console"/>
              </a:rPr>
              <a:t>public static void (String[] </a:t>
            </a:r>
            <a:r>
              <a:rPr lang="en-US" sz="2000" dirty="0" err="1">
                <a:latin typeface="Lucida Console"/>
                <a:cs typeface="Lucida Console"/>
              </a:rPr>
              <a:t>args</a:t>
            </a:r>
            <a:r>
              <a:rPr lang="en-US" sz="2000" dirty="0">
                <a:latin typeface="Lucida Console"/>
                <a:cs typeface="Lucida Console"/>
              </a:rPr>
              <a:t>)</a:t>
            </a:r>
            <a:br>
              <a:rPr lang="en-US" sz="2000" dirty="0">
                <a:latin typeface="Lucida Console"/>
                <a:cs typeface="Lucida Console"/>
              </a:rPr>
            </a:br>
            <a:endParaRPr lang="en-US" sz="2000" dirty="0">
              <a:latin typeface="Lucida Console"/>
              <a:cs typeface="Lucida Console"/>
            </a:endParaRPr>
          </a:p>
          <a:p>
            <a:r>
              <a:rPr lang="en-US" sz="2400" dirty="0"/>
              <a:t>An invocation of main is a very special sort of invocation. When you run your program it is invoked automatically. 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However, if you run your program from the command line, you can pass additional string arguments into the main method</a:t>
            </a:r>
            <a:r>
              <a:rPr lang="en-US" sz="24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228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9456" y="818703"/>
            <a:ext cx="713894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public class </a:t>
            </a:r>
            <a:r>
              <a:rPr lang="en-US" dirty="0" err="1" smtClean="0">
                <a:latin typeface="Lucida Console"/>
                <a:cs typeface="Lucida Console"/>
              </a:rPr>
              <a:t>TestProgram</a:t>
            </a:r>
            <a:r>
              <a:rPr lang="en-US" dirty="0" smtClean="0">
                <a:latin typeface="Lucida Console"/>
                <a:cs typeface="Lucida Console"/>
              </a:rPr>
              <a:t> {</a:t>
            </a:r>
          </a:p>
          <a:p>
            <a:endParaRPr lang="en-US" dirty="0">
              <a:latin typeface="Lucida Console"/>
              <a:cs typeface="Lucida Console"/>
            </a:endParaRPr>
          </a:p>
          <a:p>
            <a:r>
              <a:rPr lang="en-US" dirty="0" smtClean="0">
                <a:latin typeface="Lucida Console"/>
                <a:cs typeface="Lucida Console"/>
              </a:rPr>
              <a:t>    public static void main(String[] </a:t>
            </a:r>
            <a:r>
              <a:rPr lang="en-US" dirty="0" err="1" smtClean="0">
                <a:latin typeface="Lucida Console"/>
                <a:cs typeface="Lucida Console"/>
              </a:rPr>
              <a:t>args</a:t>
            </a:r>
            <a:r>
              <a:rPr lang="en-US" dirty="0" smtClean="0">
                <a:latin typeface="Lucida Console"/>
                <a:cs typeface="Lucida Console"/>
              </a:rPr>
              <a:t>) {</a:t>
            </a:r>
          </a:p>
          <a:p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     </a:t>
            </a:r>
          </a:p>
          <a:p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     S.O.P.L(“Hello ” + </a:t>
            </a:r>
            <a:r>
              <a:rPr lang="en-US" dirty="0" err="1" smtClean="0">
                <a:latin typeface="Lucida Console"/>
                <a:cs typeface="Lucida Console"/>
              </a:rPr>
              <a:t>args</a:t>
            </a:r>
            <a:r>
              <a:rPr lang="en-US" dirty="0" smtClean="0">
                <a:latin typeface="Lucida Console"/>
                <a:cs typeface="Lucida Console"/>
              </a:rPr>
              <a:t>[0] + “ “ </a:t>
            </a:r>
            <a:r>
              <a:rPr lang="en-US" dirty="0" err="1" smtClean="0">
                <a:latin typeface="Lucida Console"/>
                <a:cs typeface="Lucida Console"/>
              </a:rPr>
              <a:t>args</a:t>
            </a:r>
            <a:r>
              <a:rPr lang="en-US" dirty="0" smtClean="0">
                <a:latin typeface="Lucida Console"/>
                <a:cs typeface="Lucida Console"/>
              </a:rPr>
              <a:t>[1]);</a:t>
            </a:r>
          </a:p>
          <a:p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 }</a:t>
            </a:r>
          </a:p>
          <a:p>
            <a:r>
              <a:rPr lang="en-US" dirty="0">
                <a:latin typeface="Lucida Console"/>
                <a:cs typeface="Lucida Console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9304" y="3341891"/>
            <a:ext cx="7138944" cy="1754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&gt;&gt; Java </a:t>
            </a:r>
            <a:r>
              <a:rPr lang="en-US" dirty="0" err="1" smtClean="0">
                <a:latin typeface="Lucida Console"/>
                <a:cs typeface="Lucida Console"/>
              </a:rPr>
              <a:t>TestProgram</a:t>
            </a:r>
            <a:r>
              <a:rPr lang="en-US" dirty="0" smtClean="0">
                <a:latin typeface="Lucida Console"/>
                <a:cs typeface="Lucida Console"/>
              </a:rPr>
              <a:t> Rachel Trana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&gt;&gt; Hello Rachel Trana</a:t>
            </a:r>
            <a:br>
              <a:rPr lang="en-US" dirty="0" smtClean="0">
                <a:latin typeface="Lucida Console"/>
                <a:cs typeface="Lucida Console"/>
              </a:rPr>
            </a:br>
            <a:r>
              <a:rPr lang="en-US" dirty="0" smtClean="0">
                <a:latin typeface="Lucida Console"/>
                <a:cs typeface="Lucida Console"/>
              </a:rPr>
              <a:t>&gt;&gt;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&gt;&gt; Java </a:t>
            </a:r>
            <a:r>
              <a:rPr lang="en-US" dirty="0" err="1" smtClean="0">
                <a:latin typeface="Lucida Console"/>
                <a:cs typeface="Lucida Console"/>
              </a:rPr>
              <a:t>TestProgram</a:t>
            </a:r>
            <a:r>
              <a:rPr lang="en-US" dirty="0" smtClean="0">
                <a:latin typeface="Lucida Console"/>
                <a:cs typeface="Lucida Console"/>
              </a:rPr>
              <a:t> Sally Jones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&gt;&gt; Hello Sally Jones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&gt;&gt;</a:t>
            </a: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1843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90595" y="3441700"/>
            <a:ext cx="56802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Read Sections 7.3 - 7.4</a:t>
            </a:r>
          </a:p>
          <a:p>
            <a:pPr algn="ctr"/>
            <a:r>
              <a:rPr lang="en-US" sz="3200" dirty="0" smtClean="0"/>
              <a:t>Reminder: Homework #7 is</a:t>
            </a:r>
          </a:p>
          <a:p>
            <a:pPr algn="ctr"/>
            <a:r>
              <a:rPr lang="en-US" sz="3200" dirty="0" smtClean="0"/>
              <a:t>due Wednesday, November 12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762000"/>
            <a:ext cx="34925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0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Methods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563064" y="1600200"/>
            <a:ext cx="2764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Remember the rule?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19400"/>
            <a:ext cx="26416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72200" y="1600200"/>
            <a:ext cx="477501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When arrays are passed to methods,</a:t>
            </a:r>
          </a:p>
          <a:p>
            <a:r>
              <a:rPr lang="en-US" sz="2400" dirty="0" smtClean="0"/>
              <a:t>this is like inviting your friend that’s</a:t>
            </a:r>
          </a:p>
          <a:p>
            <a:r>
              <a:rPr lang="en-US" sz="2400" dirty="0" smtClean="0"/>
              <a:t>always on their iPhone...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108" y="3124200"/>
            <a:ext cx="4221892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0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Methods and Arrays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447800"/>
            <a:ext cx="4514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method header is very similar: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4315" y="2209800"/>
            <a:ext cx="5479285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public static void </a:t>
            </a:r>
            <a:r>
              <a:rPr lang="en-US" sz="1600" dirty="0" err="1" smtClean="0">
                <a:latin typeface="Monaco"/>
                <a:cs typeface="Monaco"/>
              </a:rPr>
              <a:t>arrayMethod</a:t>
            </a:r>
            <a:r>
              <a:rPr lang="en-US" sz="1600" dirty="0" smtClean="0">
                <a:latin typeface="Monaco"/>
                <a:cs typeface="Monaco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Monaco"/>
                <a:cs typeface="Monaco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[] array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 smtClean="0">
                <a:latin typeface="Monaco"/>
                <a:cs typeface="Monaco"/>
              </a:rPr>
              <a:t>    // Stuff inside the method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5600" y="1447800"/>
            <a:ext cx="4849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invocation (calling) is very similar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794969" y="2209800"/>
            <a:ext cx="4863631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public static void main(String[] </a:t>
            </a:r>
            <a:r>
              <a:rPr lang="en-US" sz="1600" dirty="0" err="1" smtClean="0">
                <a:latin typeface="Monaco"/>
                <a:cs typeface="Monaco"/>
              </a:rPr>
              <a:t>args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 smtClean="0">
                <a:latin typeface="Monaco"/>
                <a:cs typeface="Monaco"/>
              </a:rPr>
              <a:t>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[] </a:t>
            </a:r>
            <a:r>
              <a:rPr lang="en-US" sz="1600" dirty="0" err="1" smtClean="0">
                <a:latin typeface="Monaco"/>
                <a:cs typeface="Monaco"/>
              </a:rPr>
              <a:t>numArray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= {1, 2, 3};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</a:t>
            </a:r>
            <a:r>
              <a:rPr lang="en-US" sz="1600" dirty="0" err="1" smtClean="0">
                <a:latin typeface="Monaco"/>
                <a:cs typeface="Monaco"/>
              </a:rPr>
              <a:t>arrayMethod</a:t>
            </a:r>
            <a:r>
              <a:rPr lang="en-US" sz="1600" dirty="0" smtClean="0">
                <a:latin typeface="Monaco"/>
                <a:cs typeface="Monaco"/>
              </a:rPr>
              <a:t>(</a:t>
            </a:r>
            <a:r>
              <a:rPr lang="en-US" sz="1600" dirty="0" err="1" smtClean="0">
                <a:latin typeface="Monaco"/>
                <a:cs typeface="Monaco"/>
              </a:rPr>
              <a:t>numArray</a:t>
            </a:r>
            <a:r>
              <a:rPr lang="en-US" sz="1600" dirty="0" smtClean="0">
                <a:latin typeface="Monaco"/>
                <a:cs typeface="Monaco"/>
              </a:rPr>
              <a:t>);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3012" y="3810000"/>
            <a:ext cx="1114920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Important stuff: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When an array is declared as a </a:t>
            </a:r>
            <a:r>
              <a:rPr lang="en-US" sz="2400" dirty="0" smtClean="0">
                <a:solidFill>
                  <a:srgbClr val="FF0000"/>
                </a:solidFill>
              </a:rPr>
              <a:t>parameter</a:t>
            </a:r>
            <a:r>
              <a:rPr lang="en-US" sz="2400" dirty="0" smtClean="0"/>
              <a:t> in a method header, you don’t specify the </a:t>
            </a:r>
            <a:br>
              <a:rPr lang="en-US" sz="2400" dirty="0" smtClean="0"/>
            </a:br>
            <a:r>
              <a:rPr lang="en-US" sz="2400" dirty="0" smtClean="0"/>
              <a:t>array length.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When an array is a variable that you’re creating for the first time, you MUST specify</a:t>
            </a:r>
            <a:br>
              <a:rPr lang="en-US" sz="2400" dirty="0" smtClean="0"/>
            </a:br>
            <a:r>
              <a:rPr lang="en-US" sz="2400" dirty="0" smtClean="0"/>
              <a:t>the array length or use the shorthand initialization.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The reason you don’t specify the length is so that the method can be used for an </a:t>
            </a:r>
            <a:br>
              <a:rPr lang="en-US" sz="2400" dirty="0" smtClean="0"/>
            </a:br>
            <a:r>
              <a:rPr lang="en-US" sz="2400" dirty="0" smtClean="0"/>
              <a:t>array of any size.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699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Methods and Arrays: The Big Difference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76400"/>
            <a:ext cx="4514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method header is very similar: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4315" y="2438400"/>
            <a:ext cx="5479285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public static void </a:t>
            </a:r>
            <a:r>
              <a:rPr lang="en-US" sz="1600" dirty="0" err="1" smtClean="0">
                <a:latin typeface="Monaco"/>
                <a:cs typeface="Monaco"/>
              </a:rPr>
              <a:t>arrayMethod</a:t>
            </a:r>
            <a:r>
              <a:rPr lang="en-US" sz="1600" dirty="0" smtClean="0">
                <a:latin typeface="Monaco"/>
                <a:cs typeface="Monaco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Monaco"/>
                <a:cs typeface="Monaco"/>
              </a:rPr>
              <a:t>int</a:t>
            </a:r>
            <a:r>
              <a:rPr lang="en-US" sz="1600" dirty="0" smtClean="0">
                <a:solidFill>
                  <a:schemeClr val="tx1"/>
                </a:solidFill>
                <a:latin typeface="Monaco"/>
                <a:cs typeface="Monaco"/>
              </a:rPr>
              <a:t>[] array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 smtClean="0">
                <a:latin typeface="Monaco"/>
                <a:cs typeface="Monaco"/>
              </a:rPr>
              <a:t>    // Stuff inside the method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5600" y="1676400"/>
            <a:ext cx="4849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invocation (calling) is very similar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794969" y="2438400"/>
            <a:ext cx="4863631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public static void main(String[] </a:t>
            </a:r>
            <a:r>
              <a:rPr lang="en-US" sz="1600" dirty="0" err="1" smtClean="0">
                <a:latin typeface="Monaco"/>
                <a:cs typeface="Monaco"/>
              </a:rPr>
              <a:t>args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 smtClean="0">
                <a:latin typeface="Monaco"/>
                <a:cs typeface="Monaco"/>
              </a:rPr>
              <a:t>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[] </a:t>
            </a:r>
            <a:r>
              <a:rPr lang="en-US" sz="1600" dirty="0" err="1" smtClean="0">
                <a:latin typeface="Monaco"/>
                <a:cs typeface="Monaco"/>
              </a:rPr>
              <a:t>numArray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= {1, 2, 3};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</a:t>
            </a:r>
            <a:r>
              <a:rPr lang="en-US" sz="1600" dirty="0" err="1" smtClean="0">
                <a:latin typeface="Monaco"/>
                <a:cs typeface="Monaco"/>
              </a:rPr>
              <a:t>arrayMethod</a:t>
            </a:r>
            <a:r>
              <a:rPr lang="en-US" sz="1600" dirty="0" smtClean="0">
                <a:latin typeface="Monaco"/>
                <a:cs typeface="Monaco"/>
              </a:rPr>
              <a:t>(</a:t>
            </a:r>
            <a:r>
              <a:rPr lang="en-US" sz="1600" dirty="0" err="1" smtClean="0">
                <a:latin typeface="Monaco"/>
                <a:cs typeface="Monaco"/>
              </a:rPr>
              <a:t>numArray</a:t>
            </a:r>
            <a:r>
              <a:rPr lang="en-US" sz="1600" dirty="0" smtClean="0">
                <a:latin typeface="Monaco"/>
                <a:cs typeface="Monaco"/>
              </a:rPr>
              <a:t>);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3012" y="4114800"/>
            <a:ext cx="107901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big difference between passing arrays and primitive data types: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When you pass an argument that’s a primitive type, the </a:t>
            </a:r>
            <a:r>
              <a:rPr lang="en-US" sz="2400" dirty="0" smtClean="0">
                <a:solidFill>
                  <a:srgbClr val="FF0000"/>
                </a:solidFill>
              </a:rPr>
              <a:t>value is passed</a:t>
            </a:r>
            <a:r>
              <a:rPr lang="en-US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When you pass an array, the whole reference to the array object is passed, which</a:t>
            </a:r>
            <a:br>
              <a:rPr lang="en-US" sz="2400" dirty="0" smtClean="0"/>
            </a:br>
            <a:r>
              <a:rPr lang="en-US" sz="2400" dirty="0" smtClean="0"/>
              <a:t>means that </a:t>
            </a:r>
            <a:r>
              <a:rPr lang="en-US" sz="2400" dirty="0" smtClean="0">
                <a:solidFill>
                  <a:srgbClr val="FF0000"/>
                </a:solidFill>
              </a:rPr>
              <a:t>if you change it, then you change it everywhere else</a:t>
            </a:r>
            <a:r>
              <a:rPr lang="en-US" sz="2400" dirty="0" smtClean="0"/>
              <a:t> that it is being</a:t>
            </a:r>
            <a:br>
              <a:rPr lang="en-US" sz="2400" dirty="0" smtClean="0"/>
            </a:br>
            <a:r>
              <a:rPr lang="en-US" sz="2400" dirty="0" smtClean="0"/>
              <a:t>used - even if your method doesn’t return anything!!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57150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6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70104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Why does this happen?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8767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Java, arrays are objects (not primitive data types).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 JVM stores objects in an area of memory called the heap, which is used for dynamic memory allocation.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As </a:t>
            </a:r>
            <a:r>
              <a:rPr lang="en-US" sz="2400" dirty="0"/>
              <a:t>a result, </a:t>
            </a:r>
            <a:r>
              <a:rPr lang="en-US" sz="2400" dirty="0" smtClean="0"/>
              <a:t>when you pass an array to a method, it passes the memory </a:t>
            </a:r>
            <a:r>
              <a:rPr lang="en-US" sz="2400" dirty="0"/>
              <a:t>address </a:t>
            </a:r>
            <a:r>
              <a:rPr lang="en-US" sz="2400" dirty="0" smtClean="0"/>
              <a:t>location of the array.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Thus, when you make changes, the changes are reflected in memory.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You will learn more about objects and how they are stored in memory in Programming II.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52400"/>
            <a:ext cx="48577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2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700748"/>
            <a:ext cx="5725546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public static void main(String[] </a:t>
            </a:r>
            <a:r>
              <a:rPr lang="en-US" sz="1600" dirty="0" err="1" smtClean="0">
                <a:latin typeface="Monaco"/>
                <a:cs typeface="Monaco"/>
              </a:rPr>
              <a:t>args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[] </a:t>
            </a:r>
            <a:r>
              <a:rPr lang="en-US" sz="1600" dirty="0" err="1" smtClean="0">
                <a:latin typeface="Monaco"/>
                <a:cs typeface="Monaco"/>
              </a:rPr>
              <a:t>numArray</a:t>
            </a:r>
            <a:r>
              <a:rPr lang="en-US" sz="1600" dirty="0" smtClean="0">
                <a:latin typeface="Monaco"/>
                <a:cs typeface="Monaco"/>
              </a:rPr>
              <a:t>= {1, 2, 3};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</a:t>
            </a:r>
            <a:r>
              <a:rPr lang="en-US" sz="1600" dirty="0" err="1" smtClean="0">
                <a:latin typeface="Monaco"/>
                <a:cs typeface="Monaco"/>
              </a:rPr>
              <a:t>changeArray</a:t>
            </a:r>
            <a:r>
              <a:rPr lang="en-US" sz="1600" dirty="0" smtClean="0">
                <a:latin typeface="Monaco"/>
                <a:cs typeface="Monaco"/>
              </a:rPr>
              <a:t>(</a:t>
            </a:r>
            <a:r>
              <a:rPr lang="en-US" sz="1600" dirty="0" err="1" smtClean="0">
                <a:latin typeface="Monaco"/>
                <a:cs typeface="Monaco"/>
              </a:rPr>
              <a:t>numArray</a:t>
            </a:r>
            <a:r>
              <a:rPr lang="en-US" sz="1600" dirty="0" smtClean="0">
                <a:latin typeface="Monaco"/>
                <a:cs typeface="Monaco"/>
              </a:rPr>
              <a:t>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for (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i</a:t>
            </a:r>
            <a:r>
              <a:rPr lang="en-US" sz="1600" dirty="0" smtClean="0">
                <a:latin typeface="Monaco"/>
                <a:cs typeface="Monaco"/>
              </a:rPr>
              <a:t> = 0; </a:t>
            </a:r>
            <a:r>
              <a:rPr lang="en-US" sz="1600" dirty="0" err="1" smtClean="0">
                <a:latin typeface="Monaco"/>
                <a:cs typeface="Monaco"/>
              </a:rPr>
              <a:t>i</a:t>
            </a:r>
            <a:r>
              <a:rPr lang="en-US" sz="1600" dirty="0" smtClean="0">
                <a:latin typeface="Monaco"/>
                <a:cs typeface="Monaco"/>
              </a:rPr>
              <a:t> &lt; </a:t>
            </a:r>
            <a:r>
              <a:rPr lang="en-US" sz="1600" dirty="0" err="1" smtClean="0">
                <a:latin typeface="Monaco"/>
                <a:cs typeface="Monaco"/>
              </a:rPr>
              <a:t>numArray.length</a:t>
            </a:r>
            <a:r>
              <a:rPr lang="en-US" sz="1600" dirty="0" smtClean="0">
                <a:latin typeface="Monaco"/>
                <a:cs typeface="Monaco"/>
              </a:rPr>
              <a:t>; </a:t>
            </a:r>
            <a:r>
              <a:rPr lang="en-US" sz="1600" dirty="0" err="1" smtClean="0">
                <a:latin typeface="Monaco"/>
                <a:cs typeface="Monaco"/>
              </a:rPr>
              <a:t>i</a:t>
            </a:r>
            <a:r>
              <a:rPr lang="en-US" sz="1600" dirty="0" smtClean="0">
                <a:latin typeface="Monaco"/>
                <a:cs typeface="Monaco"/>
              </a:rPr>
              <a:t>++)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System.out.println</a:t>
            </a:r>
            <a:r>
              <a:rPr lang="en-US" sz="1600" dirty="0" smtClean="0">
                <a:latin typeface="Monaco"/>
                <a:cs typeface="Monaco"/>
              </a:rPr>
              <a:t>(</a:t>
            </a:r>
            <a:r>
              <a:rPr lang="en-US" sz="1600" dirty="0" err="1" smtClean="0">
                <a:latin typeface="Monaco"/>
                <a:cs typeface="Monaco"/>
              </a:rPr>
              <a:t>numArray</a:t>
            </a:r>
            <a:r>
              <a:rPr lang="en-US" sz="1600" dirty="0" smtClean="0">
                <a:latin typeface="Monaco"/>
                <a:cs typeface="Monaco"/>
              </a:rPr>
              <a:t>[</a:t>
            </a:r>
            <a:r>
              <a:rPr lang="en-US" sz="1600" dirty="0" err="1" smtClean="0">
                <a:latin typeface="Monaco"/>
                <a:cs typeface="Monaco"/>
              </a:rPr>
              <a:t>i</a:t>
            </a:r>
            <a:r>
              <a:rPr lang="en-US" sz="1600" dirty="0" smtClean="0">
                <a:latin typeface="Monaco"/>
                <a:cs typeface="Monaco"/>
              </a:rPr>
              <a:t>]);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}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public static void </a:t>
            </a:r>
            <a:r>
              <a:rPr lang="en-US" sz="1600" dirty="0" err="1" smtClean="0">
                <a:latin typeface="Monaco"/>
                <a:cs typeface="Monaco"/>
              </a:rPr>
              <a:t>changeArray</a:t>
            </a:r>
            <a:r>
              <a:rPr lang="en-US" sz="1600" dirty="0" smtClean="0">
                <a:latin typeface="Monaco"/>
                <a:cs typeface="Monaco"/>
              </a:rPr>
              <a:t>(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[] array)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 smtClean="0">
                <a:latin typeface="Monaco"/>
                <a:cs typeface="Monaco"/>
              </a:rPr>
              <a:t>    array[0] = 4;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array[2] = 6;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} 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37660" y="1219200"/>
            <a:ext cx="301134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onaco"/>
                <a:cs typeface="Monaco"/>
              </a:rPr>
              <a:t>Output Window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4</a:t>
            </a:r>
          </a:p>
          <a:p>
            <a:r>
              <a:rPr lang="en-US" sz="1600" dirty="0" smtClean="0">
                <a:latin typeface="Monaco"/>
                <a:cs typeface="Monaco"/>
              </a:rPr>
              <a:t>2</a:t>
            </a:r>
          </a:p>
          <a:p>
            <a:r>
              <a:rPr lang="en-US" sz="1600" dirty="0">
                <a:latin typeface="Monaco"/>
                <a:cs typeface="Monaco"/>
              </a:rPr>
              <a:t>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7200" y="2896633"/>
            <a:ext cx="301134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onaco"/>
                <a:cs typeface="Monaco"/>
              </a:rPr>
              <a:t>Memory (main)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err="1" smtClean="0">
                <a:latin typeface="Monaco"/>
                <a:cs typeface="Monaco"/>
              </a:rPr>
              <a:t>numArray</a:t>
            </a:r>
            <a:r>
              <a:rPr lang="en-US" sz="1600" dirty="0" smtClean="0">
                <a:latin typeface="Monaco"/>
                <a:cs typeface="Monaco"/>
              </a:rPr>
              <a:t> = {1, 2, 3}</a:t>
            </a:r>
          </a:p>
          <a:p>
            <a:endParaRPr lang="en-US" sz="1600" dirty="0">
              <a:latin typeface="Monaco"/>
              <a:cs typeface="Monaco"/>
            </a:endParaRPr>
          </a:p>
          <a:p>
            <a:endParaRPr lang="en-US" sz="1600" dirty="0" smtClean="0">
              <a:latin typeface="Monaco"/>
              <a:cs typeface="Monaco"/>
            </a:endParaRPr>
          </a:p>
          <a:p>
            <a:endParaRPr lang="en-US" sz="1600" dirty="0">
              <a:latin typeface="Monaco"/>
              <a:cs typeface="Monac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7200" y="4831140"/>
            <a:ext cx="301134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onaco"/>
                <a:cs typeface="Monaco"/>
              </a:rPr>
              <a:t>Memory (</a:t>
            </a:r>
            <a:r>
              <a:rPr lang="en-US" sz="1600" dirty="0" err="1" smtClean="0">
                <a:latin typeface="Monaco"/>
                <a:cs typeface="Monaco"/>
              </a:rPr>
              <a:t>changeArray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array = {1, 2, 3}</a:t>
            </a:r>
          </a:p>
          <a:p>
            <a:endParaRPr lang="en-US" sz="1600" dirty="0">
              <a:latin typeface="Monaco"/>
              <a:cs typeface="Monaco"/>
            </a:endParaRPr>
          </a:p>
          <a:p>
            <a:endParaRPr lang="en-US" sz="1600" dirty="0" smtClean="0">
              <a:latin typeface="Monaco"/>
              <a:cs typeface="Monaco"/>
            </a:endParaRPr>
          </a:p>
          <a:p>
            <a:endParaRPr lang="en-US" sz="1600" dirty="0">
              <a:latin typeface="Monaco"/>
              <a:cs typeface="Monac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51358" y="4038600"/>
            <a:ext cx="1292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{4, 2, 6}</a:t>
            </a:r>
            <a:endParaRPr lang="en-US" sz="1600" dirty="0">
              <a:latin typeface="Monaco"/>
              <a:cs typeface="Monaco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9525000" y="3810000"/>
            <a:ext cx="1066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144000" y="5486400"/>
            <a:ext cx="1066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67800" y="5638800"/>
            <a:ext cx="1292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{4, 2, 3}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51358" y="3657600"/>
            <a:ext cx="1292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{4, 2, 3}</a:t>
            </a:r>
            <a:endParaRPr lang="en-US" sz="1600" dirty="0">
              <a:latin typeface="Monaco"/>
              <a:cs typeface="Monaco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9601200" y="3581400"/>
            <a:ext cx="1066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070358" y="6019800"/>
            <a:ext cx="1292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{4, 2, 6}</a:t>
            </a:r>
            <a:endParaRPr lang="en-US" sz="1600" dirty="0">
              <a:latin typeface="Monaco"/>
              <a:cs typeface="Monaco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9144000" y="5867400"/>
            <a:ext cx="1066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25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4" grpId="0"/>
      <p:bldP spid="15" grpId="0"/>
      <p:bldP spid="15" grpId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Example: Swapping elements of an array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776948"/>
            <a:ext cx="5725546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public static void main(String[] </a:t>
            </a:r>
            <a:r>
              <a:rPr lang="en-US" sz="1600" dirty="0" err="1" smtClean="0">
                <a:latin typeface="Monaco"/>
                <a:cs typeface="Monaco"/>
              </a:rPr>
              <a:t>args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[] </a:t>
            </a:r>
            <a:r>
              <a:rPr lang="en-US" sz="1600" dirty="0" err="1" smtClean="0">
                <a:latin typeface="Monaco"/>
                <a:cs typeface="Monaco"/>
              </a:rPr>
              <a:t>numArray</a:t>
            </a:r>
            <a:r>
              <a:rPr lang="en-US" sz="1600" dirty="0" smtClean="0">
                <a:latin typeface="Monaco"/>
                <a:cs typeface="Monaco"/>
              </a:rPr>
              <a:t>= {1, 2, 3};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</a:t>
            </a:r>
            <a:r>
              <a:rPr lang="en-US" sz="1600" dirty="0" err="1" smtClean="0">
                <a:latin typeface="Monaco"/>
                <a:cs typeface="Monaco"/>
              </a:rPr>
              <a:t>swapFirstTwo</a:t>
            </a:r>
            <a:r>
              <a:rPr lang="en-US" sz="1600" dirty="0" smtClean="0">
                <a:latin typeface="Monaco"/>
                <a:cs typeface="Monaco"/>
              </a:rPr>
              <a:t>(</a:t>
            </a:r>
            <a:r>
              <a:rPr lang="en-US" sz="1600" dirty="0" err="1" smtClean="0">
                <a:latin typeface="Monaco"/>
                <a:cs typeface="Monaco"/>
              </a:rPr>
              <a:t>numArray</a:t>
            </a:r>
            <a:r>
              <a:rPr lang="en-US" sz="1600" dirty="0" smtClean="0">
                <a:latin typeface="Monaco"/>
                <a:cs typeface="Monaco"/>
              </a:rPr>
              <a:t>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for (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i</a:t>
            </a:r>
            <a:r>
              <a:rPr lang="en-US" sz="1600" dirty="0" smtClean="0">
                <a:latin typeface="Monaco"/>
                <a:cs typeface="Monaco"/>
              </a:rPr>
              <a:t> = 0; </a:t>
            </a:r>
            <a:r>
              <a:rPr lang="en-US" sz="1600" dirty="0" err="1" smtClean="0">
                <a:latin typeface="Monaco"/>
                <a:cs typeface="Monaco"/>
              </a:rPr>
              <a:t>i</a:t>
            </a:r>
            <a:r>
              <a:rPr lang="en-US" sz="1600" dirty="0" smtClean="0">
                <a:latin typeface="Monaco"/>
                <a:cs typeface="Monaco"/>
              </a:rPr>
              <a:t> &lt; </a:t>
            </a:r>
            <a:r>
              <a:rPr lang="en-US" sz="1600" dirty="0" err="1" smtClean="0">
                <a:latin typeface="Monaco"/>
                <a:cs typeface="Monaco"/>
              </a:rPr>
              <a:t>numArray.length</a:t>
            </a:r>
            <a:r>
              <a:rPr lang="en-US" sz="1600" dirty="0" smtClean="0">
                <a:latin typeface="Monaco"/>
                <a:cs typeface="Monaco"/>
              </a:rPr>
              <a:t>; </a:t>
            </a:r>
            <a:r>
              <a:rPr lang="en-US" sz="1600" dirty="0" err="1" smtClean="0">
                <a:latin typeface="Monaco"/>
                <a:cs typeface="Monaco"/>
              </a:rPr>
              <a:t>i</a:t>
            </a:r>
            <a:r>
              <a:rPr lang="en-US" sz="1600" dirty="0" smtClean="0">
                <a:latin typeface="Monaco"/>
                <a:cs typeface="Monaco"/>
              </a:rPr>
              <a:t>++)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System.out.println</a:t>
            </a:r>
            <a:r>
              <a:rPr lang="en-US" sz="1600" dirty="0" smtClean="0">
                <a:latin typeface="Monaco"/>
                <a:cs typeface="Monaco"/>
              </a:rPr>
              <a:t>(</a:t>
            </a:r>
            <a:r>
              <a:rPr lang="en-US" sz="1600" dirty="0" err="1" smtClean="0">
                <a:latin typeface="Monaco"/>
                <a:cs typeface="Monaco"/>
              </a:rPr>
              <a:t>numArray</a:t>
            </a:r>
            <a:r>
              <a:rPr lang="en-US" sz="1600" dirty="0" smtClean="0">
                <a:latin typeface="Monaco"/>
                <a:cs typeface="Monaco"/>
              </a:rPr>
              <a:t>[</a:t>
            </a:r>
            <a:r>
              <a:rPr lang="en-US" sz="1600" dirty="0" err="1" smtClean="0">
                <a:latin typeface="Monaco"/>
                <a:cs typeface="Monaco"/>
              </a:rPr>
              <a:t>i</a:t>
            </a:r>
            <a:r>
              <a:rPr lang="en-US" sz="1600" dirty="0" smtClean="0">
                <a:latin typeface="Monaco"/>
                <a:cs typeface="Monaco"/>
              </a:rPr>
              <a:t>]);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}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public static void </a:t>
            </a:r>
            <a:r>
              <a:rPr lang="en-US" sz="1600" dirty="0" err="1" smtClean="0">
                <a:latin typeface="Monaco"/>
                <a:cs typeface="Monaco"/>
              </a:rPr>
              <a:t>swapFirstTwo</a:t>
            </a:r>
            <a:r>
              <a:rPr lang="en-US" sz="1600" dirty="0" smtClean="0">
                <a:latin typeface="Monaco"/>
                <a:cs typeface="Monaco"/>
              </a:rPr>
              <a:t>(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[] array)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 smtClean="0">
                <a:latin typeface="Monaco"/>
                <a:cs typeface="Monaco"/>
              </a:rPr>
              <a:t>    array[0] = array[1];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array[1] = array[0];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} </a:t>
            </a:r>
            <a:endParaRPr lang="en-US" sz="1600" dirty="0">
              <a:latin typeface="Monaco"/>
              <a:cs typeface="Monac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1600200"/>
            <a:ext cx="2984500" cy="271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97840" y="4724400"/>
            <a:ext cx="472696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W</a:t>
            </a:r>
            <a:r>
              <a:rPr lang="en-US" sz="2200" dirty="0" smtClean="0"/>
              <a:t>hat happens to the element stored</a:t>
            </a:r>
            <a:br>
              <a:rPr lang="en-US" sz="2200" dirty="0" smtClean="0"/>
            </a:br>
            <a:r>
              <a:rPr lang="en-US" sz="2200" dirty="0" smtClean="0"/>
              <a:t>in array[0]?</a:t>
            </a:r>
          </a:p>
          <a:p>
            <a:r>
              <a:rPr lang="en-US" sz="2200" dirty="0" smtClean="0"/>
              <a:t>It is overwritten!</a:t>
            </a:r>
          </a:p>
          <a:p>
            <a:r>
              <a:rPr lang="en-US" sz="2200" dirty="0" smtClean="0"/>
              <a:t>When you do it this way, the array</a:t>
            </a:r>
          </a:p>
          <a:p>
            <a:r>
              <a:rPr lang="en-US" sz="2200" dirty="0" smtClean="0"/>
              <a:t>becomes {2, 2, 3} - this is not swapping!</a:t>
            </a:r>
            <a:endParaRPr lang="en-US" sz="22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886200" y="4876800"/>
            <a:ext cx="3200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5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Example: Swapping elements of an array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776948"/>
            <a:ext cx="5725546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public static void main(String[] </a:t>
            </a:r>
            <a:r>
              <a:rPr lang="en-US" sz="1600" dirty="0" err="1" smtClean="0">
                <a:latin typeface="Monaco"/>
                <a:cs typeface="Monaco"/>
              </a:rPr>
              <a:t>args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[] </a:t>
            </a:r>
            <a:r>
              <a:rPr lang="en-US" sz="1600" dirty="0" err="1" smtClean="0">
                <a:latin typeface="Monaco"/>
                <a:cs typeface="Monaco"/>
              </a:rPr>
              <a:t>numArray</a:t>
            </a:r>
            <a:r>
              <a:rPr lang="en-US" sz="1600" dirty="0" smtClean="0">
                <a:latin typeface="Monaco"/>
                <a:cs typeface="Monaco"/>
              </a:rPr>
              <a:t>= {1, 2, 3};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</a:t>
            </a:r>
            <a:r>
              <a:rPr lang="en-US" sz="1600" dirty="0" err="1" smtClean="0">
                <a:latin typeface="Monaco"/>
                <a:cs typeface="Monaco"/>
              </a:rPr>
              <a:t>swapFirstTwo</a:t>
            </a:r>
            <a:r>
              <a:rPr lang="en-US" sz="1600" dirty="0" smtClean="0">
                <a:latin typeface="Monaco"/>
                <a:cs typeface="Monaco"/>
              </a:rPr>
              <a:t>(</a:t>
            </a:r>
            <a:r>
              <a:rPr lang="en-US" sz="1600" dirty="0" err="1" smtClean="0">
                <a:latin typeface="Monaco"/>
                <a:cs typeface="Monaco"/>
              </a:rPr>
              <a:t>numArray</a:t>
            </a:r>
            <a:r>
              <a:rPr lang="en-US" sz="1600" dirty="0" smtClean="0">
                <a:latin typeface="Monaco"/>
                <a:cs typeface="Monaco"/>
              </a:rPr>
              <a:t>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for (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i</a:t>
            </a:r>
            <a:r>
              <a:rPr lang="en-US" sz="1600" dirty="0" smtClean="0">
                <a:latin typeface="Monaco"/>
                <a:cs typeface="Monaco"/>
              </a:rPr>
              <a:t> = 0; </a:t>
            </a:r>
            <a:r>
              <a:rPr lang="en-US" sz="1600" dirty="0" err="1" smtClean="0">
                <a:latin typeface="Monaco"/>
                <a:cs typeface="Monaco"/>
              </a:rPr>
              <a:t>i</a:t>
            </a:r>
            <a:r>
              <a:rPr lang="en-US" sz="1600" dirty="0" smtClean="0">
                <a:latin typeface="Monaco"/>
                <a:cs typeface="Monaco"/>
              </a:rPr>
              <a:t> &lt; </a:t>
            </a:r>
            <a:r>
              <a:rPr lang="en-US" sz="1600" dirty="0" err="1" smtClean="0">
                <a:latin typeface="Monaco"/>
                <a:cs typeface="Monaco"/>
              </a:rPr>
              <a:t>numArray.length</a:t>
            </a:r>
            <a:r>
              <a:rPr lang="en-US" sz="1600" dirty="0" smtClean="0">
                <a:latin typeface="Monaco"/>
                <a:cs typeface="Monaco"/>
              </a:rPr>
              <a:t>; </a:t>
            </a:r>
            <a:r>
              <a:rPr lang="en-US" sz="1600" dirty="0" err="1" smtClean="0">
                <a:latin typeface="Monaco"/>
                <a:cs typeface="Monaco"/>
              </a:rPr>
              <a:t>i</a:t>
            </a:r>
            <a:r>
              <a:rPr lang="en-US" sz="1600" dirty="0" smtClean="0">
                <a:latin typeface="Monaco"/>
                <a:cs typeface="Monaco"/>
              </a:rPr>
              <a:t>++)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System.out.println</a:t>
            </a:r>
            <a:r>
              <a:rPr lang="en-US" sz="1600" dirty="0" smtClean="0">
                <a:latin typeface="Monaco"/>
                <a:cs typeface="Monaco"/>
              </a:rPr>
              <a:t>(</a:t>
            </a:r>
            <a:r>
              <a:rPr lang="en-US" sz="1600" dirty="0" err="1" smtClean="0">
                <a:latin typeface="Monaco"/>
                <a:cs typeface="Monaco"/>
              </a:rPr>
              <a:t>numArray</a:t>
            </a:r>
            <a:r>
              <a:rPr lang="en-US" sz="1600" dirty="0" smtClean="0">
                <a:latin typeface="Monaco"/>
                <a:cs typeface="Monaco"/>
              </a:rPr>
              <a:t>[</a:t>
            </a:r>
            <a:r>
              <a:rPr lang="en-US" sz="1600" dirty="0" err="1" smtClean="0">
                <a:latin typeface="Monaco"/>
                <a:cs typeface="Monaco"/>
              </a:rPr>
              <a:t>i</a:t>
            </a:r>
            <a:r>
              <a:rPr lang="en-US" sz="1600" dirty="0" smtClean="0">
                <a:latin typeface="Monaco"/>
                <a:cs typeface="Monaco"/>
              </a:rPr>
              <a:t>]);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}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public static void </a:t>
            </a:r>
            <a:r>
              <a:rPr lang="en-US" sz="1600" dirty="0" err="1" smtClean="0">
                <a:latin typeface="Monaco"/>
                <a:cs typeface="Monaco"/>
              </a:rPr>
              <a:t>swapFirstTwo</a:t>
            </a:r>
            <a:r>
              <a:rPr lang="en-US" sz="1600" dirty="0" smtClean="0">
                <a:latin typeface="Monaco"/>
                <a:cs typeface="Monaco"/>
              </a:rPr>
              <a:t>(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[] array)</a:t>
            </a:r>
          </a:p>
          <a:p>
            <a:r>
              <a:rPr lang="en-US" sz="1600" dirty="0" smtClean="0">
                <a:latin typeface="Monaco"/>
                <a:cs typeface="Monaco"/>
              </a:rPr>
              <a:t>{  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temp = array[0];</a:t>
            </a:r>
          </a:p>
          <a:p>
            <a:r>
              <a:rPr lang="en-US" sz="1600" dirty="0" smtClean="0">
                <a:latin typeface="Monaco"/>
                <a:cs typeface="Monaco"/>
              </a:rPr>
              <a:t>    array[0] = array[1];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array[1] = temp;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} 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0" y="4495800"/>
            <a:ext cx="513376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Store the first element in a temporary</a:t>
            </a:r>
            <a:br>
              <a:rPr lang="en-US" sz="2200" dirty="0" smtClean="0"/>
            </a:br>
            <a:r>
              <a:rPr lang="en-US" sz="2200" dirty="0" smtClean="0"/>
              <a:t>variable before overwriting it.</a:t>
            </a:r>
          </a:p>
          <a:p>
            <a:endParaRPr lang="en-US" sz="2200" dirty="0" smtClean="0"/>
          </a:p>
          <a:p>
            <a:r>
              <a:rPr lang="en-US" sz="2200" dirty="0" smtClean="0"/>
              <a:t>When you do it this way, the array</a:t>
            </a:r>
          </a:p>
          <a:p>
            <a:r>
              <a:rPr lang="en-US" sz="2200" dirty="0" smtClean="0"/>
              <a:t>becomes {2, </a:t>
            </a:r>
            <a:r>
              <a:rPr lang="en-US" sz="2200" dirty="0"/>
              <a:t>1</a:t>
            </a:r>
            <a:r>
              <a:rPr lang="en-US" sz="2200" dirty="0" smtClean="0"/>
              <a:t>, 3} - this is correct swapping.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371600"/>
            <a:ext cx="31369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096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Returning an array from a method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276600" y="1828800"/>
            <a:ext cx="6341199" cy="427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public static void main(String[] </a:t>
            </a:r>
            <a:r>
              <a:rPr lang="en-US" sz="1600" dirty="0" err="1" smtClean="0">
                <a:latin typeface="Monaco"/>
                <a:cs typeface="Monaco"/>
              </a:rPr>
              <a:t>args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[] </a:t>
            </a:r>
            <a:r>
              <a:rPr lang="en-US" sz="1600" dirty="0" err="1" smtClean="0">
                <a:latin typeface="Monaco"/>
                <a:cs typeface="Monaco"/>
              </a:rPr>
              <a:t>numArray</a:t>
            </a:r>
            <a:r>
              <a:rPr lang="en-US" sz="1600" dirty="0" smtClean="0">
                <a:latin typeface="Monaco"/>
                <a:cs typeface="Monaco"/>
              </a:rPr>
              <a:t>= {1, 2, 3};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[] </a:t>
            </a:r>
            <a:r>
              <a:rPr lang="en-US" sz="1600" dirty="0" err="1" smtClean="0">
                <a:latin typeface="Monaco"/>
                <a:cs typeface="Monaco"/>
              </a:rPr>
              <a:t>reverseArray</a:t>
            </a:r>
            <a:r>
              <a:rPr lang="en-US" sz="1600" dirty="0" smtClean="0">
                <a:latin typeface="Monaco"/>
                <a:cs typeface="Monaco"/>
              </a:rPr>
              <a:t> = reverse(</a:t>
            </a:r>
            <a:r>
              <a:rPr lang="en-US" sz="1600" dirty="0" err="1" smtClean="0">
                <a:latin typeface="Monaco"/>
                <a:cs typeface="Monaco"/>
              </a:rPr>
              <a:t>numArray</a:t>
            </a:r>
            <a:r>
              <a:rPr lang="en-US" sz="1600" dirty="0" smtClean="0">
                <a:latin typeface="Monaco"/>
                <a:cs typeface="Monaco"/>
              </a:rPr>
              <a:t>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public static </a:t>
            </a:r>
            <a:r>
              <a:rPr lang="en-US" sz="1600" dirty="0" err="1" smtClean="0">
                <a:solidFill>
                  <a:srgbClr val="FF0000"/>
                </a:solidFill>
                <a:latin typeface="Monaco"/>
                <a:cs typeface="Monaco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[]</a:t>
            </a:r>
            <a:r>
              <a:rPr lang="en-US" sz="1600" dirty="0" smtClean="0">
                <a:latin typeface="Monaco"/>
                <a:cs typeface="Monaco"/>
              </a:rPr>
              <a:t> reverse(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[] array)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 smtClean="0">
                <a:latin typeface="Monaco"/>
                <a:cs typeface="Monaco"/>
              </a:rPr>
              <a:t>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[] </a:t>
            </a:r>
            <a:r>
              <a:rPr lang="en-US" sz="1600" dirty="0" err="1" smtClean="0">
                <a:latin typeface="Monaco"/>
                <a:cs typeface="Monaco"/>
              </a:rPr>
              <a:t>revArray</a:t>
            </a:r>
            <a:r>
              <a:rPr lang="en-US" sz="1600" dirty="0" smtClean="0">
                <a:latin typeface="Monaco"/>
                <a:cs typeface="Monaco"/>
              </a:rPr>
              <a:t> = new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[</a:t>
            </a:r>
            <a:r>
              <a:rPr lang="en-US" sz="1600" dirty="0" err="1" smtClean="0">
                <a:latin typeface="Monaco"/>
                <a:cs typeface="Monaco"/>
              </a:rPr>
              <a:t>array.length</a:t>
            </a:r>
            <a:r>
              <a:rPr lang="en-US" sz="1600" dirty="0" smtClean="0">
                <a:latin typeface="Monaco"/>
                <a:cs typeface="Monaco"/>
              </a:rPr>
              <a:t>];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for (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i</a:t>
            </a:r>
            <a:r>
              <a:rPr lang="en-US" sz="1600" dirty="0" smtClean="0">
                <a:latin typeface="Monaco"/>
                <a:cs typeface="Monaco"/>
              </a:rPr>
              <a:t> = 0; </a:t>
            </a:r>
            <a:r>
              <a:rPr lang="en-US" sz="1600" dirty="0" err="1" smtClean="0">
                <a:latin typeface="Monaco"/>
                <a:cs typeface="Monaco"/>
              </a:rPr>
              <a:t>i</a:t>
            </a:r>
            <a:r>
              <a:rPr lang="en-US" sz="1600" dirty="0" smtClean="0">
                <a:latin typeface="Monaco"/>
                <a:cs typeface="Monaco"/>
              </a:rPr>
              <a:t> &lt; </a:t>
            </a:r>
            <a:r>
              <a:rPr lang="en-US" sz="1600" dirty="0" err="1" smtClean="0">
                <a:latin typeface="Monaco"/>
                <a:cs typeface="Monaco"/>
              </a:rPr>
              <a:t>array.length</a:t>
            </a:r>
            <a:r>
              <a:rPr lang="en-US" sz="1600" dirty="0" smtClean="0">
                <a:latin typeface="Monaco"/>
                <a:cs typeface="Monaco"/>
              </a:rPr>
              <a:t>; </a:t>
            </a:r>
            <a:r>
              <a:rPr lang="en-US" sz="1600" dirty="0" err="1" smtClean="0">
                <a:latin typeface="Monaco"/>
                <a:cs typeface="Monaco"/>
              </a:rPr>
              <a:t>i</a:t>
            </a:r>
            <a:r>
              <a:rPr lang="en-US" sz="1600" dirty="0" smtClean="0">
                <a:latin typeface="Monaco"/>
                <a:cs typeface="Monaco"/>
              </a:rPr>
              <a:t>++)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{</a:t>
            </a:r>
          </a:p>
          <a:p>
            <a:r>
              <a:rPr lang="en-US" sz="1600" dirty="0" smtClean="0">
                <a:latin typeface="Monaco"/>
                <a:cs typeface="Monaco"/>
              </a:rPr>
              <a:t>        </a:t>
            </a:r>
            <a:r>
              <a:rPr lang="en-US" sz="1600" dirty="0" err="1" smtClean="0">
                <a:latin typeface="Monaco"/>
                <a:cs typeface="Monaco"/>
              </a:rPr>
              <a:t>revArray</a:t>
            </a:r>
            <a:r>
              <a:rPr lang="en-US" sz="1600" dirty="0" smtClean="0">
                <a:latin typeface="Monaco"/>
                <a:cs typeface="Monaco"/>
              </a:rPr>
              <a:t>[</a:t>
            </a:r>
            <a:r>
              <a:rPr lang="en-US" sz="1600" dirty="0" err="1" smtClean="0">
                <a:latin typeface="Monaco"/>
                <a:cs typeface="Monaco"/>
              </a:rPr>
              <a:t>i</a:t>
            </a:r>
            <a:r>
              <a:rPr lang="en-US" sz="1600" dirty="0" smtClean="0">
                <a:latin typeface="Monaco"/>
                <a:cs typeface="Monaco"/>
              </a:rPr>
              <a:t>] = array[</a:t>
            </a:r>
            <a:r>
              <a:rPr lang="en-US" sz="1600" dirty="0" err="1" smtClean="0">
                <a:latin typeface="Monaco"/>
                <a:cs typeface="Monaco"/>
              </a:rPr>
              <a:t>array.length</a:t>
            </a:r>
            <a:r>
              <a:rPr lang="en-US" sz="1600" dirty="0" smtClean="0">
                <a:latin typeface="Monaco"/>
                <a:cs typeface="Monaco"/>
              </a:rPr>
              <a:t> - 1 - </a:t>
            </a:r>
            <a:r>
              <a:rPr lang="en-US" sz="1600" dirty="0" err="1" smtClean="0">
                <a:latin typeface="Monaco"/>
                <a:cs typeface="Monaco"/>
              </a:rPr>
              <a:t>i</a:t>
            </a:r>
            <a:r>
              <a:rPr lang="en-US" sz="1600" dirty="0" smtClean="0">
                <a:latin typeface="Monaco"/>
                <a:cs typeface="Monaco"/>
              </a:rPr>
              <a:t>];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}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return </a:t>
            </a:r>
            <a:r>
              <a:rPr lang="en-US" sz="1600" dirty="0" err="1" smtClean="0">
                <a:solidFill>
                  <a:srgbClr val="FF0000"/>
                </a:solidFill>
                <a:latin typeface="Monaco"/>
                <a:cs typeface="Monaco"/>
              </a:rPr>
              <a:t>revArray</a:t>
            </a:r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;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} </a:t>
            </a:r>
            <a:endParaRPr lang="en-US" sz="16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2393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10801</TotalTime>
  <Words>979</Words>
  <Application>Microsoft Macintosh PowerPoint</Application>
  <PresentationFormat>Custom</PresentationFormat>
  <Paragraphs>195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Lecture 18: Arrays and Methods</vt:lpstr>
      <vt:lpstr>Methods</vt:lpstr>
      <vt:lpstr>Methods and Arrays</vt:lpstr>
      <vt:lpstr>Methods and Arrays: The Big Difference</vt:lpstr>
      <vt:lpstr>Why does this happen?</vt:lpstr>
      <vt:lpstr>Example</vt:lpstr>
      <vt:lpstr>Example: Swapping elements of an array</vt:lpstr>
      <vt:lpstr>Example: Swapping elements of an array</vt:lpstr>
      <vt:lpstr>Returning an array from a method</vt:lpstr>
      <vt:lpstr>Example</vt:lpstr>
      <vt:lpstr>PowerPoint Presentation</vt:lpstr>
      <vt:lpstr>Last, but not least...a brief blurb on main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Rachel Trana</cp:lastModifiedBy>
  <cp:revision>1674</cp:revision>
  <cp:lastPrinted>2014-11-09T23:51:19Z</cp:lastPrinted>
  <dcterms:created xsi:type="dcterms:W3CDTF">2014-04-17T23:20:26Z</dcterms:created>
  <dcterms:modified xsi:type="dcterms:W3CDTF">2014-11-10T21:39:23Z</dcterms:modified>
</cp:coreProperties>
</file>